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89" r:id="rId6"/>
    <p:sldId id="393" r:id="rId7"/>
    <p:sldId id="394" r:id="rId8"/>
    <p:sldId id="395" r:id="rId9"/>
    <p:sldId id="396" r:id="rId10"/>
    <p:sldId id="392" r:id="rId11"/>
    <p:sldId id="391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901395-E085-4F4B-8480-0D4D51470E22}" type="datetime1">
              <a:rPr lang="fr-FR" smtClean="0"/>
              <a:t>06/05/2022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6A5458-2F44-415F-9D8B-C167BD79D5BC}" type="datetime1">
              <a:rPr lang="fr-FR" smtClean="0"/>
              <a:t>06/05/2022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1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0A24FE-7EA0-4AB7-A794-AF7E7158E8D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B27F4A-103A-4702-9921-7D4D4413A207}" type="datetime1">
              <a:rPr lang="fr-FR" smtClean="0"/>
              <a:t>06/05/2022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fr-FR" sz="4800"/>
              <a:t>3DFloat</a:t>
            </a:r>
          </a:p>
        </p:txBody>
      </p: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 dirty="0"/>
              <a:t>Cliquez sur l'icône pour ajouter une image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e libre : Forme 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u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e libre : Forme 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</p:grp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 les styles du texte du masque</a:t>
            </a:r>
          </a:p>
        </p:txBody>
      </p:sp>
      <p:sp>
        <p:nvSpPr>
          <p:cNvPr id="23" name="Espace réservé du contenu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</a:t>
            </a:r>
          </a:p>
        </p:txBody>
      </p:sp>
      <p:sp>
        <p:nvSpPr>
          <p:cNvPr id="21" name="Espace réservé du contenu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dirty="0"/>
              <a:t>Mardi 2 février 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dirty="0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 dirty="0"/>
              <a:t>Cliquez sur l'icône pour ajouter une image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dirty="0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dirty="0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Sous-titr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ce réservé d’imag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 dirty="0"/>
              <a:t>Cliquez sur l'icône pour ajouter une image</a:t>
            </a:r>
          </a:p>
        </p:txBody>
      </p:sp>
      <p:sp>
        <p:nvSpPr>
          <p:cNvPr id="42" name="Espace réservé d’imag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 dirty="0"/>
              <a:t>Cliquez sur l'icône pour ajouter une image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e libre : Forme 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e libre : Forme 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</p:grp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dirty="0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dirty="0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dirty="0"/>
              <a:t>Mardi 2 février 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dirty="0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e libre : Forme 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e libre : Forme 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dirty="0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dirty="0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dirty="0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dirty="0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dirty="0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dirty="0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fr-FR" sz="1600"/>
              <a:t>Cliquer pour ajouter du texte</a:t>
            </a:r>
          </a:p>
        </p:txBody>
      </p:sp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dirty="0"/>
              <a:t>Cliquez sur l'icône pour ajouter une image</a:t>
            </a:r>
          </a:p>
        </p:txBody>
      </p:sp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dirty="0"/>
              <a:t>Cliquez sur l'icône pour ajouter une image</a:t>
            </a:r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dirty="0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dirty="0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dirty="0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 dirty="0"/>
              <a:t>Cliquez sur l'icône pour ajouter une image</a:t>
            </a:r>
          </a:p>
        </p:txBody>
      </p:sp>
      <p:sp>
        <p:nvSpPr>
          <p:cNvPr id="18" name="Espace réservé d’imag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 dirty="0"/>
              <a:t>Cliquez sur l'icône pour ajouter une image</a:t>
            </a:r>
          </a:p>
        </p:txBody>
      </p:sp>
      <p:sp>
        <p:nvSpPr>
          <p:cNvPr id="19" name="Espace réservé d’imag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 dirty="0"/>
              <a:t>Cliquez sur l'icône pour ajouter une image</a:t>
            </a:r>
          </a:p>
        </p:txBody>
      </p:sp>
      <p:sp>
        <p:nvSpPr>
          <p:cNvPr id="20" name="Espace réservé d’imag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 dirty="0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dirty="0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dirty="0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1" name="Espace réservé du contenu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ut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fr-FR" dirty="0"/>
              <a:t>Cliquez sur l'icône pour ajouter une image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Mardi 2 février 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ut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fr-FR" dirty="0"/>
              <a:t>Cliquez sur l'icône pour ajouter une image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ronologie du tableau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e libre : Forme 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dirty="0"/>
              <a:t>Mardi 2 février 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dirty="0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e libre 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10" name="Forme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dirty="0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dirty="0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dirty="0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  <p:sp>
        <p:nvSpPr>
          <p:cNvPr id="40" name="Titr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fr-FR"/>
              <a:t>Équipe</a:t>
            </a: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</p:grpSp>
      <p:sp>
        <p:nvSpPr>
          <p:cNvPr id="56" name="Espace réservé d’imag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 dirty="0"/>
              <a:t>Cliquez sur l'icône pour ajouter une image</a:t>
            </a:r>
          </a:p>
        </p:txBody>
      </p:sp>
      <p:sp>
        <p:nvSpPr>
          <p:cNvPr id="57" name="Espace réservé d’imag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 dirty="0"/>
              <a:t>Cliquez sur l'icône pour ajouter une image</a:t>
            </a:r>
          </a:p>
        </p:txBody>
      </p:sp>
      <p:sp>
        <p:nvSpPr>
          <p:cNvPr id="58" name="Espace réservé d’imag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 dirty="0"/>
              <a:t>Cliquez sur l'icône pour ajouter une image</a:t>
            </a:r>
          </a:p>
        </p:txBody>
      </p:sp>
      <p:sp>
        <p:nvSpPr>
          <p:cNvPr id="59" name="Espace réservé d’imag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 dirty="0"/>
              <a:t>Cliquez sur l'icône pour ajouter une image</a:t>
            </a:r>
          </a:p>
        </p:txBody>
      </p:sp>
      <p:sp>
        <p:nvSpPr>
          <p:cNvPr id="63" name="Espace réservé du texte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1" name="Espace réservé du texte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5" name="Espace réservé du texte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4" name="Espace réservé du texte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7" name="Espace réservé du texte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6" name="Espace réservé du texte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9" name="Espace réservé du texte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8" name="Espace réservé du texte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dirty="0"/>
              <a:t>Mardi 2 février 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dirty="0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u 2 colonnes (diapositive de comparais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dirty="0"/>
              <a:t>Mardi 2 février 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dirty="0"/>
              <a:t>Exemple de Texte de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 dirty="0"/>
              <a:t>Mardi 2 février 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 dirty="0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ZtLDHK0cEZs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fr-FR" dirty="0"/>
              <a:t>La réalité virtuelle</a:t>
            </a:r>
          </a:p>
        </p:txBody>
      </p:sp>
      <p:pic>
        <p:nvPicPr>
          <p:cNvPr id="14" name="Espace réservé d’image 13" descr="Arrière-plan numérique Point de donnée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rtl="0"/>
            <a:r>
              <a:rPr lang="fr-FR" dirty="0"/>
              <a:t>Définition</a:t>
            </a:r>
          </a:p>
          <a:p>
            <a:pPr rtl="0"/>
            <a:r>
              <a:rPr lang="fr-FR" dirty="0"/>
              <a:t>Historique</a:t>
            </a:r>
          </a:p>
          <a:p>
            <a:pPr rtl="0"/>
            <a:r>
              <a:rPr lang="fr-FR" dirty="0"/>
              <a:t>À quoi sert-elle ?</a:t>
            </a:r>
          </a:p>
          <a:p>
            <a:pPr rtl="0"/>
            <a:r>
              <a:rPr lang="fr-FR" dirty="0"/>
              <a:t>Comment fonctionne-t-elle ?</a:t>
            </a:r>
          </a:p>
          <a:p>
            <a:pPr rtl="0"/>
            <a:endParaRPr lang="fr-FR" dirty="0"/>
          </a:p>
        </p:txBody>
      </p:sp>
      <p:pic>
        <p:nvPicPr>
          <p:cNvPr id="8" name="Espace réservé d’image 7" descr="Données numériques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Espace réservé d’image 9" descr="Points de donnée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Espace réservé d’image 11" descr="Arrière-plan de donnée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F11BF6-EC8A-D775-369E-E3DCBF6D3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0"/>
            <a:ext cx="10874697" cy="1261770"/>
          </a:xfrm>
        </p:spPr>
        <p:txBody>
          <a:bodyPr/>
          <a:lstStyle/>
          <a:p>
            <a:pPr algn="ctr"/>
            <a:r>
              <a:rPr lang="fr-FR" dirty="0"/>
              <a:t>Définition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992F9968-8A63-CB4F-29DD-481AEF442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8211" y="4089154"/>
            <a:ext cx="4012012" cy="2585734"/>
          </a:xfr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7B07D5-411D-861E-50B7-6DB499BD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fr-FR" smtClean="0"/>
              <a:t>3</a:t>
            </a:fld>
            <a:endParaRPr lang="fr-FR" dirty="0"/>
          </a:p>
        </p:txBody>
      </p:sp>
      <p:pic>
        <p:nvPicPr>
          <p:cNvPr id="13" name="Image 12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E1DACFB1-BF68-6FBA-53A9-0B759E8C4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563" y="1437441"/>
            <a:ext cx="4373962" cy="242997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F395822-3C50-56A6-D17E-C84B66687B4E}"/>
              </a:ext>
            </a:extLst>
          </p:cNvPr>
          <p:cNvSpPr txBox="1"/>
          <p:nvPr/>
        </p:nvSpPr>
        <p:spPr>
          <a:xfrm>
            <a:off x="457199" y="1437441"/>
            <a:ext cx="38244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Simulation interactive où l’utilisateur peut agir dans un environnement artificiel en total immersion.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algn="just"/>
            <a:endParaRPr lang="fr-FR" sz="1800" dirty="0">
              <a:effectLst/>
              <a:ea typeface="Times New Roman" panose="02020603050405020304" pitchFamily="18" charset="0"/>
            </a:endParaRPr>
          </a:p>
          <a:p>
            <a:pPr algn="just"/>
            <a:endParaRPr lang="fr-FR" dirty="0">
              <a:ea typeface="Times New Roman" panose="02020603050405020304" pitchFamily="18" charset="0"/>
            </a:endParaRPr>
          </a:p>
          <a:p>
            <a:pPr algn="just"/>
            <a:r>
              <a:rPr lang="fr-FR" sz="1800" dirty="0">
                <a:effectLst/>
                <a:ea typeface="Times New Roman" panose="02020603050405020304" pitchFamily="18" charset="0"/>
              </a:rPr>
              <a:t>- Selon les technologies employées, elle permet à l’utilisateur de ressentir un univers virtuel par le biais de ses différents sens : la vue le plus souvent mais aussi le toucher, l’ouïe, l’odorat.</a:t>
            </a:r>
          </a:p>
          <a:p>
            <a:endParaRPr lang="fr-FR" dirty="0"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55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F11BF6-EC8A-D775-369E-E3DCBF6D3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0"/>
            <a:ext cx="10874697" cy="1261770"/>
          </a:xfrm>
        </p:spPr>
        <p:txBody>
          <a:bodyPr/>
          <a:lstStyle/>
          <a:p>
            <a:pPr algn="ctr"/>
            <a:r>
              <a:rPr lang="fr-FR" dirty="0"/>
              <a:t>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2D9731-509B-8F08-BE15-63FB8DBE4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669002"/>
            <a:ext cx="3565525" cy="442382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fr-FR" dirty="0" err="1"/>
              <a:t>Sensorama</a:t>
            </a:r>
            <a:r>
              <a:rPr lang="fr-FR" dirty="0"/>
              <a:t> est la première machine VR ( dispositif datant de 1956).</a:t>
            </a:r>
          </a:p>
          <a:p>
            <a:pPr marL="342900" indent="-342900">
              <a:buFontTx/>
              <a:buChar char="-"/>
            </a:pPr>
            <a:r>
              <a:rPr lang="fr-FR" dirty="0"/>
              <a:t>Les premiers casques de réalité virtuelle datent des années 90.</a:t>
            </a:r>
          </a:p>
          <a:p>
            <a:pPr marL="342900" indent="-342900">
              <a:buFontTx/>
              <a:buChar char="-"/>
            </a:pPr>
            <a:r>
              <a:rPr lang="fr-FR" dirty="0"/>
              <a:t>Le premier prototype de casque VR Oculus Rift date de 2010.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pPr marL="342900" indent="-342900">
              <a:buFontTx/>
              <a:buChar char="-"/>
            </a:pP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7B07D5-411D-861E-50B7-6DB499BD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fr-FR" smtClean="0"/>
              <a:t>4</a:t>
            </a:fld>
            <a:endParaRPr lang="fr-FR" dirty="0"/>
          </a:p>
        </p:txBody>
      </p:sp>
      <p:pic>
        <p:nvPicPr>
          <p:cNvPr id="5" name="Image 4" descr="Le sensorama de Morton Heilig">
            <a:extLst>
              <a:ext uri="{FF2B5EF4-FFF2-40B4-BE49-F238E27FC236}">
                <a16:creationId xmlns:a16="http://schemas.microsoft.com/office/drawing/2014/main" id="{8FB71342-4D04-F61C-7DC9-298446DF9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90" y="1758297"/>
            <a:ext cx="2610750" cy="3341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2053FF-1E82-DBFA-84E0-88C682A86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342" y="1447061"/>
            <a:ext cx="3109339" cy="245911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EBB7758-3533-D2A2-E5C1-B81D8DF24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3761" y="4264311"/>
            <a:ext cx="2476500" cy="170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7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F11BF6-EC8A-D775-369E-E3DCBF6D3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0"/>
            <a:ext cx="10874697" cy="1261770"/>
          </a:xfrm>
        </p:spPr>
        <p:txBody>
          <a:bodyPr/>
          <a:lstStyle/>
          <a:p>
            <a:pPr algn="ctr" rtl="0"/>
            <a:r>
              <a:rPr lang="fr-FR" dirty="0"/>
              <a:t>À quoi sert-elle ?</a:t>
            </a:r>
          </a:p>
        </p:txBody>
      </p:sp>
      <p:pic>
        <p:nvPicPr>
          <p:cNvPr id="5" name="Espace réservé du contenu 4" descr="Une image contenant personne, intérieur&#10;&#10;Description générée automatiquement">
            <a:extLst>
              <a:ext uri="{FF2B5EF4-FFF2-40B4-BE49-F238E27FC236}">
                <a16:creationId xmlns:a16="http://schemas.microsoft.com/office/drawing/2014/main" id="{BF45C1A4-883E-6720-90D6-D68457525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0868" y="1363855"/>
            <a:ext cx="3565525" cy="2323162"/>
          </a:xfr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7B07D5-411D-861E-50B7-6DB499BD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fr-FR" smtClean="0"/>
              <a:t>5</a:t>
            </a:fld>
            <a:endParaRPr lang="fr-FR" dirty="0"/>
          </a:p>
        </p:txBody>
      </p:sp>
      <p:pic>
        <p:nvPicPr>
          <p:cNvPr id="7" name="Image 6" descr="Une image contenant personne, femme, dame&#10;&#10;Description générée automatiquement">
            <a:extLst>
              <a:ext uri="{FF2B5EF4-FFF2-40B4-BE49-F238E27FC236}">
                <a16:creationId xmlns:a16="http://schemas.microsoft.com/office/drawing/2014/main" id="{0E85815C-AB76-E9C5-CB0B-3728B2408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546" y="3429000"/>
            <a:ext cx="3657600" cy="2438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3356E2B-5E36-F253-3D56-4C08A4365F77}"/>
              </a:ext>
            </a:extLst>
          </p:cNvPr>
          <p:cNvSpPr txBox="1"/>
          <p:nvPr/>
        </p:nvSpPr>
        <p:spPr>
          <a:xfrm>
            <a:off x="443883" y="1535837"/>
            <a:ext cx="3657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Elle est utilisée dans de nombreux domaines tel que:</a:t>
            </a:r>
          </a:p>
          <a:p>
            <a:r>
              <a:rPr lang="fr-FR" dirty="0"/>
              <a:t>	-Les jeux vidéo</a:t>
            </a:r>
          </a:p>
          <a:p>
            <a:r>
              <a:rPr lang="fr-FR" dirty="0"/>
              <a:t>   	-La santé	</a:t>
            </a:r>
          </a:p>
          <a:p>
            <a:r>
              <a:rPr lang="fr-FR" dirty="0"/>
              <a:t>	-Le militaire</a:t>
            </a:r>
          </a:p>
          <a:p>
            <a:r>
              <a:rPr lang="fr-FR" dirty="0"/>
              <a:t>	-L’éducation</a:t>
            </a:r>
          </a:p>
          <a:p>
            <a:r>
              <a:rPr lang="fr-FR" dirty="0"/>
              <a:t>	-Le commerce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Elle permet également la formation de quelques métiers.</a:t>
            </a:r>
          </a:p>
          <a:p>
            <a:endParaRPr lang="fr-FR" dirty="0"/>
          </a:p>
          <a:p>
            <a:r>
              <a:rPr lang="fr-FR" dirty="0"/>
              <a:t>	</a:t>
            </a:r>
          </a:p>
          <a:p>
            <a:endParaRPr lang="fr-FR" dirty="0"/>
          </a:p>
        </p:txBody>
      </p:sp>
      <p:pic>
        <p:nvPicPr>
          <p:cNvPr id="11" name="Image 10" descr="Une image contenant personne&#10;&#10;Description générée automatiquement">
            <a:extLst>
              <a:ext uri="{FF2B5EF4-FFF2-40B4-BE49-F238E27FC236}">
                <a16:creationId xmlns:a16="http://schemas.microsoft.com/office/drawing/2014/main" id="{6C6076DE-B947-DC47-A4B4-9BF169FCA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034" y="3961084"/>
            <a:ext cx="3819192" cy="254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1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F11BF6-EC8A-D775-369E-E3DCBF6D3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-72161"/>
            <a:ext cx="10874697" cy="1261770"/>
          </a:xfrm>
        </p:spPr>
        <p:txBody>
          <a:bodyPr/>
          <a:lstStyle/>
          <a:p>
            <a:pPr algn="ctr" rtl="0"/>
            <a:r>
              <a:rPr lang="fr-FR" dirty="0"/>
              <a:t>Comment fonctionne-t-elle ?</a:t>
            </a:r>
          </a:p>
        </p:txBody>
      </p:sp>
      <p:pic>
        <p:nvPicPr>
          <p:cNvPr id="5" name="Espace réservé du contenu 4" descr="Une image contenant texte, personne&#10;&#10;Description générée automatiquement">
            <a:extLst>
              <a:ext uri="{FF2B5EF4-FFF2-40B4-BE49-F238E27FC236}">
                <a16:creationId xmlns:a16="http://schemas.microsoft.com/office/drawing/2014/main" id="{D272773A-67A1-5DBD-72AD-BDBC56050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0287" y="2836903"/>
            <a:ext cx="3565525" cy="3294588"/>
          </a:xfr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7B07D5-411D-861E-50B7-6DB499BD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fr-FR" smtClean="0"/>
              <a:t>6</a:t>
            </a:fld>
            <a:endParaRPr lang="fr-FR" dirty="0"/>
          </a:p>
        </p:txBody>
      </p:sp>
      <p:pic>
        <p:nvPicPr>
          <p:cNvPr id="7" name="Image 6" descr="Une image contenant herbe, jouant, personne, sport&#10;&#10;Description générée automatiquement">
            <a:extLst>
              <a:ext uri="{FF2B5EF4-FFF2-40B4-BE49-F238E27FC236}">
                <a16:creationId xmlns:a16="http://schemas.microsoft.com/office/drawing/2014/main" id="{28BC8535-DB25-738F-C69A-5546C4783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834" y="1189609"/>
            <a:ext cx="4385266" cy="329458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02A775C-D447-075B-848E-C9E32EA7CC85}"/>
              </a:ext>
            </a:extLst>
          </p:cNvPr>
          <p:cNvSpPr txBox="1"/>
          <p:nvPr/>
        </p:nvSpPr>
        <p:spPr>
          <a:xfrm>
            <a:off x="550863" y="1509204"/>
            <a:ext cx="29114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  <a:r>
              <a:rPr lang="fr-FR" dirty="0">
                <a:cs typeface="Times New Roman" panose="02020603050405020304" pitchFamily="18" charset="0"/>
              </a:rPr>
              <a:t>L</a:t>
            </a:r>
            <a:r>
              <a:rPr lang="fr-F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réalité virtuelle est un concept simple, combinant matériels et environnements synthétiques générés par ordinateur. </a:t>
            </a:r>
          </a:p>
          <a:p>
            <a:endParaRPr lang="fr-FR" dirty="0"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technologie repose sur plusieurs concepts et techniques importantes: </a:t>
            </a:r>
            <a:r>
              <a:rPr lang="fr-F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 vision stéréoscopique, Le suivi de mouvements, Le champ de vision, Le concept de présence et la notion d’interaction.</a:t>
            </a:r>
            <a:endParaRPr lang="fr-F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343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édia en ligne 11" title="Comment fonctionne la réalité virtuelle (VR) ?">
            <a:hlinkClick r:id="" action="ppaction://media"/>
            <a:extLst>
              <a:ext uri="{FF2B5EF4-FFF2-40B4-BE49-F238E27FC236}">
                <a16:creationId xmlns:a16="http://schemas.microsoft.com/office/drawing/2014/main" id="{737F88DC-E9EA-9039-8F17-3DFE0983B23E}"/>
              </a:ext>
            </a:extLst>
          </p:cNvPr>
          <p:cNvPicPr>
            <a:picLocks noGrp="1" noRot="1" noChangeAspect="1"/>
          </p:cNvPicPr>
          <p:nvPr>
            <p:ph sz="quarter" idx="14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65313" y="861134"/>
            <a:ext cx="8305294" cy="4693807"/>
          </a:xfrm>
          <a:prstGeom prst="rect">
            <a:avLst/>
          </a:prstGeom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149EC8F-9F40-EF9D-5251-766580D9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252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fr-FR" dirty="0"/>
              <a:t>Fin</a:t>
            </a:r>
          </a:p>
        </p:txBody>
      </p:sp>
      <p:pic>
        <p:nvPicPr>
          <p:cNvPr id="27" name="Espace réservé d’image 26" descr="Arrière-plan numérique Point de donnée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Espace réservé d’image 32" descr="Arrière-plan numérique Point de donnée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806.tgt.Office_50301108_TF33713516_Win32_OJ112196127.potx" id="{22996B42-D21B-4B21-8A2E-2EFD633A6008}" vid="{A1A70CD2-AB8C-4833-8F02-56C7A9672AB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{7810E9D8-BE3A-4F47-8D3A-9406F1D40A6E}tf33713516_win32</Template>
  <TotalTime>12820</TotalTime>
  <Words>211</Words>
  <Application>Microsoft Office PowerPoint</Application>
  <PresentationFormat>Grand écran</PresentationFormat>
  <Paragraphs>46</Paragraphs>
  <Slides>8</Slides>
  <Notes>1</Notes>
  <HiddenSlides>0</HiddenSlides>
  <MMClips>1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Times New Roman</vt:lpstr>
      <vt:lpstr>Walbaum Display</vt:lpstr>
      <vt:lpstr>3DFloatVTI</vt:lpstr>
      <vt:lpstr>La réalité virtuelle</vt:lpstr>
      <vt:lpstr>Sommaire</vt:lpstr>
      <vt:lpstr>Définition</vt:lpstr>
      <vt:lpstr>Historique</vt:lpstr>
      <vt:lpstr>À quoi sert-elle ?</vt:lpstr>
      <vt:lpstr>Comment fonctionne-t-elle ?</vt:lpstr>
      <vt:lpstr>Présentation PowerPoint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réalité virtuelle</dc:title>
  <dc:creator>Lakshman RAGOUNATH</dc:creator>
  <cp:lastModifiedBy>fouiny l</cp:lastModifiedBy>
  <cp:revision>3</cp:revision>
  <dcterms:created xsi:type="dcterms:W3CDTF">2022-05-05T14:16:19Z</dcterms:created>
  <dcterms:modified xsi:type="dcterms:W3CDTF">2022-05-14T12:05:16Z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