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307" r:id="rId7"/>
    <p:sldId id="281" r:id="rId8"/>
    <p:sldId id="314" r:id="rId9"/>
    <p:sldId id="317" r:id="rId10"/>
    <p:sldId id="315" r:id="rId11"/>
    <p:sldId id="323" r:id="rId12"/>
    <p:sldId id="318" r:id="rId13"/>
    <p:sldId id="282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202C8F"/>
    <a:srgbClr val="FDFBF6"/>
    <a:srgbClr val="AAC4E9"/>
    <a:srgbClr val="F5CDCE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20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17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203737"/>
            <a:ext cx="6392421" cy="3831221"/>
          </a:xfrm>
        </p:spPr>
        <p:txBody>
          <a:bodyPr anchor="ctr"/>
          <a:lstStyle/>
          <a:p>
            <a:r>
              <a:rPr lang="en-US" sz="5900" cap="none" dirty="0">
                <a:latin typeface="Bookman Old Style" panose="02050604050505020204" pitchFamily="18" charset="0"/>
              </a:rPr>
              <a:t>Object-Oriented Design </a:t>
            </a:r>
            <a:br>
              <a:rPr lang="en-US" sz="5900" cap="none" dirty="0">
                <a:latin typeface="Bookman Old Style" panose="02050604050505020204" pitchFamily="18" charset="0"/>
              </a:rPr>
            </a:br>
            <a:r>
              <a:rPr lang="en-US" sz="5900" cap="none" dirty="0">
                <a:latin typeface="Bookman Old Style" panose="02050604050505020204" pitchFamily="18" charset="0"/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0D7B942-893C-F588-043C-E85EA3CF6A39}"/>
              </a:ext>
            </a:extLst>
          </p:cNvPr>
          <p:cNvSpPr txBox="1">
            <a:spLocks/>
          </p:cNvSpPr>
          <p:nvPr/>
        </p:nvSpPr>
        <p:spPr>
          <a:xfrm>
            <a:off x="4846987" y="804910"/>
            <a:ext cx="7217493" cy="61955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Null Object: Designed to act as a default value of an object 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Observer: A way of notifying change to a number of classes</a:t>
            </a:r>
          </a:p>
          <a:p>
            <a:pPr marL="0" indent="0">
              <a:buNone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State: Alter an object's behavior when its state changes</a:t>
            </a:r>
          </a:p>
          <a:p>
            <a:pPr marL="0" indent="0">
              <a:buNone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Strategy: Encapsulates an algorithm inside a class</a:t>
            </a:r>
          </a:p>
          <a:p>
            <a:pPr marL="0" indent="0">
              <a:buNone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Template method: Defer the exact steps of an algorithm to a subclass</a:t>
            </a:r>
          </a:p>
          <a:p>
            <a:pPr marL="0" indent="0">
              <a:buNone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Visitor: Defines a new operation to a class without change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20APC4615</a:t>
            </a:r>
          </a:p>
          <a:p>
            <a:r>
              <a:rPr lang="en-US" dirty="0"/>
              <a:t>Lakchika Jekanathan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572082"/>
            <a:ext cx="6583680" cy="1531357"/>
          </a:xfrm>
        </p:spPr>
        <p:txBody>
          <a:bodyPr/>
          <a:lstStyle/>
          <a:p>
            <a:r>
              <a:rPr lang="en-US" sz="5600" b="0" u="sng" cap="none" dirty="0">
                <a:latin typeface="Bookman Old Style" panose="02050604050505020204" pitchFamily="18" charset="0"/>
              </a:rPr>
              <a:t>Table of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80077"/>
            <a:ext cx="6583680" cy="3207344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"/>
            </a:pPr>
            <a:r>
              <a:rPr lang="en-US" sz="3200" dirty="0">
                <a:latin typeface="Bookman Old Style" panose="02050604050505020204" pitchFamily="18" charset="0"/>
              </a:rPr>
              <a:t>Introduction to Design Patterns</a:t>
            </a:r>
          </a:p>
          <a:p>
            <a:pPr marL="457200" indent="-457200">
              <a:buFont typeface="Wingdings" panose="05000000000000000000" pitchFamily="2" charset="2"/>
              <a:buChar char=""/>
            </a:pPr>
            <a:r>
              <a:rPr lang="en-US" sz="3200" dirty="0">
                <a:latin typeface="Bookman Old Style" panose="02050604050505020204" pitchFamily="18" charset="0"/>
              </a:rPr>
              <a:t>Creational Pattern</a:t>
            </a:r>
          </a:p>
          <a:p>
            <a:pPr marL="457200" indent="-457200">
              <a:buFont typeface="Wingdings" panose="05000000000000000000" pitchFamily="2" charset="2"/>
              <a:buChar char=""/>
            </a:pPr>
            <a:r>
              <a:rPr lang="en-US" sz="3200" dirty="0">
                <a:latin typeface="Bookman Old Style" panose="02050604050505020204" pitchFamily="18" charset="0"/>
              </a:rPr>
              <a:t>Structural pattern</a:t>
            </a:r>
          </a:p>
          <a:p>
            <a:pPr marL="457200" indent="-457200">
              <a:buFont typeface="Wingdings" panose="05000000000000000000" pitchFamily="2" charset="2"/>
              <a:buChar char=""/>
            </a:pPr>
            <a:r>
              <a:rPr lang="en-US" sz="3200" dirty="0">
                <a:latin typeface="Bookman Old Style" panose="02050604050505020204" pitchFamily="18" charset="0"/>
              </a:rPr>
              <a:t>Behavioral Pattern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524" y="505739"/>
            <a:ext cx="6228876" cy="2521332"/>
          </a:xfrm>
        </p:spPr>
        <p:txBody>
          <a:bodyPr/>
          <a:lstStyle/>
          <a:p>
            <a:pPr algn="ctr"/>
            <a:r>
              <a:rPr lang="en-US" sz="4200" b="0" u="sng" dirty="0">
                <a:latin typeface="Bookman Old Style" panose="02050604050505020204" pitchFamily="18" charset="0"/>
              </a:rPr>
              <a:t>Introduction </a:t>
            </a:r>
            <a:br>
              <a:rPr lang="en-US" sz="4200" b="0" u="sng" dirty="0">
                <a:latin typeface="Bookman Old Style" panose="02050604050505020204" pitchFamily="18" charset="0"/>
              </a:rPr>
            </a:br>
            <a:r>
              <a:rPr lang="en-US" sz="4200" b="0" u="sng" dirty="0">
                <a:latin typeface="Bookman Old Style" panose="02050604050505020204" pitchFamily="18" charset="0"/>
              </a:rPr>
              <a:t>to </a:t>
            </a:r>
            <a:br>
              <a:rPr lang="en-US" sz="4200" b="0" u="sng" dirty="0">
                <a:latin typeface="Bookman Old Style" panose="02050604050505020204" pitchFamily="18" charset="0"/>
              </a:rPr>
            </a:br>
            <a:r>
              <a:rPr lang="en-US" sz="4200" b="0" u="sng" dirty="0">
                <a:latin typeface="Bookman Old Style" panose="02050604050505020204" pitchFamily="18" charset="0"/>
              </a:rPr>
              <a:t>Design Patterns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214407" y="363894"/>
            <a:ext cx="4344695" cy="6359525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D3890AD-80E8-3848-C05D-6B0491538BE2}"/>
              </a:ext>
            </a:extLst>
          </p:cNvPr>
          <p:cNvSpPr txBox="1">
            <a:spLocks/>
          </p:cNvSpPr>
          <p:nvPr/>
        </p:nvSpPr>
        <p:spPr>
          <a:xfrm>
            <a:off x="4933975" y="3175810"/>
            <a:ext cx="7043618" cy="223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300" dirty="0">
              <a:latin typeface="Bookman Old Style" panose="0205060405050502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28FD2-2744-29DF-B483-360659063BEA}"/>
              </a:ext>
            </a:extLst>
          </p:cNvPr>
          <p:cNvSpPr txBox="1">
            <a:spLocks/>
          </p:cNvSpPr>
          <p:nvPr/>
        </p:nvSpPr>
        <p:spPr>
          <a:xfrm>
            <a:off x="5713787" y="3027071"/>
            <a:ext cx="5762865" cy="223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>
                <a:latin typeface="Bookman Old Style" panose="02050604050505020204" pitchFamily="18" charset="0"/>
              </a:rPr>
              <a:t>Object-Oriented Design patterns are standard solutions to common problems in software design, promoting code reusability, flexibility,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804393"/>
            <a:ext cx="6606073" cy="1892154"/>
          </a:xfrm>
        </p:spPr>
        <p:txBody>
          <a:bodyPr/>
          <a:lstStyle/>
          <a:p>
            <a:pPr algn="ctr"/>
            <a:r>
              <a:rPr lang="en-US" sz="5500" b="0" u="sng" cap="none" dirty="0">
                <a:latin typeface="Bookman Old Style" panose="02050604050505020204" pitchFamily="18" charset="0"/>
              </a:rPr>
              <a:t>CREATIONAL </a:t>
            </a:r>
            <a:br>
              <a:rPr lang="en-US" sz="5500" b="0" u="sng" cap="none" dirty="0">
                <a:latin typeface="Bookman Old Style" panose="02050604050505020204" pitchFamily="18" charset="0"/>
              </a:rPr>
            </a:br>
            <a:r>
              <a:rPr lang="en-US" sz="5500" b="0" u="sng" cap="none" dirty="0">
                <a:latin typeface="Bookman Old Style" panose="02050604050505020204" pitchFamily="18" charset="0"/>
              </a:rPr>
              <a:t>PATTERN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0B6D243-3887-53EE-1D04-226E1A6E8B2A}"/>
              </a:ext>
            </a:extLst>
          </p:cNvPr>
          <p:cNvSpPr txBox="1">
            <a:spLocks/>
          </p:cNvSpPr>
          <p:nvPr/>
        </p:nvSpPr>
        <p:spPr>
          <a:xfrm>
            <a:off x="914400" y="2331791"/>
            <a:ext cx="6903076" cy="3721817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4C72E9D-AED9-4328-134C-917B015E884B}"/>
              </a:ext>
            </a:extLst>
          </p:cNvPr>
          <p:cNvSpPr txBox="1">
            <a:spLocks/>
          </p:cNvSpPr>
          <p:nvPr/>
        </p:nvSpPr>
        <p:spPr>
          <a:xfrm>
            <a:off x="1115928" y="3136183"/>
            <a:ext cx="6110761" cy="3721817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Creational patterns deal with object creation mechanisms, trying to create objects in a manner suitable to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32759" y="205273"/>
            <a:ext cx="7043618" cy="619552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Singleton: A class of which only a single instance can exist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Abstract factory: Creates an instance of several families of 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Builder: Separates object construction from its representation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Factory method: Creates an instance of several derived classes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Object pool: Avoid expensive acquisition and release of resources by recycling objects that are no longer in use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Prototype: A fully initialized instance to be copied or cloned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711604"/>
            <a:ext cx="7631709" cy="1623117"/>
          </a:xfrm>
        </p:spPr>
        <p:txBody>
          <a:bodyPr/>
          <a:lstStyle/>
          <a:p>
            <a:pPr algn="ctr"/>
            <a:r>
              <a:rPr lang="en-US" sz="5500" b="0" u="sng" cap="none" dirty="0">
                <a:latin typeface="Bookman Old Style" panose="02050604050505020204" pitchFamily="18" charset="0"/>
              </a:rPr>
              <a:t>STRUCTURAL PATTERN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D4F401A-ED6F-009D-F5E0-BC125DF81398}"/>
              </a:ext>
            </a:extLst>
          </p:cNvPr>
          <p:cNvSpPr txBox="1">
            <a:spLocks/>
          </p:cNvSpPr>
          <p:nvPr/>
        </p:nvSpPr>
        <p:spPr>
          <a:xfrm>
            <a:off x="1115928" y="3061539"/>
            <a:ext cx="6110761" cy="199565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Structural patterns deal with object composition or the structure of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74BCA48-D546-2CF2-03C3-698145FF756D}"/>
              </a:ext>
            </a:extLst>
          </p:cNvPr>
          <p:cNvSpPr txBox="1">
            <a:spLocks/>
          </p:cNvSpPr>
          <p:nvPr/>
        </p:nvSpPr>
        <p:spPr>
          <a:xfrm>
            <a:off x="1010950" y="205273"/>
            <a:ext cx="7043618" cy="61955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Bride: Separates an object’s interface from its implementation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Composite: A tree structure of simple and composite objects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Decorator: Add responsibilities to objects dynamically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Facade: A single class that represent an entire subsystem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Flyweight: A fine-grained instance used for efficient sharing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Proxy: An object represent other object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Adapter: Match interfaces of different class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78498"/>
            <a:ext cx="6578082" cy="1840008"/>
          </a:xfrm>
        </p:spPr>
        <p:txBody>
          <a:bodyPr/>
          <a:lstStyle/>
          <a:p>
            <a:pPr algn="ctr"/>
            <a:r>
              <a:rPr lang="en-US" sz="5500" b="0" u="sng" cap="none" dirty="0">
                <a:latin typeface="Bookman Old Style" panose="02050604050505020204" pitchFamily="18" charset="0"/>
              </a:rPr>
              <a:t>BEHAVIORAL PATTERN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BD156B0-9795-6CB9-0AF2-93C4A56BFC8C}"/>
              </a:ext>
            </a:extLst>
          </p:cNvPr>
          <p:cNvSpPr txBox="1">
            <a:spLocks/>
          </p:cNvSpPr>
          <p:nvPr/>
        </p:nvSpPr>
        <p:spPr>
          <a:xfrm>
            <a:off x="1115928" y="3043976"/>
            <a:ext cx="6110761" cy="199565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Behavioral patterns are concerned with algorithms and the assignment of responsibilities between objects.</a:t>
            </a:r>
          </a:p>
        </p:txBody>
      </p:sp>
    </p:spTree>
    <p:extLst>
      <p:ext uri="{BB962C8B-B14F-4D97-AF65-F5344CB8AC3E}">
        <p14:creationId xmlns:p14="http://schemas.microsoft.com/office/powerpoint/2010/main" val="273149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F90C686-E666-506D-841A-DCACB1D47C0B}"/>
              </a:ext>
            </a:extLst>
          </p:cNvPr>
          <p:cNvSpPr txBox="1">
            <a:spLocks/>
          </p:cNvSpPr>
          <p:nvPr/>
        </p:nvSpPr>
        <p:spPr>
          <a:xfrm>
            <a:off x="1673424" y="692943"/>
            <a:ext cx="7043618" cy="61955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Chain of responsibility: A way of passing a request between a chain of objects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Command: Encapsulate a command request as an object</a:t>
            </a:r>
          </a:p>
          <a:p>
            <a:pPr marL="0" indent="0">
              <a:buNone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Interpreter: A way to include language elements in a program</a:t>
            </a:r>
          </a:p>
          <a:p>
            <a:pPr marL="0" indent="0">
              <a:buNone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Iterator: Sequentially access the elements of a collection</a:t>
            </a:r>
          </a:p>
          <a:p>
            <a:pPr marL="0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Mediator: Defines simplified communication between classes</a:t>
            </a:r>
          </a:p>
          <a:p>
            <a:pPr marL="0" indent="0">
              <a:buNone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"/>
            </a:pPr>
            <a:r>
              <a:rPr lang="en-US" sz="2200" dirty="0">
                <a:latin typeface="Bookman Old Style" panose="02050604050505020204" pitchFamily="18" charset="0"/>
              </a:rPr>
              <a:t>Memento: Capture and restore an object's internal state</a:t>
            </a:r>
          </a:p>
          <a:p>
            <a:pPr marL="0" indent="0">
              <a:buNone/>
            </a:pP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DD12C-955F-7161-FACE-6BC790BDEA2F}"/>
              </a:ext>
            </a:extLst>
          </p:cNvPr>
          <p:cNvSpPr/>
          <p:nvPr/>
        </p:nvSpPr>
        <p:spPr>
          <a:xfrm>
            <a:off x="8989454" y="3435660"/>
            <a:ext cx="3202546" cy="34528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{F6F7039E-F062-4408-89B0-AB4E7C80BA00}tf78438558_win32</Template>
  <TotalTime>81</TotalTime>
  <Words>368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Bookman Old Style</vt:lpstr>
      <vt:lpstr>Calibri</vt:lpstr>
      <vt:lpstr>Sabon Next LT</vt:lpstr>
      <vt:lpstr>Wingdings</vt:lpstr>
      <vt:lpstr>Custom</vt:lpstr>
      <vt:lpstr>Object-Oriented Design  Patterns</vt:lpstr>
      <vt:lpstr>Table of content </vt:lpstr>
      <vt:lpstr>Introduction  to  Design Patterns</vt:lpstr>
      <vt:lpstr>CREATIONAL  PATTERN</vt:lpstr>
      <vt:lpstr>PowerPoint Presentation</vt:lpstr>
      <vt:lpstr>STRUCTURAL PATTERN</vt:lpstr>
      <vt:lpstr>PowerPoint Presentation</vt:lpstr>
      <vt:lpstr>BEHAVIORAL PATTERN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Lakchika Achu</dc:creator>
  <cp:lastModifiedBy>Lakchika Achu</cp:lastModifiedBy>
  <cp:revision>4</cp:revision>
  <dcterms:created xsi:type="dcterms:W3CDTF">2024-06-13T15:46:07Z</dcterms:created>
  <dcterms:modified xsi:type="dcterms:W3CDTF">2024-06-14T07:39:09Z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