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3026" autoAdjust="0"/>
  </p:normalViewPr>
  <p:slideViewPr>
    <p:cSldViewPr snapToGrid="0" showGuides="1">
      <p:cViewPr varScale="1">
        <p:scale>
          <a:sx n="53" d="100"/>
          <a:sy n="53" d="100"/>
        </p:scale>
        <p:origin x="1044" y="3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 a program, the 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**scope**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of a variable indicates how long that variable is available.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also known as the "lifetime" or "visibility" of a 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4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Variables defined at the top level are known as global variables.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 a variable is defined, it is available on subsequent lines.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That variable lives until the end of the 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 function has its own local scope.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Variables defined as parameters or within a function live until the function ends.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These are local variables.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Variables defined in one function's are not available outside the function.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simplifies the reading of any function - you only need to worry about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things defined in the function 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Functions return values, not variables.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so important, I'm going to say it again: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**functions return values, not variables.**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variable has a value, so when you write a statement like the one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shown, you are returning the variable's value, not the variable itself.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variable disappears after the function ends, so returning the value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 the only way to make it 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Beginners will sometimes try to reuse a variable name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 global variables with the same name are actually unrelated to the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 inside the function.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 this slide, I have drawn squares around local variables, and circles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around global 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 is technically possible to read a global variable inside a function.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However, you should not do so.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 time you refer to global variables, your program becomes more complicated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 you have to think about multiple levels of scope.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 this code example shown here, the unit tests would fail if we swapped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order of the last two lines.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may work out okay in smaller programs, but causes huge problems as you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 writing longer programs.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Whenever you feel the urge to use a global variable, stop and reconsider.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only exception is if you are 100% certain that the global variable's value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will stay constant and never 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5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simple pair of rules for working with scope:</a:t>
            </a:r>
          </a:p>
          <a:p>
            <a:r>
              <a:rPr lang="en-US" dirty="0"/>
              <a:t>Variables inside a local scope should not be used outside that scope.</a:t>
            </a:r>
          </a:p>
          <a:p>
            <a:r>
              <a:rPr lang="en-US" dirty="0"/>
              <a:t>Variables outside a local scope should not be used inside that scope.</a:t>
            </a:r>
          </a:p>
          <a:p>
            <a:r>
              <a:rPr lang="en-US" dirty="0"/>
              <a:t>Keeping these two rules in mind will avoid many headaches.</a:t>
            </a:r>
          </a:p>
          <a:p>
            <a:endParaRPr lang="en-US" dirty="0"/>
          </a:p>
          <a:p>
            <a:r>
              <a:rPr lang="en-US" dirty="0"/>
              <a:t>Okay, are Global Variables really bad? Let's discuss further: http://wiki.c2.com/?GlobalVariablesAreBad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Computer Science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9BFF821-03DB-42FD-94BF-86CAFA37CE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305">
        <p159:morph option="byObject"/>
      </p:transition>
    </mc:Choice>
    <mc:Fallback>
      <p:transition spd="slow" advTm="43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6E6E-3C11-4223-862B-39386197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6351-0345-4F76-8984-D5B8415B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"Lifetime"</a:t>
            </a:r>
          </a:p>
          <a:p>
            <a:r>
              <a:rPr lang="en-US" sz="3600" dirty="0"/>
              <a:t>"Visibility"</a:t>
            </a:r>
          </a:p>
          <a:p>
            <a:r>
              <a:rPr lang="en-US" sz="3600" dirty="0"/>
              <a:t>"Availability"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386F7-16A8-4505-822E-00770F299170}"/>
              </a:ext>
            </a:extLst>
          </p:cNvPr>
          <p:cNvSpPr txBox="1"/>
          <p:nvPr/>
        </p:nvSpPr>
        <p:spPr>
          <a:xfrm>
            <a:off x="2292180" y="5323437"/>
            <a:ext cx="7574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"How long the variable is available"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87AE97A-12F9-4C1A-9896-12B81F8F04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293">
        <p159:morph option="byObject"/>
      </p:transition>
    </mc:Choice>
    <mc:Fallback>
      <p:transition spd="slow" advTm="122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54CB-49EC-4112-8ADA-4C9D517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2BA8B-95A1-4A71-B881-56BEA0FC0259}"/>
              </a:ext>
            </a:extLst>
          </p:cNvPr>
          <p:cNvSpPr/>
          <p:nvPr/>
        </p:nvSpPr>
        <p:spPr>
          <a:xfrm>
            <a:off x="2858219" y="252105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"Starting program"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64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grade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"Grade:"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grade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79C7021-4BFD-46F7-911B-EC6E480C55F6}"/>
              </a:ext>
            </a:extLst>
          </p:cNvPr>
          <p:cNvSpPr/>
          <p:nvPr/>
        </p:nvSpPr>
        <p:spPr>
          <a:xfrm>
            <a:off x="638355" y="2242867"/>
            <a:ext cx="1621766" cy="1186133"/>
          </a:xfrm>
          <a:prstGeom prst="wedgeRoundRectCallout">
            <a:avLst>
              <a:gd name="adj1" fmla="val 80231"/>
              <a:gd name="adj2" fmla="val 2904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800" dirty="0"/>
              <a:t> is now available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44D7B9-8F2B-4A6E-989B-F46CC50D2BCF}"/>
              </a:ext>
            </a:extLst>
          </p:cNvPr>
          <p:cNvCxnSpPr>
            <a:stCxn id="5" idx="4"/>
          </p:cNvCxnSpPr>
          <p:nvPr/>
        </p:nvCxnSpPr>
        <p:spPr>
          <a:xfrm flipH="1">
            <a:off x="2725947" y="3180458"/>
            <a:ext cx="0" cy="9774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1FA6295-05BF-4B01-B1B3-3420EDC193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6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801">
        <p159:morph option="byObject"/>
      </p:transition>
    </mc:Choice>
    <mc:Fallback>
      <p:transition spd="slow" advTm="148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B78C-9731-441D-8E82-BE380C4A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Scope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09BC381-0F03-464D-B83A-598B67083B94}"/>
              </a:ext>
            </a:extLst>
          </p:cNvPr>
          <p:cNvSpPr/>
          <p:nvPr/>
        </p:nvSpPr>
        <p:spPr>
          <a:xfrm>
            <a:off x="7435970" y="3640347"/>
            <a:ext cx="4175185" cy="2156604"/>
          </a:xfrm>
          <a:prstGeom prst="wedgeRoundRectCallout">
            <a:avLst>
              <a:gd name="adj1" fmla="val -68350"/>
              <a:gd name="adj2" fmla="val -4851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local variables are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curved</a:t>
            </a:r>
            <a:r>
              <a:rPr lang="en-US" sz="2800" dirty="0"/>
              <a:t>,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850B5-C227-415E-AC55-5E20C083F288}"/>
              </a:ext>
            </a:extLst>
          </p:cNvPr>
          <p:cNvSpPr txBox="1"/>
          <p:nvPr/>
        </p:nvSpPr>
        <p:spPr>
          <a:xfrm>
            <a:off x="769545" y="2413337"/>
            <a:ext cx="104295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calculate_grade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curved = 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grade ** 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final = curved * weight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final</a:t>
            </a:r>
          </a:p>
          <a:p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calculate_grade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3BCFEB0-900A-419D-943F-A55044D9B3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5342">
        <p159:morph option="byObject"/>
      </p:transition>
    </mc:Choice>
    <mc:Fallback>
      <p:transition spd="slow" advTm="253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4399-4B2A-4B7F-B2C5-A440C35B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2FB4F-925C-490D-8D2D-EF353F0C0704}"/>
              </a:ext>
            </a:extLst>
          </p:cNvPr>
          <p:cNvSpPr txBox="1"/>
          <p:nvPr/>
        </p:nvSpPr>
        <p:spPr>
          <a:xfrm>
            <a:off x="1173480" y="1650600"/>
            <a:ext cx="609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Functions return values, not variables!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1284C-96B0-4D28-8542-F019E2F51316}"/>
              </a:ext>
            </a:extLst>
          </p:cNvPr>
          <p:cNvSpPr txBox="1"/>
          <p:nvPr/>
        </p:nvSpPr>
        <p:spPr>
          <a:xfrm>
            <a:off x="1173479" y="2513737"/>
            <a:ext cx="101886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get_grade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possible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grade = points / possible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grade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my_grade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get_grade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my_grade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6566060-19B1-4867-8071-77BBF606C449}"/>
              </a:ext>
            </a:extLst>
          </p:cNvPr>
          <p:cNvSpPr/>
          <p:nvPr/>
        </p:nvSpPr>
        <p:spPr>
          <a:xfrm>
            <a:off x="7435970" y="3640347"/>
            <a:ext cx="4175185" cy="2156604"/>
          </a:xfrm>
          <a:prstGeom prst="wedgeRoundRectCallout">
            <a:avLst>
              <a:gd name="adj1" fmla="val -150098"/>
              <a:gd name="adj2" fmla="val -367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local variables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US" sz="2800" dirty="0"/>
              <a:t>,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en-US" sz="2800" dirty="0"/>
              <a:t> all die after the return statement.</a:t>
            </a:r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B871AA79-C48D-440A-B3A1-9D0E812637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12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9197">
        <p159:morph option="byObject"/>
      </p:transition>
    </mc:Choice>
    <mc:Fallback>
      <p:transition spd="slow" advTm="291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6C7D-5501-4D82-B84E-F4B78839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Named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E1023-91CF-48BB-96EF-9082F7FA50FE}"/>
              </a:ext>
            </a:extLst>
          </p:cNvPr>
          <p:cNvSpPr txBox="1"/>
          <p:nvPr/>
        </p:nvSpPr>
        <p:spPr>
          <a:xfrm>
            <a:off x="1142999" y="2096031"/>
            <a:ext cx="1001086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3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number +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total</a:t>
            </a:r>
          </a:p>
          <a:p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 =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 = add1(total)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 =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 = add1(answer)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53E4A6B-98A8-44F7-B5B3-5FBF5EDB097A}"/>
              </a:ext>
            </a:extLst>
          </p:cNvPr>
          <p:cNvSpPr/>
          <p:nvPr/>
        </p:nvSpPr>
        <p:spPr>
          <a:xfrm>
            <a:off x="6944007" y="2653519"/>
            <a:ext cx="4925086" cy="886386"/>
          </a:xfrm>
          <a:prstGeom prst="wedgeRoundRectCallout">
            <a:avLst>
              <a:gd name="adj1" fmla="val -55502"/>
              <a:gd name="adj2" fmla="val -293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local variables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  <a:r>
              <a:rPr lang="en-US" sz="2800" dirty="0"/>
              <a:t> are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800" dirty="0"/>
              <a:t> and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en-US" sz="28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627CCC1-9D00-49DD-AEDC-D880B9157F79}"/>
              </a:ext>
            </a:extLst>
          </p:cNvPr>
          <p:cNvSpPr/>
          <p:nvPr/>
        </p:nvSpPr>
        <p:spPr>
          <a:xfrm>
            <a:off x="6944007" y="4200153"/>
            <a:ext cx="4925086" cy="886386"/>
          </a:xfrm>
          <a:prstGeom prst="wedgeRoundRectCallout">
            <a:avLst>
              <a:gd name="adj1" fmla="val -55502"/>
              <a:gd name="adj2" fmla="val -293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global variables are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2800" dirty="0"/>
              <a:t> and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endParaRPr lang="en-US" sz="28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82FF30B-EA11-43EA-977E-7A4F77DC0785}"/>
              </a:ext>
            </a:extLst>
          </p:cNvPr>
          <p:cNvSpPr/>
          <p:nvPr/>
        </p:nvSpPr>
        <p:spPr>
          <a:xfrm>
            <a:off x="6944006" y="5493290"/>
            <a:ext cx="4925087" cy="886386"/>
          </a:xfrm>
          <a:prstGeom prst="wedgeRoundRectCallout">
            <a:avLst>
              <a:gd name="adj1" fmla="val -55502"/>
              <a:gd name="adj2" fmla="val -293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local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2800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800" dirty="0"/>
              <a:t> total  are different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2C0D6D-8257-44C6-AA07-A52A4EE686BD}"/>
              </a:ext>
            </a:extLst>
          </p:cNvPr>
          <p:cNvSpPr/>
          <p:nvPr/>
        </p:nvSpPr>
        <p:spPr>
          <a:xfrm>
            <a:off x="3223036" y="2101257"/>
            <a:ext cx="1448554" cy="552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9FC54-D917-4FEE-8F9C-D28D57081302}"/>
              </a:ext>
            </a:extLst>
          </p:cNvPr>
          <p:cNvSpPr/>
          <p:nvPr/>
        </p:nvSpPr>
        <p:spPr>
          <a:xfrm>
            <a:off x="3817546" y="2635413"/>
            <a:ext cx="1448554" cy="552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1D3DB8-AED6-4707-B5BA-441D803DE7F6}"/>
              </a:ext>
            </a:extLst>
          </p:cNvPr>
          <p:cNvSpPr/>
          <p:nvPr/>
        </p:nvSpPr>
        <p:spPr>
          <a:xfrm>
            <a:off x="2071737" y="2635413"/>
            <a:ext cx="1259938" cy="552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F2A11A-2EFA-4B04-BD0B-B7798FF57ABD}"/>
              </a:ext>
            </a:extLst>
          </p:cNvPr>
          <p:cNvSpPr/>
          <p:nvPr/>
        </p:nvSpPr>
        <p:spPr>
          <a:xfrm>
            <a:off x="3630444" y="3169569"/>
            <a:ext cx="1259938" cy="552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08371C-2C01-4564-B09B-F5C499A2479B}"/>
              </a:ext>
            </a:extLst>
          </p:cNvPr>
          <p:cNvSpPr/>
          <p:nvPr/>
        </p:nvSpPr>
        <p:spPr>
          <a:xfrm>
            <a:off x="1142999" y="4091084"/>
            <a:ext cx="1259938" cy="55226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B4CD83-2696-47C1-A70D-A7E7D1FBA0E9}"/>
              </a:ext>
            </a:extLst>
          </p:cNvPr>
          <p:cNvSpPr/>
          <p:nvPr/>
        </p:nvSpPr>
        <p:spPr>
          <a:xfrm>
            <a:off x="1142999" y="4578036"/>
            <a:ext cx="1259938" cy="55226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140377-9F3D-44F8-BEF4-FEEE676412E2}"/>
              </a:ext>
            </a:extLst>
          </p:cNvPr>
          <p:cNvSpPr/>
          <p:nvPr/>
        </p:nvSpPr>
        <p:spPr>
          <a:xfrm>
            <a:off x="4043503" y="4578036"/>
            <a:ext cx="1259938" cy="55226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E6D10-6126-4F72-90DB-996860256113}"/>
              </a:ext>
            </a:extLst>
          </p:cNvPr>
          <p:cNvSpPr/>
          <p:nvPr/>
        </p:nvSpPr>
        <p:spPr>
          <a:xfrm>
            <a:off x="1038132" y="5086539"/>
            <a:ext cx="1668854" cy="55226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61149-DFFD-4730-8916-C985FA35602A}"/>
              </a:ext>
            </a:extLst>
          </p:cNvPr>
          <p:cNvSpPr/>
          <p:nvPr/>
        </p:nvSpPr>
        <p:spPr>
          <a:xfrm>
            <a:off x="1038132" y="5546755"/>
            <a:ext cx="1668854" cy="55226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93E3DE-7485-4BF6-9D9F-43EDF7769304}"/>
              </a:ext>
            </a:extLst>
          </p:cNvPr>
          <p:cNvSpPr/>
          <p:nvPr/>
        </p:nvSpPr>
        <p:spPr>
          <a:xfrm>
            <a:off x="4188738" y="5546755"/>
            <a:ext cx="1668854" cy="55226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20" name="Audio 19">
            <a:hlinkClick r:id="" action="ppaction://media"/>
            <a:extLst>
              <a:ext uri="{FF2B5EF4-FFF2-40B4-BE49-F238E27FC236}">
                <a16:creationId xmlns:a16="http://schemas.microsoft.com/office/drawing/2014/main" id="{6716078E-9DE7-4F43-98BC-90B3C2EEAD9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598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25"/>
    </mc:Choice>
    <mc:Fallback>
      <p:transition spd="slow" advTm="21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3BF8-D2A0-4A6E-8DE7-B034058D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Are Bad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963DE29-C9F4-4301-AEB5-9C170917C074}"/>
              </a:ext>
            </a:extLst>
          </p:cNvPr>
          <p:cNvSpPr/>
          <p:nvPr/>
        </p:nvSpPr>
        <p:spPr>
          <a:xfrm>
            <a:off x="9506139" y="4769694"/>
            <a:ext cx="2337602" cy="987871"/>
          </a:xfrm>
          <a:prstGeom prst="wedgeRoundRectCallout">
            <a:avLst>
              <a:gd name="adj1" fmla="val -60063"/>
              <a:gd name="adj2" fmla="val 54241"/>
              <a:gd name="adj3" fmla="val 16667"/>
            </a:avLst>
          </a:prstGeom>
          <a:solidFill>
            <a:srgbClr val="FF9F9F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Complicated!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E395C-2B28-4BF2-B6C4-E2A165197124}"/>
              </a:ext>
            </a:extLst>
          </p:cNvPr>
          <p:cNvSpPr txBox="1"/>
          <p:nvPr/>
        </p:nvSpPr>
        <p:spPr>
          <a:xfrm>
            <a:off x="770601" y="1965960"/>
            <a:ext cx="106593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cisc108 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assert_equal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my_title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"Lord "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add_title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titled_name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my_title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name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titled_name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assert_equal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add_title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"Bart"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"Lord Bart"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my_title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"Dr. "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assert_equal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add_title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"Bart"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"Dr. Bart"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50C8D205-99A5-4B1F-B525-B67622B52E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65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3941">
        <p159:morph option="byObject"/>
      </p:transition>
    </mc:Choice>
    <mc:Fallback>
      <p:transition spd="slow" advTm="439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819B-E464-4FD6-AD68-F5227CBB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7AC-A355-4CC5-B958-9CC37D57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Variables INSIDE a local scope should not be used OUTSIDE that scope</a:t>
            </a:r>
          </a:p>
          <a:p>
            <a:endParaRPr lang="en-US" sz="4400" dirty="0"/>
          </a:p>
          <a:p>
            <a:r>
              <a:rPr lang="en-US" sz="4400" dirty="0"/>
              <a:t>Variables OUTSIDE a local scope should not be used INSIDE that scope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7861E4E-398D-44B7-9E5A-6D385D670C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5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698">
        <p159:morph option="byObject"/>
      </p:transition>
    </mc:Choice>
    <mc:Fallback>
      <p:transition spd="slow" advTm="206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"/>
</p:tagLst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5326</TotalTime>
  <Words>842</Words>
  <Application>Microsoft Office PowerPoint</Application>
  <PresentationFormat>Widescreen</PresentationFormat>
  <Paragraphs>103</Paragraphs>
  <Slides>8</Slides>
  <Notes>8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Consolas</vt:lpstr>
      <vt:lpstr>Corbel</vt:lpstr>
      <vt:lpstr>Courier New</vt:lpstr>
      <vt:lpstr>Basis</vt:lpstr>
      <vt:lpstr>Scope</vt:lpstr>
      <vt:lpstr>Scope</vt:lpstr>
      <vt:lpstr>Global Scope</vt:lpstr>
      <vt:lpstr>Local Scope</vt:lpstr>
      <vt:lpstr>Returning Values</vt:lpstr>
      <vt:lpstr>Same Named Variables</vt:lpstr>
      <vt:lpstr>Global Variables Are Bad</vt:lpstr>
      <vt:lpstr>Scope Rule of Thumb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Bart, Austin</cp:lastModifiedBy>
  <cp:revision>234</cp:revision>
  <dcterms:created xsi:type="dcterms:W3CDTF">2017-06-09T19:25:05Z</dcterms:created>
  <dcterms:modified xsi:type="dcterms:W3CDTF">2020-08-18T16:33:35Z</dcterms:modified>
</cp:coreProperties>
</file>