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33"/>
  </p:handoutMasterIdLst>
  <p:sldIdLst>
    <p:sldId id="256" r:id="rId2"/>
    <p:sldId id="257" r:id="rId3"/>
    <p:sldId id="267" r:id="rId4"/>
    <p:sldId id="268" r:id="rId5"/>
    <p:sldId id="269" r:id="rId6"/>
    <p:sldId id="259" r:id="rId7"/>
    <p:sldId id="305" r:id="rId8"/>
    <p:sldId id="327" r:id="rId9"/>
    <p:sldId id="262" r:id="rId10"/>
    <p:sldId id="258" r:id="rId11"/>
    <p:sldId id="375" r:id="rId12"/>
    <p:sldId id="285" r:id="rId13"/>
    <p:sldId id="260" r:id="rId14"/>
    <p:sldId id="271" r:id="rId15"/>
    <p:sldId id="283" r:id="rId16"/>
    <p:sldId id="270" r:id="rId17"/>
    <p:sldId id="348" r:id="rId18"/>
    <p:sldId id="349" r:id="rId19"/>
    <p:sldId id="350" r:id="rId20"/>
    <p:sldId id="363" r:id="rId21"/>
    <p:sldId id="263" r:id="rId22"/>
    <p:sldId id="276" r:id="rId23"/>
    <p:sldId id="286" r:id="rId24"/>
    <p:sldId id="279" r:id="rId25"/>
    <p:sldId id="281" r:id="rId26"/>
    <p:sldId id="282" r:id="rId27"/>
    <p:sldId id="272" r:id="rId28"/>
    <p:sldId id="284" r:id="rId29"/>
    <p:sldId id="287" r:id="rId30"/>
    <p:sldId id="377" r:id="rId31"/>
    <p:sldId id="36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2019-08-28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B174-050E-4D83-BD0A-F2DA15BEFDC7}" type="datetimeFigureOut">
              <a:rPr lang="zh-CN" altLang="en-US" smtClean="0"/>
              <a:t>2019-08-28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7FAF-7E55-493E-BB1D-AB4D71BEC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B174-050E-4D83-BD0A-F2DA15BEFDC7}" type="datetimeFigureOut">
              <a:rPr lang="zh-CN" altLang="en-US" smtClean="0"/>
              <a:t>2019-08-28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7FAF-7E55-493E-BB1D-AB4D71BEC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B174-050E-4D83-BD0A-F2DA15BEFDC7}" type="datetimeFigureOut">
              <a:rPr lang="zh-CN" altLang="en-US" smtClean="0"/>
              <a:t>2019-08-28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7FAF-7E55-493E-BB1D-AB4D71BEC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B174-050E-4D83-BD0A-F2DA15BEFDC7}" type="datetimeFigureOut">
              <a:rPr lang="zh-CN" altLang="en-US" smtClean="0"/>
              <a:t>2019-08-28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B174-050E-4D83-BD0A-F2DA15BEFDC7}" type="datetimeFigureOut">
              <a:rPr lang="zh-CN" altLang="en-US" smtClean="0"/>
              <a:t>2019-08-28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5517FAF-7E55-493E-BB1D-AB4D71BEC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B174-050E-4D83-BD0A-F2DA15BEFDC7}" type="datetimeFigureOut">
              <a:rPr lang="zh-CN" altLang="en-US" smtClean="0"/>
              <a:t>2019-08-28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7FAF-7E55-493E-BB1D-AB4D71BEC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B174-050E-4D83-BD0A-F2DA15BEFDC7}" type="datetimeFigureOut">
              <a:rPr lang="zh-CN" altLang="en-US" smtClean="0"/>
              <a:t>2019-08-28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7FAF-7E55-493E-BB1D-AB4D71BEC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B174-050E-4D83-BD0A-F2DA15BEFDC7}" type="datetimeFigureOut">
              <a:rPr lang="zh-CN" altLang="en-US" smtClean="0"/>
              <a:t>2019-08-28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7FAF-7E55-493E-BB1D-AB4D71BEC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B174-050E-4D83-BD0A-F2DA15BEFDC7}" type="datetimeFigureOut">
              <a:rPr lang="zh-CN" altLang="en-US" smtClean="0"/>
              <a:t>2019-08-28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7FAF-7E55-493E-BB1D-AB4D71BEC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B174-050E-4D83-BD0A-F2DA15BEFDC7}" type="datetimeFigureOut">
              <a:rPr lang="zh-CN" altLang="en-US" smtClean="0"/>
              <a:t>2019-08-28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7FAF-7E55-493E-BB1D-AB4D71BEC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B174-050E-4D83-BD0A-F2DA15BEFDC7}" type="datetimeFigureOut">
              <a:rPr lang="zh-CN" altLang="en-US" smtClean="0"/>
              <a:t>2019-08-28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7FAF-7E55-493E-BB1D-AB4D71BEC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B174-050E-4D83-BD0A-F2DA15BEFDC7}" type="datetimeFigureOut">
              <a:rPr lang="zh-CN" altLang="en-US" smtClean="0"/>
              <a:t>2019-08-28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7FAF-7E55-493E-BB1D-AB4D71BEC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  <a:alpha val="10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  <a:p>
            <a:pPr lvl="4"/>
            <a:endParaRPr lang="zh-CN" altLang="en-US" dirty="0">
              <a:solidFill>
                <a:srgbClr val="5F5F5F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4"/>
            <a:endParaRPr lang="zh-CN" altLang="en-US" dirty="0">
              <a:solidFill>
                <a:srgbClr val="5F5F5F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4"/>
            <a:endParaRPr lang="zh-CN" altLang="en-US" dirty="0">
              <a:solidFill>
                <a:srgbClr val="5F5F5F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4"/>
            <a:endParaRPr lang="zh-CN" altLang="en-US" dirty="0">
              <a:solidFill>
                <a:srgbClr val="5F5F5F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4"/>
            <a:endParaRPr lang="zh-CN" altLang="en-US" dirty="0">
              <a:solidFill>
                <a:srgbClr val="5F5F5F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4"/>
            <a:endParaRPr lang="zh-CN" altLang="en-US" dirty="0">
              <a:solidFill>
                <a:srgbClr val="5F5F5F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4"/>
            <a:endParaRPr lang="zh-CN" altLang="en-US" dirty="0">
              <a:solidFill>
                <a:srgbClr val="5F5F5F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8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B174-050E-4D83-BD0A-F2DA15BEFDC7}" type="datetimeFigureOut">
              <a:rPr lang="zh-CN" altLang="en-US" smtClean="0"/>
              <a:t>2019-08-28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pic>
        <p:nvPicPr>
          <p:cNvPr id="7" name="图片 6" descr="saunyard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58275" y="365125"/>
            <a:ext cx="2295525" cy="47752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9058275" y="6356350"/>
            <a:ext cx="2426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www.sunyard.com</a:t>
            </a:r>
            <a:endParaRPr lang="en-US" altLang="zh-CN" dirty="0">
              <a:solidFill>
                <a:srgbClr val="5F5F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docker背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" y="3028950"/>
            <a:ext cx="3876675" cy="3641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37603"/>
            <a:ext cx="9144000" cy="2387600"/>
          </a:xfrm>
        </p:spPr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zh-CN" altLang="en-US" dirty="0"/>
              <a:t>入门培训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71570" y="3028950"/>
            <a:ext cx="4848860" cy="606425"/>
          </a:xfrm>
        </p:spPr>
        <p:txBody>
          <a:bodyPr/>
          <a:lstStyle/>
          <a:p>
            <a:r>
              <a:rPr lang="zh-CN" altLang="en-US" sz="3600" dirty="0"/>
              <a:t>研发中心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容器的基础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46711"/>
            <a:ext cx="10515600" cy="73025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通过</a:t>
            </a:r>
            <a:r>
              <a:rPr lang="en-US" altLang="zh-CN" dirty="0"/>
              <a:t>6</a:t>
            </a:r>
            <a:r>
              <a:rPr lang="zh-CN" altLang="en-US" dirty="0"/>
              <a:t>大</a:t>
            </a:r>
            <a:r>
              <a:rPr lang="en-US" altLang="zh-CN" dirty="0"/>
              <a:t>Namespace, </a:t>
            </a:r>
            <a:r>
              <a:rPr lang="zh-CN" altLang="en-US" dirty="0"/>
              <a:t>就能在</a:t>
            </a:r>
            <a:r>
              <a:rPr lang="en-US" altLang="zh-CN" dirty="0"/>
              <a:t>OS</a:t>
            </a:r>
            <a:r>
              <a:rPr lang="zh-CN" altLang="en-US" dirty="0"/>
              <a:t>层面上同时运行多个相互独立的子系统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Linux </a:t>
            </a:r>
            <a:r>
              <a:rPr lang="zh-CN" altLang="en-US" dirty="0"/>
              <a:t>通过</a:t>
            </a:r>
            <a:r>
              <a:rPr lang="en-US" altLang="zh-CN" dirty="0" err="1"/>
              <a:t>Cgroup</a:t>
            </a:r>
            <a:r>
              <a:rPr lang="zh-CN" altLang="en-US" dirty="0"/>
              <a:t>技术可以对资源进行划分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825625"/>
            <a:ext cx="962025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Docker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组件架构</a:t>
            </a:r>
            <a:endParaRPr lang="zh-CN" altLang="en-US"/>
          </a:p>
        </p:txBody>
      </p:sp>
      <p:pic>
        <p:nvPicPr>
          <p:cNvPr id="4" name="内容占位符 3" descr="docker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6015" y="1691005"/>
            <a:ext cx="5086985" cy="39808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zh-CN" altLang="en-US" dirty="0"/>
              <a:t>组件架构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s://images2017.cnblogs.com/blog/894443/201801/894443-20180111094745972-5988004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1825625"/>
            <a:ext cx="871537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zh-CN" altLang="en-US" dirty="0"/>
              <a:t>组件架构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267950" cy="455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dockerimag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262" y="1930400"/>
            <a:ext cx="6429375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ockerimage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63" y="2598737"/>
            <a:ext cx="3735899" cy="28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容器数据的持久化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2" descr="https://img2018.cnblogs.com/blog/194640/201810/194640-20181008152423264-5429609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4" y="2052637"/>
            <a:ext cx="6361005" cy="32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zh-CN" altLang="en-US" dirty="0"/>
              <a:t>的几个重要术语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zh-CN" altLang="en-US" dirty="0"/>
              <a:t>镜像 </a:t>
            </a:r>
            <a:r>
              <a:rPr lang="en-US" altLang="zh-CN" dirty="0"/>
              <a:t>Image</a:t>
            </a:r>
          </a:p>
          <a:p>
            <a:r>
              <a:rPr lang="zh-CN" altLang="en-US" dirty="0"/>
              <a:t>容器 </a:t>
            </a:r>
            <a:r>
              <a:rPr lang="en-US" altLang="zh-CN" dirty="0"/>
              <a:t>Container </a:t>
            </a:r>
          </a:p>
          <a:p>
            <a:r>
              <a:rPr lang="zh-CN" altLang="en-US" dirty="0"/>
              <a:t>仓库 </a:t>
            </a:r>
            <a:r>
              <a:rPr lang="en-US" altLang="zh-CN" dirty="0"/>
              <a:t>Registry</a:t>
            </a:r>
          </a:p>
          <a:p>
            <a:r>
              <a:rPr lang="en-US" altLang="zh-CN" dirty="0"/>
              <a:t>Dockerfile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 descr="dockerim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2330450"/>
            <a:ext cx="29241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045"/>
            <a:ext cx="10515600" cy="1325563"/>
          </a:xfrm>
        </p:spPr>
        <p:txBody>
          <a:bodyPr/>
          <a:lstStyle/>
          <a:p>
            <a:r>
              <a:rPr lang="zh-CN" altLang="en-US" sz="3600" b="1"/>
              <a:t>什么是镜像</a:t>
            </a:r>
            <a:r>
              <a:rPr lang="en-US" altLang="zh-CN" sz="3600" b="1"/>
              <a:t>-Image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+mj-ea"/>
                <a:ea typeface="+mj-ea"/>
                <a:cs typeface="+mj-ea"/>
              </a:rPr>
              <a:t>我们都知道，操作系统分为内核和用户空间。对于 Linux 而言，内核启动后，会挂载 root 文件系统为其提供用户空间支持。而 Docker 镜像（Image），就相当于是一个</a:t>
            </a:r>
            <a:r>
              <a:rPr lang="zh-CN" altLang="en-US" sz="240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 root 文件系统</a:t>
            </a:r>
            <a:r>
              <a:rPr lang="zh-CN" altLang="en-US" sz="2400">
                <a:latin typeface="+mj-ea"/>
                <a:ea typeface="+mj-ea"/>
                <a:cs typeface="+mj-ea"/>
              </a:rPr>
              <a:t>。比如官方镜像 ubuntu:18.04 就包含了完整的一套 Ubuntu 18.04 最小系统的 root 文件系统。</a:t>
            </a:r>
          </a:p>
          <a:p>
            <a:endParaRPr lang="zh-CN" altLang="en-US" sz="2400">
              <a:latin typeface="+mj-ea"/>
              <a:ea typeface="+mj-ea"/>
              <a:cs typeface="+mj-ea"/>
            </a:endParaRPr>
          </a:p>
          <a:p>
            <a:r>
              <a:rPr lang="zh-CN" altLang="en-US" sz="2400">
                <a:latin typeface="+mj-ea"/>
                <a:ea typeface="+mj-ea"/>
                <a:cs typeface="+mj-ea"/>
              </a:rPr>
              <a:t>Docker 镜像是一个特殊的文件系统，除了提供容器运行时所需的程序、库、资源、配置等文件外，还包含了一些为运行时准备的一些配置参数（如匿名卷、环境变量、用户等）。镜像不包含任何动态数据，其内容在构建之后也不会被改变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9885"/>
            <a:ext cx="10515600" cy="1325563"/>
          </a:xfrm>
        </p:spPr>
        <p:txBody>
          <a:bodyPr/>
          <a:lstStyle/>
          <a:p>
            <a:r>
              <a:rPr lang="zh-CN" altLang="en-US" sz="3600" b="1"/>
              <a:t>什么是容器</a:t>
            </a:r>
            <a:r>
              <a:rPr lang="en-US" altLang="zh-CN" sz="3600" b="1"/>
              <a:t>-Container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容器是应用层的抽象，它将代码和依赖关系打包在一起。 多个容器可以在同一台机器上运行，并与其他容器共享操作系统内核，每个容器在用户空间中作为独立进程运行。 容器占用的空间比VM少（容器映像的大小通常为几十MB），可以处理更多的应用程序，并且需要更少的VM和操作系统。</a:t>
            </a:r>
          </a:p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镜像（Image）和容器（Container）的关系，就像是面向对象程序设计中的 类 和 实例 一样，镜像是静态的定义，容器是镜像运行时的实体。容器可以被创建、启动、停止、删除、暂停等。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/>
              <a:t>什么是镜像仓库</a:t>
            </a:r>
            <a:r>
              <a:rPr lang="en-US" altLang="zh-CN" sz="3600" b="1"/>
              <a:t>-</a:t>
            </a:r>
            <a:r>
              <a:rPr lang="zh-CN" altLang="en-US" sz="3600" b="1"/>
              <a:t>Registry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镜像构建完成后，可以很容易的在当前宿主机上运行，但是，如果需要在其它服务器上使用这个镜像，我们就需要一个集中的存储、分发镜像的服务，Docker Registry 就是这样的服务。</a:t>
            </a:r>
          </a:p>
          <a:p>
            <a:endParaRPr lang="zh-CN" altLang="en-US" sz="2400"/>
          </a:p>
          <a:p>
            <a:r>
              <a:rPr lang="zh-CN" altLang="en-US" sz="2400"/>
              <a:t>一个 Docker Registry 中可以包含多个 仓库（Repository）；每个仓库可以包含多个 标签（Tag）；每个标签对应一个镜像。</a:t>
            </a:r>
          </a:p>
          <a:p>
            <a:endParaRPr lang="zh-CN" altLang="en-US" sz="2400"/>
          </a:p>
          <a:p>
            <a:r>
              <a:rPr lang="zh-CN" altLang="en-US" sz="2400"/>
              <a:t>通常，一个仓库会包含同一个软件不同版本的镜像，而标签就常用于对应该软件的各个版本。我们可以通过 &lt;仓库名&gt;:&lt;标签&gt; 的格式来指定具体是这个软件哪个版本的镜像。如果不给出标签，将以 latest 作为默认标签。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目的</a:t>
            </a:r>
            <a:r>
              <a:rPr lang="en-US" altLang="zh-CN" dirty="0"/>
              <a:t>: </a:t>
            </a:r>
            <a:r>
              <a:rPr lang="zh-CN" altLang="en-US" dirty="0"/>
              <a:t>了解并会使用容器</a:t>
            </a:r>
            <a:endParaRPr lang="en-US" altLang="zh-CN" dirty="0"/>
          </a:p>
          <a:p>
            <a:r>
              <a:rPr lang="zh-CN" altLang="en-US" dirty="0"/>
              <a:t>内容</a:t>
            </a:r>
            <a:endParaRPr lang="en-US" altLang="zh-CN" dirty="0"/>
          </a:p>
          <a:p>
            <a:pPr lvl="2"/>
            <a:r>
              <a:rPr lang="en-US" altLang="zh-CN" sz="3200" b="1" dirty="0" err="1">
                <a:solidFill>
                  <a:srgbClr val="FF0000"/>
                </a:solidFill>
              </a:rPr>
              <a:t>Docker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</a:rPr>
              <a:t>是什么和为什么？</a:t>
            </a:r>
            <a:endParaRPr lang="en-US" altLang="zh-CN" sz="2400" dirty="0" err="1"/>
          </a:p>
          <a:p>
            <a:pPr lvl="2"/>
            <a:r>
              <a:rPr lang="en-US" altLang="zh-CN" sz="2400" dirty="0" err="1"/>
              <a:t>Docker</a:t>
            </a:r>
            <a:r>
              <a:rPr lang="en-US" altLang="zh-CN" sz="2400" dirty="0"/>
              <a:t> </a:t>
            </a:r>
            <a:r>
              <a:rPr lang="zh-CN" altLang="en-US" sz="2400" dirty="0"/>
              <a:t>的基本原理和架构</a:t>
            </a:r>
            <a:endParaRPr lang="en-US" altLang="zh-CN" sz="2400" dirty="0"/>
          </a:p>
          <a:p>
            <a:pPr lvl="2"/>
            <a:r>
              <a:rPr lang="en-US" altLang="zh-CN" sz="2400" dirty="0" err="1"/>
              <a:t>Docker</a:t>
            </a:r>
            <a:r>
              <a:rPr lang="en-US" altLang="zh-CN" sz="2400" dirty="0"/>
              <a:t> </a:t>
            </a:r>
            <a:r>
              <a:rPr lang="zh-CN" altLang="en-US" sz="2400" dirty="0"/>
              <a:t>环境搭建和基本操作</a:t>
            </a:r>
            <a:endParaRPr lang="en-US" altLang="zh-CN" sz="2400" dirty="0"/>
          </a:p>
          <a:p>
            <a:pPr lvl="2"/>
            <a:r>
              <a:rPr lang="zh-CN" altLang="en-US" sz="2400" dirty="0"/>
              <a:t>一个简单完整的示例</a:t>
            </a:r>
          </a:p>
          <a:p>
            <a:pPr marL="914400" lvl="2" indent="0">
              <a:buNone/>
            </a:pPr>
            <a:endParaRPr lang="en-US" altLang="zh-CN" sz="2400" dirty="0"/>
          </a:p>
          <a:p>
            <a:pPr marL="914400" lvl="2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/>
              <a:t>什么是</a:t>
            </a:r>
            <a:r>
              <a:rPr lang="en-US" altLang="zh-CN" sz="3600" b="1"/>
              <a:t>Dockerfile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sz="2400"/>
              <a:t>Dockerfile 是一个文本文件，其内包含了一条条的 指令(Instruction)，每一条</a:t>
            </a:r>
          </a:p>
          <a:p>
            <a:pPr marL="0" indent="0">
              <a:buNone/>
            </a:pPr>
            <a:r>
              <a:rPr lang="zh-CN" altLang="en-US" sz="2400"/>
              <a:t>   指令构建一层，因此每一条指令的内容，就是描述该层应当如何构建。</a:t>
            </a:r>
          </a:p>
          <a:p>
            <a:pPr marL="0" indent="0">
              <a:buNone/>
            </a:pPr>
            <a:endParaRPr lang="zh-CN" altLang="en-US" sz="2400"/>
          </a:p>
          <a:p>
            <a:r>
              <a:rPr lang="zh-CN" altLang="en-US" sz="2400"/>
              <a:t>基本指令</a:t>
            </a:r>
          </a:p>
          <a:p>
            <a:pPr lvl="1"/>
            <a:r>
              <a:rPr lang="zh-CN" altLang="en-US" sz="2055"/>
              <a:t>FROM 指定基础镜像</a:t>
            </a:r>
          </a:p>
          <a:p>
            <a:pPr lvl="1"/>
            <a:r>
              <a:rPr lang="zh-CN" altLang="en-US" sz="2055"/>
              <a:t>RUN 执行命令</a:t>
            </a:r>
          </a:p>
          <a:p>
            <a:pPr lvl="1"/>
            <a:r>
              <a:rPr lang="zh-CN" altLang="en-US" sz="2055"/>
              <a:t>COPY 复制文件</a:t>
            </a:r>
          </a:p>
          <a:p>
            <a:pPr lvl="1"/>
            <a:r>
              <a:rPr lang="zh-CN" altLang="en-US" sz="2055"/>
              <a:t>ADD 更高级的复制文件</a:t>
            </a:r>
          </a:p>
          <a:p>
            <a:pPr lvl="1"/>
            <a:r>
              <a:rPr lang="zh-CN" altLang="en-US" sz="2055"/>
              <a:t>CMD 容器启动命令</a:t>
            </a:r>
          </a:p>
          <a:p>
            <a:pPr lvl="1"/>
            <a:r>
              <a:rPr lang="zh-CN" altLang="en-US" sz="2055"/>
              <a:t>EXPOSE 声明端口</a:t>
            </a:r>
          </a:p>
          <a:p>
            <a:pPr lvl="1"/>
            <a:r>
              <a:rPr lang="zh-CN" altLang="en-US" sz="2055"/>
              <a:t>ENTRYPOINT 入口点</a:t>
            </a:r>
          </a:p>
          <a:p>
            <a:pPr lvl="1"/>
            <a:r>
              <a:rPr lang="zh-CN" altLang="en-US" sz="2055"/>
              <a:t>ENV 设置环境变量</a:t>
            </a:r>
          </a:p>
          <a:p>
            <a:pPr lvl="1"/>
            <a:r>
              <a:rPr lang="zh-CN" altLang="en-US" sz="2055"/>
              <a:t>VOLUME 定义匿名卷</a:t>
            </a:r>
          </a:p>
          <a:p>
            <a:pPr lvl="1"/>
            <a:endParaRPr lang="zh-CN" altLang="en-US" sz="2055"/>
          </a:p>
        </p:txBody>
      </p:sp>
      <p:pic>
        <p:nvPicPr>
          <p:cNvPr id="5" name="图片 4" descr="dockerfi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20" y="3346450"/>
            <a:ext cx="4274185" cy="24828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目的</a:t>
            </a:r>
            <a:r>
              <a:rPr lang="en-US" altLang="zh-CN" dirty="0"/>
              <a:t>: </a:t>
            </a:r>
            <a:r>
              <a:rPr lang="zh-CN" altLang="en-US" dirty="0"/>
              <a:t>了解并会使用容器</a:t>
            </a:r>
            <a:endParaRPr lang="en-US" altLang="zh-CN" dirty="0"/>
          </a:p>
          <a:p>
            <a:r>
              <a:rPr lang="zh-CN" altLang="en-US" dirty="0"/>
              <a:t>内容</a:t>
            </a:r>
            <a:endParaRPr lang="en-US" altLang="zh-CN" dirty="0"/>
          </a:p>
          <a:p>
            <a:pPr lvl="2"/>
            <a:r>
              <a:rPr lang="en-US" altLang="zh-CN" sz="2400" dirty="0" err="1"/>
              <a:t>Docker</a:t>
            </a:r>
            <a:r>
              <a:rPr lang="en-US" altLang="zh-CN" sz="2400" dirty="0"/>
              <a:t> </a:t>
            </a:r>
            <a:r>
              <a:rPr lang="zh-CN" altLang="en-US" sz="2400" dirty="0"/>
              <a:t>是什么和为什么？</a:t>
            </a:r>
            <a:endParaRPr lang="en-US" altLang="zh-CN" sz="2400" dirty="0"/>
          </a:p>
          <a:p>
            <a:pPr lvl="2"/>
            <a:r>
              <a:rPr lang="en-US" altLang="zh-CN" sz="2400" dirty="0" err="1"/>
              <a:t>Docker</a:t>
            </a:r>
            <a:r>
              <a:rPr lang="en-US" altLang="zh-CN" sz="2400" dirty="0"/>
              <a:t> </a:t>
            </a:r>
            <a:r>
              <a:rPr lang="zh-CN" altLang="en-US" sz="2400" dirty="0"/>
              <a:t>的基本原理和架构</a:t>
            </a:r>
            <a:endParaRPr lang="en-US" altLang="zh-CN" sz="2400" dirty="0"/>
          </a:p>
          <a:p>
            <a:pPr lvl="2"/>
            <a:r>
              <a:rPr lang="en-US" altLang="zh-CN" sz="3200" dirty="0" err="1">
                <a:solidFill>
                  <a:srgbClr val="FF0000"/>
                </a:solidFill>
              </a:rPr>
              <a:t>Docker</a:t>
            </a:r>
            <a:r>
              <a:rPr lang="zh-CN" altLang="en-US" sz="3200" dirty="0">
                <a:solidFill>
                  <a:srgbClr val="FF0000"/>
                </a:solidFill>
              </a:rPr>
              <a:t>环境搭建和基本操作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/>
            <a:r>
              <a:rPr lang="zh-CN" altLang="en-US" sz="2400" dirty="0"/>
              <a:t>一个简单完整的示例</a:t>
            </a:r>
            <a:endParaRPr lang="en-US" altLang="zh-CN" sz="2400" dirty="0"/>
          </a:p>
          <a:p>
            <a:pPr marL="914400" lvl="2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的安装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45870"/>
            <a:ext cx="10515600" cy="43662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Windows  </a:t>
            </a:r>
            <a:r>
              <a:rPr lang="zh-CN" altLang="en-US" b="1" dirty="0">
                <a:sym typeface="+mn-ea"/>
              </a:rPr>
              <a:t>仅</a:t>
            </a:r>
            <a:r>
              <a:rPr lang="zh-CN" altLang="en-US" b="1" dirty="0"/>
              <a:t>开发环境搭建</a:t>
            </a:r>
            <a:endParaRPr lang="zh-CN" altLang="en-US" sz="2000" dirty="0"/>
          </a:p>
          <a:p>
            <a:pPr lvl="1"/>
            <a:r>
              <a:rPr lang="en-US" altLang="zh-CN" dirty="0">
                <a:sym typeface="+mn-ea"/>
              </a:rPr>
              <a:t>https://blog.csdn.net/hunan961/article/details/79484098</a:t>
            </a:r>
            <a:endParaRPr lang="zh-CN" altLang="en-US" b="1" dirty="0"/>
          </a:p>
          <a:p>
            <a:r>
              <a:rPr lang="en-US" altLang="zh-CN" b="1" dirty="0"/>
              <a:t>MacOs  </a:t>
            </a:r>
            <a:r>
              <a:rPr lang="zh-CN" altLang="en-US" b="1" dirty="0"/>
              <a:t>仅开发环境搭建</a:t>
            </a:r>
          </a:p>
          <a:p>
            <a:pPr lvl="1"/>
            <a:r>
              <a:rPr lang="zh-CN" altLang="en-US" dirty="0">
                <a:sym typeface="+mn-ea"/>
              </a:rPr>
              <a:t>https://www.cnblogs.com/zhouxihi/p/10229247.html</a:t>
            </a:r>
            <a:endParaRPr lang="en-US" altLang="zh-CN" b="1" dirty="0">
              <a:sym typeface="+mn-ea"/>
            </a:endParaRPr>
          </a:p>
          <a:p>
            <a:r>
              <a:rPr lang="en-US" altLang="zh-CN" b="1" dirty="0">
                <a:sym typeface="+mn-ea"/>
              </a:rPr>
              <a:t>Linux  </a:t>
            </a:r>
            <a:r>
              <a:rPr lang="zh-CN" altLang="en-US" b="1" dirty="0">
                <a:sym typeface="+mn-ea"/>
              </a:rPr>
              <a:t>生产环境搭建</a:t>
            </a:r>
          </a:p>
          <a:p>
            <a:pPr lvl="1"/>
            <a:r>
              <a:rPr lang="zh-CN" altLang="en-US" dirty="0"/>
              <a:t>非离线环境：</a:t>
            </a:r>
            <a:endParaRPr lang="zh-CN" altLang="en-US" b="1" dirty="0"/>
          </a:p>
          <a:p>
            <a:pPr marL="914400" lvl="2" indent="0">
              <a:buNone/>
            </a:pPr>
            <a:r>
              <a:rPr lang="zh-CN" altLang="en-US" sz="2400">
                <a:sym typeface="+mn-ea"/>
              </a:rPr>
              <a:t>https://yeasy.gitbooks.io/docker_practice/content/install/centos.html</a:t>
            </a:r>
          </a:p>
          <a:p>
            <a:pPr lvl="1"/>
            <a:r>
              <a:rPr lang="zh-CN" altLang="en-US">
                <a:sym typeface="+mn-ea"/>
              </a:rPr>
              <a:t>离线环境：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    </a:t>
            </a:r>
            <a:r>
              <a:rPr lang="en-US"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  </a:t>
            </a:r>
            <a:r>
              <a:rPr sz="2400">
                <a:sym typeface="+mn-ea"/>
              </a:rPr>
              <a:t>https://www.cnblogs.com/luoSteel/p/10038954.html</a:t>
            </a:r>
            <a:endParaRPr lang="zh-CN" altLang="en-US" b="1" dirty="0"/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 sz="1465"/>
          </a:p>
          <a:p>
            <a:pPr marL="457200" lvl="1" indent="0">
              <a:buNone/>
            </a:pPr>
            <a:endParaRPr lang="zh-CN" altLang="en-US" sz="1710" dirty="0"/>
          </a:p>
          <a:p>
            <a:endParaRPr lang="zh-CN" altLang="en-US" sz="2000" dirty="0">
              <a:hlinkClick r:id="rId2"/>
            </a:endParaRPr>
          </a:p>
          <a:p>
            <a:endParaRPr lang="en-US" altLang="zh-CN" sz="2000" dirty="0">
              <a:hlinkClick r:id="rId2"/>
            </a:endParaRPr>
          </a:p>
          <a:p>
            <a:pPr marL="457200" lvl="1" indent="0">
              <a:buNone/>
            </a:pPr>
            <a:endParaRPr lang="en-US" altLang="zh-CN" sz="17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zh-CN" altLang="en-US" dirty="0"/>
              <a:t>命令行工具</a:t>
            </a:r>
          </a:p>
        </p:txBody>
      </p:sp>
      <p:pic>
        <p:nvPicPr>
          <p:cNvPr id="3074" name="Picture 2" descr="http://s2.51cto.com/oss/201810/25/8de922c5cd3236cec3bd1deb96f673e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099" y="1512221"/>
            <a:ext cx="7445375" cy="534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zh-CN" altLang="en-US" dirty="0"/>
              <a:t>命令行工具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9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作用</a:t>
            </a:r>
            <a:r>
              <a:rPr lang="en-US" altLang="zh-CN" sz="2000" dirty="0"/>
              <a:t>: </a:t>
            </a:r>
            <a:r>
              <a:rPr lang="zh-CN" altLang="en-US" sz="2000" dirty="0"/>
              <a:t>有关镜像和容器的工具</a:t>
            </a:r>
            <a:r>
              <a:rPr lang="en-US" altLang="zh-CN" sz="2000" dirty="0"/>
              <a:t>, </a:t>
            </a:r>
            <a:r>
              <a:rPr lang="zh-CN" altLang="en-US" sz="2000" dirty="0"/>
              <a:t>包含非常多的命令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23" y="2165350"/>
            <a:ext cx="4872038" cy="361892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67EF842-3276-4CA1-B321-AD36741F0484}"/>
              </a:ext>
            </a:extLst>
          </p:cNvPr>
          <p:cNvSpPr txBox="1"/>
          <p:nvPr/>
        </p:nvSpPr>
        <p:spPr>
          <a:xfrm>
            <a:off x="7707086" y="2165350"/>
            <a:ext cx="364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镜像命令：</a:t>
            </a:r>
            <a:endParaRPr lang="en-US" altLang="zh-CN" b="1" dirty="0"/>
          </a:p>
          <a:p>
            <a:r>
              <a:rPr lang="en-US" altLang="zh-CN" sz="1400" dirty="0"/>
              <a:t>d</a:t>
            </a:r>
            <a:r>
              <a:rPr lang="en-US" altLang="zh-CN" sz="1400"/>
              <a:t>ocker </a:t>
            </a:r>
            <a:r>
              <a:rPr lang="en-US" altLang="zh-CN" sz="1400" dirty="0"/>
              <a:t>history &lt;images&gt; </a:t>
            </a:r>
            <a:r>
              <a:rPr lang="zh-CN" altLang="en-US" sz="1400" dirty="0"/>
              <a:t>查看镜像的构建过程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zh-CN" altLang="en-US" dirty="0"/>
              <a:t>命令行工具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9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作用</a:t>
            </a:r>
            <a:r>
              <a:rPr lang="en-US" altLang="zh-CN" sz="2000" dirty="0"/>
              <a:t>: </a:t>
            </a:r>
            <a:r>
              <a:rPr lang="zh-CN" altLang="en-US" sz="2000" dirty="0"/>
              <a:t>有关镜像和容器的工具</a:t>
            </a:r>
            <a:r>
              <a:rPr lang="en-US" altLang="zh-CN" sz="2000" dirty="0"/>
              <a:t>, </a:t>
            </a:r>
            <a:r>
              <a:rPr lang="zh-CN" altLang="en-US" sz="2000" dirty="0"/>
              <a:t>包含非常多的命令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500187"/>
            <a:ext cx="8124825" cy="51720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zh-CN" altLang="en-US" dirty="0"/>
              <a:t>命令行工具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运行 </a:t>
            </a:r>
            <a:r>
              <a:rPr lang="en-US" altLang="zh-CN" sz="2400" dirty="0"/>
              <a:t>hello-world </a:t>
            </a:r>
            <a:r>
              <a:rPr lang="zh-CN" altLang="en-US" sz="2400" dirty="0"/>
              <a:t>容器</a:t>
            </a:r>
            <a:r>
              <a:rPr lang="en-US" altLang="zh-CN" sz="2400" dirty="0"/>
              <a:t>, </a:t>
            </a:r>
            <a:r>
              <a:rPr lang="zh-CN" altLang="en-US" sz="2400" dirty="0"/>
              <a:t>如果本地没有下载</a:t>
            </a:r>
            <a:r>
              <a:rPr lang="en-US" altLang="zh-CN" sz="2400" dirty="0"/>
              <a:t>, </a:t>
            </a:r>
            <a:r>
              <a:rPr lang="zh-CN" altLang="en-US" sz="2400" dirty="0"/>
              <a:t>将会自动从</a:t>
            </a:r>
            <a:r>
              <a:rPr lang="en-US" altLang="zh-CN" sz="2400" dirty="0"/>
              <a:t>hub</a:t>
            </a:r>
            <a:r>
              <a:rPr lang="zh-CN" altLang="en-US" sz="2400" dirty="0"/>
              <a:t>站点下载</a:t>
            </a:r>
            <a:r>
              <a:rPr lang="en-US" altLang="zh-CN" sz="2400" dirty="0"/>
              <a:t>. </a:t>
            </a:r>
            <a:br>
              <a:rPr lang="en-US" altLang="zh-CN" sz="2400" dirty="0"/>
            </a:br>
            <a:r>
              <a:rPr lang="en-US" altLang="zh-CN" sz="2400" i="1" dirty="0" err="1"/>
              <a:t>docker</a:t>
            </a:r>
            <a:r>
              <a:rPr lang="en-US" altLang="zh-CN" sz="2400" i="1" dirty="0"/>
              <a:t> run hello-world 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以守护态运行容器</a:t>
            </a:r>
            <a:br>
              <a:rPr lang="zh-CN" altLang="en-US" sz="2400" dirty="0"/>
            </a:br>
            <a:r>
              <a:rPr lang="en-US" altLang="zh-CN" sz="2400" i="1" dirty="0" err="1"/>
              <a:t>docker</a:t>
            </a:r>
            <a:r>
              <a:rPr lang="en-US" altLang="zh-CN" sz="2400" i="1" dirty="0"/>
              <a:t> run -d --name </a:t>
            </a:r>
            <a:r>
              <a:rPr lang="en-US" altLang="zh-CN" sz="2400" i="1" dirty="0" err="1"/>
              <a:t>mybusybox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busybox</a:t>
            </a:r>
            <a:r>
              <a:rPr lang="en-US" altLang="zh-CN" sz="2400" i="1" dirty="0"/>
              <a:t> /bin/</a:t>
            </a:r>
            <a:r>
              <a:rPr lang="en-US" altLang="zh-CN" sz="2400" i="1" dirty="0" err="1"/>
              <a:t>sh</a:t>
            </a:r>
            <a:r>
              <a:rPr lang="en-US" altLang="zh-CN" sz="2400" i="1" dirty="0"/>
              <a:t> -c "while true; do echo hello world; sleep 1; done“</a:t>
            </a:r>
          </a:p>
          <a:p>
            <a:endParaRPr lang="en-US" altLang="zh-CN" sz="2400" i="1" dirty="0"/>
          </a:p>
          <a:p>
            <a:r>
              <a:rPr lang="en-US" altLang="zh-CN" sz="2400" dirty="0" err="1"/>
              <a:t>docker</a:t>
            </a:r>
            <a:r>
              <a:rPr lang="en-US" altLang="zh-CN" sz="2400" dirty="0"/>
              <a:t> run -p 6699:6379 --name </a:t>
            </a:r>
            <a:r>
              <a:rPr lang="en-US" altLang="zh-CN" sz="2400" dirty="0" err="1"/>
              <a:t>myredis</a:t>
            </a:r>
            <a:r>
              <a:rPr lang="en-US" altLang="zh-CN" sz="2400" dirty="0"/>
              <a:t> -v $PWD/</a:t>
            </a:r>
            <a:r>
              <a:rPr lang="en-US" altLang="zh-CN" sz="2400" dirty="0" err="1"/>
              <a:t>redis.conf</a:t>
            </a:r>
            <a:r>
              <a:rPr lang="en-US" altLang="zh-CN" sz="2400" dirty="0"/>
              <a:t>:/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redis</a:t>
            </a:r>
            <a:r>
              <a:rPr lang="en-US" altLang="zh-CN" sz="2400" dirty="0"/>
              <a:t>/</a:t>
            </a:r>
            <a:r>
              <a:rPr lang="en-US" altLang="zh-CN" sz="2400" dirty="0" err="1"/>
              <a:t>redis.conf</a:t>
            </a:r>
            <a:r>
              <a:rPr lang="en-US" altLang="zh-CN" sz="2400" dirty="0"/>
              <a:t> -v $PWD/data:/data -d redis:3.2 </a:t>
            </a:r>
            <a:r>
              <a:rPr lang="en-US" altLang="zh-CN" sz="2400" dirty="0" err="1"/>
              <a:t>redis</a:t>
            </a:r>
            <a:r>
              <a:rPr lang="en-US" altLang="zh-CN" sz="2400" dirty="0"/>
              <a:t>-server 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redis</a:t>
            </a:r>
            <a:r>
              <a:rPr lang="en-US" altLang="zh-CN" sz="2400" dirty="0"/>
              <a:t>/</a:t>
            </a:r>
            <a:r>
              <a:rPr lang="en-US" altLang="zh-CN" sz="2400" dirty="0" err="1"/>
              <a:t>redis.conf</a:t>
            </a:r>
            <a:r>
              <a:rPr lang="en-US" altLang="zh-CN" sz="2400" dirty="0"/>
              <a:t> --</a:t>
            </a:r>
            <a:r>
              <a:rPr lang="en-US" altLang="zh-CN" sz="2400" dirty="0" err="1"/>
              <a:t>appendonly</a:t>
            </a:r>
            <a:r>
              <a:rPr lang="en-US" altLang="zh-CN" sz="2400" dirty="0"/>
              <a:t> yes</a:t>
            </a:r>
            <a:r>
              <a:rPr lang="en-US" altLang="zh-CN" sz="2400" i="1" dirty="0"/>
              <a:t> 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目的</a:t>
            </a:r>
            <a:r>
              <a:rPr lang="en-US" altLang="zh-CN" dirty="0"/>
              <a:t>: </a:t>
            </a:r>
            <a:r>
              <a:rPr lang="zh-CN" altLang="en-US" dirty="0"/>
              <a:t>了解并会使用容器</a:t>
            </a:r>
            <a:endParaRPr lang="en-US" altLang="zh-CN" dirty="0"/>
          </a:p>
          <a:p>
            <a:r>
              <a:rPr lang="zh-CN" altLang="en-US" dirty="0"/>
              <a:t>内容</a:t>
            </a:r>
            <a:endParaRPr lang="en-US" altLang="zh-CN" dirty="0"/>
          </a:p>
          <a:p>
            <a:pPr lvl="2"/>
            <a:r>
              <a:rPr lang="en-US" altLang="zh-CN" sz="2400" dirty="0" err="1"/>
              <a:t>Docker</a:t>
            </a:r>
            <a:r>
              <a:rPr lang="en-US" altLang="zh-CN" sz="2400" dirty="0"/>
              <a:t> </a:t>
            </a:r>
            <a:r>
              <a:rPr lang="zh-CN" altLang="en-US" sz="2400" dirty="0"/>
              <a:t>是什么和为什么？</a:t>
            </a:r>
            <a:endParaRPr lang="en-US" altLang="zh-CN" sz="2400" dirty="0"/>
          </a:p>
          <a:p>
            <a:pPr lvl="2"/>
            <a:r>
              <a:rPr lang="en-US" altLang="zh-CN" sz="2400" dirty="0" err="1"/>
              <a:t>Docker</a:t>
            </a:r>
            <a:r>
              <a:rPr lang="en-US" altLang="zh-CN" sz="2400" dirty="0"/>
              <a:t> </a:t>
            </a:r>
            <a:r>
              <a:rPr lang="zh-CN" altLang="en-US" sz="2400" dirty="0"/>
              <a:t>的基本原理和架构</a:t>
            </a:r>
            <a:endParaRPr lang="en-US" altLang="zh-CN" sz="2400" dirty="0"/>
          </a:p>
          <a:p>
            <a:pPr lvl="2"/>
            <a:r>
              <a:rPr lang="en-US" altLang="zh-CN" sz="2400" dirty="0" err="1"/>
              <a:t>Docker</a:t>
            </a:r>
            <a:r>
              <a:rPr lang="zh-CN" altLang="en-US" sz="2400" dirty="0"/>
              <a:t>环境搭建和基本操作</a:t>
            </a:r>
            <a:endParaRPr lang="en-US" altLang="zh-CN" sz="2400" dirty="0"/>
          </a:p>
          <a:p>
            <a:pPr lvl="2"/>
            <a:r>
              <a:rPr lang="zh-CN" altLang="en-US" sz="3200" dirty="0">
                <a:solidFill>
                  <a:srgbClr val="FF0000"/>
                </a:solidFill>
              </a:rPr>
              <a:t>一个简单完整的示例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服务完整实例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endParaRPr lang="en-US" altLang="zh-CN" dirty="0"/>
          </a:p>
          <a:p>
            <a:pPr lvl="1"/>
            <a:r>
              <a:rPr lang="zh-CN" altLang="en-US" dirty="0"/>
              <a:t>开发一个</a:t>
            </a:r>
            <a:r>
              <a:rPr lang="en-US" altLang="zh-CN" dirty="0" err="1"/>
              <a:t>SpringBoot</a:t>
            </a:r>
            <a:r>
              <a:rPr lang="en-US" altLang="zh-CN" dirty="0"/>
              <a:t> Web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编写一个 </a:t>
            </a:r>
            <a:r>
              <a:rPr lang="en-US" altLang="zh-CN" dirty="0" err="1"/>
              <a:t>Dockerfile</a:t>
            </a:r>
            <a:r>
              <a:rPr lang="en-US" altLang="zh-CN" dirty="0"/>
              <a:t>  </a:t>
            </a:r>
          </a:p>
          <a:p>
            <a:pPr lvl="1"/>
            <a:r>
              <a:rPr lang="zh-CN" altLang="en-US" dirty="0"/>
              <a:t>镜像制作和发布</a:t>
            </a:r>
            <a:endParaRPr lang="en-US" altLang="zh-CN" dirty="0"/>
          </a:p>
          <a:p>
            <a:pPr lvl="1"/>
            <a:r>
              <a:rPr lang="zh-CN" altLang="en-US" dirty="0"/>
              <a:t>容器部署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/>
              <a:t> </a:t>
            </a:r>
            <a:r>
              <a:rPr lang="zh-CN" altLang="en-US" sz="2800" dirty="0">
                <a:latin typeface="+mn-ea"/>
                <a:ea typeface="+mn-ea"/>
                <a:cs typeface="+mn-ea"/>
              </a:rPr>
              <a:t>编写创建镜像文件：</a:t>
            </a:r>
            <a:r>
              <a:rPr lang="en-US" altLang="zh-CN" sz="2800" dirty="0">
                <a:latin typeface="+mn-ea"/>
                <a:ea typeface="+mn-ea"/>
                <a:cs typeface="+mn-ea"/>
              </a:rPr>
              <a:t>Dockerfile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65220"/>
            <a:ext cx="10515600" cy="13855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构建镜像：</a:t>
            </a:r>
            <a:r>
              <a:rPr lang="en-US" altLang="zh-CN" dirty="0"/>
              <a:t>docker build -t tybs:20190818 .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容器部署：</a:t>
            </a:r>
            <a:r>
              <a:rPr lang="en-US" altLang="zh-CN" dirty="0"/>
              <a:t>docker run -d -p 30088:8888 --name tybs tybs:lfm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47420" y="1366520"/>
            <a:ext cx="983361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FROM adoptopenjdk/openjdk8:latest</a:t>
            </a:r>
          </a:p>
          <a:p>
            <a:r>
              <a:rPr lang="zh-CN" altLang="en-US" sz="2000"/>
              <a:t>MAINTAINER lfm940624@163.com</a:t>
            </a:r>
          </a:p>
          <a:p>
            <a:r>
              <a:rPr lang="zh-CN" altLang="en-US" sz="2000"/>
              <a:t>ENV LANG C.UTF-8</a:t>
            </a:r>
          </a:p>
          <a:p>
            <a:r>
              <a:rPr lang="zh-CN" altLang="en-US" sz="2000"/>
              <a:t>ADD ./tybs-web-manager-1.0-SNAPSHOT.jar /var/tybs-web-manager-1.0-SNAPSHOT.jar</a:t>
            </a:r>
          </a:p>
          <a:p>
            <a:r>
              <a:rPr lang="zh-CN" altLang="en-US" sz="2000"/>
              <a:t>CMD java -jar /var/tybs-web-manager-1.0-SNAPSHOT.jar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</a:t>
            </a:r>
            <a:r>
              <a:rPr lang="zh-CN" altLang="en-US" dirty="0" err="1"/>
              <a:t>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8350"/>
          </a:xfrm>
        </p:spPr>
        <p:txBody>
          <a:bodyPr/>
          <a:lstStyle/>
          <a:p>
            <a:r>
              <a:rPr lang="en-US" altLang="zh-CN" dirty="0"/>
              <a:t>Docker 是一个开源的应用容器引擎，让开发者可以打包他们的应用以及依赖包到一个可移植的镜像中，然后发布到任何流行的 Linux或Windows 机器上，也可以实现虚拟化。容器是完全使用沙箱机制，相互之间不会有任何接口。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时间节点</a:t>
            </a:r>
            <a:r>
              <a:rPr lang="en-US" altLang="zh-CN" dirty="0"/>
              <a:t>: 2013</a:t>
            </a:r>
            <a:r>
              <a:rPr lang="zh-CN" altLang="en-US" dirty="0"/>
              <a:t>年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en-US" altLang="zh-CN" dirty="0"/>
          </a:p>
          <a:p>
            <a:pPr lvl="1"/>
            <a:r>
              <a:rPr lang="en-US" altLang="zh-CN" dirty="0" err="1"/>
              <a:t>Docker</a:t>
            </a:r>
            <a:r>
              <a:rPr lang="zh-CN" altLang="en-US" dirty="0"/>
              <a:t>和</a:t>
            </a:r>
            <a:r>
              <a:rPr lang="en-US" altLang="zh-CN" dirty="0"/>
              <a:t>Container</a:t>
            </a:r>
            <a:r>
              <a:rPr lang="zh-CN" altLang="en-US" dirty="0"/>
              <a:t>的关系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3309937"/>
            <a:ext cx="2247900" cy="1895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63000" y="5300345"/>
            <a:ext cx="305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  <a:hlinkClick r:id="rId3"/>
              </a:rPr>
              <a:t>https://www.docker.com/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3660" y="5205095"/>
            <a:ext cx="5608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Docker 在容器的基础上，进行了进一步的封装，从文件系统、网络互联到进程隔离等等，极大的简化了容器的创建和维护。使得 Docker 技术比虚拟机技术更为轻便、快捷。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43660" y="4358005"/>
            <a:ext cx="433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/>
              <a:t>2013 年 3 月以 Apache 2.0 授权协议开源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/>
              <a:t>IDEA</a:t>
            </a:r>
            <a:r>
              <a:rPr lang="zh-CN" altLang="en-US" sz="3600" b="1"/>
              <a:t>与</a:t>
            </a:r>
            <a:r>
              <a:rPr lang="en-US" altLang="zh-CN" sz="3600" b="1"/>
              <a:t>Docker</a:t>
            </a:r>
            <a:r>
              <a:rPr lang="zh-CN" altLang="en-US" sz="3600" b="1"/>
              <a:t>的集成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IDEA</a:t>
            </a:r>
            <a:r>
              <a:rPr lang="zh-CN" altLang="en-US"/>
              <a:t>操作</a:t>
            </a:r>
            <a:r>
              <a:rPr lang="en-US" altLang="zh-CN"/>
              <a:t>Docker</a:t>
            </a:r>
            <a:endParaRPr lang="zh-CN" altLang="en-US"/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http://66a2e2a0.wiz03.com/share/s/1CEKaw2Pax7F2P1Ylb0kpr1A2SrTSN3_1QY22wC8ng0SGqGV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IDEA</a:t>
            </a:r>
            <a:r>
              <a:rPr lang="zh-CN" altLang="en-US"/>
              <a:t>连接远程服务器</a:t>
            </a: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http://66a2e2a0.wiz03.com/share/s/1CEKaw2Pax7F2P1Ylb0kpr1A0tnoDg2NjADG2FBzad3AEMkM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谢谢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 err="1"/>
              <a:t>Docker</a:t>
            </a:r>
            <a:r>
              <a:rPr lang="zh-CN" altLang="en-US" dirty="0"/>
              <a:t>大热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移动互联网</a:t>
            </a:r>
            <a:endParaRPr lang="en-US" altLang="zh-CN" dirty="0"/>
          </a:p>
          <a:p>
            <a:r>
              <a:rPr lang="zh-CN" altLang="en-US" dirty="0"/>
              <a:t>云计算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Docker</a:t>
            </a:r>
            <a:r>
              <a:rPr lang="zh-CN" altLang="en-US" dirty="0"/>
              <a:t>解决最后一公里问题</a:t>
            </a:r>
            <a:endParaRPr lang="en-US" altLang="zh-CN" dirty="0"/>
          </a:p>
          <a:p>
            <a:r>
              <a:rPr lang="zh-CN" altLang="en-US" dirty="0"/>
              <a:t>微服务</a:t>
            </a:r>
            <a:endParaRPr lang="en-US" altLang="zh-CN" b="1" u="sng" dirty="0"/>
          </a:p>
          <a:p>
            <a:endParaRPr lang="en-US" altLang="zh-CN" dirty="0"/>
          </a:p>
          <a:p>
            <a:r>
              <a:rPr lang="zh-CN" altLang="en-US" dirty="0"/>
              <a:t>优点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轻量级</a:t>
            </a:r>
            <a:endParaRPr lang="en-US" altLang="zh-CN" dirty="0"/>
          </a:p>
          <a:p>
            <a:pPr lvl="1"/>
            <a:r>
              <a:rPr lang="zh-CN" altLang="en-US" dirty="0"/>
              <a:t>沙箱</a:t>
            </a:r>
            <a:endParaRPr lang="en-US" altLang="zh-CN" dirty="0"/>
          </a:p>
          <a:p>
            <a:pPr lvl="1"/>
            <a:r>
              <a:rPr lang="zh-CN" altLang="en-US" dirty="0"/>
              <a:t>快速 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</a:t>
            </a:r>
            <a:r>
              <a:rPr lang="en-US" altLang="zh-CN" dirty="0" err="1"/>
              <a:t>Docker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dirty="0" err="1"/>
              <a:t>Docker</a:t>
            </a:r>
            <a:r>
              <a:rPr lang="en-US" altLang="zh-CN" b="1" dirty="0"/>
              <a:t> </a:t>
            </a:r>
            <a:r>
              <a:rPr lang="zh-CN" altLang="en-US" b="1" dirty="0"/>
              <a:t>对于研发的意义</a:t>
            </a:r>
            <a:endParaRPr lang="zh-CN" altLang="en-US" dirty="0"/>
          </a:p>
          <a:p>
            <a:pPr lvl="1">
              <a:buFont typeface="Wingdings" panose="05000000000000000000" charset="0"/>
              <a:buChar char="ü"/>
            </a:pPr>
            <a:r>
              <a:rPr lang="zh-CN" altLang="en-US" dirty="0"/>
              <a:t>系统交付能力</a:t>
            </a:r>
          </a:p>
          <a:p>
            <a:pPr lvl="1">
              <a:buFont typeface="Wingdings" panose="05000000000000000000" charset="0"/>
              <a:buChar char="ü"/>
            </a:pPr>
            <a:r>
              <a:rPr lang="zh-CN" altLang="en-US" dirty="0"/>
              <a:t>简化开发环境</a:t>
            </a:r>
            <a:endParaRPr lang="en-US" altLang="zh-CN" dirty="0"/>
          </a:p>
          <a:p>
            <a:r>
              <a:rPr lang="en-US" altLang="zh-CN" b="1" dirty="0" err="1"/>
              <a:t>Docker</a:t>
            </a:r>
            <a:r>
              <a:rPr lang="en-US" altLang="zh-CN" b="1" dirty="0"/>
              <a:t> </a:t>
            </a:r>
            <a:r>
              <a:rPr lang="zh-CN" altLang="en-US" b="1" dirty="0"/>
              <a:t>对于运维的意义</a:t>
            </a:r>
            <a:endParaRPr lang="zh-CN" altLang="en-US" dirty="0"/>
          </a:p>
          <a:p>
            <a:pPr lvl="1">
              <a:buFont typeface="Wingdings" panose="05000000000000000000" charset="0"/>
              <a:buChar char="ü"/>
            </a:pPr>
            <a:r>
              <a:rPr lang="zh-CN" altLang="en-US" dirty="0"/>
              <a:t>持续部署与测试</a:t>
            </a:r>
          </a:p>
          <a:p>
            <a:pPr lvl="1">
              <a:buFont typeface="Wingdings" panose="05000000000000000000" charset="0"/>
              <a:buChar char="ü"/>
            </a:pPr>
            <a:r>
              <a:rPr lang="zh-CN" altLang="en-US" dirty="0"/>
              <a:t>跨云平台支持</a:t>
            </a:r>
          </a:p>
          <a:p>
            <a:pPr lvl="1">
              <a:buFont typeface="Wingdings" panose="05000000000000000000" charset="0"/>
              <a:buChar char="ü"/>
            </a:pPr>
            <a:r>
              <a:rPr lang="en-US" altLang="zh-CN" dirty="0"/>
              <a:t>环境标准化和版本控制</a:t>
            </a:r>
          </a:p>
          <a:p>
            <a:pPr lvl="1">
              <a:buFont typeface="Wingdings" panose="05000000000000000000" charset="0"/>
              <a:buChar char="ü"/>
            </a:pPr>
            <a:r>
              <a:rPr lang="en-US" altLang="zh-CN" dirty="0"/>
              <a:t>高资源利用率与隔离</a:t>
            </a:r>
          </a:p>
          <a:p>
            <a:pPr lvl="1">
              <a:buFont typeface="Wingdings" panose="05000000000000000000" charset="0"/>
              <a:buChar char="ü"/>
            </a:pPr>
            <a:r>
              <a:rPr lang="en-US" altLang="zh-CN" dirty="0"/>
              <a:t>容器跨平台性与镜像</a:t>
            </a:r>
          </a:p>
          <a:p>
            <a:pPr marL="457200" lvl="1" indent="0">
              <a:buNone/>
            </a:pPr>
            <a:endParaRPr lang="zh-CN" altLang="en-US" dirty="0">
              <a:sym typeface="+mn-ea"/>
            </a:endParaRPr>
          </a:p>
          <a:p>
            <a:pPr marL="0" lvl="2"/>
            <a:endParaRPr lang="en-US" altLang="zh-CN" sz="2400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 </a:t>
            </a:r>
            <a:r>
              <a:rPr lang="zh-CN" altLang="en-US" dirty="0"/>
              <a:t>和 </a:t>
            </a:r>
            <a:r>
              <a:rPr lang="en-US" altLang="zh-CN" dirty="0"/>
              <a:t>Container</a:t>
            </a:r>
            <a:endParaRPr lang="zh-CN" altLang="en-US" dirty="0"/>
          </a:p>
        </p:txBody>
      </p:sp>
      <p:pic>
        <p:nvPicPr>
          <p:cNvPr id="4" name="内容占位符 3" descr="VMAndDocker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4220" y="1624965"/>
            <a:ext cx="5529580" cy="4417695"/>
          </a:xfrm>
          <a:prstGeom prst="rect">
            <a:avLst/>
          </a:prstGeom>
        </p:spPr>
      </p:pic>
      <p:pic>
        <p:nvPicPr>
          <p:cNvPr id="5" name="图片 4" descr="V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4330"/>
            <a:ext cx="5530850" cy="44183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1350" y="1122680"/>
            <a:ext cx="10922000" cy="490601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 descr="docker与contrain的比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231265"/>
            <a:ext cx="5323205" cy="4689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97650" y="1607185"/>
            <a:ext cx="4697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83450" y="1998345"/>
            <a:ext cx="47282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/>
              <a:t> </a:t>
            </a:r>
            <a:r>
              <a:rPr lang="zh-CN" altLang="en-US" b="1">
                <a:latin typeface="+mn-ea"/>
                <a:cs typeface="+mn-ea"/>
              </a:rPr>
              <a:t>容器架构降低了硬件成本</a:t>
            </a: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b="1"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b="1">
                <a:latin typeface="+mn-ea"/>
                <a:cs typeface="+mn-ea"/>
              </a:rPr>
              <a:t>更快速的部署开发/测试/生产环境</a:t>
            </a: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b="1"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b="1">
                <a:latin typeface="+mn-ea"/>
                <a:cs typeface="+mn-ea"/>
              </a:rPr>
              <a:t>更简便的维护开发/测试/生产环境</a:t>
            </a:r>
          </a:p>
          <a:p>
            <a:pPr marL="342900" indent="-342900">
              <a:buFont typeface="Wingdings" panose="05000000000000000000" charset="0"/>
              <a:buChar char="l"/>
            </a:pPr>
            <a:endParaRPr lang="zh-CN" altLang="en-US" b="1"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b="1">
                <a:latin typeface="+mn-ea"/>
                <a:cs typeface="+mn-ea"/>
              </a:rPr>
              <a:t>与微服务架构更为契合</a:t>
            </a:r>
          </a:p>
          <a:p>
            <a:pPr marL="342900" indent="-342900"/>
            <a:endParaRPr lang="zh-CN" altLang="en-US" b="1">
              <a:latin typeface="+mn-ea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35140" y="1762125"/>
            <a:ext cx="4185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相对于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的优点：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8100" y="1122680"/>
            <a:ext cx="9359900" cy="4627245"/>
          </a:xfrm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626870" y="1844040"/>
          <a:ext cx="8599170" cy="3119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6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6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6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特征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容器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虚拟机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启动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秒级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分钟级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硬盘使用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一般为 MB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一般为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性能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接近原生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弱于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4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系统支持量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单机支持上千个容器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一般几十个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08100" y="1215390"/>
            <a:ext cx="446595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对比传统虚拟机总结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目的</a:t>
            </a:r>
            <a:r>
              <a:rPr lang="en-US" altLang="zh-CN" dirty="0"/>
              <a:t>: </a:t>
            </a:r>
            <a:r>
              <a:rPr lang="zh-CN" altLang="en-US" dirty="0"/>
              <a:t>了解并会使用容器</a:t>
            </a:r>
            <a:endParaRPr lang="en-US" altLang="zh-CN" dirty="0"/>
          </a:p>
          <a:p>
            <a:r>
              <a:rPr lang="zh-CN" altLang="en-US" dirty="0"/>
              <a:t>内容</a:t>
            </a:r>
            <a:endParaRPr lang="en-US" altLang="zh-CN" dirty="0"/>
          </a:p>
          <a:p>
            <a:pPr lvl="2"/>
            <a:r>
              <a:rPr lang="en-US" altLang="zh-CN" sz="2400" dirty="0" err="1"/>
              <a:t>Docker</a:t>
            </a:r>
            <a:r>
              <a:rPr lang="en-US" altLang="zh-CN" sz="2400" dirty="0"/>
              <a:t> </a:t>
            </a:r>
            <a:r>
              <a:rPr lang="zh-CN" altLang="en-US" sz="2400" dirty="0"/>
              <a:t>是什么和为什么？</a:t>
            </a:r>
            <a:endParaRPr lang="en-US" altLang="zh-CN" sz="2400" dirty="0"/>
          </a:p>
          <a:p>
            <a:pPr lvl="2"/>
            <a:r>
              <a:rPr lang="en-US" altLang="zh-CN" sz="3200" dirty="0" err="1">
                <a:solidFill>
                  <a:srgbClr val="FF0000"/>
                </a:solidFill>
              </a:rPr>
              <a:t>Docker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zh-CN" altLang="en-US" sz="3200" dirty="0">
                <a:solidFill>
                  <a:srgbClr val="FF0000"/>
                </a:solidFill>
              </a:rPr>
              <a:t>的基本原理和架构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/>
            <a:r>
              <a:rPr lang="en-US" altLang="zh-CN" sz="2400" dirty="0" err="1"/>
              <a:t>Docker</a:t>
            </a:r>
            <a:r>
              <a:rPr lang="zh-CN" altLang="en-US" sz="2400" dirty="0"/>
              <a:t>环境搭建和基本操作</a:t>
            </a:r>
            <a:endParaRPr lang="en-US" altLang="zh-CN" sz="2400" dirty="0"/>
          </a:p>
          <a:p>
            <a:pPr lvl="2"/>
            <a:r>
              <a:rPr lang="zh-CN" altLang="en-US" sz="2400" dirty="0"/>
              <a:t>一个简单完整的示例</a:t>
            </a:r>
            <a:endParaRPr lang="en-US" altLang="zh-CN" sz="2400" dirty="0"/>
          </a:p>
          <a:p>
            <a:pPr marL="914400" lvl="2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1218</Words>
  <Application>Microsoft Office PowerPoint</Application>
  <PresentationFormat>宽屏</PresentationFormat>
  <Paragraphs>181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宋体</vt:lpstr>
      <vt:lpstr>Arial</vt:lpstr>
      <vt:lpstr>Calibri</vt:lpstr>
      <vt:lpstr>Calibri Light</vt:lpstr>
      <vt:lpstr>Wingdings</vt:lpstr>
      <vt:lpstr>Office 主题</vt:lpstr>
      <vt:lpstr>Docker 入门培训 </vt:lpstr>
      <vt:lpstr>内容</vt:lpstr>
      <vt:lpstr>Docker是什么？</vt:lpstr>
      <vt:lpstr>为什么Docker大热</vt:lpstr>
      <vt:lpstr>为什么要学习Docker</vt:lpstr>
      <vt:lpstr>VM 和 Container</vt:lpstr>
      <vt:lpstr>PowerPoint 演示文稿</vt:lpstr>
      <vt:lpstr>PowerPoint 演示文稿</vt:lpstr>
      <vt:lpstr>内容</vt:lpstr>
      <vt:lpstr>容器的基础</vt:lpstr>
      <vt:lpstr>Docker 组件架构</vt:lpstr>
      <vt:lpstr>Docker 组件架构</vt:lpstr>
      <vt:lpstr>Docker 组件架构</vt:lpstr>
      <vt:lpstr>分层文件系统</vt:lpstr>
      <vt:lpstr>容器数据的持久化</vt:lpstr>
      <vt:lpstr>Docker的几个重要术语</vt:lpstr>
      <vt:lpstr>什么是镜像-Image</vt:lpstr>
      <vt:lpstr>什么是容器-Container</vt:lpstr>
      <vt:lpstr>什么是镜像仓库-Registry</vt:lpstr>
      <vt:lpstr>什么是Dockerfile</vt:lpstr>
      <vt:lpstr>内容</vt:lpstr>
      <vt:lpstr>Docker的安装</vt:lpstr>
      <vt:lpstr>docker 命令行工具</vt:lpstr>
      <vt:lpstr>docker 命令行工具</vt:lpstr>
      <vt:lpstr>docker 命令行工具</vt:lpstr>
      <vt:lpstr>docker 命令行工具</vt:lpstr>
      <vt:lpstr>内容</vt:lpstr>
      <vt:lpstr>SpringBoot服务完整实例</vt:lpstr>
      <vt:lpstr> 编写创建镜像文件：Dockerfile</vt:lpstr>
      <vt:lpstr>IDEA与Docker的集成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湖彬 方</cp:lastModifiedBy>
  <cp:revision>144</cp:revision>
  <dcterms:created xsi:type="dcterms:W3CDTF">2018-11-27T02:39:00Z</dcterms:created>
  <dcterms:modified xsi:type="dcterms:W3CDTF">2019-08-28T06:20:20Z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