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Laken Chinyande</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93864"/>
              <a:buChar char="●"/>
            </a:pPr>
            <a:r>
              <a:rPr b="1" i="1" lang="en" sz="1917">
                <a:latin typeface="Roboto"/>
                <a:ea typeface="Roboto"/>
                <a:cs typeface="Roboto"/>
                <a:sym typeface="Roboto"/>
              </a:rPr>
              <a:t>Top 5 pick-up locations for bikes:</a:t>
            </a:r>
            <a:r>
              <a:rPr i="1" lang="en" sz="1917"/>
              <a:t> </a:t>
            </a:r>
            <a:br>
              <a:rPr i="1" lang="en"/>
            </a:br>
            <a:endParaRPr i="1"/>
          </a:p>
          <a:p>
            <a:pPr indent="-297497" lvl="1" marL="914400" rtl="0" algn="l">
              <a:spcBef>
                <a:spcPts val="0"/>
              </a:spcBef>
              <a:spcAft>
                <a:spcPts val="0"/>
              </a:spcAft>
              <a:buSzPct val="84436"/>
              <a:buChar char="○"/>
            </a:pPr>
            <a:r>
              <a:rPr i="1" lang="en" sz="1658"/>
              <a:t>Grove St Path, Exchange Place, Sip Ave, Hamilton Park, &amp; Morris Canal</a:t>
            </a:r>
            <a:br>
              <a:rPr i="1" lang="en"/>
            </a:br>
            <a:endParaRPr i="1"/>
          </a:p>
          <a:p>
            <a:pPr indent="-317182" lvl="0" marL="457200" rtl="0" algn="l">
              <a:spcBef>
                <a:spcPts val="0"/>
              </a:spcBef>
              <a:spcAft>
                <a:spcPts val="0"/>
              </a:spcAft>
              <a:buSzPct val="9331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10197" lvl="1" marL="914400" rtl="0" algn="l">
              <a:spcBef>
                <a:spcPts val="0"/>
              </a:spcBef>
              <a:spcAft>
                <a:spcPts val="0"/>
              </a:spcAft>
              <a:buSzPct val="100000"/>
              <a:buChar char="○"/>
            </a:pPr>
            <a:r>
              <a:rPr i="1" lang="en" sz="1658"/>
              <a:t>Mostly long-term subscribers who are more active during the week</a:t>
            </a:r>
            <a:endParaRPr i="1" sz="1658"/>
          </a:p>
          <a:p>
            <a:pPr indent="-297497" lvl="1" marL="914400" rtl="0" algn="l">
              <a:spcBef>
                <a:spcPts val="0"/>
              </a:spcBef>
              <a:spcAft>
                <a:spcPts val="0"/>
              </a:spcAft>
              <a:buSzPct val="84436"/>
              <a:buChar char="○"/>
            </a:pPr>
            <a:r>
              <a:rPr i="1" lang="en" sz="1658"/>
              <a:t>One-time users more active at weekends</a:t>
            </a:r>
            <a:endParaRPr i="1" sz="1658"/>
          </a:p>
          <a:p>
            <a:pPr indent="-297497" lvl="1" marL="914400" rtl="0" algn="l">
              <a:spcBef>
                <a:spcPts val="0"/>
              </a:spcBef>
              <a:spcAft>
                <a:spcPts val="0"/>
              </a:spcAft>
              <a:buSzPct val="83051"/>
              <a:buChar char="○"/>
            </a:pPr>
            <a:r>
              <a:rPr i="1" lang="en" sz="1685"/>
              <a:t>Most bikes rented by 35-44 year olds</a:t>
            </a:r>
            <a:br>
              <a:rPr b="1" i="1" lang="en">
                <a:latin typeface="Roboto"/>
                <a:ea typeface="Roboto"/>
                <a:cs typeface="Roboto"/>
                <a:sym typeface="Roboto"/>
              </a:rPr>
            </a:br>
            <a:br>
              <a:rPr i="1" lang="en"/>
            </a:br>
            <a:endParaRPr i="1"/>
          </a:p>
          <a:p>
            <a:pPr indent="-323532"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10197" lvl="1" marL="914400" rtl="0" algn="l">
              <a:spcBef>
                <a:spcPts val="0"/>
              </a:spcBef>
              <a:spcAft>
                <a:spcPts val="0"/>
              </a:spcAft>
              <a:buSzPct val="100000"/>
              <a:buChar char="○"/>
            </a:pPr>
            <a:r>
              <a:rPr i="1" lang="en" sz="1658"/>
              <a:t>75+ year olds take longest average trips, but rent the least bikes </a:t>
            </a:r>
            <a:endParaRPr i="1" sz="1658"/>
          </a:p>
          <a:p>
            <a:pPr indent="-310197"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8" name="Google Shape;13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NY Citi Bike’s customer base (both one-time users and subscribers) and how they use NY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95" name="Google Shape;95;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101" name="Google Shape;101;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02" name="Google Shape;102;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109" name="Google Shape;109;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15" name="Google Shape;115;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16" name="Google Shape;116;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