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289" r:id="rId6"/>
    <p:sldId id="297" r:id="rId7"/>
    <p:sldId id="290" r:id="rId8"/>
    <p:sldId id="298" r:id="rId9"/>
    <p:sldId id="291" r:id="rId10"/>
    <p:sldId id="299" r:id="rId11"/>
    <p:sldId id="292" r:id="rId12"/>
    <p:sldId id="300" r:id="rId13"/>
    <p:sldId id="301" r:id="rId14"/>
    <p:sldId id="302" r:id="rId15"/>
    <p:sldId id="303" r:id="rId16"/>
    <p:sldId id="304" r:id="rId17"/>
    <p:sldId id="295" r:id="rId18"/>
    <p:sldId id="305" r:id="rId19"/>
    <p:sldId id="294" r:id="rId20"/>
    <p:sldId id="306" r:id="rId21"/>
    <p:sldId id="307" r:id="rId22"/>
    <p:sldId id="288" r:id="rId2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87" d="100"/>
          <a:sy n="87" d="100"/>
        </p:scale>
        <p:origin x="1555" y="82"/>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16/11/2018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16/11/2018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找出二叉树中的一个节点集合，使得集合中的节点权重之和最大。要求如果选中一个节点，那么该节点的邻居不能同时被选中。</a:t>
            </a:r>
            <a:endParaRPr lang="en-US" altLang="zh-CN" dirty="0"/>
          </a:p>
          <a:p>
            <a:r>
              <a:rPr lang="zh-CN" altLang="en-US" b="1" dirty="0"/>
              <a:t>输入：</a:t>
            </a:r>
            <a:r>
              <a:rPr lang="zh-CN" altLang="en-US" dirty="0"/>
              <a:t>节点权重为正值的二叉树。</a:t>
            </a:r>
            <a:endParaRPr lang="en-US" altLang="zh-CN" dirty="0"/>
          </a:p>
          <a:p>
            <a:r>
              <a:rPr lang="zh-CN" altLang="en-US" b="1" dirty="0"/>
              <a:t>输出：</a:t>
            </a:r>
            <a:r>
              <a:rPr lang="zh-CN" altLang="en-US" dirty="0"/>
              <a:t>最大的权重之和。</a:t>
            </a:r>
          </a:p>
        </p:txBody>
      </p:sp>
      <p:sp>
        <p:nvSpPr>
          <p:cNvPr id="18" name="椭圆 17"/>
          <p:cNvSpPr/>
          <p:nvPr/>
        </p:nvSpPr>
        <p:spPr>
          <a:xfrm>
            <a:off x="5424256" y="4222921"/>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80593" y="4192035"/>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808208" y="4173509"/>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982823" y="3272625"/>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304194" y="3243654"/>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013381" y="4198088"/>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52467" y="2433507"/>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6494335" y="3036180"/>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6951761" y="3036180"/>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8" idx="0"/>
          </p:cNvCxnSpPr>
          <p:nvPr/>
        </p:nvCxnSpPr>
        <p:spPr>
          <a:xfrm flipH="1">
            <a:off x="5712541" y="3858034"/>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0" idx="0"/>
          </p:cNvCxnSpPr>
          <p:nvPr/>
        </p:nvCxnSpPr>
        <p:spPr>
          <a:xfrm>
            <a:off x="6180593" y="3858034"/>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35" idx="0"/>
          </p:cNvCxnSpPr>
          <p:nvPr/>
        </p:nvCxnSpPr>
        <p:spPr>
          <a:xfrm flipH="1">
            <a:off x="7313494" y="3835228"/>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8" idx="4"/>
            <a:endCxn id="21" idx="0"/>
          </p:cNvCxnSpPr>
          <p:nvPr/>
        </p:nvCxnSpPr>
        <p:spPr>
          <a:xfrm>
            <a:off x="7597937" y="3835228"/>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762923" y="2511670"/>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4" name="文本框 43"/>
          <p:cNvSpPr txBox="1"/>
          <p:nvPr/>
        </p:nvSpPr>
        <p:spPr>
          <a:xfrm>
            <a:off x="7358572" y="3291235"/>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5" name="文本框 44"/>
          <p:cNvSpPr txBox="1"/>
          <p:nvPr/>
        </p:nvSpPr>
        <p:spPr>
          <a:xfrm>
            <a:off x="6112133" y="3313530"/>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6" name="文本框 45"/>
          <p:cNvSpPr txBox="1"/>
          <p:nvPr/>
        </p:nvSpPr>
        <p:spPr>
          <a:xfrm>
            <a:off x="5461365" y="4295221"/>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7" name="文本框 46"/>
          <p:cNvSpPr txBox="1"/>
          <p:nvPr/>
        </p:nvSpPr>
        <p:spPr>
          <a:xfrm>
            <a:off x="6221705" y="4297795"/>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48" name="文本框 47"/>
          <p:cNvSpPr txBox="1"/>
          <p:nvPr/>
        </p:nvSpPr>
        <p:spPr>
          <a:xfrm>
            <a:off x="7106598" y="4258247"/>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9" name="文本框 48"/>
          <p:cNvSpPr txBox="1"/>
          <p:nvPr/>
        </p:nvSpPr>
        <p:spPr>
          <a:xfrm>
            <a:off x="7929222" y="4258247"/>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50" name="矩形 49"/>
          <p:cNvSpPr/>
          <p:nvPr/>
        </p:nvSpPr>
        <p:spPr>
          <a:xfrm>
            <a:off x="7106597" y="3172557"/>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350772" y="4106759"/>
            <a:ext cx="1522892" cy="781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11638" y="3318206"/>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sp>
        <p:nvSpPr>
          <p:cNvPr id="53" name="文本框 52"/>
          <p:cNvSpPr txBox="1"/>
          <p:nvPr/>
        </p:nvSpPr>
        <p:spPr>
          <a:xfrm>
            <a:off x="822094" y="3396369"/>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54" name="椭圆 53"/>
          <p:cNvSpPr/>
          <p:nvPr/>
        </p:nvSpPr>
        <p:spPr>
          <a:xfrm>
            <a:off x="2260672" y="382135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82043" y="379238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30316" y="298223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57" name="直接连接符 56"/>
          <p:cNvCxnSpPr>
            <a:stCxn id="56" idx="4"/>
            <a:endCxn id="54" idx="7"/>
          </p:cNvCxnSpPr>
          <p:nvPr/>
        </p:nvCxnSpPr>
        <p:spPr>
          <a:xfrm flipH="1">
            <a:off x="2772184" y="358491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4"/>
            <a:endCxn id="55" idx="1"/>
          </p:cNvCxnSpPr>
          <p:nvPr/>
        </p:nvCxnSpPr>
        <p:spPr>
          <a:xfrm>
            <a:off x="3229610" y="358491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040772" y="306040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60" name="文本框 59"/>
          <p:cNvSpPr txBox="1"/>
          <p:nvPr/>
        </p:nvSpPr>
        <p:spPr>
          <a:xfrm>
            <a:off x="3636421" y="383996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61" name="文本框 60"/>
          <p:cNvSpPr txBox="1"/>
          <p:nvPr/>
        </p:nvSpPr>
        <p:spPr>
          <a:xfrm>
            <a:off x="2389982" y="386226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62" name="矩形 61"/>
          <p:cNvSpPr/>
          <p:nvPr/>
        </p:nvSpPr>
        <p:spPr>
          <a:xfrm>
            <a:off x="2110833" y="3721289"/>
            <a:ext cx="2195160"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41024" y="3257180"/>
            <a:ext cx="951725" cy="7801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09645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找出二叉树中的一个节点集合，使得集合中的节点权重之和最大。要求如果选中一个节点，那么该节点的邻居不能同时被选中。</a:t>
            </a:r>
            <a:endParaRPr lang="en-US" altLang="zh-CN" dirty="0"/>
          </a:p>
          <a:p>
            <a:r>
              <a:rPr lang="zh-CN" altLang="en-US" b="1" dirty="0"/>
              <a:t>输入：</a:t>
            </a:r>
            <a:r>
              <a:rPr lang="zh-CN" altLang="en-US" dirty="0"/>
              <a:t>节点权重为正值的二叉树。</a:t>
            </a:r>
            <a:endParaRPr lang="en-US" altLang="zh-CN" dirty="0"/>
          </a:p>
          <a:p>
            <a:r>
              <a:rPr lang="zh-CN" altLang="en-US" b="1" dirty="0"/>
              <a:t>输出：</a:t>
            </a:r>
            <a:r>
              <a:rPr lang="zh-CN" altLang="en-US" dirty="0"/>
              <a:t>最大的权重之和。</a:t>
            </a:r>
          </a:p>
        </p:txBody>
      </p:sp>
      <p:sp>
        <p:nvSpPr>
          <p:cNvPr id="65" name="椭圆 64"/>
          <p:cNvSpPr/>
          <p:nvPr/>
        </p:nvSpPr>
        <p:spPr>
          <a:xfrm>
            <a:off x="405993" y="4000264"/>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162330" y="3969378"/>
            <a:ext cx="586337" cy="610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789945" y="3950852"/>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964560" y="3049968"/>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285931" y="3020997"/>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995118" y="3975431"/>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634204" y="2210850"/>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72" name="直接连接符 71"/>
          <p:cNvCxnSpPr>
            <a:stCxn id="71" idx="4"/>
            <a:endCxn id="68" idx="7"/>
          </p:cNvCxnSpPr>
          <p:nvPr/>
        </p:nvCxnSpPr>
        <p:spPr>
          <a:xfrm flipH="1">
            <a:off x="1476072" y="2813523"/>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4"/>
            <a:endCxn id="69" idx="1"/>
          </p:cNvCxnSpPr>
          <p:nvPr/>
        </p:nvCxnSpPr>
        <p:spPr>
          <a:xfrm>
            <a:off x="1933498" y="2813523"/>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5" idx="0"/>
          </p:cNvCxnSpPr>
          <p:nvPr/>
        </p:nvCxnSpPr>
        <p:spPr>
          <a:xfrm flipH="1">
            <a:off x="694278" y="3635377"/>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6" idx="0"/>
          </p:cNvCxnSpPr>
          <p:nvPr/>
        </p:nvCxnSpPr>
        <p:spPr>
          <a:xfrm>
            <a:off x="1162330" y="3635377"/>
            <a:ext cx="293169" cy="33400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9" idx="4"/>
            <a:endCxn id="70" idx="0"/>
          </p:cNvCxnSpPr>
          <p:nvPr/>
        </p:nvCxnSpPr>
        <p:spPr>
          <a:xfrm flipH="1">
            <a:off x="2295231" y="3612571"/>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4"/>
            <a:endCxn id="67" idx="0"/>
          </p:cNvCxnSpPr>
          <p:nvPr/>
        </p:nvCxnSpPr>
        <p:spPr>
          <a:xfrm>
            <a:off x="2579674" y="3612571"/>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744660" y="2289013"/>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79" name="文本框 78"/>
          <p:cNvSpPr txBox="1"/>
          <p:nvPr/>
        </p:nvSpPr>
        <p:spPr>
          <a:xfrm>
            <a:off x="2340309" y="3068578"/>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80" name="文本框 79"/>
          <p:cNvSpPr txBox="1"/>
          <p:nvPr/>
        </p:nvSpPr>
        <p:spPr>
          <a:xfrm>
            <a:off x="1093870" y="3090873"/>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81" name="文本框 80"/>
          <p:cNvSpPr txBox="1"/>
          <p:nvPr/>
        </p:nvSpPr>
        <p:spPr>
          <a:xfrm>
            <a:off x="443102" y="4072564"/>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82" name="文本框 81"/>
          <p:cNvSpPr txBox="1"/>
          <p:nvPr/>
        </p:nvSpPr>
        <p:spPr>
          <a:xfrm>
            <a:off x="1203442" y="4075138"/>
            <a:ext cx="592783" cy="461665"/>
          </a:xfrm>
          <a:prstGeom prst="rect">
            <a:avLst/>
          </a:prstGeom>
          <a:noFill/>
        </p:spPr>
        <p:txBody>
          <a:bodyPr wrap="square" rtlCol="0">
            <a:spAutoFit/>
          </a:bodyPr>
          <a:lstStyle/>
          <a:p>
            <a:r>
              <a:rPr lang="en-US" altLang="zh-CN" sz="2400" dirty="0"/>
              <a:t>12</a:t>
            </a:r>
            <a:endParaRPr lang="zh-CN" altLang="en-US" sz="2400" dirty="0"/>
          </a:p>
        </p:txBody>
      </p:sp>
      <p:sp>
        <p:nvSpPr>
          <p:cNvPr id="83" name="文本框 82"/>
          <p:cNvSpPr txBox="1"/>
          <p:nvPr/>
        </p:nvSpPr>
        <p:spPr>
          <a:xfrm>
            <a:off x="2088335" y="4035590"/>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84" name="文本框 83"/>
          <p:cNvSpPr txBox="1"/>
          <p:nvPr/>
        </p:nvSpPr>
        <p:spPr>
          <a:xfrm>
            <a:off x="2910959" y="4035590"/>
            <a:ext cx="592783" cy="461665"/>
          </a:xfrm>
          <a:prstGeom prst="rect">
            <a:avLst/>
          </a:prstGeom>
          <a:noFill/>
        </p:spPr>
        <p:txBody>
          <a:bodyPr wrap="square" rtlCol="0">
            <a:spAutoFit/>
          </a:bodyPr>
          <a:lstStyle/>
          <a:p>
            <a:r>
              <a:rPr lang="en-US" altLang="zh-CN" sz="2400" dirty="0"/>
              <a:t>4</a:t>
            </a:r>
            <a:endParaRPr lang="zh-CN" altLang="en-US" sz="2400" dirty="0"/>
          </a:p>
        </p:txBody>
      </p:sp>
      <p:sp>
        <p:nvSpPr>
          <p:cNvPr id="85" name="矩形 84"/>
          <p:cNvSpPr/>
          <p:nvPr/>
        </p:nvSpPr>
        <p:spPr>
          <a:xfrm>
            <a:off x="1914189" y="2891686"/>
            <a:ext cx="1548576"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332509" y="2891686"/>
            <a:ext cx="1522892" cy="1773813"/>
          </a:xfrm>
          <a:prstGeom prst="rect">
            <a:avLst/>
          </a:prstGeom>
          <a:no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3817231" y="2218579"/>
            <a:ext cx="5351705" cy="1477328"/>
          </a:xfrm>
          <a:prstGeom prst="rect">
            <a:avLst/>
          </a:prstGeom>
          <a:noFill/>
        </p:spPr>
        <p:txBody>
          <a:bodyPr wrap="square" rtlCol="0">
            <a:spAutoFit/>
          </a:bodyPr>
          <a:lstStyle/>
          <a:p>
            <a:r>
              <a:rPr lang="zh-CN" altLang="en-US" b="1" dirty="0"/>
              <a:t>决策：</a:t>
            </a:r>
            <a:endParaRPr lang="en-US" altLang="zh-CN" b="1" dirty="0"/>
          </a:p>
          <a:p>
            <a:r>
              <a:rPr lang="en-US" altLang="zh-CN" dirty="0"/>
              <a:t>    </a:t>
            </a:r>
            <a:r>
              <a:rPr lang="zh-CN" altLang="en-US" dirty="0"/>
              <a:t>要不要把根节点加入集合。</a:t>
            </a:r>
            <a:endParaRPr lang="en-US" altLang="zh-CN" dirty="0"/>
          </a:p>
          <a:p>
            <a:r>
              <a:rPr lang="zh-CN" altLang="en-US" b="1" dirty="0"/>
              <a:t>子问题：</a:t>
            </a:r>
            <a:endParaRPr lang="en-US" altLang="zh-CN" b="1" dirty="0"/>
          </a:p>
          <a:p>
            <a:r>
              <a:rPr lang="zh-CN" altLang="en-US" dirty="0"/>
              <a:t>    以子节点和孙节点为根的子树最大的权重之和。</a:t>
            </a:r>
            <a:endParaRPr lang="en-US" altLang="zh-CN" dirty="0"/>
          </a:p>
          <a:p>
            <a:r>
              <a:rPr lang="zh-CN" altLang="en-US" b="1" dirty="0"/>
              <a:t>最优子结构：</a:t>
            </a:r>
            <a:endParaRPr lang="en-US" altLang="zh-CN" b="1" dirty="0"/>
          </a:p>
        </p:txBody>
      </p:sp>
      <p:pic>
        <p:nvPicPr>
          <p:cNvPr id="88" name="图片 87"/>
          <p:cNvPicPr>
            <a:picLocks noChangeAspect="1"/>
          </p:cNvPicPr>
          <p:nvPr/>
        </p:nvPicPr>
        <p:blipFill>
          <a:blip r:embed="rId2"/>
          <a:stretch>
            <a:fillRect/>
          </a:stretch>
        </p:blipFill>
        <p:spPr>
          <a:xfrm>
            <a:off x="4043710" y="3709964"/>
            <a:ext cx="4774710" cy="1015459"/>
          </a:xfrm>
          <a:prstGeom prst="rect">
            <a:avLst/>
          </a:prstGeom>
        </p:spPr>
      </p:pic>
      <p:sp>
        <p:nvSpPr>
          <p:cNvPr id="89" name="矩形 88"/>
          <p:cNvSpPr/>
          <p:nvPr/>
        </p:nvSpPr>
        <p:spPr>
          <a:xfrm>
            <a:off x="207055" y="3909526"/>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1040637"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1864124" y="3903352"/>
            <a:ext cx="818681" cy="81779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2686971" y="3911080"/>
            <a:ext cx="818681" cy="8116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281935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69297" y="889462"/>
            <a:ext cx="7789026" cy="369332"/>
          </a:xfrm>
          <a:prstGeom prst="rect">
            <a:avLst/>
          </a:prstGeom>
          <a:noFill/>
        </p:spPr>
        <p:txBody>
          <a:bodyPr wrap="square" rtlCol="0">
            <a:spAutoFit/>
          </a:bodyPr>
          <a:lstStyle/>
          <a:p>
            <a:r>
              <a:rPr lang="zh-CN" altLang="en-US" b="1" dirty="0"/>
              <a:t>树的表示方法</a:t>
            </a:r>
          </a:p>
        </p:txBody>
      </p:sp>
      <p:sp>
        <p:nvSpPr>
          <p:cNvPr id="20" name="椭圆 19"/>
          <p:cNvSpPr/>
          <p:nvPr/>
        </p:nvSpPr>
        <p:spPr>
          <a:xfrm>
            <a:off x="181550" y="3543063"/>
            <a:ext cx="576569" cy="579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565502" y="3493651"/>
            <a:ext cx="618445" cy="62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40117" y="2592767"/>
            <a:ext cx="599273" cy="58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061488" y="2563796"/>
            <a:ext cx="587486" cy="591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770675" y="3518230"/>
            <a:ext cx="600225" cy="5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409761" y="1753649"/>
            <a:ext cx="598587" cy="60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mn-ea"/>
            </a:endParaRPr>
          </a:p>
        </p:txBody>
      </p:sp>
      <p:cxnSp>
        <p:nvCxnSpPr>
          <p:cNvPr id="37" name="直接连接符 36"/>
          <p:cNvCxnSpPr>
            <a:stCxn id="36" idx="4"/>
            <a:endCxn id="23" idx="7"/>
          </p:cNvCxnSpPr>
          <p:nvPr/>
        </p:nvCxnSpPr>
        <p:spPr>
          <a:xfrm flipH="1">
            <a:off x="1251629" y="2356322"/>
            <a:ext cx="457426" cy="32217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a:endCxn id="28" idx="1"/>
          </p:cNvCxnSpPr>
          <p:nvPr/>
        </p:nvCxnSpPr>
        <p:spPr>
          <a:xfrm>
            <a:off x="1709055" y="2356322"/>
            <a:ext cx="438468" cy="294108"/>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20" idx="0"/>
          </p:cNvCxnSpPr>
          <p:nvPr/>
        </p:nvCxnSpPr>
        <p:spPr>
          <a:xfrm flipH="1">
            <a:off x="469835" y="3178176"/>
            <a:ext cx="468052" cy="36488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8" idx="4"/>
            <a:endCxn id="35" idx="0"/>
          </p:cNvCxnSpPr>
          <p:nvPr/>
        </p:nvCxnSpPr>
        <p:spPr>
          <a:xfrm flipH="1">
            <a:off x="2070788" y="3155370"/>
            <a:ext cx="284443" cy="36286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4"/>
            <a:endCxn id="21" idx="0"/>
          </p:cNvCxnSpPr>
          <p:nvPr/>
        </p:nvCxnSpPr>
        <p:spPr>
          <a:xfrm>
            <a:off x="2355231" y="3155370"/>
            <a:ext cx="519494" cy="33828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520217" y="1831812"/>
            <a:ext cx="848909" cy="461665"/>
          </a:xfrm>
          <a:prstGeom prst="rect">
            <a:avLst/>
          </a:prstGeom>
          <a:noFill/>
        </p:spPr>
        <p:txBody>
          <a:bodyPr wrap="square" rtlCol="0">
            <a:spAutoFit/>
          </a:bodyPr>
          <a:lstStyle/>
          <a:p>
            <a:r>
              <a:rPr lang="en-US" altLang="zh-CN" sz="2400" dirty="0"/>
              <a:t>1</a:t>
            </a:r>
            <a:endParaRPr lang="zh-CN" altLang="en-US" sz="2400" dirty="0"/>
          </a:p>
        </p:txBody>
      </p:sp>
      <p:sp>
        <p:nvSpPr>
          <p:cNvPr id="43" name="文本框 42"/>
          <p:cNvSpPr txBox="1"/>
          <p:nvPr/>
        </p:nvSpPr>
        <p:spPr>
          <a:xfrm>
            <a:off x="2115866" y="2611377"/>
            <a:ext cx="592783" cy="461665"/>
          </a:xfrm>
          <a:prstGeom prst="rect">
            <a:avLst/>
          </a:prstGeom>
          <a:noFill/>
        </p:spPr>
        <p:txBody>
          <a:bodyPr wrap="square" rtlCol="0">
            <a:spAutoFit/>
          </a:bodyPr>
          <a:lstStyle/>
          <a:p>
            <a:r>
              <a:rPr lang="en-US" altLang="zh-CN" sz="2400" dirty="0"/>
              <a:t>10</a:t>
            </a:r>
            <a:endParaRPr lang="zh-CN" altLang="en-US" sz="2400" dirty="0"/>
          </a:p>
        </p:txBody>
      </p:sp>
      <p:sp>
        <p:nvSpPr>
          <p:cNvPr id="44" name="文本框 43"/>
          <p:cNvSpPr txBox="1"/>
          <p:nvPr/>
        </p:nvSpPr>
        <p:spPr>
          <a:xfrm>
            <a:off x="869427" y="2633672"/>
            <a:ext cx="839627" cy="461665"/>
          </a:xfrm>
          <a:prstGeom prst="rect">
            <a:avLst/>
          </a:prstGeom>
          <a:noFill/>
        </p:spPr>
        <p:txBody>
          <a:bodyPr wrap="square" rtlCol="0">
            <a:spAutoFit/>
          </a:bodyPr>
          <a:lstStyle/>
          <a:p>
            <a:r>
              <a:rPr lang="en-US" altLang="zh-CN" sz="2400" dirty="0"/>
              <a:t>2</a:t>
            </a:r>
            <a:endParaRPr lang="zh-CN" altLang="en-US" sz="2400" dirty="0"/>
          </a:p>
        </p:txBody>
      </p:sp>
      <p:sp>
        <p:nvSpPr>
          <p:cNvPr id="45" name="文本框 44"/>
          <p:cNvSpPr txBox="1"/>
          <p:nvPr/>
        </p:nvSpPr>
        <p:spPr>
          <a:xfrm>
            <a:off x="218659" y="3615363"/>
            <a:ext cx="503909" cy="461665"/>
          </a:xfrm>
          <a:prstGeom prst="rect">
            <a:avLst/>
          </a:prstGeom>
          <a:noFill/>
        </p:spPr>
        <p:txBody>
          <a:bodyPr wrap="square" rtlCol="0">
            <a:spAutoFit/>
          </a:bodyPr>
          <a:lstStyle/>
          <a:p>
            <a:r>
              <a:rPr lang="en-US" altLang="zh-CN" sz="2400" dirty="0"/>
              <a:t>11</a:t>
            </a:r>
            <a:endParaRPr lang="zh-CN" altLang="en-US" sz="2400" dirty="0"/>
          </a:p>
        </p:txBody>
      </p:sp>
      <p:sp>
        <p:nvSpPr>
          <p:cNvPr id="46" name="文本框 45"/>
          <p:cNvSpPr txBox="1"/>
          <p:nvPr/>
        </p:nvSpPr>
        <p:spPr>
          <a:xfrm>
            <a:off x="1863892" y="3578389"/>
            <a:ext cx="592783" cy="461665"/>
          </a:xfrm>
          <a:prstGeom prst="rect">
            <a:avLst/>
          </a:prstGeom>
          <a:noFill/>
        </p:spPr>
        <p:txBody>
          <a:bodyPr wrap="square" rtlCol="0">
            <a:spAutoFit/>
          </a:bodyPr>
          <a:lstStyle/>
          <a:p>
            <a:r>
              <a:rPr lang="en-US" altLang="zh-CN" sz="2400" dirty="0"/>
              <a:t>3</a:t>
            </a:r>
            <a:endParaRPr lang="zh-CN" altLang="en-US" sz="2400" dirty="0"/>
          </a:p>
        </p:txBody>
      </p:sp>
      <p:sp>
        <p:nvSpPr>
          <p:cNvPr id="47" name="文本框 46"/>
          <p:cNvSpPr txBox="1"/>
          <p:nvPr/>
        </p:nvSpPr>
        <p:spPr>
          <a:xfrm>
            <a:off x="2686516" y="3578389"/>
            <a:ext cx="592783" cy="461665"/>
          </a:xfrm>
          <a:prstGeom prst="rect">
            <a:avLst/>
          </a:prstGeom>
          <a:noFill/>
        </p:spPr>
        <p:txBody>
          <a:bodyPr wrap="square" rtlCol="0">
            <a:spAutoFit/>
          </a:bodyPr>
          <a:lstStyle/>
          <a:p>
            <a:r>
              <a:rPr lang="en-US" altLang="zh-CN" sz="2400" dirty="0"/>
              <a:t>4</a:t>
            </a:r>
            <a:endParaRPr lang="zh-CN" altLang="en-US" sz="2400" dirty="0"/>
          </a:p>
        </p:txBody>
      </p:sp>
      <p:graphicFrame>
        <p:nvGraphicFramePr>
          <p:cNvPr id="48" name="表格 47"/>
          <p:cNvGraphicFramePr>
            <a:graphicFrameLocks noGrp="1"/>
          </p:cNvGraphicFramePr>
          <p:nvPr>
            <p:extLst>
              <p:ext uri="{D42A27DB-BD31-4B8C-83A1-F6EECF244321}">
                <p14:modId xmlns:p14="http://schemas.microsoft.com/office/powerpoint/2010/main" val="1811343517"/>
              </p:ext>
            </p:extLst>
          </p:nvPr>
        </p:nvGraphicFramePr>
        <p:xfrm>
          <a:off x="5776749" y="1561035"/>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1022525048"/>
              </p:ext>
            </p:extLst>
          </p:nvPr>
        </p:nvGraphicFramePr>
        <p:xfrm>
          <a:off x="4885113"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3703200109"/>
              </p:ext>
            </p:extLst>
          </p:nvPr>
        </p:nvGraphicFramePr>
        <p:xfrm>
          <a:off x="6694439" y="2727793"/>
          <a:ext cx="1385454" cy="942341"/>
        </p:xfrm>
        <a:graphic>
          <a:graphicData uri="http://schemas.openxmlformats.org/drawingml/2006/table">
            <a:tbl>
              <a:tblPr firstRow="1" bandRow="1">
                <a:tableStyleId>{5C22544A-7EE6-4342-B048-85BDC9FD1C3A}</a:tableStyleId>
              </a:tblPr>
              <a:tblGrid>
                <a:gridCol w="692727">
                  <a:extLst>
                    <a:ext uri="{9D8B030D-6E8A-4147-A177-3AD203B41FA5}">
                      <a16:colId xmlns:a16="http://schemas.microsoft.com/office/drawing/2014/main" val="2981259242"/>
                    </a:ext>
                  </a:extLst>
                </a:gridCol>
                <a:gridCol w="692727">
                  <a:extLst>
                    <a:ext uri="{9D8B030D-6E8A-4147-A177-3AD203B41FA5}">
                      <a16:colId xmlns:a16="http://schemas.microsoft.com/office/drawing/2014/main" val="3327905472"/>
                    </a:ext>
                  </a:extLst>
                </a:gridCol>
              </a:tblGrid>
              <a:tr h="466780">
                <a:tc gridSpan="2">
                  <a:txBody>
                    <a:bodyPr/>
                    <a:lstStyle/>
                    <a:p>
                      <a:pPr algn="ctr"/>
                      <a:r>
                        <a:rPr lang="en-US" altLang="zh-CN" dirty="0"/>
                        <a:t>Value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873308390"/>
                  </a:ext>
                </a:extLst>
              </a:tr>
              <a:tr h="475561">
                <a:tc>
                  <a:txBody>
                    <a:bodyPr/>
                    <a:lstStyle/>
                    <a:p>
                      <a:pPr algn="ctr"/>
                      <a:r>
                        <a:rPr lang="en-US" altLang="zh-CN" dirty="0"/>
                        <a:t>Left</a:t>
                      </a:r>
                      <a:endParaRPr lang="zh-CN" altLang="en-US" dirty="0"/>
                    </a:p>
                  </a:txBody>
                  <a:tcPr/>
                </a:tc>
                <a:tc>
                  <a:txBody>
                    <a:bodyPr/>
                    <a:lstStyle/>
                    <a:p>
                      <a:pPr algn="ctr"/>
                      <a:r>
                        <a:rPr lang="en-US" altLang="zh-CN" dirty="0"/>
                        <a:t>Right</a:t>
                      </a:r>
                      <a:endParaRPr lang="zh-CN" altLang="en-US" dirty="0"/>
                    </a:p>
                  </a:txBody>
                  <a:tcPr/>
                </a:tc>
                <a:extLst>
                  <a:ext uri="{0D108BD9-81ED-4DB2-BD59-A6C34878D82A}">
                    <a16:rowId xmlns:a16="http://schemas.microsoft.com/office/drawing/2014/main" val="4274293320"/>
                  </a:ext>
                </a:extLst>
              </a:tr>
            </a:tbl>
          </a:graphicData>
        </a:graphic>
      </p:graphicFrame>
      <p:cxnSp>
        <p:nvCxnSpPr>
          <p:cNvPr id="52" name="直接箭头连接符 51"/>
          <p:cNvCxnSpPr>
            <a:endCxn id="50" idx="0"/>
          </p:cNvCxnSpPr>
          <p:nvPr/>
        </p:nvCxnSpPr>
        <p:spPr>
          <a:xfrm flipH="1">
            <a:off x="5577840" y="2503376"/>
            <a:ext cx="473177"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51" idx="0"/>
          </p:cNvCxnSpPr>
          <p:nvPr/>
        </p:nvCxnSpPr>
        <p:spPr>
          <a:xfrm>
            <a:off x="6866313" y="2503376"/>
            <a:ext cx="520853" cy="22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表格 53"/>
          <p:cNvGraphicFramePr>
            <a:graphicFrameLocks noGrp="1"/>
          </p:cNvGraphicFramePr>
          <p:nvPr>
            <p:extLst>
              <p:ext uri="{D42A27DB-BD31-4B8C-83A1-F6EECF244321}">
                <p14:modId xmlns:p14="http://schemas.microsoft.com/office/powerpoint/2010/main" val="1556447878"/>
              </p:ext>
            </p:extLst>
          </p:nvPr>
        </p:nvGraphicFramePr>
        <p:xfrm>
          <a:off x="4691411" y="4521423"/>
          <a:ext cx="3687817" cy="525270"/>
        </p:xfrm>
        <a:graphic>
          <a:graphicData uri="http://schemas.openxmlformats.org/drawingml/2006/table">
            <a:tbl>
              <a:tblPr firstRow="1" bandRow="1">
                <a:tableStyleId>{5C22544A-7EE6-4342-B048-85BDC9FD1C3A}</a:tableStyleId>
              </a:tblPr>
              <a:tblGrid>
                <a:gridCol w="526831">
                  <a:extLst>
                    <a:ext uri="{9D8B030D-6E8A-4147-A177-3AD203B41FA5}">
                      <a16:colId xmlns:a16="http://schemas.microsoft.com/office/drawing/2014/main" val="3511769649"/>
                    </a:ext>
                  </a:extLst>
                </a:gridCol>
                <a:gridCol w="526831">
                  <a:extLst>
                    <a:ext uri="{9D8B030D-6E8A-4147-A177-3AD203B41FA5}">
                      <a16:colId xmlns:a16="http://schemas.microsoft.com/office/drawing/2014/main" val="3301252552"/>
                    </a:ext>
                  </a:extLst>
                </a:gridCol>
                <a:gridCol w="526831">
                  <a:extLst>
                    <a:ext uri="{9D8B030D-6E8A-4147-A177-3AD203B41FA5}">
                      <a16:colId xmlns:a16="http://schemas.microsoft.com/office/drawing/2014/main" val="1452897130"/>
                    </a:ext>
                  </a:extLst>
                </a:gridCol>
                <a:gridCol w="526831">
                  <a:extLst>
                    <a:ext uri="{9D8B030D-6E8A-4147-A177-3AD203B41FA5}">
                      <a16:colId xmlns:a16="http://schemas.microsoft.com/office/drawing/2014/main" val="1752616865"/>
                    </a:ext>
                  </a:extLst>
                </a:gridCol>
                <a:gridCol w="526831">
                  <a:extLst>
                    <a:ext uri="{9D8B030D-6E8A-4147-A177-3AD203B41FA5}">
                      <a16:colId xmlns:a16="http://schemas.microsoft.com/office/drawing/2014/main" val="506009971"/>
                    </a:ext>
                  </a:extLst>
                </a:gridCol>
                <a:gridCol w="526831">
                  <a:extLst>
                    <a:ext uri="{9D8B030D-6E8A-4147-A177-3AD203B41FA5}">
                      <a16:colId xmlns:a16="http://schemas.microsoft.com/office/drawing/2014/main" val="755278712"/>
                    </a:ext>
                  </a:extLst>
                </a:gridCol>
                <a:gridCol w="526831">
                  <a:extLst>
                    <a:ext uri="{9D8B030D-6E8A-4147-A177-3AD203B41FA5}">
                      <a16:colId xmlns:a16="http://schemas.microsoft.com/office/drawing/2014/main" val="1172374031"/>
                    </a:ext>
                  </a:extLst>
                </a:gridCol>
              </a:tblGrid>
              <a:tr h="525270">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687134601"/>
                  </a:ext>
                </a:extLst>
              </a:tr>
            </a:tbl>
          </a:graphicData>
        </a:graphic>
      </p:graphicFrame>
    </p:spTree>
    <p:extLst>
      <p:ext uri="{BB962C8B-B14F-4D97-AF65-F5344CB8AC3E}">
        <p14:creationId xmlns:p14="http://schemas.microsoft.com/office/powerpoint/2010/main" val="93076241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534052" y="1103259"/>
            <a:ext cx="4774710" cy="1015459"/>
          </a:xfrm>
          <a:prstGeom prst="rect">
            <a:avLst/>
          </a:prstGeom>
        </p:spPr>
      </p:pic>
      <p:sp>
        <p:nvSpPr>
          <p:cNvPr id="20" name="文本框 19"/>
          <p:cNvSpPr txBox="1"/>
          <p:nvPr/>
        </p:nvSpPr>
        <p:spPr>
          <a:xfrm>
            <a:off x="-38487" y="741820"/>
            <a:ext cx="4017990" cy="369332"/>
          </a:xfrm>
          <a:prstGeom prst="rect">
            <a:avLst/>
          </a:prstGeom>
          <a:noFill/>
        </p:spPr>
        <p:txBody>
          <a:bodyPr wrap="square" rtlCol="0">
            <a:spAutoFit/>
          </a:bodyPr>
          <a:lstStyle/>
          <a:p>
            <a:r>
              <a:rPr lang="zh-CN" altLang="en-US" b="1" dirty="0"/>
              <a:t>递归表达式：</a:t>
            </a:r>
            <a:endParaRPr lang="en-US" altLang="zh-CN" b="1" dirty="0"/>
          </a:p>
        </p:txBody>
      </p:sp>
      <mc:AlternateContent xmlns:mc="http://schemas.openxmlformats.org/markup-compatibility/2006" xmlns:a14="http://schemas.microsoft.com/office/drawing/2010/main">
        <mc:Choice Requires="a14">
          <p:sp>
            <p:nvSpPr>
              <p:cNvPr id="21" name="文本框 20"/>
              <p:cNvSpPr txBox="1"/>
              <p:nvPr/>
            </p:nvSpPr>
            <p:spPr>
              <a:xfrm>
                <a:off x="54082" y="2664823"/>
                <a:ext cx="9305102" cy="424731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Times New Roman" panose="02020603050405020304" pitchFamily="18" charset="0"/>
                        </a:rPr>
                        <m:t>𝐹𝑢𝑛𝑐𝑡𝑖𝑜𝑛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e>
                      </m:d>
                      <m:r>
                        <a:rPr lang="en-US" altLang="zh-CN" i="1">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𝑖𝑓</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b="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𝑟𝑒𝑡𝑢𝑟𝑛</m:t>
                    </m:r>
                    <m:r>
                      <a:rPr lang="en-US" altLang="zh-CN" b="0" i="1" smtClean="0">
                        <a:solidFill>
                          <a:srgbClr val="FF0000"/>
                        </a:solidFill>
                        <a:latin typeface="Cambria Math" panose="02040503050406030204" pitchFamily="18" charset="0"/>
                        <a:cs typeface="Times New Roman" panose="02020603050405020304" pitchFamily="18" charset="0"/>
                      </a:rPr>
                      <m:t> </m:t>
                    </m:r>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oMath>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=0,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𝑡h𝑒𝑛</m:t>
                    </m:r>
                  </m:oMath>
                </a14:m>
                <a:r>
                  <a:rPr lang="en-US" altLang="zh-CN" dirty="0">
                    <a:cs typeface="Times New Roman" panose="02020603050405020304" pitchFamily="18" charset="0"/>
                  </a:rPr>
                  <a:t> </a:t>
                </a:r>
                <a:endParaRPr lang="en-US" altLang="zh-CN" dirty="0">
                  <a:latin typeface="Cambria Math" panose="02040503050406030204" pitchFamily="18" charset="0"/>
                  <a:cs typeface="Times New Roman" panose="02020603050405020304" pitchFamily="18" charset="0"/>
                </a:endParaRPr>
              </a:p>
              <a:p>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𝑏</m:t>
                    </m:r>
                    <m:r>
                      <a:rPr lang="en-US" altLang="zh-CN" b="0" i="0" dirty="0" smtClean="0">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oMath>
                </a14:m>
                <a:endParaRPr lang="en-US" altLang="zh-CN"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𝑖𝑓</m:t>
                      </m:r>
                      <m:r>
                        <a:rPr lang="en-US" altLang="zh-CN"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𝑟𝑜𝑜𝑡</m:t>
                      </m:r>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𝑛𝑢𝑙𝑙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b="0" i="1" smtClean="0">
                          <a:latin typeface="Cambria Math" panose="02040503050406030204" pitchFamily="18" charset="0"/>
                          <a:cs typeface="Times New Roman" panose="02020603050405020304" pitchFamily="18" charset="0"/>
                        </a:rPr>
                        <m:t>         </m:t>
                      </m:r>
                    </m:oMath>
                  </m:oMathPara>
                </a14:m>
                <a:endParaRPr lang="en-US" altLang="zh-CN" b="0" i="1" dirty="0">
                  <a:latin typeface="Cambria Math" panose="02040503050406030204" pitchFamily="18" charset="0"/>
                  <a:cs typeface="Times New Roman" panose="02020603050405020304" pitchFamily="18" charset="0"/>
                </a:endParaRPr>
              </a:p>
              <a:p>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𝑏</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𝑙𝑒𝑓𝑡</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𝑟𝑜𝑜𝑡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𝑟𝑖𝑔h𝑡</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𝑂𝑃𝑇</m:t>
                    </m:r>
                    <m:d>
                      <m:dPr>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𝑟𝑜𝑜𝑡</m:t>
                        </m:r>
                      </m:e>
                    </m:d>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𝑟𝑒𝑠</m:t>
                    </m:r>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21" name="文本框 20"/>
              <p:cNvSpPr txBox="1">
                <a:spLocks noRot="1" noChangeAspect="1" noMove="1" noResize="1" noEditPoints="1" noAdjustHandles="1" noChangeArrowheads="1" noChangeShapeType="1" noTextEdit="1"/>
              </p:cNvSpPr>
              <p:nvPr/>
            </p:nvSpPr>
            <p:spPr>
              <a:xfrm>
                <a:off x="54082" y="2664823"/>
                <a:ext cx="9305102" cy="4247317"/>
              </a:xfrm>
              <a:prstGeom prst="rect">
                <a:avLst/>
              </a:prstGeom>
              <a:blipFill>
                <a:blip r:embed="rId3"/>
                <a:stretch>
                  <a:fillRect l="-197"/>
                </a:stretch>
              </a:blipFill>
            </p:spPr>
            <p:txBody>
              <a:bodyPr/>
              <a:lstStyle/>
              <a:p>
                <a:r>
                  <a:rPr lang="zh-CN" altLang="en-US">
                    <a:noFill/>
                  </a:rPr>
                  <a:t> </a:t>
                </a:r>
              </a:p>
            </p:txBody>
          </p:sp>
        </mc:Fallback>
      </mc:AlternateContent>
      <p:sp>
        <p:nvSpPr>
          <p:cNvPr id="23" name="文本框 22"/>
          <p:cNvSpPr txBox="1"/>
          <p:nvPr/>
        </p:nvSpPr>
        <p:spPr>
          <a:xfrm>
            <a:off x="-38487" y="2295491"/>
            <a:ext cx="4017990" cy="369332"/>
          </a:xfrm>
          <a:prstGeom prst="rect">
            <a:avLst/>
          </a:prstGeom>
          <a:noFill/>
        </p:spPr>
        <p:txBody>
          <a:bodyPr wrap="square" rtlCol="0">
            <a:spAutoFit/>
          </a:bodyPr>
          <a:lstStyle/>
          <a:p>
            <a:r>
              <a:rPr lang="zh-CN" altLang="en-US" b="1" dirty="0"/>
              <a:t>节点表示：</a:t>
            </a:r>
            <a:endParaRPr lang="en-US" altLang="zh-CN" b="1" dirty="0"/>
          </a:p>
        </p:txBody>
      </p:sp>
    </p:spTree>
    <p:extLst>
      <p:ext uri="{BB962C8B-B14F-4D97-AF65-F5344CB8AC3E}">
        <p14:creationId xmlns:p14="http://schemas.microsoft.com/office/powerpoint/2010/main" val="422573944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28607" y="1103259"/>
            <a:ext cx="4774710" cy="1015459"/>
          </a:xfrm>
          <a:prstGeom prst="rect">
            <a:avLst/>
          </a:prstGeom>
        </p:spPr>
      </p:pic>
      <p:sp>
        <p:nvSpPr>
          <p:cNvPr id="20" name="文本框 19"/>
          <p:cNvSpPr txBox="1"/>
          <p:nvPr/>
        </p:nvSpPr>
        <p:spPr>
          <a:xfrm>
            <a:off x="0" y="720156"/>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6799" y="2379945"/>
            <a:ext cx="4017990" cy="369332"/>
          </a:xfrm>
          <a:prstGeom prst="rect">
            <a:avLst/>
          </a:prstGeom>
          <a:noFill/>
        </p:spPr>
        <p:txBody>
          <a:bodyPr wrap="square" rtlCol="0">
            <a:spAutoFit/>
          </a:bodyPr>
          <a:lstStyle/>
          <a:p>
            <a:r>
              <a:rPr lang="zh-CN" altLang="en-US" b="1" dirty="0"/>
              <a:t>数组表示：</a:t>
            </a:r>
            <a:endParaRPr lang="en-US" altLang="zh-CN" b="1" dirty="0"/>
          </a:p>
        </p:txBody>
      </p:sp>
      <mc:AlternateContent xmlns:mc="http://schemas.openxmlformats.org/markup-compatibility/2006">
        <mc:Choice xmlns:a14="http://schemas.microsoft.com/office/drawing/2010/main" Requires="a14">
          <p:sp>
            <p:nvSpPr>
              <p:cNvPr id="23" name="矩形 22"/>
              <p:cNvSpPr/>
              <p:nvPr/>
            </p:nvSpPr>
            <p:spPr>
              <a:xfrm>
                <a:off x="58191" y="2749277"/>
                <a:ext cx="8820509" cy="31393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𝑀𝑎𝑥𝑊𝑒𝑖𝑔h𝑡𝑆𝑢𝑚</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𝑖𝑓</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]≠−1 </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𝑡h𝑒𝑛</m:t>
                    </m:r>
                  </m:oMath>
                </a14:m>
                <a:endParaRPr lang="en-US" altLang="zh-CN"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𝑟𝑒𝑡𝑢𝑟𝑛</m:t>
                    </m:r>
                    <m:r>
                      <a:rPr lang="en-US" altLang="zh-CN" i="1">
                        <a:solidFill>
                          <a:srgbClr val="FF0000"/>
                        </a:solidFill>
                        <a:latin typeface="Cambria Math" panose="02040503050406030204" pitchFamily="18" charset="0"/>
                        <a:cs typeface="Times New Roman" panose="02020603050405020304" pitchFamily="18" charset="0"/>
                      </a:rPr>
                      <m:t> </m:t>
                    </m:r>
                    <m:r>
                      <a:rPr lang="en-US" altLang="zh-CN" i="1">
                        <a:solidFill>
                          <a:srgbClr val="FF0000"/>
                        </a:solidFill>
                        <a:latin typeface="Cambria Math" panose="02040503050406030204" pitchFamily="18" charset="0"/>
                        <a:cs typeface="Times New Roman" panose="02020603050405020304" pitchFamily="18" charset="0"/>
                      </a:rPr>
                      <m:t>𝑂𝑃𝑇</m:t>
                    </m:r>
                    <m:d>
                      <m:dPr>
                        <m:begChr m:val="["/>
                        <m:endChr m:val="]"/>
                        <m:ctrlPr>
                          <a:rPr lang="en-US" altLang="zh-CN" b="0" i="1" smtClean="0">
                            <a:solidFill>
                              <a:srgbClr val="FF0000"/>
                            </a:solidFill>
                            <a:latin typeface="Cambria Math" panose="02040503050406030204" pitchFamily="18" charset="0"/>
                            <a:cs typeface="Times New Roman" panose="02020603050405020304" pitchFamily="18" charset="0"/>
                          </a:rPr>
                        </m:ctrlPr>
                      </m:dPr>
                      <m:e>
                        <m:r>
                          <a:rPr lang="en-US" altLang="zh-CN" b="0" i="1" smtClean="0">
                            <a:solidFill>
                              <a:srgbClr val="FF0000"/>
                            </a:solidFill>
                            <a:latin typeface="Cambria Math" panose="02040503050406030204" pitchFamily="18" charset="0"/>
                            <a:cs typeface="Times New Roman" panose="02020603050405020304" pitchFamily="18" charset="0"/>
                          </a:rPr>
                          <m:t>𝑖</m:t>
                        </m:r>
                      </m:e>
                    </m:d>
                    <m:r>
                      <a:rPr lang="en-US" altLang="zh-CN" b="0" i="1" smtClean="0">
                        <a:solidFill>
                          <a:srgbClr val="FF0000"/>
                        </a:solidFill>
                        <a:latin typeface="Cambria Math" panose="02040503050406030204" pitchFamily="18" charset="0"/>
                        <a:cs typeface="Times New Roman" panose="02020603050405020304" pitchFamily="18" charset="0"/>
                      </a:rPr>
                      <m:t>;</m:t>
                    </m:r>
                  </m:oMath>
                </a14:m>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𝑖𝑓</m:t>
                    </m:r>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&gt;</m:t>
                    </m:r>
                    <m:r>
                      <a:rPr lang="en-US" altLang="zh-CN" b="0" i="1" smtClean="0">
                        <a:latin typeface="Cambria Math" panose="02040503050406030204" pitchFamily="18" charset="0"/>
                        <a:cs typeface="Times New Roman" panose="02020603050405020304" pitchFamily="18" charset="0"/>
                      </a:rPr>
                      <m:t>𝑂𝑃𝑇</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𝑠𝑖𝑧𝑒</m:t>
                    </m:r>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𝑡h𝑒𝑛</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0;</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𝑏</m:t>
                    </m:r>
                    <m:r>
                      <a:rPr lang="en-US" altLang="zh-CN">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𝑣𝑎𝑙</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+2</m:t>
                        </m:r>
                      </m:e>
                    </m:d>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𝑀𝑎𝑥𝑊𝑒𝑖𝑔h𝑡𝑆𝑢𝑚</m:t>
                    </m:r>
                    <m:d>
                      <m:dPr>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+3</m:t>
                        </m:r>
                      </m:e>
                    </m:d>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a:rPr lang="en-US" altLang="zh-CN" i="1">
                            <a:latin typeface="Cambria Math" panose="02040503050406030204" pitchFamily="18" charset="0"/>
                            <a:cs typeface="Times New Roman" panose="02020603050405020304" pitchFamily="18" charset="0"/>
                          </a:rPr>
                          <m:t>𝑚𝑎𝑥</m:t>
                        </m:r>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func>
                    <m:r>
                      <a:rPr lang="en-US" altLang="zh-CN" i="1">
                        <a:latin typeface="Cambria Math" panose="02040503050406030204" pitchFamily="18" charset="0"/>
                        <a:cs typeface="Times New Roman" panose="02020603050405020304" pitchFamily="18" charset="0"/>
                      </a:rPr>
                      <m:t>;</m:t>
                    </m:r>
                  </m:oMath>
                </a14:m>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cs typeface="Times New Roman" panose="02020603050405020304" pitchFamily="18" charset="0"/>
                      </a:rPr>
                      <m:t>𝑂𝑃</m:t>
                    </m:r>
                    <m:r>
                      <a:rPr lang="en-US" altLang="zh-CN" b="0" i="1" smtClean="0">
                        <a:solidFill>
                          <a:srgbClr val="FF0000"/>
                        </a:solidFill>
                        <a:latin typeface="Cambria Math" panose="02040503050406030204" pitchFamily="18" charset="0"/>
                        <a:cs typeface="Times New Roman" panose="02020603050405020304" pitchFamily="18" charset="0"/>
                      </a:rPr>
                      <m:t>𝑇</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𝑖</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𝑟𝑒𝑠</m:t>
                    </m:r>
                    <m:r>
                      <a:rPr lang="en-US" altLang="zh-CN" i="1">
                        <a:solidFill>
                          <a:srgbClr val="FF0000"/>
                        </a:solidFill>
                        <a:latin typeface="Cambria Math" panose="02040503050406030204" pitchFamily="18" charset="0"/>
                        <a:cs typeface="Times New Roman" panose="02020603050405020304" pitchFamily="18" charset="0"/>
                      </a:rPr>
                      <m:t>;</m:t>
                    </m:r>
                  </m:oMath>
                </a14:m>
                <a:endParaRPr lang="en-US" altLang="zh-CN" i="1" dirty="0">
                  <a:solidFill>
                    <a:srgbClr val="FF0000"/>
                  </a:solidFill>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𝑟𝑒𝑡𝑢𝑟𝑛</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𝑟𝑒𝑠</m:t>
                    </m:r>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p:sp>
            <p:nvSpPr>
              <p:cNvPr id="23" name="矩形 22"/>
              <p:cNvSpPr>
                <a:spLocks noRot="1" noChangeAspect="1" noMove="1" noResize="1" noEditPoints="1" noAdjustHandles="1" noChangeArrowheads="1" noChangeShapeType="1" noTextEdit="1"/>
              </p:cNvSpPr>
              <p:nvPr/>
            </p:nvSpPr>
            <p:spPr>
              <a:xfrm>
                <a:off x="58191" y="2749277"/>
                <a:ext cx="8820509" cy="3139321"/>
              </a:xfrm>
              <a:prstGeom prst="rect">
                <a:avLst/>
              </a:prstGeom>
              <a:blipFill>
                <a:blip r:embed="rId3"/>
                <a:stretch>
                  <a:fillRect l="-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83760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28607" y="1103259"/>
            <a:ext cx="4774710" cy="1015459"/>
          </a:xfrm>
          <a:prstGeom prst="rect">
            <a:avLst/>
          </a:prstGeom>
        </p:spPr>
      </p:pic>
      <p:sp>
        <p:nvSpPr>
          <p:cNvPr id="20" name="文本框 19"/>
          <p:cNvSpPr txBox="1"/>
          <p:nvPr/>
        </p:nvSpPr>
        <p:spPr>
          <a:xfrm>
            <a:off x="302335" y="733927"/>
            <a:ext cx="4017990" cy="369332"/>
          </a:xfrm>
          <a:prstGeom prst="rect">
            <a:avLst/>
          </a:prstGeom>
          <a:noFill/>
        </p:spPr>
        <p:txBody>
          <a:bodyPr wrap="square" rtlCol="0">
            <a:spAutoFit/>
          </a:bodyPr>
          <a:lstStyle/>
          <a:p>
            <a:r>
              <a:rPr lang="zh-CN" altLang="en-US" b="1" dirty="0"/>
              <a:t>递归表达式：</a:t>
            </a:r>
            <a:endParaRPr lang="en-US" altLang="zh-CN" b="1" dirty="0"/>
          </a:p>
        </p:txBody>
      </p:sp>
      <p:sp>
        <p:nvSpPr>
          <p:cNvPr id="21" name="文本框 20"/>
          <p:cNvSpPr txBox="1"/>
          <p:nvPr/>
        </p:nvSpPr>
        <p:spPr>
          <a:xfrm>
            <a:off x="327531" y="2668806"/>
            <a:ext cx="7625931"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二叉树只包含一个节点的情况，可以得到最优解。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如果一棵子树的根节点以下的子问题都得到了最优解，那么该子树的最大权重和可以由最优表达式得到。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如果根节点的两个孩子节点所在的子树和四个孙子节点所在的子树都得到了最优解，那么这棵树的最大权重和可以由最优表达式求得。</a:t>
            </a:r>
            <a:endParaRPr lang="en-US" altLang="zh-CN"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302335" y="4373056"/>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p:sp>
        <p:nvSpPr>
          <p:cNvPr id="28" name="文本框 27"/>
          <p:cNvSpPr txBox="1"/>
          <p:nvPr/>
        </p:nvSpPr>
        <p:spPr>
          <a:xfrm>
            <a:off x="302335" y="2264804"/>
            <a:ext cx="4017990" cy="369332"/>
          </a:xfrm>
          <a:prstGeom prst="rect">
            <a:avLst/>
          </a:prstGeom>
          <a:noFill/>
        </p:spPr>
        <p:txBody>
          <a:bodyPr wrap="square" rtlCol="0">
            <a:spAutoFit/>
          </a:bodyPr>
          <a:lstStyle/>
          <a:p>
            <a:r>
              <a:rPr lang="zh-CN" altLang="en-US" b="1" dirty="0"/>
              <a:t>正确性证明：</a:t>
            </a:r>
            <a:endParaRPr lang="en-US" altLang="zh-CN" b="1" dirty="0"/>
          </a:p>
        </p:txBody>
      </p:sp>
      <mc:AlternateContent xmlns:mc="http://schemas.openxmlformats.org/markup-compatibility/2006" xmlns:a14="http://schemas.microsoft.com/office/drawing/2010/main">
        <mc:Choice Requires="a14">
          <p:sp>
            <p:nvSpPr>
              <p:cNvPr id="35" name="文本框 34"/>
              <p:cNvSpPr txBox="1"/>
              <p:nvPr/>
            </p:nvSpPr>
            <p:spPr>
              <a:xfrm>
                <a:off x="327531" y="4745788"/>
                <a:ext cx="7625931"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叶子节点的子问题求解操作为</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e>
                    </m:d>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如果一个节点的子问题都求解出来了，那么该节点的最优解求解操作也为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1</m:t>
                        </m:r>
                      </m:e>
                    </m:d>
                    <m:r>
                      <a:rPr lang="en-US" altLang="zh-CN" b="0" i="0" smtClean="0">
                        <a:latin typeface="Cambria Math" panose="02040503050406030204" pitchFamily="18" charset="0"/>
                        <a:cs typeface="Times New Roman" panose="02020603050405020304" pitchFamily="18" charset="0"/>
                      </a:rPr>
                      <m:t> </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如果有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个节点，每个节点都要求解一次，因此时间复杂度为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327531" y="4745788"/>
                <a:ext cx="7625931" cy="923330"/>
              </a:xfrm>
              <a:prstGeom prst="rect">
                <a:avLst/>
              </a:prstGeom>
              <a:blipFill>
                <a:blip r:embed="rId3"/>
                <a:stretch>
                  <a:fillRect l="-719" t="-5298" r="-3597"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679843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1200329"/>
          </a:xfrm>
          <a:prstGeom prst="rect">
            <a:avLst/>
          </a:prstGeom>
          <a:noFill/>
        </p:spPr>
        <p:txBody>
          <a:bodyPr wrap="square" rtlCol="0">
            <a:spAutoFit/>
          </a:bodyPr>
          <a:lstStyle/>
          <a:p>
            <a:r>
              <a:rPr lang="zh-CN" altLang="en-US" b="1" dirty="0"/>
              <a:t>问题描述：</a:t>
            </a:r>
            <a:r>
              <a:rPr lang="zh-CN" altLang="en-US" dirty="0"/>
              <a:t>已知连续若干天的股票价格，在只允许交易两次的情况的下，求可以获得的最大收益。</a:t>
            </a:r>
            <a:endParaRPr lang="en-US" altLang="zh-CN" dirty="0"/>
          </a:p>
          <a:p>
            <a:r>
              <a:rPr lang="zh-CN" altLang="en-US" b="1" dirty="0"/>
              <a:t>输入：</a:t>
            </a:r>
            <a:r>
              <a:rPr lang="zh-CN" altLang="en-US" dirty="0"/>
              <a:t>数组表示的连续若干天的股票价格。</a:t>
            </a:r>
            <a:endParaRPr lang="en-US" altLang="zh-CN" dirty="0"/>
          </a:p>
          <a:p>
            <a:r>
              <a:rPr lang="zh-CN" altLang="en-US" b="1" dirty="0"/>
              <a:t>输出：</a:t>
            </a:r>
            <a:r>
              <a:rPr lang="zh-CN" altLang="en-US" dirty="0"/>
              <a:t>最大的收益。</a:t>
            </a:r>
          </a:p>
        </p:txBody>
      </p:sp>
      <p:graphicFrame>
        <p:nvGraphicFramePr>
          <p:cNvPr id="18" name="表格 17"/>
          <p:cNvGraphicFramePr>
            <a:graphicFrameLocks noGrp="1"/>
          </p:cNvGraphicFramePr>
          <p:nvPr>
            <p:extLst>
              <p:ext uri="{D42A27DB-BD31-4B8C-83A1-F6EECF244321}">
                <p14:modId xmlns:p14="http://schemas.microsoft.com/office/powerpoint/2010/main" val="3177079854"/>
              </p:ext>
            </p:extLst>
          </p:nvPr>
        </p:nvGraphicFramePr>
        <p:xfrm>
          <a:off x="517634" y="2285999"/>
          <a:ext cx="3646176"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2877328866"/>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3" name="文本框 22"/>
          <p:cNvSpPr txBox="1"/>
          <p:nvPr/>
        </p:nvSpPr>
        <p:spPr>
          <a:xfrm>
            <a:off x="1021080" y="2782449"/>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28" name="文本框 27"/>
          <p:cNvSpPr txBox="1"/>
          <p:nvPr/>
        </p:nvSpPr>
        <p:spPr>
          <a:xfrm>
            <a:off x="1480361" y="2770907"/>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29" name="文本框 28"/>
          <p:cNvSpPr txBox="1"/>
          <p:nvPr/>
        </p:nvSpPr>
        <p:spPr>
          <a:xfrm>
            <a:off x="2393210" y="2772622"/>
            <a:ext cx="556953" cy="461665"/>
          </a:xfrm>
          <a:prstGeom prst="rect">
            <a:avLst/>
          </a:prstGeom>
          <a:noFill/>
        </p:spPr>
        <p:txBody>
          <a:bodyPr wrap="square" rtlCol="0">
            <a:spAutoFit/>
          </a:bodyPr>
          <a:lstStyle/>
          <a:p>
            <a:r>
              <a:rPr lang="en-US" altLang="zh-CN" sz="2400" dirty="0">
                <a:solidFill>
                  <a:srgbClr val="0070C0"/>
                </a:solidFill>
              </a:rPr>
              <a:t>B</a:t>
            </a:r>
            <a:endParaRPr lang="zh-CN" altLang="en-US" sz="2400" dirty="0">
              <a:solidFill>
                <a:srgbClr val="0070C0"/>
              </a:solidFill>
            </a:endParaRPr>
          </a:p>
        </p:txBody>
      </p:sp>
      <p:sp>
        <p:nvSpPr>
          <p:cNvPr id="35" name="文本框 34"/>
          <p:cNvSpPr txBox="1"/>
          <p:nvPr/>
        </p:nvSpPr>
        <p:spPr>
          <a:xfrm>
            <a:off x="3765233" y="2753754"/>
            <a:ext cx="556953" cy="461665"/>
          </a:xfrm>
          <a:prstGeom prst="rect">
            <a:avLst/>
          </a:prstGeom>
          <a:noFill/>
        </p:spPr>
        <p:txBody>
          <a:bodyPr wrap="square" rtlCol="0">
            <a:spAutoFit/>
          </a:bodyPr>
          <a:lstStyle/>
          <a:p>
            <a:r>
              <a:rPr lang="en-US" altLang="zh-CN" sz="2400" dirty="0">
                <a:solidFill>
                  <a:srgbClr val="0070C0"/>
                </a:solidFill>
              </a:rPr>
              <a:t>S</a:t>
            </a:r>
            <a:endParaRPr lang="zh-CN" altLang="en-US" sz="2400" dirty="0">
              <a:solidFill>
                <a:srgbClr val="0070C0"/>
              </a:solidFill>
            </a:endParaRPr>
          </a:p>
        </p:txBody>
      </p:sp>
      <p:sp>
        <p:nvSpPr>
          <p:cNvPr id="36" name="文本框 35"/>
          <p:cNvSpPr txBox="1"/>
          <p:nvPr/>
        </p:nvSpPr>
        <p:spPr>
          <a:xfrm>
            <a:off x="4538968" y="2828615"/>
            <a:ext cx="1791912" cy="369332"/>
          </a:xfrm>
          <a:prstGeom prst="rect">
            <a:avLst/>
          </a:prstGeom>
          <a:noFill/>
        </p:spPr>
        <p:txBody>
          <a:bodyPr wrap="square" rtlCol="0">
            <a:spAutoFit/>
          </a:bodyPr>
          <a:lstStyle/>
          <a:p>
            <a:r>
              <a:rPr lang="zh-CN" altLang="en-US" dirty="0"/>
              <a:t>最大收益为：</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230435" y="3468122"/>
                <a:ext cx="7866749" cy="3139321"/>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如果只交易一次，</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的</m:t>
                    </m:r>
                  </m:oMath>
                </a14:m>
                <a:r>
                  <a:rPr lang="zh-CN" altLang="en-US" dirty="0"/>
                  <a:t>时间可以得到每天最大利润。</a:t>
                </a:r>
                <a:endParaRPr lang="en-US" altLang="zh-CN" dirty="0"/>
              </a:p>
              <a:p>
                <a:r>
                  <a:rPr lang="zh-CN" altLang="en-US" b="1" dirty="0"/>
                  <a:t>决策：</a:t>
                </a:r>
                <a:endParaRPr lang="en-US" altLang="zh-CN" b="1" dirty="0"/>
              </a:p>
              <a:p>
                <a:r>
                  <a:rPr lang="en-US" altLang="zh-CN" dirty="0"/>
                  <a:t>    </a:t>
                </a:r>
                <a:r>
                  <a:rPr lang="zh-CN" altLang="en-US" dirty="0"/>
                  <a:t>在第</a:t>
                </a:r>
                <a:r>
                  <a:rPr lang="en-US" altLang="zh-CN" dirty="0"/>
                  <a:t>1</a:t>
                </a:r>
                <a:r>
                  <a:rPr lang="zh-CN" altLang="en-US" dirty="0"/>
                  <a:t>天到</a:t>
                </a:r>
                <a:r>
                  <a:rPr lang="en-US" altLang="zh-CN" i="1" dirty="0" err="1">
                    <a:latin typeface="Times New Roman" panose="02020603050405020304" pitchFamily="18" charset="0"/>
                    <a:cs typeface="Times New Roman" panose="02020603050405020304" pitchFamily="18" charset="0"/>
                  </a:rPr>
                  <a:t>i</a:t>
                </a:r>
                <a:r>
                  <a:rPr lang="zh-CN" altLang="en-US" dirty="0"/>
                  <a:t>天完成一笔交易，在第</a:t>
                </a:r>
                <a:r>
                  <a:rPr lang="en-US" altLang="zh-CN" i="1" dirty="0" err="1"/>
                  <a:t>i</a:t>
                </a:r>
                <a:r>
                  <a:rPr lang="zh-CN" altLang="en-US" dirty="0"/>
                  <a:t>天到最后一天完成第二笔交易。</a:t>
                </a:r>
                <a:endParaRPr lang="en-US" altLang="zh-CN" dirty="0"/>
              </a:p>
              <a:p>
                <a:r>
                  <a:rPr lang="zh-CN" altLang="en-US" dirty="0"/>
                  <a:t>在第</a:t>
                </a:r>
                <a:r>
                  <a:rPr lang="en-US" altLang="zh-CN" i="1" dirty="0" err="1"/>
                  <a:t>i</a:t>
                </a:r>
                <a:r>
                  <a:rPr lang="zh-CN" altLang="en-US" dirty="0"/>
                  <a:t>天之前交易一次的最优子结构为：</a:t>
                </a:r>
                <a:endParaRPr lang="en-US" altLang="zh-CN" dirty="0"/>
              </a:p>
              <a:p>
                <a:r>
                  <a:rPr lang="en-US" altLang="zh-CN" b="0" dirty="0"/>
                  <a:t>     </a:t>
                </a:r>
                <a14:m>
                  <m:oMath xmlns:m="http://schemas.openxmlformats.org/officeDocument/2006/math">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e>
                    </m:func>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endParaRPr lang="en-US" altLang="zh-CN" b="0" dirty="0"/>
              </a:p>
              <a:p>
                <a:r>
                  <a:rPr lang="zh-CN" altLang="en-US" dirty="0"/>
                  <a:t>在第</a:t>
                </a:r>
                <a:r>
                  <a:rPr lang="en-US" altLang="zh-CN" i="1" dirty="0" err="1"/>
                  <a:t>i</a:t>
                </a:r>
                <a:r>
                  <a:rPr lang="zh-CN" altLang="en-US" dirty="0"/>
                  <a:t>天到最后一天交易一次的最优子结构为：</a:t>
                </a:r>
                <a:endParaRPr lang="en-US" altLang="zh-CN" b="0"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oMath>
                  </m:oMathPara>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𝑚</m:t>
                    </m:r>
                    <m:r>
                      <a:rPr lang="en-US" altLang="zh-CN" b="0" i="1" smtClean="0">
                        <a:latin typeface="Cambria Math" panose="02040503050406030204" pitchFamily="18" charset="0"/>
                      </a:rPr>
                      <m:t>𝑎𝑥</m:t>
                    </m:r>
                    <m:r>
                      <a:rPr lang="en-US" altLang="zh-CN" i="1">
                        <a:latin typeface="Cambria Math" panose="02040503050406030204" pitchFamily="18" charset="0"/>
                      </a:rPr>
                      <m:t>𝑃𝑟𝑖𝑐𝑒</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𝑚𝑎𝑥𝑃𝑟</m:t>
                    </m:r>
                    <m:r>
                      <a:rPr lang="en-US" altLang="zh-CN" b="0" i="1" smtClean="0">
                        <a:latin typeface="Cambria Math" panose="02040503050406030204" pitchFamily="18" charset="0"/>
                      </a:rPr>
                      <m:t>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30435" y="3468122"/>
                <a:ext cx="7866749" cy="3139321"/>
              </a:xfrm>
              <a:prstGeom prst="rect">
                <a:avLst/>
              </a:prstGeom>
              <a:blipFill>
                <a:blip r:embed="rId2"/>
                <a:stretch>
                  <a:fillRect l="-698" t="-17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925573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91574" y="1265249"/>
                <a:ext cx="7866749" cy="5632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𝐹𝑢𝑛𝑐𝑡𝑖𝑜𝑛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𝑚𝑎𝑥𝑃𝑟𝑜𝑓𝑖𝑡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𝑝𝑟𝑖𝑐𝑒𝑠</m:t>
                          </m:r>
                        </m:e>
                      </m:d>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𝑚𝑖𝑛𝑃𝑟𝑖𝑐𝑒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𝑙𝑒𝑓𝑡𝑃𝑟𝑜𝑓𝑖𝑡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𝑟𝑒𝑠</m:t>
                    </m:r>
                    <m:r>
                      <a:rPr lang="en-US" altLang="zh-CN" b="0" i="1" smtClean="0">
                        <a:latin typeface="Cambria Math" panose="02040503050406030204" pitchFamily="18" charset="0"/>
                      </a:rPr>
                      <m:t>=0;</m:t>
                    </m:r>
                  </m:oMath>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r>
                        <a:rPr lang="en-US" altLang="zh-CN" b="0" i="1" smtClean="0">
                          <a:latin typeface="Cambria Math" panose="02040503050406030204" pitchFamily="18" charset="0"/>
                        </a:rPr>
                        <m:t>𝑑𝑜</m:t>
                      </m:r>
                    </m:oMath>
                  </m:oMathPara>
                </a14:m>
                <a:endParaRPr lang="en-US" altLang="zh-CN" b="0"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𝑚𝑖𝑛𝑃𝑟𝑖𝑐𝑒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𝑚𝑖𝑛𝑃𝑟𝑖𝑐𝑒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𝑙𝑒𝑓𝑡𝑃𝑟𝑜𝑓𝑖𝑡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𝑝𝑟𝑖𝑐𝑒𝑠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𝑚𝑖𝑛𝑃𝑟𝑖𝑐𝑒</m:t>
                            </m:r>
                          </m:e>
                        </m:d>
                        <m:r>
                          <a:rPr lang="en-US" altLang="zh-CN" b="0" i="1" smtClean="0">
                            <a:latin typeface="Cambria Math" panose="02040503050406030204" pitchFamily="18" charset="0"/>
                          </a:rPr>
                          <m:t>;</m:t>
                        </m:r>
                      </m:e>
                    </m:func>
                  </m:oMath>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oMath>
                  </m:oMathPara>
                </a14:m>
                <a:endParaRPr lang="en-US" altLang="zh-C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−2→0 </m:t>
                      </m:r>
                      <m:r>
                        <a:rPr lang="en-US" altLang="zh-CN" i="1">
                          <a:latin typeface="Cambria Math" panose="02040503050406030204" pitchFamily="18" charset="0"/>
                        </a:rPr>
                        <m:t>𝑑𝑜</m:t>
                      </m:r>
                    </m:oMath>
                  </m:oMathPara>
                </a14:m>
                <a:endParaRPr lang="en-US" altLang="zh-CN" b="0" dirty="0"/>
              </a:p>
              <a:p>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𝑚𝑎𝑥𝑃𝑟𝑖𝑐𝑒</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𝑚𝑎𝑥𝑃𝑟𝑖𝑐𝑒</m:t>
                            </m:r>
                            <m:r>
                              <a:rPr lang="en-US" altLang="zh-CN" i="1">
                                <a:latin typeface="Cambria Math" panose="02040503050406030204" pitchFamily="18" charset="0"/>
                              </a:rPr>
                              <m:t>, </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e>
                    </m:func>
                    <m:r>
                      <a:rPr lang="en-US" altLang="zh-CN" b="0" i="1" smtClean="0">
                        <a:latin typeface="Cambria Math" panose="02040503050406030204" pitchFamily="18" charset="0"/>
                      </a:rPr>
                      <m:t>;</m:t>
                    </m:r>
                  </m:oMath>
                </a14:m>
                <a:endParaRPr lang="en-US" altLang="zh-CN" b="0"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𝑟𝑖𝑔h𝑡𝑃𝑟𝑜𝑓𝑖𝑡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𝑟𝑖𝑔h𝑡</m:t>
                              </m:r>
                              <m:r>
                                <a:rPr lang="en-US" altLang="zh-CN" i="1">
                                  <a:latin typeface="Cambria Math" panose="02040503050406030204" pitchFamily="18" charset="0"/>
                                </a:rPr>
                                <m:t>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b="0" i="1" smtClean="0">
                                  <a:latin typeface="Cambria Math" panose="02040503050406030204" pitchFamily="18" charset="0"/>
                                </a:rPr>
                                <m:t>𝑚𝑎𝑥𝑃𝑟𝑖𝑐𝑒</m:t>
                              </m:r>
                              <m:r>
                                <a:rPr lang="en-US" altLang="zh-CN" b="0" i="1" smtClean="0">
                                  <a:latin typeface="Cambria Math" panose="02040503050406030204" pitchFamily="18" charset="0"/>
                                </a:rPr>
                                <m:t>−</m:t>
                              </m:r>
                              <m:r>
                                <a:rPr lang="en-US" altLang="zh-CN" i="1">
                                  <a:latin typeface="Cambria Math" panose="02040503050406030204" pitchFamily="18" charset="0"/>
                                </a:rPr>
                                <m:t>𝑝𝑟𝑖𝑐𝑒𝑠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b="0" i="1" smtClean="0">
                              <a:latin typeface="Cambria Math" panose="02040503050406030204" pitchFamily="18" charset="0"/>
                            </a:rPr>
                            <m:t>;</m:t>
                          </m:r>
                        </m:e>
                      </m:func>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𝑛</m:t>
                      </m:r>
                      <m:r>
                        <a:rPr lang="en-US" altLang="zh-CN" i="1">
                          <a:latin typeface="Cambria Math" panose="02040503050406030204" pitchFamily="18" charset="0"/>
                        </a:rPr>
                        <m:t>−1 </m:t>
                      </m:r>
                      <m:r>
                        <a:rPr lang="en-US" altLang="zh-CN" i="1">
                          <a:latin typeface="Cambria Math" panose="02040503050406030204" pitchFamily="18" charset="0"/>
                        </a:rPr>
                        <m:t>𝑑𝑜</m:t>
                      </m:r>
                    </m:oMath>
                  </m:oMathPara>
                </a14:m>
                <a:endParaRPr lang="en-US" altLang="zh-CN"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𝑟𝑒𝑠</m:t>
                            </m:r>
                            <m:r>
                              <a:rPr lang="en-US" altLang="zh-CN" i="1">
                                <a:latin typeface="Cambria Math" panose="02040503050406030204" pitchFamily="18" charset="0"/>
                              </a:rPr>
                              <m:t>, </m:t>
                            </m:r>
                            <m:r>
                              <a:rPr lang="en-US" altLang="zh-CN" b="0" i="1" smtClean="0">
                                <a:latin typeface="Cambria Math" panose="02040503050406030204" pitchFamily="18" charset="0"/>
                              </a:rPr>
                              <m:t>𝑙𝑒𝑓𝑡𝑃𝑟𝑜𝑓𝑖𝑡</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𝑟𝑖𝑔h𝑡𝑃𝑟𝑜𝑓𝑖𝑡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d>
                      </m:e>
                    </m:func>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𝑒𝑛𝑑</m:t>
                      </m:r>
                      <m:r>
                        <a:rPr lang="en-US" altLang="zh-CN" i="1">
                          <a:latin typeface="Cambria Math" panose="02040503050406030204" pitchFamily="18" charset="0"/>
                        </a:rPr>
                        <m:t> </m:t>
                      </m:r>
                      <m:r>
                        <a:rPr lang="en-US" altLang="zh-CN" i="1">
                          <a:latin typeface="Cambria Math" panose="02040503050406030204" pitchFamily="18" charset="0"/>
                        </a:rPr>
                        <m:t>𝑓𝑜𝑟</m:t>
                      </m:r>
                    </m:oMath>
                  </m:oMathPara>
                </a14:m>
                <a:endParaRPr lang="en-US" altLang="zh-CN" i="1" dirty="0">
                  <a:latin typeface="Cambria Math" panose="02040503050406030204" pitchFamily="18" charset="0"/>
                </a:endParaRPr>
              </a:p>
              <a:p>
                <a:r>
                  <a:rPr lang="en-US" altLang="zh-CN"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𝑟𝑒𝑡𝑢𝑟𝑛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m:t>
                    </m:r>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endParaRPr lang="en-US" altLang="zh-CN" dirty="0"/>
              </a:p>
              <a:p>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91574" y="1265249"/>
                <a:ext cx="7866749" cy="5632311"/>
              </a:xfrm>
              <a:prstGeom prst="rect">
                <a:avLst/>
              </a:prstGeom>
              <a:blipFill>
                <a:blip r:embed="rId2"/>
                <a:stretch>
                  <a:fillRect/>
                </a:stretch>
              </a:blipFill>
            </p:spPr>
            <p:txBody>
              <a:bodyPr/>
              <a:lstStyle/>
              <a:p>
                <a:r>
                  <a:rPr lang="zh-CN" altLang="en-US">
                    <a:noFill/>
                  </a:rPr>
                  <a:t> </a:t>
                </a:r>
              </a:p>
            </p:txBody>
          </p:sp>
        </mc:Fallback>
      </mc:AlternateContent>
      <p:sp>
        <p:nvSpPr>
          <p:cNvPr id="18" name="文本框 17"/>
          <p:cNvSpPr txBox="1"/>
          <p:nvPr/>
        </p:nvSpPr>
        <p:spPr>
          <a:xfrm>
            <a:off x="191574" y="895917"/>
            <a:ext cx="4017990" cy="369332"/>
          </a:xfrm>
          <a:prstGeom prst="rect">
            <a:avLst/>
          </a:prstGeom>
          <a:noFill/>
        </p:spPr>
        <p:txBody>
          <a:bodyPr wrap="square" rtlCol="0">
            <a:spAutoFit/>
          </a:bodyPr>
          <a:lstStyle/>
          <a:p>
            <a:r>
              <a:rPr lang="zh-CN" altLang="en-US" b="1" dirty="0"/>
              <a:t>伪代码：</a:t>
            </a:r>
            <a:endParaRPr lang="en-US" altLang="zh-CN" b="1" dirty="0"/>
          </a:p>
        </p:txBody>
      </p:sp>
      <p:sp>
        <p:nvSpPr>
          <p:cNvPr id="23" name="文本框 22"/>
          <p:cNvSpPr txBox="1"/>
          <p:nvPr/>
        </p:nvSpPr>
        <p:spPr>
          <a:xfrm>
            <a:off x="191574" y="5703093"/>
            <a:ext cx="4017990" cy="646331"/>
          </a:xfrm>
          <a:prstGeom prst="rect">
            <a:avLst/>
          </a:prstGeom>
          <a:noFill/>
        </p:spPr>
        <p:txBody>
          <a:bodyPr wrap="square" rtlCol="0">
            <a:spAutoFit/>
          </a:bodyPr>
          <a:lstStyle/>
          <a:p>
            <a:r>
              <a:rPr lang="zh-CN" altLang="en-US" b="1" dirty="0"/>
              <a:t>复杂度分析：</a:t>
            </a:r>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28" name="文本框 27"/>
              <p:cNvSpPr txBox="1"/>
              <p:nvPr/>
            </p:nvSpPr>
            <p:spPr>
              <a:xfrm>
                <a:off x="216770" y="6075825"/>
                <a:ext cx="762593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时间复杂度为</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r>
                      <a:rPr lang="zh-CN" altLang="en-US"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16770" y="6075825"/>
                <a:ext cx="7625931" cy="369332"/>
              </a:xfrm>
              <a:prstGeom prst="rect">
                <a:avLst/>
              </a:prstGeom>
              <a:blipFill>
                <a:blip r:embed="rId3"/>
                <a:stretch>
                  <a:fillRect l="-719"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32168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69297" y="889462"/>
            <a:ext cx="7789026" cy="923330"/>
          </a:xfrm>
          <a:prstGeom prst="rect">
            <a:avLst/>
          </a:prstGeom>
          <a:noFill/>
        </p:spPr>
        <p:txBody>
          <a:bodyPr wrap="square" rtlCol="0">
            <a:spAutoFit/>
          </a:bodyPr>
          <a:lstStyle/>
          <a:p>
            <a:r>
              <a:rPr lang="zh-CN" altLang="en-US" b="1" dirty="0"/>
              <a:t>问题描述：</a:t>
            </a:r>
            <a:r>
              <a:rPr lang="zh-CN" altLang="en-US" dirty="0"/>
              <a:t>求一个数组的最长上升子序列。</a:t>
            </a:r>
            <a:endParaRPr lang="en-US" altLang="zh-CN" dirty="0"/>
          </a:p>
          <a:p>
            <a:r>
              <a:rPr lang="zh-CN" altLang="en-US" b="1" dirty="0"/>
              <a:t>输入：</a:t>
            </a:r>
            <a:r>
              <a:rPr lang="zh-CN" altLang="en-US" dirty="0"/>
              <a:t>数组。</a:t>
            </a:r>
            <a:endParaRPr lang="en-US" altLang="zh-CN" dirty="0"/>
          </a:p>
          <a:p>
            <a:r>
              <a:rPr lang="zh-CN" altLang="en-US" b="1" dirty="0"/>
              <a:t>输出：</a:t>
            </a:r>
            <a:r>
              <a:rPr lang="zh-CN" altLang="en-US" dirty="0"/>
              <a:t>最长上升子序列的长度。</a:t>
            </a:r>
          </a:p>
        </p:txBody>
      </p:sp>
      <p:graphicFrame>
        <p:nvGraphicFramePr>
          <p:cNvPr id="18" name="表格 17"/>
          <p:cNvGraphicFramePr>
            <a:graphicFrameLocks noGrp="1"/>
          </p:cNvGraphicFramePr>
          <p:nvPr>
            <p:extLst>
              <p:ext uri="{D42A27DB-BD31-4B8C-83A1-F6EECF244321}">
                <p14:modId xmlns:p14="http://schemas.microsoft.com/office/powerpoint/2010/main" val="797889949"/>
              </p:ext>
            </p:extLst>
          </p:nvPr>
        </p:nvGraphicFramePr>
        <p:xfrm>
          <a:off x="343066" y="2793075"/>
          <a:ext cx="3115026"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gridCol w="519171">
                  <a:extLst>
                    <a:ext uri="{9D8B030D-6E8A-4147-A177-3AD203B41FA5}">
                      <a16:colId xmlns:a16="http://schemas.microsoft.com/office/drawing/2014/main" val="953184449"/>
                    </a:ext>
                  </a:extLst>
                </a:gridCol>
                <a:gridCol w="519171">
                  <a:extLst>
                    <a:ext uri="{9D8B030D-6E8A-4147-A177-3AD203B41FA5}">
                      <a16:colId xmlns:a16="http://schemas.microsoft.com/office/drawing/2014/main" val="1989904432"/>
                    </a:ext>
                  </a:extLst>
                </a:gridCol>
                <a:gridCol w="519171">
                  <a:extLst>
                    <a:ext uri="{9D8B030D-6E8A-4147-A177-3AD203B41FA5}">
                      <a16:colId xmlns:a16="http://schemas.microsoft.com/office/drawing/2014/main" val="1865845974"/>
                    </a:ext>
                  </a:extLst>
                </a:gridCol>
                <a:gridCol w="519171">
                  <a:extLst>
                    <a:ext uri="{9D8B030D-6E8A-4147-A177-3AD203B41FA5}">
                      <a16:colId xmlns:a16="http://schemas.microsoft.com/office/drawing/2014/main" val="1058213135"/>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6</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20" name="文本框 19"/>
          <p:cNvSpPr txBox="1"/>
          <p:nvPr/>
        </p:nvSpPr>
        <p:spPr>
          <a:xfrm>
            <a:off x="216369" y="3485185"/>
            <a:ext cx="3605192" cy="369332"/>
          </a:xfrm>
          <a:prstGeom prst="rect">
            <a:avLst/>
          </a:prstGeom>
          <a:noFill/>
        </p:spPr>
        <p:txBody>
          <a:bodyPr wrap="square" rtlCol="0">
            <a:spAutoFit/>
          </a:bodyPr>
          <a:lstStyle/>
          <a:p>
            <a:r>
              <a:rPr lang="zh-CN" altLang="en-US" dirty="0"/>
              <a:t>最长上升子序列为：</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6</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3768742" y="2585257"/>
                <a:ext cx="5480120" cy="2031325"/>
              </a:xfrm>
              <a:prstGeom prst="rect">
                <a:avLst/>
              </a:prstGeom>
              <a:noFill/>
            </p:spPr>
            <p:txBody>
              <a:bodyPr wrap="square" rtlCol="0">
                <a:spAutoFit/>
              </a:bodyPr>
              <a:lstStyle/>
              <a:p>
                <a:r>
                  <a:rPr lang="zh-CN" altLang="en-US" b="1" dirty="0"/>
                  <a:t>决策：</a:t>
                </a:r>
                <a:endParaRPr lang="en-US" altLang="zh-CN" b="1" dirty="0"/>
              </a:p>
              <a:p>
                <a:r>
                  <a:rPr lang="en-US" altLang="zh-CN" dirty="0"/>
                  <a:t>    </a:t>
                </a:r>
                <a:r>
                  <a:rPr lang="zh-CN" altLang="en-US" dirty="0"/>
                  <a:t>要不要把第</a:t>
                </a:r>
                <a14:m>
                  <m:oMath xmlns:m="http://schemas.openxmlformats.org/officeDocument/2006/math">
                    <m:r>
                      <a:rPr lang="en-US" altLang="zh-CN" i="1">
                        <a:latin typeface="Cambria Math" panose="02040503050406030204" pitchFamily="18" charset="0"/>
                      </a:rPr>
                      <m:t>𝑖</m:t>
                    </m:r>
                  </m:oMath>
                </a14:m>
                <a:r>
                  <a:rPr lang="zh-CN" altLang="en-US" dirty="0"/>
                  <a:t>个数加入到已有的上升子序列末尾。</a:t>
                </a:r>
                <a:endParaRPr lang="en-US" altLang="zh-CN" dirty="0"/>
              </a:p>
              <a:p>
                <a:r>
                  <a:rPr lang="zh-CN" altLang="en-US" b="1" dirty="0"/>
                  <a:t>子问题：</a:t>
                </a:r>
                <a:endParaRPr lang="en-US" altLang="zh-CN" b="1" dirty="0"/>
              </a:p>
              <a:p>
                <a:r>
                  <a:rPr lang="en-US" altLang="zh-CN" dirty="0"/>
                  <a:t>     </a:t>
                </a:r>
                <a:r>
                  <a:rPr lang="zh-CN" altLang="en-US" dirty="0"/>
                  <a:t>在第</a:t>
                </a:r>
                <a14:m>
                  <m:oMath xmlns:m="http://schemas.openxmlformats.org/officeDocument/2006/math">
                    <m:r>
                      <a:rPr lang="en-US" altLang="zh-CN" i="1">
                        <a:latin typeface="Cambria Math" panose="02040503050406030204" pitchFamily="18" charset="0"/>
                      </a:rPr>
                      <m:t>𝑖</m:t>
                    </m:r>
                  </m:oMath>
                </a14:m>
                <a:r>
                  <a:rPr lang="zh-CN" altLang="en-US" dirty="0"/>
                  <a:t>个数之前的上升子序列。</a:t>
                </a:r>
                <a:endParaRPr lang="en-US" altLang="zh-CN" dirty="0"/>
              </a:p>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21" name="文本框 20"/>
              <p:cNvSpPr txBox="1">
                <a:spLocks noRot="1" noChangeAspect="1" noMove="1" noResize="1" noEditPoints="1" noAdjustHandles="1" noChangeArrowheads="1" noChangeShapeType="1" noTextEdit="1"/>
              </p:cNvSpPr>
              <p:nvPr/>
            </p:nvSpPr>
            <p:spPr>
              <a:xfrm>
                <a:off x="3768742" y="2585257"/>
                <a:ext cx="5480120" cy="2031325"/>
              </a:xfrm>
              <a:prstGeom prst="rect">
                <a:avLst/>
              </a:prstGeom>
              <a:blipFill>
                <a:blip r:embed="rId2"/>
                <a:stretch>
                  <a:fillRect l="-890" t="-2402" b="-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679860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74568" y="768986"/>
                <a:ext cx="8720050" cy="646331"/>
              </a:xfrm>
              <a:prstGeom prst="rect">
                <a:avLst/>
              </a:prstGeom>
              <a:noFill/>
            </p:spPr>
            <p:txBody>
              <a:bodyPr wrap="square" rtlCol="0">
                <a:spAutoFit/>
              </a:bodyPr>
              <a:lstStyle/>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74568" y="768986"/>
                <a:ext cx="8720050" cy="646331"/>
              </a:xfrm>
              <a:prstGeom prst="rect">
                <a:avLst/>
              </a:prstGeom>
              <a:blipFill>
                <a:blip r:embed="rId2"/>
                <a:stretch>
                  <a:fillRect l="-629" t="-7547" b="-8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74568" y="1415317"/>
                <a:ext cx="8820509" cy="28623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𝐹𝑢𝑛𝑐𝑡𝑖𝑜𝑛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𝐿𝐺𝑆</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𝑛𝑢𝑚𝑠</m:t>
                          </m:r>
                        </m:e>
                      </m:d>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e>
                    </m:d>
                    <m:r>
                      <a:rPr lang="en-US" altLang="zh-CN" b="0" i="1" smtClean="0">
                        <a:latin typeface="Cambria Math" panose="02040503050406030204" pitchFamily="18" charset="0"/>
                        <a:cs typeface="Times New Roman" panose="02020603050405020304" pitchFamily="18" charset="0"/>
                      </a:rPr>
                      <m:t>=1;</m:t>
                    </m:r>
                  </m:oMath>
                </a14:m>
                <a:endParaRPr lang="en-US" altLang="zh-CN"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𝑑𝑜</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 −1 </m:t>
                      </m:r>
                      <m:r>
                        <a:rPr lang="en-US" altLang="zh-CN" b="0" i="1" smtClean="0">
                          <a:latin typeface="Cambria Math" panose="02040503050406030204" pitchFamily="18" charset="0"/>
                          <a:cs typeface="Times New Roman" panose="02020603050405020304" pitchFamily="18" charset="0"/>
                        </a:rPr>
                        <m:t>𝑑𝑜</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𝑖𝑓</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𝑛𝑢𝑚𝑠</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𝑛𝑢𝑚𝑠</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𝑡h𝑒𝑛</m:t>
                      </m:r>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𝑗</m:t>
                                  </m:r>
                                </m:e>
                              </m:d>
                              <m:r>
                                <a:rPr lang="en-US" altLang="zh-CN" b="0" i="1" smtClean="0">
                                  <a:latin typeface="Cambria Math" panose="02040503050406030204" pitchFamily="18" charset="0"/>
                                  <a:cs typeface="Times New Roman" panose="02020603050405020304" pitchFamily="18" charset="0"/>
                                </a:rPr>
                                <m:t>+1</m:t>
                              </m:r>
                            </m:e>
                          </m:d>
                          <m:r>
                            <a:rPr lang="en-US" altLang="zh-CN" b="0" i="1" smtClean="0">
                              <a:latin typeface="Cambria Math" panose="02040503050406030204" pitchFamily="18" charset="0"/>
                              <a:cs typeface="Times New Roman" panose="02020603050405020304" pitchFamily="18" charset="0"/>
                            </a:rPr>
                            <m:t>;</m:t>
                          </m:r>
                        </m:e>
                      </m:func>
                    </m:oMath>
                  </m:oMathPara>
                </a14:m>
                <a:endParaRPr lang="en-US" altLang="zh-CN"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𝑒𝑛𝑑</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𝑓𝑜𝑟</m:t>
                      </m:r>
                    </m:oMath>
                  </m:oMathPara>
                </a14:m>
                <a:endParaRPr lang="en-US" altLang="zh-CN" b="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𝑂𝑃𝑇</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e>
                            </m:d>
                          </m:e>
                        </m:d>
                      </m:e>
                    </m:func>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𝑒𝑛𝑑</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𝑓𝑜𝑟</m:t>
                      </m:r>
                    </m:oMath>
                  </m:oMathPara>
                </a14:m>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𝑟𝑒𝑡𝑢𝑟𝑛</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𝑟𝑒𝑠</m:t>
                      </m:r>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74568" y="1415317"/>
                <a:ext cx="8820509" cy="28623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4020" y="4277639"/>
                <a:ext cx="9194780" cy="2585323"/>
              </a:xfrm>
              <a:prstGeom prst="rect">
                <a:avLst/>
              </a:prstGeom>
              <a:noFill/>
            </p:spPr>
            <p:txBody>
              <a:bodyPr wrap="square" rtlCol="0">
                <a:spAutoFit/>
              </a:bodyPr>
              <a:lstStyle/>
              <a:p>
                <a:r>
                  <a:rPr lang="zh-CN" altLang="en-US" b="1" dirty="0"/>
                  <a:t>正确性证明：</a:t>
                </a:r>
                <a:endParaRPr lang="en-US" altLang="zh-CN" b="1" dirty="0"/>
              </a:p>
              <a:p>
                <a:r>
                  <a:rPr lang="zh-CN" altLang="en-US" dirty="0"/>
                  <a:t>序列只有一个元素，可以得到最长上升子序列长度为</a:t>
                </a:r>
                <a:r>
                  <a:rPr lang="en-US" altLang="zh-CN" dirty="0"/>
                  <a:t>1</a:t>
                </a:r>
                <a:r>
                  <a:rPr lang="zh-CN" altLang="en-US" dirty="0"/>
                  <a:t>。</a:t>
                </a:r>
                <a:endParaRPr lang="en-US" altLang="zh-CN" dirty="0"/>
              </a:p>
              <a:p>
                <a:r>
                  <a:rPr lang="zh-CN" altLang="en-US" dirty="0"/>
                  <a:t>如果一个序列的以前</a:t>
                </a:r>
                <a14:m>
                  <m:oMath xmlns:m="http://schemas.openxmlformats.org/officeDocument/2006/math">
                    <m:r>
                      <a:rPr lang="en-US" altLang="zh-CN" i="1" smtClean="0">
                        <a:latin typeface="Cambria Math" panose="02040503050406030204" pitchFamily="18" charset="0"/>
                      </a:rPr>
                      <m:t>𝑖</m:t>
                    </m:r>
                  </m:oMath>
                </a14:m>
                <a:r>
                  <a:rPr lang="zh-CN" altLang="en-US" dirty="0"/>
                  <a:t>个元素为结尾的最长子序列长度都已求得，那么第</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个元素为结尾的最长上升子序列可以由前</a:t>
                </a:r>
                <a14:m>
                  <m:oMath xmlns:m="http://schemas.openxmlformats.org/officeDocument/2006/math">
                    <m:r>
                      <a:rPr lang="en-US" altLang="zh-CN" i="1">
                        <a:latin typeface="Cambria Math" panose="02040503050406030204" pitchFamily="18" charset="0"/>
                      </a:rPr>
                      <m:t>𝑖</m:t>
                    </m:r>
                    <m:r>
                      <a:rPr lang="zh-CN" altLang="en-US" i="1" smtClean="0">
                        <a:latin typeface="Cambria Math" panose="02040503050406030204" pitchFamily="18" charset="0"/>
                      </a:rPr>
                      <m:t>个</m:t>
                    </m:r>
                    <m:r>
                      <a:rPr lang="zh-CN" altLang="en-US" i="1">
                        <a:latin typeface="Cambria Math" panose="02040503050406030204" pitchFamily="18" charset="0"/>
                      </a:rPr>
                      <m:t>上升</m:t>
                    </m:r>
                  </m:oMath>
                </a14:m>
                <a:r>
                  <a:rPr lang="zh-CN" altLang="en-US" dirty="0"/>
                  <a:t>子序列中结尾元素小于第</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+1</m:t>
                    </m:r>
                  </m:oMath>
                </a14:m>
                <a:r>
                  <a:rPr lang="zh-CN" altLang="en-US" dirty="0"/>
                  <a:t>个元素且最长的那个构造出来。</a:t>
                </a:r>
                <a:endParaRPr lang="en-US" altLang="zh-CN" dirty="0"/>
              </a:p>
              <a:p>
                <a:r>
                  <a:rPr lang="zh-CN" altLang="en-US" dirty="0"/>
                  <a:t>当以所有元素结尾的最长上升子序列都求得之后，最长的子序列长度即为结果。</a:t>
                </a:r>
                <a:endParaRPr lang="en-US" altLang="zh-CN" dirty="0"/>
              </a:p>
              <a:p>
                <a:r>
                  <a:rPr lang="zh-CN" altLang="en-US" b="1" dirty="0"/>
                  <a:t>复杂度分析：</a:t>
                </a:r>
                <a:endParaRPr lang="en-US" altLang="zh-CN" b="1" dirty="0"/>
              </a:p>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，只能通过</a:t>
                </a:r>
                <a:r>
                  <a:rPr lang="en-US" altLang="zh-CN" dirty="0"/>
                  <a:t>70%</a:t>
                </a:r>
                <a:r>
                  <a:rPr lang="zh-CN" altLang="en-US" dirty="0"/>
                  <a:t>的样例。</a:t>
                </a:r>
                <a:endParaRPr lang="en-US" altLang="zh-CN" dirty="0"/>
              </a:p>
              <a:p>
                <a:endParaRPr lang="en-US" altLang="zh-CN"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4020" y="4277639"/>
                <a:ext cx="9194780" cy="2585323"/>
              </a:xfrm>
              <a:prstGeom prst="rect">
                <a:avLst/>
              </a:prstGeom>
              <a:blipFill>
                <a:blip r:embed="rId4"/>
                <a:stretch>
                  <a:fillRect l="-530" t="-21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5499645"/>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抢劫犯抢房子，每个房子有固定的金额，抢劫犯不能连续抢劫两栋相邻的房</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dirty="0">
                <a:solidFill>
                  <a:srgbClr val="666666"/>
                </a:solidFill>
                <a:latin typeface="微软雅黑" panose="020B0503020204020204" pitchFamily="34" charset="-122"/>
                <a:ea typeface="微软雅黑" panose="020B0503020204020204" pitchFamily="34" charset="-122"/>
              </a:rPr>
              <a:t>                 子，求抢劫犯可能抢到的最高总金额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情  况  一：</a:t>
            </a:r>
            <a:r>
              <a:rPr lang="zh-CN" altLang="en-US" dirty="0">
                <a:solidFill>
                  <a:srgbClr val="666666"/>
                </a:solidFill>
                <a:latin typeface="微软雅黑" panose="020B0503020204020204" pitchFamily="34" charset="-122"/>
                <a:ea typeface="微软雅黑" panose="020B0503020204020204" pitchFamily="34" charset="-122"/>
              </a:rPr>
              <a:t>房子按直线排列</a:t>
            </a:r>
            <a:endParaRPr lang="en-US" altLang="zh-CN" dirty="0">
              <a:solidFill>
                <a:srgbClr val="666666"/>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一列非负整数，每个数字代表一个房子的金额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一个非负整数，代表抢劫犯可能抢到的最大总金额</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一旦选择了当前房子，其前后的两个房子都不能选</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2,3,2    </a:t>
            </a: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个房子中抢劫犯有可能抢到的最大总金额</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，每次决策是否要抢当前房屋</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b="1" dirty="0">
              <a:solidFill>
                <a:srgbClr val="666666"/>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8078042"/>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spid="_x0000_s1051" name="Equation" r:id="rId3" imgW="3162300" imgH="711200" progId="Equation.DSMT4">
                  <p:embed/>
                </p:oleObj>
              </mc:Choice>
              <mc:Fallback>
                <p:oleObj name="Equation" r:id="rId3" imgW="3162300" imgH="711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142503" y="5150639"/>
            <a:ext cx="7132081" cy="646331"/>
          </a:xfrm>
          <a:prstGeom prst="rect">
            <a:avLst/>
          </a:prstGeom>
        </p:spPr>
        <p:txBody>
          <a:bodyPr wrap="non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情  况  二：</a:t>
            </a:r>
            <a:r>
              <a:rPr lang="zh-CN" altLang="en-US" dirty="0">
                <a:solidFill>
                  <a:srgbClr val="666666"/>
                </a:solidFill>
                <a:latin typeface="微软雅黑" panose="020B0503020204020204" pitchFamily="34" charset="-122"/>
                <a:ea typeface="微软雅黑" panose="020B0503020204020204" pitchFamily="34" charset="-122"/>
              </a:rPr>
              <a:t>房子排成一个圈</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只要考虑（</a:t>
            </a:r>
            <a:r>
              <a:rPr lang="en-US" altLang="zh-CN" dirty="0">
                <a:solidFill>
                  <a:srgbClr val="666666"/>
                </a:solidFill>
                <a:latin typeface="微软雅黑" panose="020B0503020204020204" pitchFamily="34" charset="-122"/>
                <a:ea typeface="微软雅黑" panose="020B0503020204020204" pitchFamily="34" charset="-122"/>
              </a:rPr>
              <a:t>1~n-1</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2~n</a:t>
            </a:r>
            <a:r>
              <a:rPr lang="zh-CN" altLang="en-US" dirty="0">
                <a:solidFill>
                  <a:srgbClr val="666666"/>
                </a:solidFill>
                <a:latin typeface="微软雅黑" panose="020B0503020204020204" pitchFamily="34" charset="-122"/>
                <a:ea typeface="微软雅黑" panose="020B0503020204020204" pitchFamily="34" charset="-122"/>
              </a:rPr>
              <a:t>）中的最优值就可得最优解</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最大总金额为</a:t>
            </a:r>
            <a:r>
              <a:rPr lang="en-US" altLang="zh-CN" dirty="0">
                <a:solidFill>
                  <a:srgbClr val="666666"/>
                </a:solidFill>
                <a:latin typeface="微软雅黑" panose="020B0503020204020204" pitchFamily="34" charset="-122"/>
                <a:ea typeface="微软雅黑" panose="020B0503020204020204" pitchFamily="34"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202763" y="87610"/>
            <a:ext cx="85497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174568" y="768986"/>
                <a:ext cx="8720050" cy="646331"/>
              </a:xfrm>
              <a:prstGeom prst="rect">
                <a:avLst/>
              </a:prstGeom>
              <a:noFill/>
            </p:spPr>
            <p:txBody>
              <a:bodyPr wrap="square" rtlCol="0">
                <a:spAutoFit/>
              </a:bodyPr>
              <a:lstStyle/>
              <a:p>
                <a:r>
                  <a:rPr lang="zh-CN" altLang="en-US" b="1" dirty="0"/>
                  <a:t>最优子结构：</a:t>
                </a:r>
                <a:endParaRPr lang="en-US" altLang="zh-CN" b="1" dirty="0"/>
              </a:p>
              <a:p>
                <a:r>
                  <a:rPr lang="en-US" altLang="zh-CN" dirty="0"/>
                  <a:t>      </a:t>
                </a:r>
                <a14:m>
                  <m:oMath xmlns:m="http://schemas.openxmlformats.org/officeDocument/2006/math">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𝑂𝑃𝑇</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𝑛𝑢𝑚𝑠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endParaRPr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74568" y="768986"/>
                <a:ext cx="8720050" cy="646331"/>
              </a:xfrm>
              <a:prstGeom prst="rect">
                <a:avLst/>
              </a:prstGeom>
              <a:blipFill>
                <a:blip r:embed="rId2"/>
                <a:stretch>
                  <a:fillRect l="-629" t="-7547" b="-8491"/>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nvGraphicFramePr>
        <p:xfrm>
          <a:off x="165908" y="1699103"/>
          <a:ext cx="3115026"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gridCol w="519171">
                  <a:extLst>
                    <a:ext uri="{9D8B030D-6E8A-4147-A177-3AD203B41FA5}">
                      <a16:colId xmlns:a16="http://schemas.microsoft.com/office/drawing/2014/main" val="953184449"/>
                    </a:ext>
                  </a:extLst>
                </a:gridCol>
                <a:gridCol w="519171">
                  <a:extLst>
                    <a:ext uri="{9D8B030D-6E8A-4147-A177-3AD203B41FA5}">
                      <a16:colId xmlns:a16="http://schemas.microsoft.com/office/drawing/2014/main" val="1989904432"/>
                    </a:ext>
                  </a:extLst>
                </a:gridCol>
                <a:gridCol w="519171">
                  <a:extLst>
                    <a:ext uri="{9D8B030D-6E8A-4147-A177-3AD203B41FA5}">
                      <a16:colId xmlns:a16="http://schemas.microsoft.com/office/drawing/2014/main" val="1865845974"/>
                    </a:ext>
                  </a:extLst>
                </a:gridCol>
                <a:gridCol w="519171">
                  <a:extLst>
                    <a:ext uri="{9D8B030D-6E8A-4147-A177-3AD203B41FA5}">
                      <a16:colId xmlns:a16="http://schemas.microsoft.com/office/drawing/2014/main" val="1058213135"/>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6</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mc:AlternateContent xmlns:mc="http://schemas.openxmlformats.org/markup-compatibility/2006" xmlns:a14="http://schemas.microsoft.com/office/drawing/2010/main">
        <mc:Choice Requires="a14">
          <p:sp>
            <p:nvSpPr>
              <p:cNvPr id="20" name="文本框 19"/>
              <p:cNvSpPr txBox="1"/>
              <p:nvPr/>
            </p:nvSpPr>
            <p:spPr>
              <a:xfrm>
                <a:off x="175761" y="2501049"/>
                <a:ext cx="7322319" cy="1754326"/>
              </a:xfrm>
              <a:prstGeom prst="rect">
                <a:avLst/>
              </a:prstGeom>
              <a:noFill/>
            </p:spPr>
            <p:txBody>
              <a:bodyPr wrap="square" rtlCol="0">
                <a:spAutoFit/>
              </a:bodyPr>
              <a:lstStyle/>
              <a:p>
                <a:r>
                  <a:rPr lang="zh-CN" altLang="en-US" b="1" dirty="0"/>
                  <a:t>观察：</a:t>
                </a:r>
                <a:endParaRPr lang="en-US" altLang="zh-CN" b="1" dirty="0"/>
              </a:p>
              <a:p>
                <a:r>
                  <a:rPr lang="zh-CN" altLang="en-US" dirty="0"/>
                  <a:t>在长度相同的上升子序列中，结尾小的序列更有可能变长。</a:t>
                </a:r>
                <a:endParaRPr lang="en-US" altLang="zh-CN" dirty="0"/>
              </a:p>
              <a:p>
                <a:r>
                  <a:rPr lang="zh-CN" altLang="en-US" dirty="0"/>
                  <a:t>换句话说，在相同长度的上升子序列中，我们只需要保存结尾最小的那个。</a:t>
                </a:r>
                <a:endParaRPr lang="en-US" altLang="zh-CN" dirty="0"/>
              </a:p>
              <a:p>
                <a:r>
                  <a:rPr lang="zh-CN" altLang="en-US" dirty="0"/>
                  <a:t>维护一个数组</a:t>
                </a:r>
                <a14:m>
                  <m:oMath xmlns:m="http://schemas.openxmlformats.org/officeDocument/2006/math">
                    <m:r>
                      <a:rPr lang="en-US" altLang="zh-CN" b="0" i="1" smtClean="0">
                        <a:latin typeface="Cambria Math" panose="02040503050406030204" pitchFamily="18" charset="0"/>
                      </a:rPr>
                      <m:t>𝑡𝑎𝑖𝑙</m:t>
                    </m:r>
                    <m:r>
                      <a:rPr lang="zh-CN" altLang="en-US" i="1">
                        <a:latin typeface="Cambria Math" panose="02040503050406030204" pitchFamily="18" charset="0"/>
                      </a:rPr>
                      <m:t>，</m:t>
                    </m:r>
                    <m:r>
                      <a:rPr lang="en-US" altLang="zh-CN" i="1">
                        <a:latin typeface="Cambria Math" panose="02040503050406030204" pitchFamily="18" charset="0"/>
                      </a:rPr>
                      <m:t>𝑡𝑎𝑖𝑙</m:t>
                    </m:r>
                  </m:oMath>
                </a14:m>
                <a:r>
                  <a:rPr lang="zh-CN" altLang="en-US" dirty="0"/>
                  <a:t>中第</a:t>
                </a:r>
                <a14:m>
                  <m:oMath xmlns:m="http://schemas.openxmlformats.org/officeDocument/2006/math">
                    <m:r>
                      <a:rPr lang="en-US" altLang="zh-CN" i="1">
                        <a:latin typeface="Cambria Math" panose="02040503050406030204" pitchFamily="18" charset="0"/>
                      </a:rPr>
                      <m:t>𝑖</m:t>
                    </m:r>
                  </m:oMath>
                </a14:m>
                <a:r>
                  <a:rPr lang="zh-CN" altLang="en-US" dirty="0"/>
                  <a:t>个元素存储长度是</a:t>
                </a:r>
                <a14:m>
                  <m:oMath xmlns:m="http://schemas.openxmlformats.org/officeDocument/2006/math">
                    <m:r>
                      <a:rPr lang="en-US" altLang="zh-CN" i="1">
                        <a:latin typeface="Cambria Math" panose="02040503050406030204" pitchFamily="18" charset="0"/>
                      </a:rPr>
                      <m:t>𝑖</m:t>
                    </m:r>
                  </m:oMath>
                </a14:m>
                <a:r>
                  <a:rPr lang="zh-CN" altLang="en-US" dirty="0"/>
                  <a:t>的最小结尾元素。</a:t>
                </a:r>
                <a:endParaRPr lang="en-US" altLang="zh-CN" dirty="0"/>
              </a:p>
              <a:p>
                <a:endParaRPr lang="en-US" altLang="zh-CN"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75761" y="2501049"/>
                <a:ext cx="7322319" cy="1754326"/>
              </a:xfrm>
              <a:prstGeom prst="rect">
                <a:avLst/>
              </a:prstGeom>
              <a:blipFill>
                <a:blip r:embed="rId3"/>
                <a:stretch>
                  <a:fillRect l="-749" t="-2778" r="-250"/>
                </a:stretch>
              </a:blipFill>
            </p:spPr>
            <p:txBody>
              <a:bodyPr/>
              <a:lstStyle/>
              <a:p>
                <a:r>
                  <a:rPr lang="zh-CN" altLang="en-US">
                    <a:noFill/>
                  </a:rPr>
                  <a:t> </a:t>
                </a:r>
              </a:p>
            </p:txBody>
          </p:sp>
        </mc:Fallback>
      </mc:AlternateContent>
      <p:graphicFrame>
        <p:nvGraphicFramePr>
          <p:cNvPr id="21" name="表格 20"/>
          <p:cNvGraphicFramePr>
            <a:graphicFrameLocks noGrp="1"/>
          </p:cNvGraphicFramePr>
          <p:nvPr>
            <p:extLst>
              <p:ext uri="{D42A27DB-BD31-4B8C-83A1-F6EECF244321}">
                <p14:modId xmlns:p14="http://schemas.microsoft.com/office/powerpoint/2010/main" val="4047949608"/>
              </p:ext>
            </p:extLst>
          </p:nvPr>
        </p:nvGraphicFramePr>
        <p:xfrm>
          <a:off x="440226" y="4299383"/>
          <a:ext cx="1038342"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4178676212"/>
                    </a:ext>
                  </a:extLst>
                </a:gridCol>
                <a:gridCol w="519171">
                  <a:extLst>
                    <a:ext uri="{9D8B030D-6E8A-4147-A177-3AD203B41FA5}">
                      <a16:colId xmlns:a16="http://schemas.microsoft.com/office/drawing/2014/main" val="3104625249"/>
                    </a:ext>
                  </a:extLst>
                </a:gridCol>
              </a:tblGrid>
              <a:tr h="486615">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04420578"/>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566633156"/>
              </p:ext>
            </p:extLst>
          </p:nvPr>
        </p:nvGraphicFramePr>
        <p:xfrm>
          <a:off x="2778541" y="4299383"/>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329419873"/>
                    </a:ext>
                  </a:extLst>
                </a:gridCol>
                <a:gridCol w="519171">
                  <a:extLst>
                    <a:ext uri="{9D8B030D-6E8A-4147-A177-3AD203B41FA5}">
                      <a16:colId xmlns:a16="http://schemas.microsoft.com/office/drawing/2014/main" val="147823149"/>
                    </a:ext>
                  </a:extLst>
                </a:gridCol>
                <a:gridCol w="519171">
                  <a:extLst>
                    <a:ext uri="{9D8B030D-6E8A-4147-A177-3AD203B41FA5}">
                      <a16:colId xmlns:a16="http://schemas.microsoft.com/office/drawing/2014/main" val="22377402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41823263"/>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108231451"/>
              </p:ext>
            </p:extLst>
          </p:nvPr>
        </p:nvGraphicFramePr>
        <p:xfrm>
          <a:off x="5636027" y="4299383"/>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529491841"/>
                    </a:ext>
                  </a:extLst>
                </a:gridCol>
                <a:gridCol w="519171">
                  <a:extLst>
                    <a:ext uri="{9D8B030D-6E8A-4147-A177-3AD203B41FA5}">
                      <a16:colId xmlns:a16="http://schemas.microsoft.com/office/drawing/2014/main" val="2221689281"/>
                    </a:ext>
                  </a:extLst>
                </a:gridCol>
                <a:gridCol w="519171">
                  <a:extLst>
                    <a:ext uri="{9D8B030D-6E8A-4147-A177-3AD203B41FA5}">
                      <a16:colId xmlns:a16="http://schemas.microsoft.com/office/drawing/2014/main" val="115570310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1291586869"/>
                  </a:ext>
                </a:extLst>
              </a:tr>
            </a:tbl>
          </a:graphicData>
        </a:graphic>
      </p:graphicFrame>
      <p:cxnSp>
        <p:nvCxnSpPr>
          <p:cNvPr id="35" name="直接箭头连接符 34"/>
          <p:cNvCxnSpPr>
            <a:endCxn id="23" idx="1"/>
          </p:cNvCxnSpPr>
          <p:nvPr/>
        </p:nvCxnSpPr>
        <p:spPr>
          <a:xfrm>
            <a:off x="1478568" y="4558463"/>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36054" y="4547699"/>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678544" y="4189131"/>
            <a:ext cx="1338349" cy="369332"/>
          </a:xfrm>
          <a:prstGeom prst="rect">
            <a:avLst/>
          </a:prstGeom>
          <a:noFill/>
        </p:spPr>
        <p:txBody>
          <a:bodyPr wrap="square" rtlCol="0">
            <a:spAutoFit/>
          </a:bodyPr>
          <a:lstStyle/>
          <a:p>
            <a:r>
              <a:rPr lang="zh-CN" altLang="en-US" dirty="0"/>
              <a:t>加入</a:t>
            </a:r>
            <a:r>
              <a:rPr lang="en-US" altLang="zh-CN" dirty="0"/>
              <a:t>5</a:t>
            </a:r>
            <a:endParaRPr lang="zh-CN" altLang="en-US" dirty="0"/>
          </a:p>
        </p:txBody>
      </p:sp>
      <p:sp>
        <p:nvSpPr>
          <p:cNvPr id="38" name="文本框 37"/>
          <p:cNvSpPr txBox="1"/>
          <p:nvPr/>
        </p:nvSpPr>
        <p:spPr>
          <a:xfrm>
            <a:off x="4560049" y="4189131"/>
            <a:ext cx="1338349" cy="369332"/>
          </a:xfrm>
          <a:prstGeom prst="rect">
            <a:avLst/>
          </a:prstGeom>
          <a:noFill/>
        </p:spPr>
        <p:txBody>
          <a:bodyPr wrap="square" rtlCol="0">
            <a:spAutoFit/>
          </a:bodyPr>
          <a:lstStyle/>
          <a:p>
            <a:r>
              <a:rPr lang="zh-CN" altLang="en-US" dirty="0"/>
              <a:t>加入</a:t>
            </a:r>
            <a:r>
              <a:rPr lang="en-US" altLang="zh-CN" dirty="0"/>
              <a:t>2</a:t>
            </a:r>
            <a:endParaRPr lang="zh-CN" altLang="en-US" dirty="0"/>
          </a:p>
        </p:txBody>
      </p:sp>
      <p:graphicFrame>
        <p:nvGraphicFramePr>
          <p:cNvPr id="39" name="表格 38"/>
          <p:cNvGraphicFramePr>
            <a:graphicFrameLocks noGrp="1"/>
          </p:cNvGraphicFramePr>
          <p:nvPr>
            <p:extLst>
              <p:ext uri="{D42A27DB-BD31-4B8C-83A1-F6EECF244321}">
                <p14:modId xmlns:p14="http://schemas.microsoft.com/office/powerpoint/2010/main" val="49448894"/>
              </p:ext>
            </p:extLst>
          </p:nvPr>
        </p:nvGraphicFramePr>
        <p:xfrm>
          <a:off x="440226" y="5292522"/>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329419873"/>
                    </a:ext>
                  </a:extLst>
                </a:gridCol>
                <a:gridCol w="519171">
                  <a:extLst>
                    <a:ext uri="{9D8B030D-6E8A-4147-A177-3AD203B41FA5}">
                      <a16:colId xmlns:a16="http://schemas.microsoft.com/office/drawing/2014/main" val="147823149"/>
                    </a:ext>
                  </a:extLst>
                </a:gridCol>
                <a:gridCol w="519171">
                  <a:extLst>
                    <a:ext uri="{9D8B030D-6E8A-4147-A177-3AD203B41FA5}">
                      <a16:colId xmlns:a16="http://schemas.microsoft.com/office/drawing/2014/main" val="22377402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accent2">
                        <a:lumMod val="60000"/>
                        <a:lumOff val="40000"/>
                      </a:schemeClr>
                    </a:solidFill>
                  </a:tcPr>
                </a:tc>
                <a:extLst>
                  <a:ext uri="{0D108BD9-81ED-4DB2-BD59-A6C34878D82A}">
                    <a16:rowId xmlns:a16="http://schemas.microsoft.com/office/drawing/2014/main" val="441823263"/>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883532539"/>
              </p:ext>
            </p:extLst>
          </p:nvPr>
        </p:nvGraphicFramePr>
        <p:xfrm>
          <a:off x="3297712" y="5292522"/>
          <a:ext cx="1557513" cy="518160"/>
        </p:xfrm>
        <a:graphic>
          <a:graphicData uri="http://schemas.openxmlformats.org/drawingml/2006/table">
            <a:tbl>
              <a:tblPr firstRow="1" bandRow="1">
                <a:tableStyleId>{5C22544A-7EE6-4342-B048-85BDC9FD1C3A}</a:tableStyleId>
              </a:tblPr>
              <a:tblGrid>
                <a:gridCol w="519171">
                  <a:extLst>
                    <a:ext uri="{9D8B030D-6E8A-4147-A177-3AD203B41FA5}">
                      <a16:colId xmlns:a16="http://schemas.microsoft.com/office/drawing/2014/main" val="3529491841"/>
                    </a:ext>
                  </a:extLst>
                </a:gridCol>
                <a:gridCol w="519171">
                  <a:extLst>
                    <a:ext uri="{9D8B030D-6E8A-4147-A177-3AD203B41FA5}">
                      <a16:colId xmlns:a16="http://schemas.microsoft.com/office/drawing/2014/main" val="2221689281"/>
                    </a:ext>
                  </a:extLst>
                </a:gridCol>
                <a:gridCol w="519171">
                  <a:extLst>
                    <a:ext uri="{9D8B030D-6E8A-4147-A177-3AD203B41FA5}">
                      <a16:colId xmlns:a16="http://schemas.microsoft.com/office/drawing/2014/main" val="1155703102"/>
                    </a:ext>
                  </a:extLst>
                </a:gridCol>
              </a:tblGrid>
              <a:tr h="482138">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accent2">
                        <a:lumMod val="75000"/>
                      </a:schemeClr>
                    </a:solidFill>
                  </a:tcPr>
                </a:tc>
                <a:extLst>
                  <a:ext uri="{0D108BD9-81ED-4DB2-BD59-A6C34878D82A}">
                    <a16:rowId xmlns:a16="http://schemas.microsoft.com/office/drawing/2014/main" val="1291586869"/>
                  </a:ext>
                </a:extLst>
              </a:tr>
            </a:tbl>
          </a:graphicData>
        </a:graphic>
      </p:graphicFrame>
      <p:cxnSp>
        <p:nvCxnSpPr>
          <p:cNvPr id="41" name="直接箭头连接符 40"/>
          <p:cNvCxnSpPr/>
          <p:nvPr/>
        </p:nvCxnSpPr>
        <p:spPr>
          <a:xfrm>
            <a:off x="1997739" y="5540838"/>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221734" y="5182270"/>
            <a:ext cx="1338349" cy="369332"/>
          </a:xfrm>
          <a:prstGeom prst="rect">
            <a:avLst/>
          </a:prstGeom>
          <a:noFill/>
        </p:spPr>
        <p:txBody>
          <a:bodyPr wrap="square" rtlCol="0">
            <a:spAutoFit/>
          </a:bodyPr>
          <a:lstStyle/>
          <a:p>
            <a:r>
              <a:rPr lang="zh-CN" altLang="en-US" dirty="0"/>
              <a:t>加入</a:t>
            </a:r>
            <a:r>
              <a:rPr lang="en-US" altLang="zh-CN" dirty="0"/>
              <a:t>4</a:t>
            </a:r>
            <a:endParaRPr lang="zh-CN" altLang="en-US" dirty="0"/>
          </a:p>
        </p:txBody>
      </p:sp>
      <p:graphicFrame>
        <p:nvGraphicFramePr>
          <p:cNvPr id="43" name="表格 42"/>
          <p:cNvGraphicFramePr>
            <a:graphicFrameLocks noGrp="1"/>
          </p:cNvGraphicFramePr>
          <p:nvPr>
            <p:extLst>
              <p:ext uri="{D42A27DB-BD31-4B8C-83A1-F6EECF244321}">
                <p14:modId xmlns:p14="http://schemas.microsoft.com/office/powerpoint/2010/main" val="88104613"/>
              </p:ext>
            </p:extLst>
          </p:nvPr>
        </p:nvGraphicFramePr>
        <p:xfrm>
          <a:off x="6155196" y="5281758"/>
          <a:ext cx="1949712" cy="528924"/>
        </p:xfrm>
        <a:graphic>
          <a:graphicData uri="http://schemas.openxmlformats.org/drawingml/2006/table">
            <a:tbl>
              <a:tblPr firstRow="1" bandRow="1">
                <a:tableStyleId>{5C22544A-7EE6-4342-B048-85BDC9FD1C3A}</a:tableStyleId>
              </a:tblPr>
              <a:tblGrid>
                <a:gridCol w="487428">
                  <a:extLst>
                    <a:ext uri="{9D8B030D-6E8A-4147-A177-3AD203B41FA5}">
                      <a16:colId xmlns:a16="http://schemas.microsoft.com/office/drawing/2014/main" val="3529491841"/>
                    </a:ext>
                  </a:extLst>
                </a:gridCol>
                <a:gridCol w="487428">
                  <a:extLst>
                    <a:ext uri="{9D8B030D-6E8A-4147-A177-3AD203B41FA5}">
                      <a16:colId xmlns:a16="http://schemas.microsoft.com/office/drawing/2014/main" val="2221689281"/>
                    </a:ext>
                  </a:extLst>
                </a:gridCol>
                <a:gridCol w="487428">
                  <a:extLst>
                    <a:ext uri="{9D8B030D-6E8A-4147-A177-3AD203B41FA5}">
                      <a16:colId xmlns:a16="http://schemas.microsoft.com/office/drawing/2014/main" val="1096842883"/>
                    </a:ext>
                  </a:extLst>
                </a:gridCol>
                <a:gridCol w="487428">
                  <a:extLst>
                    <a:ext uri="{9D8B030D-6E8A-4147-A177-3AD203B41FA5}">
                      <a16:colId xmlns:a16="http://schemas.microsoft.com/office/drawing/2014/main" val="1155703102"/>
                    </a:ext>
                  </a:extLst>
                </a:gridCol>
              </a:tblGrid>
              <a:tr h="528924">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accent2">
                        <a:lumMod val="60000"/>
                        <a:lumOff val="40000"/>
                      </a:schemeClr>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accent2">
                        <a:lumMod val="75000"/>
                      </a:schemeClr>
                    </a:solidFill>
                  </a:tcPr>
                </a:tc>
                <a:tc>
                  <a:txBody>
                    <a:bodyPr/>
                    <a:lstStyle/>
                    <a:p>
                      <a:pPr algn="ctr"/>
                      <a:r>
                        <a:rPr lang="en-US" altLang="zh-CN" sz="2800" b="0" dirty="0">
                          <a:solidFill>
                            <a:schemeClr val="tx1">
                              <a:lumMod val="95000"/>
                              <a:lumOff val="5000"/>
                            </a:schemeClr>
                          </a:solidFill>
                        </a:rPr>
                        <a:t>6</a:t>
                      </a:r>
                    </a:p>
                  </a:txBody>
                  <a:tcPr>
                    <a:solidFill>
                      <a:schemeClr val="accent2">
                        <a:lumMod val="75000"/>
                      </a:schemeClr>
                    </a:solidFill>
                  </a:tcPr>
                </a:tc>
                <a:extLst>
                  <a:ext uri="{0D108BD9-81ED-4DB2-BD59-A6C34878D82A}">
                    <a16:rowId xmlns:a16="http://schemas.microsoft.com/office/drawing/2014/main" val="1291586869"/>
                  </a:ext>
                </a:extLst>
              </a:tr>
            </a:tbl>
          </a:graphicData>
        </a:graphic>
      </p:graphicFrame>
      <p:cxnSp>
        <p:nvCxnSpPr>
          <p:cNvPr id="44" name="直接箭头连接符 43"/>
          <p:cNvCxnSpPr/>
          <p:nvPr/>
        </p:nvCxnSpPr>
        <p:spPr>
          <a:xfrm>
            <a:off x="4855225" y="5530074"/>
            <a:ext cx="1299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079220" y="5171506"/>
            <a:ext cx="1338349" cy="369332"/>
          </a:xfrm>
          <a:prstGeom prst="rect">
            <a:avLst/>
          </a:prstGeom>
          <a:noFill/>
        </p:spPr>
        <p:txBody>
          <a:bodyPr wrap="square" rtlCol="0">
            <a:spAutoFit/>
          </a:bodyPr>
          <a:lstStyle/>
          <a:p>
            <a:r>
              <a:rPr lang="zh-CN" altLang="en-US" dirty="0"/>
              <a:t>加入</a:t>
            </a:r>
            <a:r>
              <a:rPr lang="en-US" altLang="zh-CN" dirty="0"/>
              <a:t>6</a:t>
            </a:r>
            <a:endParaRPr lang="zh-CN" altLang="en-US" dirty="0"/>
          </a:p>
        </p:txBody>
      </p:sp>
      <mc:AlternateContent xmlns:mc="http://schemas.openxmlformats.org/markup-compatibility/2006" xmlns:a14="http://schemas.microsoft.com/office/drawing/2010/main">
        <mc:Choice Requires="a14">
          <p:sp>
            <p:nvSpPr>
              <p:cNvPr id="46" name="矩形 45"/>
              <p:cNvSpPr/>
              <p:nvPr/>
            </p:nvSpPr>
            <p:spPr>
              <a:xfrm>
                <a:off x="193429" y="5973258"/>
                <a:ext cx="4572000" cy="669992"/>
              </a:xfrm>
              <a:prstGeom prst="rect">
                <a:avLst/>
              </a:prstGeom>
            </p:spPr>
            <p:txBody>
              <a:bodyPr>
                <a:spAutoFit/>
              </a:bodyPr>
              <a:lstStyle/>
              <a:p>
                <a:r>
                  <a:rPr lang="zh-CN" altLang="en-US" b="1" dirty="0"/>
                  <a:t>复杂度分析：</a:t>
                </a:r>
                <a:endParaRPr lang="en-US" altLang="zh-CN" b="1" dirty="0"/>
              </a:p>
              <a:p>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𝑁𝑙𝑜𝑔𝑁</m:t>
                    </m:r>
                    <m:r>
                      <a:rPr lang="en-US" altLang="zh-CN" i="1">
                        <a:latin typeface="Cambria Math" panose="02040503050406030204" pitchFamily="18" charset="0"/>
                      </a:rPr>
                      <m:t>)</m:t>
                    </m:r>
                  </m:oMath>
                </a14:m>
                <a:r>
                  <a:rPr lang="zh-CN" altLang="en-US" dirty="0"/>
                  <a:t>，能通过</a:t>
                </a:r>
                <a:r>
                  <a:rPr lang="en-US" altLang="zh-CN" dirty="0"/>
                  <a:t>100%</a:t>
                </a:r>
                <a:r>
                  <a:rPr lang="zh-CN" altLang="en-US" dirty="0"/>
                  <a:t>的样例。</a:t>
                </a:r>
                <a:endParaRPr lang="en-US" altLang="zh-CN" dirty="0"/>
              </a:p>
            </p:txBody>
          </p:sp>
        </mc:Choice>
        <mc:Fallback xmlns="">
          <p:sp>
            <p:nvSpPr>
              <p:cNvPr id="46" name="矩形 45"/>
              <p:cNvSpPr>
                <a:spLocks noRot="1" noChangeAspect="1" noMove="1" noResize="1" noEditPoints="1" noAdjustHandles="1" noChangeArrowheads="1" noChangeShapeType="1" noTextEdit="1"/>
              </p:cNvSpPr>
              <p:nvPr/>
            </p:nvSpPr>
            <p:spPr>
              <a:xfrm>
                <a:off x="193429" y="5973258"/>
                <a:ext cx="4572000" cy="669992"/>
              </a:xfrm>
              <a:prstGeom prst="rect">
                <a:avLst/>
              </a:prstGeom>
              <a:blipFill>
                <a:blip r:embed="rId4"/>
                <a:stretch>
                  <a:fillRect l="-1200" t="-8182" b="-10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2655237"/>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8937" y="2062626"/>
            <a:ext cx="3567742" cy="14743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b="1" spc="300" dirty="0">
                <a:latin typeface="微软雅黑" panose="020B0503020204020204" pitchFamily="34" charset="-122"/>
                <a:ea typeface="微软雅黑" panose="020B0503020204020204" pitchFamily="34" charset="-122"/>
              </a:rPr>
              <a:t>讨论</a:t>
            </a:r>
            <a:endParaRPr lang="zh-HK" altLang="en-US" sz="9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42503" y="1529786"/>
            <a:ext cx="2768707" cy="369332"/>
          </a:xfrm>
          <a:prstGeom prst="rect">
            <a:avLst/>
          </a:prstGeom>
        </p:spPr>
        <p:txBody>
          <a:bodyPr wrap="non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环状排列不可先按直线求得最优解，再考虑去头或者去尾</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现有编码规则</a:t>
            </a:r>
            <a:r>
              <a:rPr lang="en-US" altLang="zh-CN" dirty="0">
                <a:solidFill>
                  <a:srgbClr val="666666"/>
                </a:solidFill>
                <a:latin typeface="微软雅黑" panose="020B0503020204020204" pitchFamily="34" charset="-122"/>
                <a:ea typeface="微软雅黑" panose="020B0503020204020204" pitchFamily="34" charset="-122"/>
              </a:rPr>
              <a:t>A-Z</a:t>
            </a:r>
            <a:r>
              <a:rPr lang="zh-CN" altLang="en-US" dirty="0">
                <a:solidFill>
                  <a:srgbClr val="666666"/>
                </a:solidFill>
                <a:latin typeface="微软雅黑" panose="020B0503020204020204" pitchFamily="34" charset="-122"/>
                <a:ea typeface="微软雅黑" panose="020B0503020204020204" pitchFamily="34" charset="-122"/>
              </a:rPr>
              <a:t>与</a:t>
            </a:r>
            <a:r>
              <a:rPr lang="en-US" altLang="zh-CN" dirty="0">
                <a:solidFill>
                  <a:srgbClr val="666666"/>
                </a:solidFill>
                <a:latin typeface="微软雅黑" panose="020B0503020204020204" pitchFamily="34" charset="-122"/>
                <a:ea typeface="微软雅黑" panose="020B0503020204020204" pitchFamily="34" charset="-122"/>
              </a:rPr>
              <a:t>1-26</a:t>
            </a:r>
            <a:r>
              <a:rPr lang="zh-CN" altLang="en-US" dirty="0">
                <a:solidFill>
                  <a:srgbClr val="666666"/>
                </a:solidFill>
                <a:latin typeface="微软雅黑" panose="020B0503020204020204" pitchFamily="34" charset="-122"/>
                <a:ea typeface="微软雅黑" panose="020B0503020204020204" pitchFamily="34" charset="-122"/>
              </a:rPr>
              <a:t>一一对应，问若给出编码后的数字串，有多少种解</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码方式</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2" y="1360271"/>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一个只包含</a:t>
            </a:r>
            <a:r>
              <a:rPr lang="en-US" altLang="zh-CN" dirty="0">
                <a:solidFill>
                  <a:srgbClr val="666666"/>
                </a:solidFill>
                <a:latin typeface="微软雅黑" panose="020B0503020204020204" pitchFamily="34" charset="-122"/>
                <a:ea typeface="微软雅黑" panose="020B0503020204020204" pitchFamily="34" charset="-122"/>
              </a:rPr>
              <a:t>0~9</a:t>
            </a:r>
            <a:r>
              <a:rPr lang="zh-CN" altLang="en-US" dirty="0">
                <a:solidFill>
                  <a:srgbClr val="666666"/>
                </a:solidFill>
                <a:latin typeface="微软雅黑" panose="020B0503020204020204" pitchFamily="34" charset="-122"/>
                <a:ea typeface="微软雅黑" panose="020B0503020204020204" pitchFamily="34" charset="-122"/>
              </a:rPr>
              <a:t>数字的字符串</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非负整数，即该字符串的可能的解码方式种数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931388"/>
            <a:ext cx="885485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解码方式和数字的排列有关，有些数字既可以作为</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位进行解码，也可以和</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相邻数字联合当做两位进行解码</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500" y="255203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123</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字符串前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位的可能解码方式数</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每次决策当前数字单独解码还是和前</a:t>
            </a:r>
            <a:r>
              <a:rPr lang="en-US" altLang="zh-CN" dirty="0">
                <a:solidFill>
                  <a:srgbClr val="666666"/>
                </a:solidFill>
                <a:latin typeface="微软雅黑" panose="020B0503020204020204" pitchFamily="34" charset="-122"/>
                <a:ea typeface="微软雅黑" panose="020B0503020204020204" pitchFamily="34" charset="-122"/>
              </a:rPr>
              <a:t>1</a:t>
            </a:r>
            <a:r>
              <a:rPr lang="zh-CN" altLang="en-US" dirty="0">
                <a:solidFill>
                  <a:srgbClr val="666666"/>
                </a:solidFill>
                <a:latin typeface="微软雅黑" panose="020B0503020204020204" pitchFamily="34" charset="-122"/>
                <a:ea typeface="微软雅黑" panose="020B0503020204020204" pitchFamily="34" charset="-122"/>
              </a:rPr>
              <a:t>位一起解码</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r>
              <a:rPr lang="zh-CN" altLang="en-US" dirty="0">
                <a:solidFill>
                  <a:srgbClr val="666666"/>
                </a:solidFill>
                <a:latin typeface="微软雅黑" panose="020B0503020204020204" pitchFamily="34" charset="-122"/>
                <a:ea typeface="微软雅黑" panose="020B0503020204020204" pitchFamily="34" charset="-122"/>
              </a:rPr>
              <a:t>先求出</a:t>
            </a:r>
            <a:r>
              <a:rPr lang="en-US" altLang="zh-CN" dirty="0">
                <a:solidFill>
                  <a:srgbClr val="666666"/>
                </a:solidFill>
                <a:latin typeface="微软雅黑" panose="020B0503020204020204" pitchFamily="34" charset="-122"/>
                <a:ea typeface="微软雅黑" panose="020B0503020204020204" pitchFamily="34" charset="-122"/>
              </a:rPr>
              <a:t>OPT[1]</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OPT[2]</a:t>
            </a:r>
          </a:p>
        </p:txBody>
      </p:sp>
      <p:graphicFrame>
        <p:nvGraphicFramePr>
          <p:cNvPr id="23" name="对象 22"/>
          <p:cNvGraphicFramePr>
            <a:graphicFrameLocks noChangeAspect="1"/>
          </p:cNvGraphicFramePr>
          <p:nvPr>
            <p:extLst>
              <p:ext uri="{D42A27DB-BD31-4B8C-83A1-F6EECF244321}">
                <p14:modId xmlns:p14="http://schemas.microsoft.com/office/powerpoint/2010/main" val="3279512665"/>
              </p:ext>
            </p:extLst>
          </p:nvPr>
        </p:nvGraphicFramePr>
        <p:xfrm>
          <a:off x="769747" y="3951953"/>
          <a:ext cx="7747000" cy="1304925"/>
        </p:xfrm>
        <a:graphic>
          <a:graphicData uri="http://schemas.openxmlformats.org/presentationml/2006/ole">
            <mc:AlternateContent xmlns:mc="http://schemas.openxmlformats.org/markup-compatibility/2006">
              <mc:Choice xmlns:v="urn:schemas-microsoft-com:vml" Requires="v">
                <p:oleObj spid="_x0000_s2098" name="Equation" r:id="rId3" imgW="6159240" imgH="1041120" progId="Equation.DSMT4">
                  <p:embed/>
                </p:oleObj>
              </mc:Choice>
              <mc:Fallback>
                <p:oleObj name="Equation" r:id="rId3" imgW="6159240" imgH="1041120" progId="Equation.DSMT4">
                  <p:embed/>
                  <p:pic>
                    <p:nvPicPr>
                      <p:cNvPr id="3" name="对象 2"/>
                      <p:cNvPicPr>
                        <a:picLocks noChangeAspect="1" noChangeArrowheads="1"/>
                      </p:cNvPicPr>
                      <p:nvPr/>
                    </p:nvPicPr>
                    <p:blipFill>
                      <a:blip r:embed="rId4"/>
                      <a:srcRect/>
                      <a:stretch>
                        <a:fillRect/>
                      </a:stretch>
                    </p:blipFill>
                    <p:spPr bwMode="auto">
                      <a:xfrm>
                        <a:off x="769747" y="3951953"/>
                        <a:ext cx="7747000" cy="1304925"/>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80336260"/>
              </p:ext>
            </p:extLst>
          </p:nvPr>
        </p:nvGraphicFramePr>
        <p:xfrm>
          <a:off x="769938" y="5313363"/>
          <a:ext cx="5484812" cy="976312"/>
        </p:xfrm>
        <a:graphic>
          <a:graphicData uri="http://schemas.openxmlformats.org/presentationml/2006/ole">
            <mc:AlternateContent xmlns:mc="http://schemas.openxmlformats.org/markup-compatibility/2006">
              <mc:Choice xmlns:v="urn:schemas-microsoft-com:vml" Requires="v">
                <p:oleObj spid="_x0000_s2099" name="Equation" r:id="rId5" imgW="4279680" imgH="761760" progId="Equation.DSMT4">
                  <p:embed/>
                </p:oleObj>
              </mc:Choice>
              <mc:Fallback>
                <p:oleObj name="Equation" r:id="rId5" imgW="4279680" imgH="761760" progId="Equation.DSMT4">
                  <p:embed/>
                  <p:pic>
                    <p:nvPicPr>
                      <p:cNvPr id="0" name=""/>
                      <p:cNvPicPr/>
                      <p:nvPr/>
                    </p:nvPicPr>
                    <p:blipFill>
                      <a:blip r:embed="rId6"/>
                      <a:stretch>
                        <a:fillRect/>
                      </a:stretch>
                    </p:blipFill>
                    <p:spPr>
                      <a:xfrm>
                        <a:off x="769938" y="5313363"/>
                        <a:ext cx="5484812" cy="976312"/>
                      </a:xfrm>
                      <a:prstGeom prst="rect">
                        <a:avLst/>
                      </a:prstGeom>
                    </p:spPr>
                  </p:pic>
                </p:oleObj>
              </mc:Fallback>
            </mc:AlternateContent>
          </a:graphicData>
        </a:graphic>
      </p:graphicFrame>
      <p:sp>
        <p:nvSpPr>
          <p:cNvPr id="3" name="矩形 2"/>
          <p:cNvSpPr/>
          <p:nvPr/>
        </p:nvSpPr>
        <p:spPr>
          <a:xfrm>
            <a:off x="2344820" y="2552034"/>
            <a:ext cx="1704313"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解码方式有</a:t>
            </a:r>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种</a:t>
            </a:r>
            <a:endParaRPr lang="zh-CN" altLang="en-US" dirty="0"/>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考虑全面，尤其是</a:t>
            </a:r>
            <a:r>
              <a:rPr lang="en-US" altLang="zh-CN" dirty="0">
                <a:solidFill>
                  <a:srgbClr val="666666"/>
                </a:solidFill>
                <a:latin typeface="微软雅黑" panose="020B0503020204020204" pitchFamily="34" charset="-122"/>
                <a:ea typeface="微软雅黑" panose="020B0503020204020204" pitchFamily="34" charset="-122"/>
              </a:rPr>
              <a:t>10</a:t>
            </a:r>
            <a:r>
              <a:rPr lang="zh-CN" altLang="en-US" dirty="0">
                <a:solidFill>
                  <a:srgbClr val="666666"/>
                </a:solidFill>
                <a:latin typeface="微软雅黑" panose="020B0503020204020204" pitchFamily="34" charset="-122"/>
                <a:ea typeface="微软雅黑" panose="020B0503020204020204" pitchFamily="34" charset="-122"/>
              </a:rPr>
              <a:t>和</a:t>
            </a:r>
            <a:r>
              <a:rPr lang="en-US" altLang="zh-CN" dirty="0">
                <a:solidFill>
                  <a:srgbClr val="666666"/>
                </a:solidFill>
                <a:latin typeface="微软雅黑" panose="020B0503020204020204" pitchFamily="34" charset="-122"/>
                <a:ea typeface="微软雅黑" panose="020B0503020204020204" pitchFamily="34" charset="-122"/>
              </a:rPr>
              <a:t>20</a:t>
            </a:r>
            <a:r>
              <a:rPr lang="zh-CN" altLang="en-US" dirty="0">
                <a:solidFill>
                  <a:srgbClr val="666666"/>
                </a:solidFill>
                <a:latin typeface="微软雅黑" panose="020B0503020204020204" pitchFamily="34" charset="-122"/>
                <a:ea typeface="微软雅黑" panose="020B0503020204020204" pitchFamily="34" charset="-122"/>
              </a:rPr>
              <a:t>；不存在</a:t>
            </a:r>
            <a:r>
              <a:rPr lang="en-US" altLang="zh-CN" dirty="0">
                <a:solidFill>
                  <a:srgbClr val="666666"/>
                </a:solidFill>
                <a:latin typeface="微软雅黑" panose="020B0503020204020204" pitchFamily="34" charset="-122"/>
                <a:ea typeface="微软雅黑" panose="020B0503020204020204" pitchFamily="34" charset="-122"/>
              </a:rPr>
              <a:t>+1</a:t>
            </a:r>
          </a:p>
        </p:txBody>
      </p:sp>
      <p:sp>
        <p:nvSpPr>
          <p:cNvPr id="18" name="矩形 17"/>
          <p:cNvSpPr/>
          <p:nvPr/>
        </p:nvSpPr>
        <p:spPr>
          <a:xfrm>
            <a:off x="142505" y="1172548"/>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 name="矩形 2"/>
          <p:cNvSpPr/>
          <p:nvPr/>
        </p:nvSpPr>
        <p:spPr>
          <a:xfrm>
            <a:off x="142504" y="1556571"/>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5292" y="1970647"/>
            <a:ext cx="7648170" cy="2913119"/>
          </a:xfrm>
          <a:prstGeom prst="rect">
            <a:avLst/>
          </a:prstGeom>
        </p:spPr>
      </p:pic>
      <p:sp>
        <p:nvSpPr>
          <p:cNvPr id="28" name="矩形 27"/>
          <p:cNvSpPr/>
          <p:nvPr/>
        </p:nvSpPr>
        <p:spPr>
          <a:xfrm>
            <a:off x="142504" y="5156443"/>
            <a:ext cx="7008794" cy="369332"/>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拓      展：</a:t>
            </a:r>
            <a:r>
              <a:rPr lang="zh-CN" altLang="en-US" dirty="0">
                <a:solidFill>
                  <a:srgbClr val="666666"/>
                </a:solidFill>
                <a:latin typeface="微软雅黑" panose="020B0503020204020204" pitchFamily="34" charset="-122"/>
                <a:ea typeface="微软雅黑" panose="020B0503020204020204" pitchFamily="34" charset="-122"/>
              </a:rPr>
              <a:t>对字符串进行分割，然后利用斐波那契数列之积来求解</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现有一个整数序列</a:t>
            </a:r>
            <a:r>
              <a:rPr lang="en-US" altLang="zh-CN" dirty="0">
                <a:solidFill>
                  <a:srgbClr val="666666"/>
                </a:solidFill>
                <a:latin typeface="微软雅黑" panose="020B0503020204020204" pitchFamily="34" charset="-122"/>
                <a:ea typeface="微软雅黑" panose="020B0503020204020204" pitchFamily="34" charset="-122"/>
              </a:rPr>
              <a:t>L</a:t>
            </a:r>
            <a:r>
              <a:rPr lang="zh-CN" altLang="en-US" dirty="0">
                <a:solidFill>
                  <a:srgbClr val="666666"/>
                </a:solidFill>
                <a:latin typeface="微软雅黑" panose="020B0503020204020204" pitchFamily="34" charset="-122"/>
                <a:ea typeface="微软雅黑" panose="020B0503020204020204" pitchFamily="34" charset="-122"/>
              </a:rPr>
              <a:t>，求其满足子序列之和是给定</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的倍数的最长的子序列</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2505" y="1127804"/>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一个整数序列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该整数序列的某个子序列，满足上述条件</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0" y="1805908"/>
            <a:ext cx="8854851"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子序列之和是</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的倍数，除以</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余数为</a:t>
            </a:r>
            <a:r>
              <a:rPr lang="en-US" altLang="zh-CN" dirty="0">
                <a:solidFill>
                  <a:srgbClr val="666666"/>
                </a:solidFill>
                <a:latin typeface="微软雅黑" panose="020B0503020204020204" pitchFamily="34" charset="-122"/>
                <a:ea typeface="微软雅黑" panose="020B0503020204020204" pitchFamily="34" charset="-122"/>
              </a:rPr>
              <a:t>0</a:t>
            </a:r>
            <a:r>
              <a:rPr lang="zh-CN" altLang="en-US" dirty="0">
                <a:solidFill>
                  <a:srgbClr val="666666"/>
                </a:solidFill>
                <a:latin typeface="微软雅黑" panose="020B0503020204020204" pitchFamily="34" charset="-122"/>
                <a:ea typeface="微软雅黑" panose="020B0503020204020204" pitchFamily="34" charset="-122"/>
              </a:rPr>
              <a:t>；</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两个数</a:t>
            </a:r>
            <a:r>
              <a:rPr lang="en-US" altLang="zh-CN" dirty="0">
                <a:solidFill>
                  <a:srgbClr val="FF0000"/>
                </a:solidFill>
                <a:latin typeface="微软雅黑" panose="020B0503020204020204" pitchFamily="34" charset="-122"/>
                <a:ea typeface="微软雅黑" panose="020B0503020204020204" pitchFamily="34" charset="-122"/>
              </a:rPr>
              <a:t>mod k</a:t>
            </a:r>
            <a:r>
              <a:rPr lang="zh-CN" altLang="en-US" dirty="0">
                <a:solidFill>
                  <a:srgbClr val="FF0000"/>
                </a:solidFill>
                <a:latin typeface="微软雅黑" panose="020B0503020204020204" pitchFamily="34" charset="-122"/>
                <a:ea typeface="微软雅黑" panose="020B0503020204020204" pitchFamily="34" charset="-122"/>
              </a:rPr>
              <a:t>同余，则两数之差是</a:t>
            </a:r>
            <a:r>
              <a:rPr lang="en-US" altLang="zh-CN" dirty="0">
                <a:solidFill>
                  <a:srgbClr val="FF0000"/>
                </a:solidFill>
                <a:latin typeface="微软雅黑" panose="020B0503020204020204" pitchFamily="34" charset="-122"/>
                <a:ea typeface="微软雅黑" panose="020B0503020204020204" pitchFamily="34" charset="-122"/>
              </a:rPr>
              <a:t>k</a:t>
            </a:r>
            <a:r>
              <a:rPr lang="zh-CN" altLang="en-US" dirty="0">
                <a:solidFill>
                  <a:srgbClr val="FF0000"/>
                </a:solidFill>
                <a:latin typeface="微软雅黑" panose="020B0503020204020204" pitchFamily="34" charset="-122"/>
                <a:ea typeface="微软雅黑" panose="020B0503020204020204" pitchFamily="34" charset="-122"/>
              </a:rPr>
              <a:t>的倍数</a:t>
            </a:r>
            <a:endParaRPr lang="en-US" altLang="zh-CN" dirty="0">
              <a:solidFill>
                <a:srgbClr val="FF0000"/>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42499" y="2422724"/>
            <a:ext cx="9001495" cy="1200329"/>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6,3,4,5</a:t>
            </a:r>
            <a:r>
              <a:rPr lang="zh-CN" altLang="en-US" dirty="0">
                <a:solidFill>
                  <a:srgbClr val="666666"/>
                </a:solidFill>
                <a:latin typeface="微软雅黑" panose="020B0503020204020204" pitchFamily="34" charset="-122"/>
                <a:ea typeface="微软雅黑" panose="020B0503020204020204" pitchFamily="34" charset="-122"/>
              </a:rPr>
              <a:t>，</a:t>
            </a:r>
            <a:r>
              <a:rPr lang="en-US" altLang="zh-CN" dirty="0">
                <a:solidFill>
                  <a:srgbClr val="666666"/>
                </a:solidFill>
                <a:latin typeface="微软雅黑" panose="020B0503020204020204" pitchFamily="34" charset="-122"/>
                <a:ea typeface="微软雅黑" panose="020B0503020204020204" pitchFamily="34" charset="-122"/>
              </a:rPr>
              <a:t>k=6</a:t>
            </a:r>
          </a:p>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序列前</a:t>
            </a:r>
            <a:r>
              <a:rPr lang="en-US" altLang="zh-CN" dirty="0" err="1">
                <a:solidFill>
                  <a:srgbClr val="666666"/>
                </a:solidFill>
                <a:latin typeface="微软雅黑" panose="020B0503020204020204" pitchFamily="34" charset="-122"/>
                <a:ea typeface="微软雅黑" panose="020B0503020204020204" pitchFamily="34" charset="-122"/>
              </a:rPr>
              <a:t>i</a:t>
            </a:r>
            <a:r>
              <a:rPr lang="zh-CN" altLang="en-US" dirty="0">
                <a:solidFill>
                  <a:srgbClr val="666666"/>
                </a:solidFill>
                <a:latin typeface="微软雅黑" panose="020B0503020204020204" pitchFamily="34" charset="-122"/>
                <a:ea typeface="微软雅黑" panose="020B0503020204020204" pitchFamily="34" charset="-122"/>
              </a:rPr>
              <a:t>项中满足条件的最长子序列</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a:t>
            </a:r>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每次决策当前项是否作为最优子序列的最后一项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789993223"/>
              </p:ext>
            </p:extLst>
          </p:nvPr>
        </p:nvGraphicFramePr>
        <p:xfrm>
          <a:off x="1123710" y="3822475"/>
          <a:ext cx="5198468" cy="772333"/>
        </p:xfrm>
        <a:graphic>
          <a:graphicData uri="http://schemas.openxmlformats.org/presentationml/2006/ole">
            <mc:AlternateContent xmlns:mc="http://schemas.openxmlformats.org/markup-compatibility/2006">
              <mc:Choice xmlns:v="urn:schemas-microsoft-com:vml" Requires="v">
                <p:oleObj spid="_x0000_s3101" name="Equation" r:id="rId3" imgW="3593880" imgH="533160" progId="Equation.DSMT4">
                  <p:embed/>
                </p:oleObj>
              </mc:Choice>
              <mc:Fallback>
                <p:oleObj name="Equation" r:id="rId3" imgW="3593880" imgH="533160" progId="Equation.DSMT4">
                  <p:embed/>
                  <p:pic>
                    <p:nvPicPr>
                      <p:cNvPr id="2" name="对象 1"/>
                      <p:cNvPicPr/>
                      <p:nvPr/>
                    </p:nvPicPr>
                    <p:blipFill>
                      <a:blip r:embed="rId4"/>
                      <a:stretch>
                        <a:fillRect/>
                      </a:stretch>
                    </p:blipFill>
                    <p:spPr>
                      <a:xfrm>
                        <a:off x="1123710" y="3822475"/>
                        <a:ext cx="5198468" cy="772333"/>
                      </a:xfrm>
                      <a:prstGeom prst="rect">
                        <a:avLst/>
                      </a:prstGeom>
                    </p:spPr>
                  </p:pic>
                </p:oleObj>
              </mc:Fallback>
            </mc:AlternateContent>
          </a:graphicData>
        </a:graphic>
      </p:graphicFrame>
      <p:sp>
        <p:nvSpPr>
          <p:cNvPr id="35" name="矩形 34"/>
          <p:cNvSpPr/>
          <p:nvPr/>
        </p:nvSpPr>
        <p:spPr>
          <a:xfrm>
            <a:off x="190662" y="4751943"/>
            <a:ext cx="9001495" cy="369332"/>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其中，</a:t>
            </a:r>
            <a:r>
              <a:rPr lang="en-US" altLang="zh-CN" dirty="0">
                <a:solidFill>
                  <a:srgbClr val="666666"/>
                </a:solidFill>
                <a:latin typeface="微软雅黑" panose="020B0503020204020204" pitchFamily="34" charset="-122"/>
                <a:ea typeface="微软雅黑" panose="020B0503020204020204" pitchFamily="34" charset="-122"/>
              </a:rPr>
              <a:t>first[r]</a:t>
            </a:r>
            <a:r>
              <a:rPr lang="zh-CN" altLang="en-US" dirty="0">
                <a:solidFill>
                  <a:srgbClr val="666666"/>
                </a:solidFill>
                <a:latin typeface="微软雅黑" panose="020B0503020204020204" pitchFamily="34" charset="-122"/>
                <a:ea typeface="微软雅黑" panose="020B0503020204020204" pitchFamily="34" charset="-122"/>
              </a:rPr>
              <a:t>中保存的是第一次前缀和模</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余</a:t>
            </a:r>
            <a:r>
              <a:rPr lang="en-US" altLang="zh-CN" dirty="0">
                <a:solidFill>
                  <a:srgbClr val="666666"/>
                </a:solidFill>
                <a:latin typeface="微软雅黑" panose="020B0503020204020204" pitchFamily="34" charset="-122"/>
                <a:ea typeface="微软雅黑" panose="020B0503020204020204" pitchFamily="34" charset="-122"/>
              </a:rPr>
              <a:t>r</a:t>
            </a:r>
            <a:r>
              <a:rPr lang="zh-CN" altLang="en-US" dirty="0">
                <a:solidFill>
                  <a:srgbClr val="666666"/>
                </a:solidFill>
                <a:latin typeface="微软雅黑" panose="020B0503020204020204" pitchFamily="34" charset="-122"/>
                <a:ea typeface="微软雅黑" panose="020B0503020204020204" pitchFamily="34" charset="-122"/>
              </a:rPr>
              <a:t>的位置。</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190662" y="5138623"/>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初始化话</a:t>
            </a:r>
            <a:r>
              <a:rPr lang="en-US" altLang="zh-CN" dirty="0">
                <a:solidFill>
                  <a:srgbClr val="666666"/>
                </a:solidFill>
                <a:latin typeface="微软雅黑" panose="020B0503020204020204" pitchFamily="34" charset="-122"/>
                <a:ea typeface="微软雅黑" panose="020B0503020204020204" pitchFamily="34" charset="-122"/>
              </a:rPr>
              <a:t>first</a:t>
            </a:r>
            <a:r>
              <a:rPr lang="zh-CN" altLang="en-US" dirty="0">
                <a:solidFill>
                  <a:srgbClr val="666666"/>
                </a:solidFill>
                <a:latin typeface="微软雅黑" panose="020B0503020204020204" pitchFamily="34" charset="-122"/>
                <a:ea typeface="微软雅黑" panose="020B0503020204020204" pitchFamily="34" charset="-122"/>
              </a:rPr>
              <a:t>数组时，</a:t>
            </a:r>
            <a:r>
              <a:rPr lang="en-US" altLang="zh-CN" dirty="0">
                <a:solidFill>
                  <a:srgbClr val="666666"/>
                </a:solidFill>
                <a:latin typeface="微软雅黑" panose="020B0503020204020204" pitchFamily="34" charset="-122"/>
                <a:ea typeface="微软雅黑" panose="020B0503020204020204" pitchFamily="34" charset="-122"/>
              </a:rPr>
              <a:t>first[0]=0;</a:t>
            </a: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要记录子序列起止位点；</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a:t>
            </a:r>
            <a:r>
              <a:rPr lang="zh-CN" altLang="en-US" dirty="0">
                <a:solidFill>
                  <a:srgbClr val="666666"/>
                </a:solidFill>
                <a:latin typeface="微软雅黑" panose="020B0503020204020204" pitchFamily="34" charset="-122"/>
                <a:ea typeface="微软雅黑" panose="020B0503020204020204" pitchFamily="34" charset="-122"/>
              </a:rPr>
              <a:t>只保存前缀和的余数</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 name="矩形 1"/>
          <p:cNvSpPr/>
          <p:nvPr/>
        </p:nvSpPr>
        <p:spPr>
          <a:xfrm>
            <a:off x="3062525" y="2422724"/>
            <a:ext cx="2276585" cy="369332"/>
          </a:xfrm>
          <a:prstGeom prst="rect">
            <a:avLst/>
          </a:prstGeom>
        </p:spPr>
        <p:txBody>
          <a:bodyPr wrap="none">
            <a:spAutoFit/>
          </a:bodyPr>
          <a:lstStyle/>
          <a:p>
            <a:r>
              <a:rPr lang="zh-CN" altLang="en-US" dirty="0">
                <a:solidFill>
                  <a:srgbClr val="666666"/>
                </a:solidFill>
                <a:latin typeface="微软雅黑" panose="020B0503020204020204" pitchFamily="34" charset="-122"/>
                <a:ea typeface="微软雅黑" panose="020B0503020204020204" pitchFamily="34" charset="-122"/>
              </a:rPr>
              <a:t>最长子序列：</a:t>
            </a:r>
            <a:r>
              <a:rPr lang="en-US" altLang="zh-CN" dirty="0">
                <a:solidFill>
                  <a:srgbClr val="666666"/>
                </a:solidFill>
                <a:latin typeface="微软雅黑" panose="020B0503020204020204" pitchFamily="34" charset="-122"/>
                <a:ea typeface="微软雅黑" panose="020B0503020204020204" pitchFamily="34" charset="-122"/>
              </a:rPr>
              <a:t>6,3,4,5</a:t>
            </a:r>
            <a:endParaRPr lang="zh-CN" altLang="en-US" dirty="0"/>
          </a:p>
        </p:txBody>
      </p:sp>
    </p:spTree>
    <p:extLst>
      <p:ext uri="{BB962C8B-B14F-4D97-AF65-F5344CB8AC3E}">
        <p14:creationId xmlns:p14="http://schemas.microsoft.com/office/powerpoint/2010/main" val="359972873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5" grpId="0"/>
      <p:bldP spid="3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2696512"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142505" y="660516"/>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O(n)</a:t>
            </a:r>
          </a:p>
        </p:txBody>
      </p:sp>
      <p:sp>
        <p:nvSpPr>
          <p:cNvPr id="38" name="矩形 37"/>
          <p:cNvSpPr/>
          <p:nvPr/>
        </p:nvSpPr>
        <p:spPr>
          <a:xfrm>
            <a:off x="142504" y="1044539"/>
            <a:ext cx="7008794" cy="646331"/>
          </a:xfrm>
          <a:prstGeom prst="rect">
            <a:avLst/>
          </a:prstGeom>
        </p:spPr>
        <p:txBody>
          <a:bodyPr wrap="square">
            <a:spAutoFit/>
          </a:bodyPr>
          <a:lstStyle/>
          <a:p>
            <a:pPr algn="just"/>
            <a:r>
              <a:rPr lang="zh-CN" altLang="en-US" b="1" dirty="0">
                <a:solidFill>
                  <a:srgbClr val="666666"/>
                </a:solidFill>
                <a:latin typeface="微软雅黑" panose="020B0503020204020204" pitchFamily="34" charset="-122"/>
                <a:ea typeface="微软雅黑" panose="020B0503020204020204" pitchFamily="34" charset="-122"/>
              </a:rPr>
              <a:t>正  确  性：</a:t>
            </a:r>
            <a:r>
              <a:rPr lang="zh-CN" altLang="en-US" dirty="0">
                <a:solidFill>
                  <a:srgbClr val="666666"/>
                </a:solidFill>
                <a:latin typeface="微软雅黑" panose="020B0503020204020204" pitchFamily="34" charset="-122"/>
                <a:ea typeface="微软雅黑" panose="020B0503020204020204" pitchFamily="34" charset="-122"/>
              </a:rPr>
              <a:t>可按下述说明</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endParaRPr lang="en-US" altLang="zh-CN" dirty="0">
              <a:solidFill>
                <a:srgbClr val="666666"/>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2"/>
          <a:stretch>
            <a:fillRect/>
          </a:stretch>
        </p:blipFill>
        <p:spPr>
          <a:xfrm>
            <a:off x="378967" y="1517233"/>
            <a:ext cx="7567980" cy="1999368"/>
          </a:xfrm>
          <a:prstGeom prst="rect">
            <a:avLst/>
          </a:prstGeom>
        </p:spPr>
      </p:pic>
    </p:spTree>
    <p:extLst>
      <p:ext uri="{BB962C8B-B14F-4D97-AF65-F5344CB8AC3E}">
        <p14:creationId xmlns:p14="http://schemas.microsoft.com/office/powerpoint/2010/main" val="40568890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问题描述：</a:t>
            </a:r>
            <a:r>
              <a:rPr lang="zh-CN" altLang="en-US" dirty="0">
                <a:solidFill>
                  <a:srgbClr val="666666"/>
                </a:solidFill>
                <a:latin typeface="微软雅黑" panose="020B0503020204020204" pitchFamily="34" charset="-122"/>
                <a:ea typeface="微软雅黑" panose="020B0503020204020204" pitchFamily="34" charset="-122"/>
              </a:rPr>
              <a:t>现有一机器人从一网格左上角向右下角前进，每次只能向下或者向右走，机器人通过每个小网格都有固定的得分，求机器人最终得分中前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149806" y="1387100"/>
            <a:ext cx="9001495"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输       入：</a:t>
            </a:r>
            <a:r>
              <a:rPr lang="zh-CN" altLang="en-US" dirty="0">
                <a:solidFill>
                  <a:srgbClr val="666666"/>
                </a:solidFill>
                <a:latin typeface="微软雅黑" panose="020B0503020204020204" pitchFamily="34" charset="-122"/>
                <a:ea typeface="微软雅黑" panose="020B0503020204020204" pitchFamily="34" charset="-122"/>
              </a:rPr>
              <a:t>一个非负整数矩阵，每个元素代表当前网格的分数；正整数</a:t>
            </a:r>
            <a:r>
              <a:rPr lang="en-US" altLang="zh-CN" dirty="0">
                <a:solidFill>
                  <a:srgbClr val="666666"/>
                </a:solidFill>
                <a:latin typeface="微软雅黑" panose="020B0503020204020204" pitchFamily="34" charset="-122"/>
                <a:ea typeface="微软雅黑" panose="020B0503020204020204" pitchFamily="34" charset="-122"/>
              </a:rPr>
              <a:t>k</a:t>
            </a:r>
          </a:p>
          <a:p>
            <a:pPr lvl="0" algn="just"/>
            <a:r>
              <a:rPr lang="zh-CN" altLang="en-US" b="1" dirty="0">
                <a:solidFill>
                  <a:srgbClr val="666666"/>
                </a:solidFill>
                <a:latin typeface="微软雅黑" panose="020B0503020204020204" pitchFamily="34" charset="-122"/>
                <a:ea typeface="微软雅黑" panose="020B0503020204020204" pitchFamily="34" charset="-122"/>
              </a:rPr>
              <a:t>输       出：</a:t>
            </a:r>
            <a:r>
              <a:rPr lang="zh-CN" altLang="en-US" dirty="0">
                <a:solidFill>
                  <a:srgbClr val="666666"/>
                </a:solidFill>
                <a:latin typeface="微软雅黑" panose="020B0503020204020204" pitchFamily="34" charset="-122"/>
                <a:ea typeface="微软雅黑" panose="020B0503020204020204" pitchFamily="34" charset="-122"/>
              </a:rPr>
              <a:t>长度为</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的数组，即前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个总分</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49806" y="2051286"/>
            <a:ext cx="885485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观       察：</a:t>
            </a:r>
            <a:r>
              <a:rPr lang="zh-CN" altLang="en-US" dirty="0">
                <a:solidFill>
                  <a:srgbClr val="666666"/>
                </a:solidFill>
                <a:latin typeface="微软雅黑" panose="020B0503020204020204" pitchFamily="34" charset="-122"/>
                <a:ea typeface="微软雅黑" panose="020B0503020204020204" pitchFamily="34" charset="-122"/>
              </a:rPr>
              <a:t>机器人方向限定</a:t>
            </a:r>
            <a:r>
              <a:rPr lang="en-US" altLang="zh-CN" dirty="0">
                <a:solidFill>
                  <a:srgbClr val="666666"/>
                </a:solidFill>
                <a:latin typeface="微软雅黑" panose="020B0503020204020204" pitchFamily="34" charset="-122"/>
                <a:ea typeface="微软雅黑" panose="020B0503020204020204" pitchFamily="34" charset="-122"/>
              </a:rPr>
              <a:t>	</a:t>
            </a:r>
          </a:p>
        </p:txBody>
      </p:sp>
      <p:sp>
        <p:nvSpPr>
          <p:cNvPr id="21" name="矩形 20"/>
          <p:cNvSpPr/>
          <p:nvPr/>
        </p:nvSpPr>
        <p:spPr>
          <a:xfrm>
            <a:off x="134663" y="2382689"/>
            <a:ext cx="9001495"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举       例：</a:t>
            </a:r>
            <a:r>
              <a:rPr lang="en-US" altLang="zh-CN" dirty="0">
                <a:solidFill>
                  <a:srgbClr val="666666"/>
                </a:solidFill>
                <a:latin typeface="微软雅黑" panose="020B0503020204020204" pitchFamily="34" charset="-122"/>
                <a:ea typeface="微软雅黑" panose="020B0503020204020204" pitchFamily="34" charset="-122"/>
              </a:rPr>
              <a:t>k=2</a:t>
            </a:r>
          </a:p>
        </p:txBody>
      </p:sp>
      <p:graphicFrame>
        <p:nvGraphicFramePr>
          <p:cNvPr id="2" name="表格 1"/>
          <p:cNvGraphicFramePr>
            <a:graphicFrameLocks noGrp="1"/>
          </p:cNvGraphicFramePr>
          <p:nvPr>
            <p:extLst>
              <p:ext uri="{D42A27DB-BD31-4B8C-83A1-F6EECF244321}">
                <p14:modId xmlns:p14="http://schemas.microsoft.com/office/powerpoint/2010/main" val="676926355"/>
              </p:ext>
            </p:extLst>
          </p:nvPr>
        </p:nvGraphicFramePr>
        <p:xfrm>
          <a:off x="192351" y="2921025"/>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 name="笑脸 2"/>
          <p:cNvSpPr/>
          <p:nvPr/>
        </p:nvSpPr>
        <p:spPr>
          <a:xfrm>
            <a:off x="387166"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97794048"/>
              </p:ext>
            </p:extLst>
          </p:nvPr>
        </p:nvGraphicFramePr>
        <p:xfrm>
          <a:off x="143787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2508337107"/>
              </p:ext>
            </p:extLst>
          </p:nvPr>
        </p:nvGraphicFramePr>
        <p:xfrm>
          <a:off x="3221528" y="2919453"/>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39" name="笑脸 38"/>
          <p:cNvSpPr/>
          <p:nvPr/>
        </p:nvSpPr>
        <p:spPr>
          <a:xfrm>
            <a:off x="3814470" y="3098160"/>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1917063877"/>
              </p:ext>
            </p:extLst>
          </p:nvPr>
        </p:nvGraphicFramePr>
        <p:xfrm>
          <a:off x="192351"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2" name="笑脸 41"/>
          <p:cNvSpPr/>
          <p:nvPr/>
        </p:nvSpPr>
        <p:spPr>
          <a:xfrm>
            <a:off x="394009"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4" name="表格 43"/>
          <p:cNvGraphicFramePr>
            <a:graphicFrameLocks noGrp="1"/>
          </p:cNvGraphicFramePr>
          <p:nvPr>
            <p:extLst>
              <p:ext uri="{D42A27DB-BD31-4B8C-83A1-F6EECF244321}">
                <p14:modId xmlns:p14="http://schemas.microsoft.com/office/powerpoint/2010/main" val="3455076414"/>
              </p:ext>
            </p:extLst>
          </p:nvPr>
        </p:nvGraphicFramePr>
        <p:xfrm>
          <a:off x="3221528"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5" name="笑脸 44"/>
          <p:cNvSpPr/>
          <p:nvPr/>
        </p:nvSpPr>
        <p:spPr>
          <a:xfrm>
            <a:off x="3797674" y="4765368"/>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334970126"/>
              </p:ext>
            </p:extLst>
          </p:nvPr>
        </p:nvGraphicFramePr>
        <p:xfrm>
          <a:off x="4458426" y="2917881"/>
          <a:ext cx="1249680"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2508337107"/>
              </p:ext>
            </p:extLst>
          </p:nvPr>
        </p:nvGraphicFramePr>
        <p:xfrm>
          <a:off x="6250705" y="2911407"/>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49" name="笑脸 48"/>
          <p:cNvSpPr/>
          <p:nvPr/>
        </p:nvSpPr>
        <p:spPr>
          <a:xfrm>
            <a:off x="7205381" y="311747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48621763"/>
              </p:ext>
            </p:extLst>
          </p:nvPr>
        </p:nvGraphicFramePr>
        <p:xfrm>
          <a:off x="7487603" y="2909835"/>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2755366084"/>
              </p:ext>
            </p:extLst>
          </p:nvPr>
        </p:nvGraphicFramePr>
        <p:xfrm>
          <a:off x="143787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3156448240"/>
              </p:ext>
            </p:extLst>
          </p:nvPr>
        </p:nvGraphicFramePr>
        <p:xfrm>
          <a:off x="180614"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3" name="笑脸 52"/>
          <p:cNvSpPr/>
          <p:nvPr/>
        </p:nvSpPr>
        <p:spPr>
          <a:xfrm>
            <a:off x="387165"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1353603134"/>
              </p:ext>
            </p:extLst>
          </p:nvPr>
        </p:nvGraphicFramePr>
        <p:xfrm>
          <a:off x="1426139"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59934639"/>
              </p:ext>
            </p:extLst>
          </p:nvPr>
        </p:nvGraphicFramePr>
        <p:xfrm>
          <a:off x="4458426" y="4210680"/>
          <a:ext cx="1249680" cy="1137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3455076414"/>
              </p:ext>
            </p:extLst>
          </p:nvPr>
        </p:nvGraphicFramePr>
        <p:xfrm>
          <a:off x="6250705" y="4210680"/>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57" name="笑脸 56"/>
          <p:cNvSpPr/>
          <p:nvPr/>
        </p:nvSpPr>
        <p:spPr>
          <a:xfrm>
            <a:off x="7205380" y="4762224"/>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表格 57"/>
          <p:cNvGraphicFramePr>
            <a:graphicFrameLocks noGrp="1"/>
          </p:cNvGraphicFramePr>
          <p:nvPr>
            <p:extLst>
              <p:ext uri="{D42A27DB-BD31-4B8C-83A1-F6EECF244321}">
                <p14:modId xmlns:p14="http://schemas.microsoft.com/office/powerpoint/2010/main" val="1590964023"/>
              </p:ext>
            </p:extLst>
          </p:nvPr>
        </p:nvGraphicFramePr>
        <p:xfrm>
          <a:off x="7487603" y="4210680"/>
          <a:ext cx="1249680" cy="11633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964047521"/>
              </p:ext>
            </p:extLst>
          </p:nvPr>
        </p:nvGraphicFramePr>
        <p:xfrm>
          <a:off x="3212901"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0" name="笑脸 59"/>
          <p:cNvSpPr/>
          <p:nvPr/>
        </p:nvSpPr>
        <p:spPr>
          <a:xfrm>
            <a:off x="3797674"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 name="表格 60"/>
          <p:cNvGraphicFramePr>
            <a:graphicFrameLocks noGrp="1"/>
          </p:cNvGraphicFramePr>
          <p:nvPr>
            <p:extLst>
              <p:ext uri="{D42A27DB-BD31-4B8C-83A1-F6EECF244321}">
                <p14:modId xmlns:p14="http://schemas.microsoft.com/office/powerpoint/2010/main" val="1778623033"/>
              </p:ext>
            </p:extLst>
          </p:nvPr>
        </p:nvGraphicFramePr>
        <p:xfrm>
          <a:off x="4458426"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2677747672"/>
              </p:ext>
            </p:extLst>
          </p:nvPr>
        </p:nvGraphicFramePr>
        <p:xfrm>
          <a:off x="6250705" y="5528879"/>
          <a:ext cx="1112400" cy="1112520"/>
        </p:xfrm>
        <a:graphic>
          <a:graphicData uri="http://schemas.openxmlformats.org/drawingml/2006/table">
            <a:tbl>
              <a:tblPr firstRow="1" bandRow="1">
                <a:tableStyleId>{5C22544A-7EE6-4342-B048-85BDC9FD1C3A}</a:tableStyleId>
              </a:tblPr>
              <a:tblGrid>
                <a:gridCol w="370800">
                  <a:extLst>
                    <a:ext uri="{9D8B030D-6E8A-4147-A177-3AD203B41FA5}">
                      <a16:colId xmlns:a16="http://schemas.microsoft.com/office/drawing/2014/main" val="202264924"/>
                    </a:ext>
                  </a:extLst>
                </a:gridCol>
                <a:gridCol w="370800">
                  <a:extLst>
                    <a:ext uri="{9D8B030D-6E8A-4147-A177-3AD203B41FA5}">
                      <a16:colId xmlns:a16="http://schemas.microsoft.com/office/drawing/2014/main" val="3292694153"/>
                    </a:ext>
                  </a:extLst>
                </a:gridCol>
                <a:gridCol w="370800">
                  <a:extLst>
                    <a:ext uri="{9D8B030D-6E8A-4147-A177-3AD203B41FA5}">
                      <a16:colId xmlns:a16="http://schemas.microsoft.com/office/drawing/2014/main" val="1126485535"/>
                    </a:ext>
                  </a:extLst>
                </a:gridCol>
              </a:tblGrid>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5</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815705"/>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3</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31802"/>
                  </a:ext>
                </a:extLst>
              </a:tr>
              <a:tr h="370840">
                <a:tc>
                  <a:txBody>
                    <a:bodyPr/>
                    <a:lstStyle/>
                    <a:p>
                      <a:r>
                        <a:rPr lang="en-US" altLang="zh-CN" b="0" dirty="0">
                          <a:solidFill>
                            <a:schemeClr val="tx1"/>
                          </a:solidFill>
                          <a:latin typeface="微软雅黑" panose="020B0503020204020204" pitchFamily="34" charset="-122"/>
                          <a:ea typeface="微软雅黑" panose="020B0503020204020204" pitchFamily="34" charset="-122"/>
                        </a:rPr>
                        <a:t>4</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2</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1</a:t>
                      </a:r>
                      <a:endParaRPr lang="zh-CN" altLang="en-US"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450570"/>
                  </a:ext>
                </a:extLst>
              </a:tr>
            </a:tbl>
          </a:graphicData>
        </a:graphic>
      </p:graphicFrame>
      <p:sp>
        <p:nvSpPr>
          <p:cNvPr id="63" name="笑脸 62"/>
          <p:cNvSpPr/>
          <p:nvPr/>
        </p:nvSpPr>
        <p:spPr>
          <a:xfrm>
            <a:off x="7205379" y="6414406"/>
            <a:ext cx="146649" cy="15684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4" name="表格 63"/>
          <p:cNvGraphicFramePr>
            <a:graphicFrameLocks noGrp="1"/>
          </p:cNvGraphicFramePr>
          <p:nvPr>
            <p:extLst>
              <p:ext uri="{D42A27DB-BD31-4B8C-83A1-F6EECF244321}">
                <p14:modId xmlns:p14="http://schemas.microsoft.com/office/powerpoint/2010/main" val="559746612"/>
              </p:ext>
            </p:extLst>
          </p:nvPr>
        </p:nvGraphicFramePr>
        <p:xfrm>
          <a:off x="7496230" y="5528879"/>
          <a:ext cx="1249680" cy="11887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39694118"/>
                    </a:ext>
                  </a:extLst>
                </a:gridCol>
                <a:gridCol w="208280">
                  <a:extLst>
                    <a:ext uri="{9D8B030D-6E8A-4147-A177-3AD203B41FA5}">
                      <a16:colId xmlns:a16="http://schemas.microsoft.com/office/drawing/2014/main" val="2442610575"/>
                    </a:ext>
                  </a:extLst>
                </a:gridCol>
                <a:gridCol w="208280">
                  <a:extLst>
                    <a:ext uri="{9D8B030D-6E8A-4147-A177-3AD203B41FA5}">
                      <a16:colId xmlns:a16="http://schemas.microsoft.com/office/drawing/2014/main" val="3101395136"/>
                    </a:ext>
                  </a:extLst>
                </a:gridCol>
                <a:gridCol w="208280">
                  <a:extLst>
                    <a:ext uri="{9D8B030D-6E8A-4147-A177-3AD203B41FA5}">
                      <a16:colId xmlns:a16="http://schemas.microsoft.com/office/drawing/2014/main" val="1974072388"/>
                    </a:ext>
                  </a:extLst>
                </a:gridCol>
                <a:gridCol w="208280">
                  <a:extLst>
                    <a:ext uri="{9D8B030D-6E8A-4147-A177-3AD203B41FA5}">
                      <a16:colId xmlns:a16="http://schemas.microsoft.com/office/drawing/2014/main" val="3014324554"/>
                    </a:ext>
                  </a:extLst>
                </a:gridCol>
                <a:gridCol w="208280">
                  <a:extLst>
                    <a:ext uri="{9D8B030D-6E8A-4147-A177-3AD203B41FA5}">
                      <a16:colId xmlns:a16="http://schemas.microsoft.com/office/drawing/2014/main" val="4279879201"/>
                    </a:ext>
                  </a:extLst>
                </a:gridCol>
              </a:tblGrid>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000" b="0" kern="1200" dirty="0">
                          <a:solidFill>
                            <a:schemeClr val="tx1"/>
                          </a:solidFill>
                          <a:latin typeface="微软雅黑" panose="020B0503020204020204" pitchFamily="34" charset="-122"/>
                          <a:ea typeface="微软雅黑" panose="020B0503020204020204" pitchFamily="34" charset="-122"/>
                          <a:cs typeface="+mn-cs"/>
                        </a:rPr>
                        <a:t>5</a:t>
                      </a:r>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0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2309528"/>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6</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8</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7</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425923"/>
                  </a:ext>
                </a:extLst>
              </a:tr>
              <a:tr h="370840">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12</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10</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0" dirty="0">
                          <a:solidFill>
                            <a:schemeClr val="tx1"/>
                          </a:solidFill>
                          <a:latin typeface="微软雅黑" panose="020B0503020204020204" pitchFamily="34" charset="-122"/>
                          <a:ea typeface="微软雅黑" panose="020B0503020204020204" pitchFamily="34" charset="-122"/>
                        </a:rPr>
                        <a:t>13</a:t>
                      </a:r>
                      <a:endParaRPr lang="zh-CN" altLang="en-US" sz="10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2313657"/>
                  </a:ext>
                </a:extLst>
              </a:tr>
            </a:tbl>
          </a:graphicData>
        </a:graphic>
      </p:graphicFrame>
      <p:sp>
        <p:nvSpPr>
          <p:cNvPr id="5" name="右箭头 4"/>
          <p:cNvSpPr/>
          <p:nvPr/>
        </p:nvSpPr>
        <p:spPr>
          <a:xfrm>
            <a:off x="2786327" y="338350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a:off x="5832604" y="3390713"/>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a:off x="2786327" y="4671586"/>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右箭头 66"/>
          <p:cNvSpPr/>
          <p:nvPr/>
        </p:nvSpPr>
        <p:spPr>
          <a:xfrm>
            <a:off x="5832604" y="4672028"/>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右箭头 67"/>
          <p:cNvSpPr/>
          <p:nvPr/>
        </p:nvSpPr>
        <p:spPr>
          <a:xfrm>
            <a:off x="5832604" y="60326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a:off x="2783471" y="5994501"/>
            <a:ext cx="345056" cy="1812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2" grpId="0" animBg="1"/>
      <p:bldP spid="45" grpId="0" animBg="1"/>
      <p:bldP spid="49" grpId="0" animBg="1"/>
      <p:bldP spid="53" grpId="0" animBg="1"/>
      <p:bldP spid="57" grpId="0" animBg="1"/>
      <p:bldP spid="60" grpId="0" animBg="1"/>
      <p:bldP spid="63" grpId="0" animBg="1"/>
      <p:bldP spid="5" grpId="0" animBg="1"/>
      <p:bldP spid="65" grpId="0" animBg="1"/>
      <p:bldP spid="66" grpId="0" animBg="1"/>
      <p:bldP spid="67" grpId="0" animBg="1"/>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34663" y="660516"/>
            <a:ext cx="9001495" cy="923330"/>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子  问  题：</a:t>
            </a:r>
            <a:r>
              <a:rPr lang="zh-CN" altLang="en-US" dirty="0">
                <a:solidFill>
                  <a:srgbClr val="666666"/>
                </a:solidFill>
                <a:latin typeface="微软雅黑" panose="020B0503020204020204" pitchFamily="34" charset="-122"/>
                <a:ea typeface="微软雅黑" panose="020B0503020204020204" pitchFamily="34" charset="-122"/>
              </a:rPr>
              <a:t>到达当前网格</a:t>
            </a:r>
            <a:r>
              <a:rPr lang="en-US" altLang="zh-CN" dirty="0">
                <a:solidFill>
                  <a:srgbClr val="666666"/>
                </a:solidFill>
                <a:latin typeface="微软雅黑" panose="020B0503020204020204" pitchFamily="34" charset="-122"/>
                <a:ea typeface="微软雅黑" panose="020B0503020204020204" pitchFamily="34" charset="-122"/>
              </a:rPr>
              <a: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时，机器人可获得的前</a:t>
            </a:r>
            <a:r>
              <a:rPr lang="en-US" altLang="zh-CN" dirty="0">
                <a:solidFill>
                  <a:srgbClr val="666666"/>
                </a:solidFill>
                <a:latin typeface="微软雅黑" panose="020B0503020204020204" pitchFamily="34" charset="-122"/>
                <a:ea typeface="微软雅黑" panose="020B0503020204020204" pitchFamily="34" charset="-122"/>
              </a:rPr>
              <a:t>k</a:t>
            </a:r>
            <a:r>
              <a:rPr lang="zh-CN" altLang="en-US" dirty="0">
                <a:solidFill>
                  <a:srgbClr val="666666"/>
                </a:solidFill>
                <a:latin typeface="微软雅黑" panose="020B0503020204020204" pitchFamily="34" charset="-122"/>
                <a:ea typeface="微软雅黑" panose="020B0503020204020204" pitchFamily="34" charset="-122"/>
              </a:rPr>
              <a:t>大的总分是多少</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最优子结构：</a:t>
            </a:r>
            <a:r>
              <a:rPr lang="en-US" altLang="zh-CN" dirty="0">
                <a:solidFill>
                  <a:srgbClr val="666666"/>
                </a:solidFill>
                <a:latin typeface="微软雅黑" panose="020B0503020204020204" pitchFamily="34" charset="-122"/>
                <a:ea typeface="微软雅黑" panose="020B0503020204020204" pitchFamily="34" charset="-122"/>
              </a:rPr>
              <a:t>OPT(</a:t>
            </a:r>
            <a:r>
              <a:rPr lang="en-US" altLang="zh-CN" dirty="0" err="1">
                <a:solidFill>
                  <a:srgbClr val="666666"/>
                </a:solidFill>
                <a:latin typeface="微软雅黑" panose="020B0503020204020204" pitchFamily="34" charset="-122"/>
                <a:ea typeface="微软雅黑" panose="020B0503020204020204" pitchFamily="34" charset="-122"/>
              </a:rPr>
              <a:t>i,j</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每次决策从上方和从左方到达本网格时，哪边更大</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递推关系式：</a:t>
            </a:r>
            <a:endParaRPr lang="en-US" altLang="zh-CN" dirty="0">
              <a:solidFill>
                <a:srgbClr val="666666"/>
              </a:solidFill>
              <a:latin typeface="微软雅黑" panose="020B0503020204020204" pitchFamily="34" charset="-122"/>
              <a:ea typeface="微软雅黑" panose="020B0503020204020204" pitchFamily="34" charset="-122"/>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3775783603"/>
              </p:ext>
            </p:extLst>
          </p:nvPr>
        </p:nvGraphicFramePr>
        <p:xfrm>
          <a:off x="1304751" y="1583846"/>
          <a:ext cx="4849813" cy="1028700"/>
        </p:xfrm>
        <a:graphic>
          <a:graphicData uri="http://schemas.openxmlformats.org/presentationml/2006/ole">
            <mc:AlternateContent xmlns:mc="http://schemas.openxmlformats.org/markup-compatibility/2006">
              <mc:Choice xmlns:v="urn:schemas-microsoft-com:vml" Requires="v">
                <p:oleObj spid="_x0000_s5135" name="Equation" r:id="rId3" imgW="3352680" imgH="711000" progId="Equation.DSMT4">
                  <p:embed/>
                </p:oleObj>
              </mc:Choice>
              <mc:Fallback>
                <p:oleObj name="Equation" r:id="rId3" imgW="3352680" imgH="711000" progId="Equation.DSMT4">
                  <p:embed/>
                  <p:pic>
                    <p:nvPicPr>
                      <p:cNvPr id="28" name="对象 27"/>
                      <p:cNvPicPr/>
                      <p:nvPr/>
                    </p:nvPicPr>
                    <p:blipFill>
                      <a:blip r:embed="rId4"/>
                      <a:stretch>
                        <a:fillRect/>
                      </a:stretch>
                    </p:blipFill>
                    <p:spPr>
                      <a:xfrm>
                        <a:off x="1304751" y="1583846"/>
                        <a:ext cx="4849813" cy="1028700"/>
                      </a:xfrm>
                      <a:prstGeom prst="rect">
                        <a:avLst/>
                      </a:prstGeom>
                    </p:spPr>
                  </p:pic>
                </p:oleObj>
              </mc:Fallback>
            </mc:AlternateContent>
          </a:graphicData>
        </a:graphic>
      </p:graphicFrame>
      <p:sp>
        <p:nvSpPr>
          <p:cNvPr id="4" name="矩形 3"/>
          <p:cNvSpPr/>
          <p:nvPr/>
        </p:nvSpPr>
        <p:spPr>
          <a:xfrm>
            <a:off x="134662" y="2691767"/>
            <a:ext cx="6019901" cy="646331"/>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注       意：</a:t>
            </a:r>
            <a:r>
              <a:rPr lang="zh-CN" altLang="en-US" dirty="0">
                <a:solidFill>
                  <a:srgbClr val="666666"/>
                </a:solidFill>
                <a:latin typeface="微软雅黑" panose="020B0503020204020204" pitchFamily="34" charset="-122"/>
                <a:ea typeface="微软雅黑" panose="020B0503020204020204" pitchFamily="34" charset="-122"/>
              </a:rPr>
              <a:t>两边取最大时，按元素取</a:t>
            </a:r>
            <a:endParaRPr lang="en-US" altLang="zh-CN" dirty="0">
              <a:solidFill>
                <a:srgbClr val="666666"/>
              </a:solidFill>
              <a:latin typeface="微软雅黑" panose="020B0503020204020204" pitchFamily="34" charset="-122"/>
              <a:ea typeface="微软雅黑" panose="020B0503020204020204" pitchFamily="34" charset="-122"/>
            </a:endParaRPr>
          </a:p>
          <a:p>
            <a:pPr lvl="0" algn="just"/>
            <a:r>
              <a:rPr lang="en-US" altLang="zh-CN" dirty="0">
                <a:solidFill>
                  <a:srgbClr val="666666"/>
                </a:solidFill>
                <a:latin typeface="微软雅黑" panose="020B0503020204020204" pitchFamily="34" charset="-122"/>
                <a:ea typeface="微软雅黑" panose="020B0503020204020204" pitchFamily="34" charset="-122"/>
              </a:rPr>
              <a:t>	    k</a:t>
            </a:r>
            <a:r>
              <a:rPr lang="zh-CN" altLang="en-US" dirty="0">
                <a:solidFill>
                  <a:srgbClr val="666666"/>
                </a:solidFill>
                <a:latin typeface="微软雅黑" panose="020B0503020204020204" pitchFamily="34" charset="-122"/>
                <a:ea typeface="微软雅黑" panose="020B0503020204020204" pitchFamily="34" charset="-122"/>
              </a:rPr>
              <a:t>长数组的初始化</a:t>
            </a:r>
            <a:endParaRPr lang="en-US" altLang="zh-CN" dirty="0">
              <a:solidFill>
                <a:srgbClr val="666666"/>
              </a:solidFill>
              <a:latin typeface="微软雅黑" panose="020B0503020204020204" pitchFamily="34" charset="-122"/>
              <a:ea typeface="微软雅黑" panose="020B0503020204020204" pitchFamily="34" charset="-122"/>
            </a:endParaRPr>
          </a:p>
        </p:txBody>
      </p:sp>
      <p:sp>
        <p:nvSpPr>
          <p:cNvPr id="37" name="矩形 36"/>
          <p:cNvSpPr/>
          <p:nvPr/>
        </p:nvSpPr>
        <p:spPr>
          <a:xfrm>
            <a:off x="134662" y="3417319"/>
            <a:ext cx="6019901" cy="369332"/>
          </a:xfrm>
          <a:prstGeom prst="rect">
            <a:avLst/>
          </a:prstGeom>
        </p:spPr>
        <p:txBody>
          <a:bodyPr wrap="square">
            <a:spAutoFit/>
          </a:bodyPr>
          <a:lstStyle/>
          <a:p>
            <a:pPr lvl="0" algn="just"/>
            <a:r>
              <a:rPr lang="zh-CN" altLang="en-US" b="1" dirty="0">
                <a:solidFill>
                  <a:srgbClr val="666666"/>
                </a:solidFill>
                <a:latin typeface="微软雅黑" panose="020B0503020204020204" pitchFamily="34" charset="-122"/>
                <a:ea typeface="微软雅黑" panose="020B0503020204020204" pitchFamily="34" charset="-122"/>
              </a:rPr>
              <a:t>复  杂  度：</a:t>
            </a:r>
            <a:r>
              <a:rPr lang="en-US" altLang="zh-CN" b="1" dirty="0">
                <a:solidFill>
                  <a:srgbClr val="666666"/>
                </a:solidFill>
                <a:latin typeface="微软雅黑" panose="020B0503020204020204" pitchFamily="34" charset="-122"/>
                <a:ea typeface="微软雅黑" panose="020B0503020204020204" pitchFamily="34" charset="-122"/>
              </a:rPr>
              <a:t>O(m*n*k)</a:t>
            </a:r>
            <a:endParaRPr lang="en-US" altLang="zh-CN"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202968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2432</Words>
  <Application>Microsoft Office PowerPoint</Application>
  <PresentationFormat>全屏显示(4:3)</PresentationFormat>
  <Paragraphs>540</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2" baseType="lpstr">
      <vt:lpstr>新細明體</vt:lpstr>
      <vt:lpstr>宋体</vt:lpstr>
      <vt:lpstr>微软雅黑</vt:lpstr>
      <vt:lpstr>Arial</vt:lpstr>
      <vt:lpstr>Calibri</vt:lpstr>
      <vt:lpstr>Calibri Light</vt:lpstr>
      <vt:lpstr>Cambria Math</vt:lpstr>
      <vt:lpstr>Times New Roman</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晓 阳</cp:lastModifiedBy>
  <cp:revision>153</cp:revision>
  <dcterms:created xsi:type="dcterms:W3CDTF">2015-02-19T23:46:49Z</dcterms:created>
  <dcterms:modified xsi:type="dcterms:W3CDTF">2018-11-16T14:33:03Z</dcterms:modified>
</cp:coreProperties>
</file>