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5/29/2018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088D-C502-45A4-9B3E-0DDC2F1C678F}"/>
              </a:ext>
            </a:extLst>
          </p:cNvPr>
          <p:cNvSpPr>
            <a:spLocks noGrp="1"/>
          </p:cNvSpPr>
          <p:nvPr>
            <p:ph type="ctrTitle"/>
          </p:nvPr>
        </p:nvSpPr>
        <p:spPr>
          <a:xfrm>
            <a:off x="2692398" y="636104"/>
            <a:ext cx="6815669" cy="3909391"/>
          </a:xfrm>
        </p:spPr>
        <p:txBody>
          <a:bodyPr/>
          <a:lstStyle/>
          <a:p>
            <a:r>
              <a:rPr lang="en-US" dirty="0"/>
              <a:t>Does Climate Change Have an Impact On Commercial Fishing</a:t>
            </a:r>
          </a:p>
        </p:txBody>
      </p:sp>
      <p:sp>
        <p:nvSpPr>
          <p:cNvPr id="3" name="Subtitle 2">
            <a:extLst>
              <a:ext uri="{FF2B5EF4-FFF2-40B4-BE49-F238E27FC236}">
                <a16:creationId xmlns:a16="http://schemas.microsoft.com/office/drawing/2014/main" id="{2EEEC5AD-F055-492F-BE3B-590559B53EF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68768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FA34-8C64-4DD6-9D38-3E7305FFF471}"/>
              </a:ext>
            </a:extLst>
          </p:cNvPr>
          <p:cNvSpPr>
            <a:spLocks noGrp="1"/>
          </p:cNvSpPr>
          <p:nvPr>
            <p:ph type="title"/>
          </p:nvPr>
        </p:nvSpPr>
        <p:spPr/>
        <p:txBody>
          <a:bodyPr/>
          <a:lstStyle/>
          <a:p>
            <a:r>
              <a:rPr lang="en-US" dirty="0"/>
              <a:t>Logistical Regression</a:t>
            </a:r>
          </a:p>
        </p:txBody>
      </p:sp>
      <p:sp>
        <p:nvSpPr>
          <p:cNvPr id="3" name="Content Placeholder 2">
            <a:extLst>
              <a:ext uri="{FF2B5EF4-FFF2-40B4-BE49-F238E27FC236}">
                <a16:creationId xmlns:a16="http://schemas.microsoft.com/office/drawing/2014/main" id="{A5F0321E-D8F1-43C5-9B18-BE085439B003}"/>
              </a:ext>
            </a:extLst>
          </p:cNvPr>
          <p:cNvSpPr>
            <a:spLocks noGrp="1"/>
          </p:cNvSpPr>
          <p:nvPr>
            <p:ph idx="1"/>
          </p:nvPr>
        </p:nvSpPr>
        <p: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a:lstStyle/>
          <a:p>
            <a:r>
              <a:rPr lang="en-US" dirty="0"/>
              <a:t>Used </a:t>
            </a:r>
            <a:r>
              <a:rPr lang="en-US" dirty="0" err="1"/>
              <a:t>sklearn</a:t>
            </a:r>
            <a:r>
              <a:rPr lang="en-US" dirty="0"/>
              <a:t> along with python to build a supervised learning model.</a:t>
            </a:r>
          </a:p>
          <a:p>
            <a:pPr lvl="2"/>
            <a:r>
              <a:rPr lang="en-US" sz="2000" dirty="0"/>
              <a:t>Used </a:t>
            </a:r>
            <a:r>
              <a:rPr lang="en-US" sz="2000" dirty="0" err="1"/>
              <a:t>sklearn</a:t>
            </a:r>
            <a:r>
              <a:rPr lang="en-US" sz="2000" dirty="0"/>
              <a:t> and imported preprocessing in order to standardize all of the data</a:t>
            </a:r>
          </a:p>
          <a:p>
            <a:pPr lvl="2"/>
            <a:r>
              <a:rPr lang="en-US" sz="2000" dirty="0"/>
              <a:t>After standardization of our column data, RFE was imported from </a:t>
            </a:r>
            <a:r>
              <a:rPr lang="en-US" sz="2000" dirty="0" err="1"/>
              <a:t>sklearn</a:t>
            </a:r>
            <a:r>
              <a:rPr lang="en-US" sz="2000" dirty="0"/>
              <a:t> in order to narrow our column data down to the top 4 ranked columns.</a:t>
            </a:r>
          </a:p>
          <a:p>
            <a:pPr lvl="2"/>
            <a:r>
              <a:rPr lang="en-US" sz="2000" dirty="0"/>
              <a:t>Imported </a:t>
            </a:r>
            <a:r>
              <a:rPr lang="en-US" sz="2000" dirty="0" err="1"/>
              <a:t>GridSearchCV</a:t>
            </a:r>
            <a:r>
              <a:rPr lang="en-US" sz="2000" dirty="0"/>
              <a:t> to calculate the best C value for the Logistic Regression model</a:t>
            </a:r>
          </a:p>
          <a:p>
            <a:pPr lvl="2"/>
            <a:r>
              <a:rPr lang="en-US" sz="2000" dirty="0"/>
              <a:t>Used Logistic Regression to predict the fish species using the top three RFE columns</a:t>
            </a:r>
          </a:p>
        </p:txBody>
      </p:sp>
    </p:spTree>
    <p:extLst>
      <p:ext uri="{BB962C8B-B14F-4D97-AF65-F5344CB8AC3E}">
        <p14:creationId xmlns:p14="http://schemas.microsoft.com/office/powerpoint/2010/main" val="1034960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BFF3-FD28-463E-BA3B-94BEC06912CB}"/>
              </a:ext>
            </a:extLst>
          </p:cNvPr>
          <p:cNvSpPr>
            <a:spLocks noGrp="1"/>
          </p:cNvSpPr>
          <p:nvPr>
            <p:ph type="title"/>
          </p:nvPr>
        </p:nvSpPr>
        <p:spPr/>
        <p:txBody>
          <a:bodyPr/>
          <a:lstStyle/>
          <a:p>
            <a:r>
              <a:rPr lang="en-US" dirty="0"/>
              <a:t>Model Analysis</a:t>
            </a:r>
          </a:p>
        </p:txBody>
      </p:sp>
      <p:sp>
        <p:nvSpPr>
          <p:cNvPr id="3" name="Content Placeholder 2">
            <a:extLst>
              <a:ext uri="{FF2B5EF4-FFF2-40B4-BE49-F238E27FC236}">
                <a16:creationId xmlns:a16="http://schemas.microsoft.com/office/drawing/2014/main" id="{DF15441F-7E40-4EEE-B1C1-CAF15A51F7B9}"/>
              </a:ext>
            </a:extLst>
          </p:cNvPr>
          <p:cNvSpPr>
            <a:spLocks noGrp="1"/>
          </p:cNvSpPr>
          <p:nvPr>
            <p:ph idx="1"/>
          </p:nvPr>
        </p:nvSpPr>
        <p:spPr>
          <a:xfrm>
            <a:off x="1295402" y="2556932"/>
            <a:ext cx="9601196" cy="3318936"/>
          </a:xfrm>
          <a:solidFill>
            <a:srgbClr val="0070C0">
              <a:alpha val="74000"/>
            </a:srgbClr>
          </a:solidFill>
        </p:spPr>
        <p:txBody>
          <a:bodyPr/>
          <a:lstStyle/>
          <a:p>
            <a:r>
              <a:rPr lang="en-US" dirty="0">
                <a:solidFill>
                  <a:schemeClr val="tx1"/>
                </a:solidFill>
              </a:rPr>
              <a:t>According to RFE, the 4 best columns to make a prediction are: CPUE, Total Number Caught, Mean Weight(kg), and CO2 (ppm).</a:t>
            </a:r>
          </a:p>
          <a:p>
            <a:r>
              <a:rPr lang="en-US" dirty="0">
                <a:solidFill>
                  <a:schemeClr val="tx1"/>
                </a:solidFill>
              </a:rPr>
              <a:t>Using </a:t>
            </a:r>
            <a:r>
              <a:rPr lang="en-US" dirty="0" err="1">
                <a:solidFill>
                  <a:schemeClr val="tx1"/>
                </a:solidFill>
              </a:rPr>
              <a:t>GridSearchCV</a:t>
            </a:r>
            <a:r>
              <a:rPr lang="en-US" dirty="0">
                <a:solidFill>
                  <a:schemeClr val="tx1"/>
                </a:solidFill>
              </a:rPr>
              <a:t>, our best value for C is 10.0 with an 83 %.</a:t>
            </a:r>
          </a:p>
          <a:p>
            <a:r>
              <a:rPr lang="en-US" dirty="0">
                <a:solidFill>
                  <a:schemeClr val="tx1"/>
                </a:solidFill>
              </a:rPr>
              <a:t>Passing all of this information into our </a:t>
            </a:r>
            <a:r>
              <a:rPr lang="en-US" dirty="0" err="1">
                <a:solidFill>
                  <a:schemeClr val="tx1"/>
                </a:solidFill>
              </a:rPr>
              <a:t>LogesticRegression</a:t>
            </a:r>
            <a:r>
              <a:rPr lang="en-US" dirty="0">
                <a:solidFill>
                  <a:schemeClr val="tx1"/>
                </a:solidFill>
              </a:rPr>
              <a:t> model, a 94.5% success rate was observed</a:t>
            </a:r>
          </a:p>
        </p:txBody>
      </p:sp>
    </p:spTree>
    <p:extLst>
      <p:ext uri="{BB962C8B-B14F-4D97-AF65-F5344CB8AC3E}">
        <p14:creationId xmlns:p14="http://schemas.microsoft.com/office/powerpoint/2010/main" val="11921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E9A0-C6C6-4222-A7CA-B9E15BB72743}"/>
              </a:ext>
            </a:extLst>
          </p:cNvPr>
          <p:cNvSpPr>
            <a:spLocks noGrp="1"/>
          </p:cNvSpPr>
          <p:nvPr>
            <p:ph type="title"/>
          </p:nvPr>
        </p:nvSpPr>
        <p:spPr/>
        <p:txBody>
          <a:bodyPr>
            <a:normAutofit/>
          </a:bodyPr>
          <a:lstStyle/>
          <a:p>
            <a:r>
              <a:rPr lang="en-US" sz="2800" dirty="0">
                <a:solidFill>
                  <a:srgbClr val="00B050"/>
                </a:solidFill>
              </a:rPr>
              <a:t>Thoughts On Making the Model Better</a:t>
            </a:r>
          </a:p>
        </p:txBody>
      </p:sp>
      <p:sp>
        <p:nvSpPr>
          <p:cNvPr id="3" name="Content Placeholder 2">
            <a:extLst>
              <a:ext uri="{FF2B5EF4-FFF2-40B4-BE49-F238E27FC236}">
                <a16:creationId xmlns:a16="http://schemas.microsoft.com/office/drawing/2014/main" id="{822D1D00-864F-408B-9F9C-427434666BB2}"/>
              </a:ext>
            </a:extLst>
          </p:cNvPr>
          <p:cNvSpPr>
            <a:spLocks noGrp="1"/>
          </p:cNvSpPr>
          <p:nvPr>
            <p:ph idx="1"/>
          </p:nvPr>
        </p:nvSpPr>
        <p:spPr/>
        <p:txBody>
          <a:bodyPr/>
          <a:lstStyle/>
          <a:p>
            <a:pPr marL="457200" indent="-457200">
              <a:buAutoNum type="arabicPeriod"/>
            </a:pPr>
            <a:r>
              <a:rPr lang="en-US" dirty="0"/>
              <a:t>Use the number of predators of each fish and how predators can impact fish populations.</a:t>
            </a:r>
          </a:p>
          <a:p>
            <a:pPr marL="457200" indent="-457200">
              <a:buAutoNum type="arabicPeriod"/>
            </a:pPr>
            <a:r>
              <a:rPr lang="en-US" dirty="0"/>
              <a:t>Find the temperature and pH values for the given area and use those along with CO2 levels.</a:t>
            </a:r>
          </a:p>
          <a:p>
            <a:pPr marL="457200" indent="-457200">
              <a:buAutoNum type="arabicPeriod"/>
            </a:pPr>
            <a:r>
              <a:rPr lang="en-US" dirty="0"/>
              <a:t>Determine the number of fishing vessels each year and use that information to determine if an area is fished more.</a:t>
            </a:r>
          </a:p>
        </p:txBody>
      </p:sp>
      <p:sp>
        <p:nvSpPr>
          <p:cNvPr id="4" name="Text Placeholder 3">
            <a:extLst>
              <a:ext uri="{FF2B5EF4-FFF2-40B4-BE49-F238E27FC236}">
                <a16:creationId xmlns:a16="http://schemas.microsoft.com/office/drawing/2014/main" id="{36F08E1A-F7D3-4390-8381-80FA76F9CE0E}"/>
              </a:ext>
            </a:extLst>
          </p:cNvPr>
          <p:cNvSpPr>
            <a:spLocks noGrp="1"/>
          </p:cNvSpPr>
          <p:nvPr>
            <p:ph type="body" sz="half" idx="2"/>
          </p:nvPr>
        </p:nvSpPr>
        <p:spPr/>
        <p:txBody>
          <a:bodyPr>
            <a:normAutofit/>
          </a:bodyPr>
          <a:lstStyle/>
          <a:p>
            <a:pPr algn="l"/>
            <a:r>
              <a:rPr lang="en-US" sz="2400" dirty="0"/>
              <a:t>After building the model, there are a few things we could do to enhance and improve the models performance. </a:t>
            </a:r>
          </a:p>
        </p:txBody>
      </p:sp>
    </p:spTree>
    <p:extLst>
      <p:ext uri="{BB962C8B-B14F-4D97-AF65-F5344CB8AC3E}">
        <p14:creationId xmlns:p14="http://schemas.microsoft.com/office/powerpoint/2010/main" val="423515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BACED-C0A1-4903-A973-538A7EFE2D0B}"/>
              </a:ext>
            </a:extLst>
          </p:cNvPr>
          <p:cNvSpPr>
            <a:spLocks noGrp="1"/>
          </p:cNvSpPr>
          <p:nvPr>
            <p:ph type="title"/>
          </p:nvPr>
        </p:nvSpPr>
        <p:spPr/>
        <p:txBody>
          <a:bodyPr/>
          <a:lstStyle/>
          <a:p>
            <a:r>
              <a:rPr lang="en-US" b="1" u="sng" dirty="0">
                <a:solidFill>
                  <a:srgbClr val="0070C0"/>
                </a:solidFill>
              </a:rPr>
              <a:t>Conclusion</a:t>
            </a:r>
          </a:p>
        </p:txBody>
      </p:sp>
      <p:sp>
        <p:nvSpPr>
          <p:cNvPr id="3" name="Content Placeholder 2">
            <a:extLst>
              <a:ext uri="{FF2B5EF4-FFF2-40B4-BE49-F238E27FC236}">
                <a16:creationId xmlns:a16="http://schemas.microsoft.com/office/drawing/2014/main" id="{37B48AC4-25E6-4595-9976-F624248EB241}"/>
              </a:ext>
            </a:extLst>
          </p:cNvPr>
          <p:cNvSpPr>
            <a:spLocks noGrp="1"/>
          </p:cNvSpPr>
          <p:nvPr>
            <p:ph idx="1"/>
          </p:nvPr>
        </p:nvSpPr>
        <p:spPr/>
        <p:txBody>
          <a:bodyPr/>
          <a:lstStyle/>
          <a:p>
            <a:pPr marL="0" indent="0">
              <a:buNone/>
            </a:pPr>
            <a:r>
              <a:rPr lang="en-US" dirty="0"/>
              <a:t>     According to our data and graphs, we cannot rule out the Null Hypothesis. The spearman values indicate little to no correlation for any of the column data when compared to CO2. There are however some of the species that exhibited the kind of numbers that  would be expected if there was some influence due to carbon dioxide especially when examining the fish species </a:t>
            </a:r>
            <a:r>
              <a:rPr lang="en-US" i="1" dirty="0"/>
              <a:t>mean weight.  </a:t>
            </a:r>
            <a:r>
              <a:rPr lang="en-US" dirty="0"/>
              <a:t>The rest of the values showed no correlation of any significance so once again our Null Hypothesis cannot </a:t>
            </a:r>
            <a:r>
              <a:rPr lang="en-US"/>
              <a:t>be rejected.</a:t>
            </a:r>
            <a:endParaRPr lang="en-US" i="1" dirty="0"/>
          </a:p>
        </p:txBody>
      </p:sp>
    </p:spTree>
    <p:extLst>
      <p:ext uri="{BB962C8B-B14F-4D97-AF65-F5344CB8AC3E}">
        <p14:creationId xmlns:p14="http://schemas.microsoft.com/office/powerpoint/2010/main" val="64088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2B2E-3888-4F77-A8AF-F94F62B7C50B}"/>
              </a:ext>
            </a:extLst>
          </p:cNvPr>
          <p:cNvSpPr>
            <a:spLocks noGrp="1"/>
          </p:cNvSpPr>
          <p:nvPr>
            <p:ph type="title"/>
          </p:nvPr>
        </p:nvSpPr>
        <p:spPr/>
        <p:txBody>
          <a:bodyPr>
            <a:normAutofit/>
          </a:bodyPr>
          <a:lstStyle/>
          <a:p>
            <a:pPr algn="l"/>
            <a:r>
              <a:rPr lang="en-US" sz="3600" b="1" i="1" dirty="0">
                <a:effectLst>
                  <a:outerShdw blurRad="38100" dist="38100" dir="2700000" algn="tl">
                    <a:srgbClr val="000000">
                      <a:alpha val="43137"/>
                    </a:srgbClr>
                  </a:outerShdw>
                </a:effectLst>
              </a:rPr>
              <a:t>Problem: </a:t>
            </a:r>
            <a:r>
              <a:rPr lang="en-US" sz="3600" dirty="0"/>
              <a:t>Has climate change had an impact on </a:t>
            </a:r>
            <a:r>
              <a:rPr lang="en-US" sz="3600" dirty="0" err="1"/>
              <a:t>Comeercial</a:t>
            </a:r>
            <a:r>
              <a:rPr lang="en-US" sz="3600" dirty="0"/>
              <a:t> Fishing?</a:t>
            </a:r>
          </a:p>
        </p:txBody>
      </p:sp>
      <p:sp>
        <p:nvSpPr>
          <p:cNvPr id="3" name="Text Placeholder 2">
            <a:extLst>
              <a:ext uri="{FF2B5EF4-FFF2-40B4-BE49-F238E27FC236}">
                <a16:creationId xmlns:a16="http://schemas.microsoft.com/office/drawing/2014/main" id="{F908A36D-B64B-48CE-BB8D-16600D1190C9}"/>
              </a:ext>
            </a:extLst>
          </p:cNvPr>
          <p:cNvSpPr>
            <a:spLocks noGrp="1"/>
          </p:cNvSpPr>
          <p:nvPr>
            <p:ph type="body" idx="1"/>
          </p:nvPr>
        </p:nvSpPr>
        <p:spPr>
          <a:xfrm>
            <a:off x="2015067" y="3846051"/>
            <a:ext cx="8158690" cy="1640349"/>
          </a:xfrm>
        </p:spPr>
        <p:txBody>
          <a:bodyPr>
            <a:normAutofit lnSpcReduction="10000"/>
          </a:bodyPr>
          <a:lstStyle/>
          <a:p>
            <a:pPr marL="342900" indent="-342900" algn="l">
              <a:buFont typeface="Arial" panose="020B0604020202020204" pitchFamily="34" charset="0"/>
              <a:buChar char="•"/>
            </a:pPr>
            <a:r>
              <a:rPr lang="en-US" u="sng" dirty="0"/>
              <a:t>Null Hypothesis</a:t>
            </a:r>
            <a:r>
              <a:rPr lang="en-US" dirty="0"/>
              <a:t>: There is no significance statistically in commercial fishing data due to climate change.</a:t>
            </a:r>
          </a:p>
          <a:p>
            <a:pPr marL="342900" indent="-342900" algn="l">
              <a:buFont typeface="Arial" panose="020B0604020202020204" pitchFamily="34" charset="0"/>
              <a:buChar char="•"/>
            </a:pPr>
            <a:r>
              <a:rPr lang="en-US" u="sng" dirty="0"/>
              <a:t>Alternative Hypothesis</a:t>
            </a:r>
            <a:r>
              <a:rPr lang="en-US" dirty="0"/>
              <a:t>: There is a statistical significance in commercial fishing data due to climate change.</a:t>
            </a:r>
          </a:p>
        </p:txBody>
      </p:sp>
    </p:spTree>
    <p:extLst>
      <p:ext uri="{BB962C8B-B14F-4D97-AF65-F5344CB8AC3E}">
        <p14:creationId xmlns:p14="http://schemas.microsoft.com/office/powerpoint/2010/main" val="29088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BCF4-3FBB-4AFF-9A72-0E1961AA30D5}"/>
              </a:ext>
            </a:extLst>
          </p:cNvPr>
          <p:cNvSpPr>
            <a:spLocks noGrp="1"/>
          </p:cNvSpPr>
          <p:nvPr>
            <p:ph type="title"/>
          </p:nvPr>
        </p:nvSpPr>
        <p:spPr>
          <a:xfrm>
            <a:off x="1295402" y="982132"/>
            <a:ext cx="9601196" cy="1071955"/>
          </a:xfrm>
        </p:spPr>
        <p:txBody>
          <a:bodyPr>
            <a:normAutofit fontScale="90000"/>
          </a:bodyPr>
          <a:lstStyle/>
          <a:p>
            <a:r>
              <a:rPr lang="en-US" b="1" i="1" u="sng" dirty="0">
                <a:effectLst>
                  <a:outerShdw blurRad="38100" dist="38100" dir="2700000" algn="tl">
                    <a:srgbClr val="000000">
                      <a:alpha val="43137"/>
                    </a:srgbClr>
                  </a:outerShdw>
                </a:effectLst>
              </a:rPr>
              <a:t>Target Audience</a:t>
            </a:r>
            <a:br>
              <a:rPr lang="en-US" b="1" i="1" u="sng" dirty="0">
                <a:effectLst>
                  <a:outerShdw blurRad="38100" dist="38100" dir="2700000" algn="tl">
                    <a:srgbClr val="000000">
                      <a:alpha val="43137"/>
                    </a:srgbClr>
                  </a:outerShdw>
                </a:effectLst>
              </a:rPr>
            </a:br>
            <a:endParaRPr lang="en-US" b="1" i="1" u="sng"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1429EE11-6AFC-442E-9AF1-3C407D9D81FB}"/>
              </a:ext>
            </a:extLst>
          </p:cNvPr>
          <p:cNvSpPr txBox="1"/>
          <p:nvPr/>
        </p:nvSpPr>
        <p:spPr>
          <a:xfrm>
            <a:off x="1295402" y="2795921"/>
            <a:ext cx="9359346" cy="1200329"/>
          </a:xfrm>
          <a:prstGeom prst="rect">
            <a:avLst/>
          </a:prstGeom>
          <a:noFill/>
        </p:spPr>
        <p:txBody>
          <a:bodyPr wrap="square" rtlCol="0">
            <a:spAutoFit/>
          </a:bodyPr>
          <a:lstStyle/>
          <a:p>
            <a:pPr lvl="8"/>
            <a:endParaRPr lang="en-US" dirty="0">
              <a:latin typeface="Arial Black" panose="020B0A04020102020204" pitchFamily="34" charset="0"/>
            </a:endParaRPr>
          </a:p>
          <a:p>
            <a:pPr marL="342900" indent="-342900">
              <a:buFont typeface="+mj-lt"/>
              <a:buAutoNum type="arabicPeriod"/>
            </a:pPr>
            <a:r>
              <a:rPr lang="en-US" dirty="0">
                <a:latin typeface="Arial Black" panose="020B0A04020102020204" pitchFamily="34" charset="0"/>
              </a:rPr>
              <a:t>Government Agencies: Local, State and Federal</a:t>
            </a:r>
          </a:p>
          <a:p>
            <a:pPr marL="342900" indent="-342900">
              <a:buFont typeface="+mj-lt"/>
              <a:buAutoNum type="arabicPeriod"/>
            </a:pPr>
            <a:r>
              <a:rPr lang="en-US" dirty="0">
                <a:latin typeface="Arial Black" panose="020B0A04020102020204" pitchFamily="34" charset="0"/>
              </a:rPr>
              <a:t>Academic institutions studying climate control</a:t>
            </a:r>
          </a:p>
          <a:p>
            <a:pPr marL="342900" indent="-342900">
              <a:buFont typeface="+mj-lt"/>
              <a:buAutoNum type="arabicPeriod"/>
            </a:pPr>
            <a:r>
              <a:rPr lang="en-US" dirty="0" err="1">
                <a:latin typeface="Arial Black" panose="020B0A04020102020204" pitchFamily="34" charset="0"/>
              </a:rPr>
              <a:t>Commerical</a:t>
            </a:r>
            <a:r>
              <a:rPr lang="en-US" dirty="0">
                <a:latin typeface="Arial Black" panose="020B0A04020102020204" pitchFamily="34" charset="0"/>
              </a:rPr>
              <a:t> Fisherman and Fishing companies</a:t>
            </a:r>
          </a:p>
        </p:txBody>
      </p:sp>
    </p:spTree>
    <p:extLst>
      <p:ext uri="{BB962C8B-B14F-4D97-AF65-F5344CB8AC3E}">
        <p14:creationId xmlns:p14="http://schemas.microsoft.com/office/powerpoint/2010/main" val="2603801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D358-2060-43DD-B5AD-BAC568F937ED}"/>
              </a:ext>
            </a:extLst>
          </p:cNvPr>
          <p:cNvSpPr>
            <a:spLocks noGrp="1"/>
          </p:cNvSpPr>
          <p:nvPr>
            <p:ph type="title"/>
          </p:nvPr>
        </p:nvSpPr>
        <p:spPr/>
        <p:txBody>
          <a:bodyPr>
            <a:normAutofit/>
          </a:bodyPr>
          <a:lstStyle/>
          <a:p>
            <a:pPr algn="l"/>
            <a:r>
              <a:rPr lang="en-US" sz="3200" b="1" i="1" dirty="0">
                <a:latin typeface="DejaVu Sans" panose="020B0603030804020204" pitchFamily="34" charset="0"/>
                <a:ea typeface="DejaVu Sans" panose="020B0603030804020204" pitchFamily="34" charset="0"/>
                <a:cs typeface="DejaVu Sans" panose="020B0603030804020204" pitchFamily="34" charset="0"/>
              </a:rPr>
              <a:t>Data Sources and Information</a:t>
            </a:r>
          </a:p>
        </p:txBody>
      </p:sp>
      <p:sp>
        <p:nvSpPr>
          <p:cNvPr id="3" name="Content Placeholder 2">
            <a:extLst>
              <a:ext uri="{FF2B5EF4-FFF2-40B4-BE49-F238E27FC236}">
                <a16:creationId xmlns:a16="http://schemas.microsoft.com/office/drawing/2014/main" id="{FD5CF82B-E924-4691-ACF4-2D7C3DDF99A4}"/>
              </a:ext>
            </a:extLst>
          </p:cNvPr>
          <p:cNvSpPr>
            <a:spLocks noGrp="1"/>
          </p:cNvSpPr>
          <p:nvPr>
            <p:ph idx="1"/>
          </p:nvPr>
        </p:nvSpPr>
        <p:spPr>
          <a:solidFill>
            <a:srgbClr val="00B050">
              <a:alpha val="58000"/>
            </a:srgbClr>
          </a:solidFill>
        </p:spPr>
        <p:txBody>
          <a:bodyPr/>
          <a:lstStyle/>
          <a:p>
            <a:r>
              <a:rPr lang="en-US" dirty="0">
                <a:solidFill>
                  <a:srgbClr val="7030A0"/>
                </a:solidFill>
                <a:latin typeface="Aharoni" panose="020B0604020202020204" pitchFamily="2" charset="-79"/>
                <a:cs typeface="Aharoni" panose="020B0604020202020204" pitchFamily="2" charset="-79"/>
              </a:rPr>
              <a:t>All data was collected from The NOAA.gov website</a:t>
            </a:r>
          </a:p>
          <a:p>
            <a:r>
              <a:rPr lang="en-US" dirty="0">
                <a:solidFill>
                  <a:srgbClr val="7030A0"/>
                </a:solidFill>
                <a:latin typeface="Aharoni" panose="020B0604020202020204" pitchFamily="2" charset="-79"/>
                <a:cs typeface="Aharoni" panose="020B0604020202020204" pitchFamily="2" charset="-79"/>
              </a:rPr>
              <a:t>Data included seven fish species and five major measurements, mean weight, abundance, biomass, total number caught and ratio of total number caught per station.</a:t>
            </a:r>
          </a:p>
          <a:p>
            <a:r>
              <a:rPr lang="en-US" dirty="0">
                <a:solidFill>
                  <a:srgbClr val="7030A0"/>
                </a:solidFill>
                <a:latin typeface="Aharoni" panose="020B0604020202020204" pitchFamily="2" charset="-79"/>
                <a:cs typeface="Aharoni" panose="020B0604020202020204" pitchFamily="2" charset="-79"/>
              </a:rPr>
              <a:t>The area of focus was the Bering Sea region in Alaska.</a:t>
            </a:r>
          </a:p>
          <a:p>
            <a:endParaRPr lang="en-US" dirty="0">
              <a:solidFill>
                <a:srgbClr val="7030A0"/>
              </a:solidFill>
              <a:latin typeface="Aharoni" panose="020B0604020202020204" pitchFamily="2" charset="-79"/>
              <a:cs typeface="Aharoni" panose="020B0604020202020204" pitchFamily="2" charset="-79"/>
            </a:endParaRPr>
          </a:p>
          <a:p>
            <a:endParaRPr lang="en-US" dirty="0">
              <a:solidFill>
                <a:srgbClr val="7030A0"/>
              </a:solidFill>
              <a:latin typeface="Aharoni" panose="020B0604020202020204" pitchFamily="2" charset="-79"/>
              <a:cs typeface="Aharoni" panose="020B0604020202020204" pitchFamily="2" charset="-79"/>
            </a:endParaRPr>
          </a:p>
        </p:txBody>
      </p:sp>
    </p:spTree>
    <p:extLst>
      <p:ext uri="{BB962C8B-B14F-4D97-AF65-F5344CB8AC3E}">
        <p14:creationId xmlns:p14="http://schemas.microsoft.com/office/powerpoint/2010/main" val="306681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7DB7E-70E1-4B3A-813E-ECBA839D24A2}"/>
              </a:ext>
            </a:extLst>
          </p:cNvPr>
          <p:cNvSpPr>
            <a:spLocks noGrp="1"/>
          </p:cNvSpPr>
          <p:nvPr>
            <p:ph type="title"/>
          </p:nvPr>
        </p:nvSpPr>
        <p:spPr/>
        <p:txBody>
          <a:bodyPr>
            <a:normAutofit/>
          </a:bodyPr>
          <a:lstStyle/>
          <a:p>
            <a:pPr algn="l"/>
            <a:r>
              <a:rPr lang="en-US" sz="4800" b="1" i="1" dirty="0">
                <a:solidFill>
                  <a:srgbClr val="92D050"/>
                </a:solidFill>
                <a:effectLst>
                  <a:outerShdw blurRad="38100" dist="38100" dir="2700000" algn="tl">
                    <a:srgbClr val="000000">
                      <a:alpha val="43137"/>
                    </a:srgbClr>
                  </a:outerShdw>
                </a:effectLst>
              </a:rPr>
              <a:t>Data Analysis</a:t>
            </a:r>
            <a:endParaRPr lang="en-US" sz="4800" b="1" i="1" dirty="0">
              <a:solidFill>
                <a:srgbClr val="92D050"/>
              </a:solidFill>
            </a:endParaRPr>
          </a:p>
        </p:txBody>
      </p:sp>
      <p:sp>
        <p:nvSpPr>
          <p:cNvPr id="3" name="Content Placeholder 2">
            <a:extLst>
              <a:ext uri="{FF2B5EF4-FFF2-40B4-BE49-F238E27FC236}">
                <a16:creationId xmlns:a16="http://schemas.microsoft.com/office/drawing/2014/main" id="{BBF08AC9-5EC0-4B13-B8F3-959124302720}"/>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lnSpcReduction="10000"/>
          </a:bodyPr>
          <a:lstStyle/>
          <a:p>
            <a:r>
              <a:rPr lang="en-US" dirty="0"/>
              <a:t>Data was collected from 2000 to 2017</a:t>
            </a:r>
          </a:p>
          <a:p>
            <a:r>
              <a:rPr lang="en-US" dirty="0"/>
              <a:t>The data collected was </a:t>
            </a:r>
            <a:r>
              <a:rPr lang="en-US" dirty="0" err="1"/>
              <a:t>groupby</a:t>
            </a:r>
            <a:r>
              <a:rPr lang="en-US" dirty="0"/>
              <a:t> the year and species then merged using year.</a:t>
            </a:r>
          </a:p>
          <a:p>
            <a:r>
              <a:rPr lang="en-US" dirty="0"/>
              <a:t>Data was then visually displayed.</a:t>
            </a:r>
          </a:p>
          <a:p>
            <a:r>
              <a:rPr lang="en-US" dirty="0"/>
              <a:t>Spearman Correlation Coefficient was used to compare our different measurements.</a:t>
            </a:r>
          </a:p>
          <a:p>
            <a:r>
              <a:rPr lang="en-US" dirty="0"/>
              <a:t>An evaluation was then made to determine if there is evidence to support or reject our null hypothesis.</a:t>
            </a:r>
          </a:p>
          <a:p>
            <a:endParaRPr lang="en-US" dirty="0"/>
          </a:p>
        </p:txBody>
      </p:sp>
    </p:spTree>
    <p:extLst>
      <p:ext uri="{BB962C8B-B14F-4D97-AF65-F5344CB8AC3E}">
        <p14:creationId xmlns:p14="http://schemas.microsoft.com/office/powerpoint/2010/main" val="132014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E6E1520-2FF6-4854-9AF4-AEF2311B5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a:extLst>
                <a:ext uri="{FF2B5EF4-FFF2-40B4-BE49-F238E27FC236}">
                  <a16:creationId xmlns:a16="http://schemas.microsoft.com/office/drawing/2014/main" id="{BA5D1594-F7BA-4C1C-9385-FD09BD2A6F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51BC212-81ED-4D4F-A9E1-FE62C9B06D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6" name="Picture 15">
                <a:extLst>
                  <a:ext uri="{FF2B5EF4-FFF2-40B4-BE49-F238E27FC236}">
                    <a16:creationId xmlns:a16="http://schemas.microsoft.com/office/drawing/2014/main" id="{A2993D6C-D352-4196-8909-21BFE986372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DC52BDAD-556E-4C4C-B776-FD44D9082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46D91A09-3DF6-490E-955F-8671B86A13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9" name="Picture 18">
                <a:extLst>
                  <a:ext uri="{FF2B5EF4-FFF2-40B4-BE49-F238E27FC236}">
                    <a16:creationId xmlns:a16="http://schemas.microsoft.com/office/drawing/2014/main" id="{DEAA77F7-514B-46E6-980A-60EF524833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1" name="Rectangle 20">
            <a:extLst>
              <a:ext uri="{FF2B5EF4-FFF2-40B4-BE49-F238E27FC236}">
                <a16:creationId xmlns:a16="http://schemas.microsoft.com/office/drawing/2014/main" id="{64D0FF6F-093D-47AB-9CBA-8BBEF7F73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EB1138CC-177F-42D5-8306-BA55EBF8BA07}"/>
              </a:ext>
            </a:extLst>
          </p:cNvPr>
          <p:cNvPicPr>
            <a:picLocks noChangeAspect="1"/>
          </p:cNvPicPr>
          <p:nvPr/>
        </p:nvPicPr>
        <p:blipFill>
          <a:blip r:embed="rId5"/>
          <a:stretch>
            <a:fillRect/>
          </a:stretch>
        </p:blipFill>
        <p:spPr>
          <a:xfrm>
            <a:off x="1670109" y="1410208"/>
            <a:ext cx="4763925" cy="3858780"/>
          </a:xfrm>
          <a:prstGeom prst="rect">
            <a:avLst/>
          </a:prstGeom>
        </p:spPr>
      </p:pic>
      <p:cxnSp>
        <p:nvCxnSpPr>
          <p:cNvPr id="23" name="Straight Connector 22">
            <a:extLst>
              <a:ext uri="{FF2B5EF4-FFF2-40B4-BE49-F238E27FC236}">
                <a16:creationId xmlns:a16="http://schemas.microsoft.com/office/drawing/2014/main" id="{1163510C-FF2B-41B2-AEFC-A952A75074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264EB7BD-65B7-4A7B-B612-BFA5896599A8}"/>
              </a:ext>
            </a:extLst>
          </p:cNvPr>
          <p:cNvSpPr>
            <a:spLocks noGrp="1"/>
          </p:cNvSpPr>
          <p:nvPr>
            <p:ph type="title"/>
          </p:nvPr>
        </p:nvSpPr>
        <p:spPr>
          <a:xfrm>
            <a:off x="7535825" y="982132"/>
            <a:ext cx="3360772" cy="1303867"/>
          </a:xfrm>
        </p:spPr>
        <p:txBody>
          <a:bodyPr>
            <a:normAutofit/>
          </a:bodyPr>
          <a:lstStyle/>
          <a:p>
            <a:pPr algn="l"/>
            <a:r>
              <a:rPr lang="en-US" sz="2000" dirty="0">
                <a:latin typeface="Aharoni" panose="02010803020104030203" pitchFamily="2" charset="-79"/>
                <a:cs typeface="Aharoni" panose="02010803020104030203" pitchFamily="2" charset="-79"/>
              </a:rPr>
              <a:t>Comparing Mean Weight and the levels of CO2 for Each Fish Species</a:t>
            </a:r>
          </a:p>
        </p:txBody>
      </p:sp>
      <p:sp>
        <p:nvSpPr>
          <p:cNvPr id="10" name="Content Placeholder 9">
            <a:extLst>
              <a:ext uri="{FF2B5EF4-FFF2-40B4-BE49-F238E27FC236}">
                <a16:creationId xmlns:a16="http://schemas.microsoft.com/office/drawing/2014/main" id="{B645ACEA-1976-4E1C-85ED-62BD33CFDA59}"/>
              </a:ext>
            </a:extLst>
          </p:cNvPr>
          <p:cNvSpPr>
            <a:spLocks noGrp="1"/>
          </p:cNvSpPr>
          <p:nvPr>
            <p:ph idx="1"/>
          </p:nvPr>
        </p:nvSpPr>
        <p:spPr>
          <a:xfrm>
            <a:off x="7535824" y="2556932"/>
            <a:ext cx="3360771" cy="3318936"/>
          </a:xfrm>
        </p:spPr>
        <p:txBody>
          <a:bodyPr>
            <a:normAutofit lnSpcReduction="10000"/>
          </a:bodyPr>
          <a:lstStyle/>
          <a:p>
            <a:r>
              <a:rPr lang="en-US" dirty="0"/>
              <a:t> </a:t>
            </a:r>
            <a:r>
              <a:rPr lang="en-US" sz="2000" dirty="0"/>
              <a:t>Great Grenadier, Pacific Cod and Sablefish showed a negative correlation.</a:t>
            </a:r>
          </a:p>
          <a:p>
            <a:r>
              <a:rPr lang="en-US" sz="2000" dirty="0"/>
              <a:t>Other species showed a flat or no correlation</a:t>
            </a:r>
          </a:p>
          <a:p>
            <a:r>
              <a:rPr lang="en-US" sz="2000" dirty="0"/>
              <a:t>We would expect to see a negative correlation if Climate change was impacting the Mean Weight</a:t>
            </a:r>
          </a:p>
          <a:p>
            <a:r>
              <a:rPr lang="en-US" sz="2000" dirty="0"/>
              <a:t>Spearman value= -0.08</a:t>
            </a:r>
          </a:p>
        </p:txBody>
      </p:sp>
    </p:spTree>
    <p:extLst>
      <p:ext uri="{BB962C8B-B14F-4D97-AF65-F5344CB8AC3E}">
        <p14:creationId xmlns:p14="http://schemas.microsoft.com/office/powerpoint/2010/main" val="60998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47C940C-BCEA-4B94-ADAB-E5DF93AD25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a:extLst>
                <a:ext uri="{FF2B5EF4-FFF2-40B4-BE49-F238E27FC236}">
                  <a16:creationId xmlns:a16="http://schemas.microsoft.com/office/drawing/2014/main" id="{43355E07-D27F-496A-A202-82B978528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7ABE8173-1154-4FFD-A647-BE335D1BF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6" name="Picture 15">
                <a:extLst>
                  <a:ext uri="{FF2B5EF4-FFF2-40B4-BE49-F238E27FC236}">
                    <a16:creationId xmlns:a16="http://schemas.microsoft.com/office/drawing/2014/main" id="{372EFA8A-6EE3-4B25-873B-F4CED90537E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18C03B2B-142C-4AD5-8F21-0FC939548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C6FAF349-1EBC-4906-8CCB-C668CAE6900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9" name="Picture 18">
                <a:extLst>
                  <a:ext uri="{FF2B5EF4-FFF2-40B4-BE49-F238E27FC236}">
                    <a16:creationId xmlns:a16="http://schemas.microsoft.com/office/drawing/2014/main" id="{15541360-9082-4D4C-A106-460B85E98C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cxnSp>
        <p:nvCxnSpPr>
          <p:cNvPr id="21" name="Straight Connector 20">
            <a:extLst>
              <a:ext uri="{FF2B5EF4-FFF2-40B4-BE49-F238E27FC236}">
                <a16:creationId xmlns:a16="http://schemas.microsoft.com/office/drawing/2014/main" id="{E59A63C7-BCAC-464C-B7D5-9A713B4CAC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Content Placeholder 4">
            <a:extLst>
              <a:ext uri="{FF2B5EF4-FFF2-40B4-BE49-F238E27FC236}">
                <a16:creationId xmlns:a16="http://schemas.microsoft.com/office/drawing/2014/main" id="{0DB509F0-F650-4E1F-8AAB-DEBD055E8431}"/>
              </a:ext>
            </a:extLst>
          </p:cNvPr>
          <p:cNvPicPr>
            <a:picLocks noChangeAspect="1"/>
          </p:cNvPicPr>
          <p:nvPr/>
        </p:nvPicPr>
        <p:blipFill>
          <a:blip r:embed="rId5"/>
          <a:stretch>
            <a:fillRect/>
          </a:stretch>
        </p:blipFill>
        <p:spPr>
          <a:xfrm>
            <a:off x="5418668" y="1220702"/>
            <a:ext cx="5469466" cy="4416593"/>
          </a:xfrm>
          <a:prstGeom prst="rect">
            <a:avLst/>
          </a:prstGeom>
          <a:ln w="57150" cmpd="thickThin">
            <a:solidFill>
              <a:schemeClr val="tx1">
                <a:lumMod val="50000"/>
                <a:lumOff val="50000"/>
              </a:schemeClr>
            </a:solidFill>
            <a:miter lim="800000"/>
          </a:ln>
        </p:spPr>
      </p:pic>
      <p:sp>
        <p:nvSpPr>
          <p:cNvPr id="2" name="Title 1">
            <a:extLst>
              <a:ext uri="{FF2B5EF4-FFF2-40B4-BE49-F238E27FC236}">
                <a16:creationId xmlns:a16="http://schemas.microsoft.com/office/drawing/2014/main" id="{807B8B6E-09E7-4E67-A846-4938A27B545B}"/>
              </a:ext>
            </a:extLst>
          </p:cNvPr>
          <p:cNvSpPr>
            <a:spLocks noGrp="1"/>
          </p:cNvSpPr>
          <p:nvPr>
            <p:ph type="title"/>
          </p:nvPr>
        </p:nvSpPr>
        <p:spPr>
          <a:xfrm>
            <a:off x="1295402" y="982132"/>
            <a:ext cx="3660056" cy="1325373"/>
          </a:xfrm>
        </p:spPr>
        <p:txBody>
          <a:bodyPr anchor="b">
            <a:normAutofit/>
          </a:bodyPr>
          <a:lstStyle/>
          <a:p>
            <a:pPr algn="l"/>
            <a:r>
              <a:rPr lang="en-US" sz="2400" b="1" dirty="0"/>
              <a:t>Abundance of fish related to CO2 for each fish species</a:t>
            </a:r>
          </a:p>
        </p:txBody>
      </p:sp>
      <p:sp>
        <p:nvSpPr>
          <p:cNvPr id="10" name="Content Placeholder 9">
            <a:extLst>
              <a:ext uri="{FF2B5EF4-FFF2-40B4-BE49-F238E27FC236}">
                <a16:creationId xmlns:a16="http://schemas.microsoft.com/office/drawing/2014/main" id="{A226B705-3779-4681-9972-1FAE08F77DF1}"/>
              </a:ext>
            </a:extLst>
          </p:cNvPr>
          <p:cNvSpPr>
            <a:spLocks noGrp="1"/>
          </p:cNvSpPr>
          <p:nvPr>
            <p:ph idx="1"/>
          </p:nvPr>
        </p:nvSpPr>
        <p:spPr>
          <a:xfrm>
            <a:off x="1295401" y="2493774"/>
            <a:ext cx="3660057" cy="3382094"/>
          </a:xfrm>
        </p:spPr>
        <p:txBody>
          <a:bodyPr>
            <a:normAutofit/>
          </a:bodyPr>
          <a:lstStyle/>
          <a:p>
            <a:r>
              <a:rPr lang="en-US" sz="2000" dirty="0"/>
              <a:t>Most Fish Species show little or no correlation with the Giant Grenadier having a positive correlation</a:t>
            </a:r>
          </a:p>
          <a:p>
            <a:r>
              <a:rPr lang="en-US" sz="2000" dirty="0"/>
              <a:t>Again, we would expect a negative correlation if in fact climate change was having an impact on the fish population</a:t>
            </a:r>
          </a:p>
          <a:p>
            <a:r>
              <a:rPr lang="en-US" sz="2000" dirty="0"/>
              <a:t>Spearman value= 0.04</a:t>
            </a:r>
          </a:p>
        </p:txBody>
      </p:sp>
    </p:spTree>
    <p:extLst>
      <p:ext uri="{BB962C8B-B14F-4D97-AF65-F5344CB8AC3E}">
        <p14:creationId xmlns:p14="http://schemas.microsoft.com/office/powerpoint/2010/main" val="254768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E6E1520-2FF6-4854-9AF4-AEF2311B5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a:extLst>
                <a:ext uri="{FF2B5EF4-FFF2-40B4-BE49-F238E27FC236}">
                  <a16:creationId xmlns:a16="http://schemas.microsoft.com/office/drawing/2014/main" id="{BA5D1594-F7BA-4C1C-9385-FD09BD2A6F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51BC212-81ED-4D4F-A9E1-FE62C9B06D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6" name="Picture 15">
                <a:extLst>
                  <a:ext uri="{FF2B5EF4-FFF2-40B4-BE49-F238E27FC236}">
                    <a16:creationId xmlns:a16="http://schemas.microsoft.com/office/drawing/2014/main" id="{A2993D6C-D352-4196-8909-21BFE986372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DC52BDAD-556E-4C4C-B776-FD44D9082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46D91A09-3DF6-490E-955F-8671B86A13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9" name="Picture 18">
                <a:extLst>
                  <a:ext uri="{FF2B5EF4-FFF2-40B4-BE49-F238E27FC236}">
                    <a16:creationId xmlns:a16="http://schemas.microsoft.com/office/drawing/2014/main" id="{DEAA77F7-514B-46E6-980A-60EF524833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1" name="Rectangle 20">
            <a:extLst>
              <a:ext uri="{FF2B5EF4-FFF2-40B4-BE49-F238E27FC236}">
                <a16:creationId xmlns:a16="http://schemas.microsoft.com/office/drawing/2014/main" id="{64D0FF6F-093D-47AB-9CBA-8BBEF7F73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descr="A screenshot of a computer&#10;&#10;Description generated with high confidence">
            <a:extLst>
              <a:ext uri="{FF2B5EF4-FFF2-40B4-BE49-F238E27FC236}">
                <a16:creationId xmlns:a16="http://schemas.microsoft.com/office/drawing/2014/main" id="{B1DF2E4F-44FC-49A3-8BD1-0F0066C12C33}"/>
              </a:ext>
            </a:extLst>
          </p:cNvPr>
          <p:cNvPicPr>
            <a:picLocks noChangeAspect="1"/>
          </p:cNvPicPr>
          <p:nvPr/>
        </p:nvPicPr>
        <p:blipFill>
          <a:blip r:embed="rId5"/>
          <a:stretch>
            <a:fillRect/>
          </a:stretch>
        </p:blipFill>
        <p:spPr>
          <a:xfrm>
            <a:off x="1647847" y="1410208"/>
            <a:ext cx="4808448" cy="3858780"/>
          </a:xfrm>
          <a:prstGeom prst="rect">
            <a:avLst/>
          </a:prstGeom>
        </p:spPr>
      </p:pic>
      <p:cxnSp>
        <p:nvCxnSpPr>
          <p:cNvPr id="23" name="Straight Connector 22">
            <a:extLst>
              <a:ext uri="{FF2B5EF4-FFF2-40B4-BE49-F238E27FC236}">
                <a16:creationId xmlns:a16="http://schemas.microsoft.com/office/drawing/2014/main" id="{1163510C-FF2B-41B2-AEFC-A952A75074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20F60B9A-14EC-4758-8414-61CCC00A3312}"/>
              </a:ext>
            </a:extLst>
          </p:cNvPr>
          <p:cNvSpPr>
            <a:spLocks noGrp="1"/>
          </p:cNvSpPr>
          <p:nvPr>
            <p:ph type="title"/>
          </p:nvPr>
        </p:nvSpPr>
        <p:spPr>
          <a:xfrm>
            <a:off x="7535825" y="982132"/>
            <a:ext cx="3360772" cy="1303867"/>
          </a:xfrm>
        </p:spPr>
        <p:txBody>
          <a:bodyPr>
            <a:normAutofit fontScale="90000"/>
          </a:bodyPr>
          <a:lstStyle/>
          <a:p>
            <a:r>
              <a:rPr lang="en-US" sz="2800" dirty="0"/>
              <a:t>Total Number Caught for each species compared to CO2 levels</a:t>
            </a:r>
          </a:p>
        </p:txBody>
      </p:sp>
      <p:sp>
        <p:nvSpPr>
          <p:cNvPr id="10" name="Content Placeholder 9">
            <a:extLst>
              <a:ext uri="{FF2B5EF4-FFF2-40B4-BE49-F238E27FC236}">
                <a16:creationId xmlns:a16="http://schemas.microsoft.com/office/drawing/2014/main" id="{635E86CF-3CB6-4C43-8621-34323704F8AB}"/>
              </a:ext>
            </a:extLst>
          </p:cNvPr>
          <p:cNvSpPr>
            <a:spLocks noGrp="1"/>
          </p:cNvSpPr>
          <p:nvPr>
            <p:ph idx="1"/>
          </p:nvPr>
        </p:nvSpPr>
        <p:spPr>
          <a:xfrm>
            <a:off x="7535824" y="2556932"/>
            <a:ext cx="3360771" cy="3318936"/>
          </a:xfrm>
        </p:spPr>
        <p:txBody>
          <a:bodyPr>
            <a:normAutofit fontScale="92500"/>
          </a:bodyPr>
          <a:lstStyle/>
          <a:p>
            <a:r>
              <a:rPr lang="en-US" dirty="0"/>
              <a:t>The total number caught related to CO2 shows mostly a flat or zero correlation with the Great Grenadier showing a positive correlation and sablefish showing a negative correlation</a:t>
            </a:r>
          </a:p>
          <a:p>
            <a:r>
              <a:rPr lang="en-US" dirty="0"/>
              <a:t>Spearman value= 0.001</a:t>
            </a:r>
          </a:p>
        </p:txBody>
      </p:sp>
    </p:spTree>
    <p:extLst>
      <p:ext uri="{BB962C8B-B14F-4D97-AF65-F5344CB8AC3E}">
        <p14:creationId xmlns:p14="http://schemas.microsoft.com/office/powerpoint/2010/main" val="1491428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10A2-9B23-4734-B1FD-8EB9D7E17CF4}"/>
              </a:ext>
            </a:extLst>
          </p:cNvPr>
          <p:cNvSpPr>
            <a:spLocks noGrp="1"/>
          </p:cNvSpPr>
          <p:nvPr>
            <p:ph type="title"/>
          </p:nvPr>
        </p:nvSpPr>
        <p:spPr/>
        <p:txBody>
          <a:bodyPr/>
          <a:lstStyle/>
          <a:p>
            <a:r>
              <a:rPr lang="en-US" b="1" u="sng" dirty="0"/>
              <a:t>Learning Model</a:t>
            </a:r>
          </a:p>
        </p:txBody>
      </p:sp>
      <p:sp>
        <p:nvSpPr>
          <p:cNvPr id="3" name="Content Placeholder 2">
            <a:extLst>
              <a:ext uri="{FF2B5EF4-FFF2-40B4-BE49-F238E27FC236}">
                <a16:creationId xmlns:a16="http://schemas.microsoft.com/office/drawing/2014/main" id="{7510EBC6-3A93-434C-B709-A750DEC93684}"/>
              </a:ext>
            </a:extLst>
          </p:cNvPr>
          <p:cNvSpPr>
            <a:spLocks noGrp="1"/>
          </p:cNvSpPr>
          <p:nvPr>
            <p:ph idx="1"/>
          </p:nvPr>
        </p:nvSpPr>
        <p:spPr>
          <a:solidFill>
            <a:schemeClr val="accent4"/>
          </a:solidFill>
        </p:spPr>
        <p:txBody>
          <a:bodyPr/>
          <a:lstStyle/>
          <a:p>
            <a:r>
              <a:rPr lang="en-US" dirty="0"/>
              <a:t>Chose logistic regression supervised learning model </a:t>
            </a:r>
          </a:p>
          <a:p>
            <a:r>
              <a:rPr lang="en-US" dirty="0"/>
              <a:t>Predict the species of fish using our top 3 metrics</a:t>
            </a:r>
          </a:p>
          <a:p>
            <a:r>
              <a:rPr lang="en-US" dirty="0"/>
              <a:t>Placing data into a test set and a training set</a:t>
            </a:r>
          </a:p>
          <a:p>
            <a:r>
              <a:rPr lang="en-US" dirty="0"/>
              <a:t>Calculate the success rate of the model </a:t>
            </a:r>
          </a:p>
        </p:txBody>
      </p:sp>
    </p:spTree>
    <p:extLst>
      <p:ext uri="{BB962C8B-B14F-4D97-AF65-F5344CB8AC3E}">
        <p14:creationId xmlns:p14="http://schemas.microsoft.com/office/powerpoint/2010/main" val="4993885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223</TotalTime>
  <Words>689</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Aharoni</vt:lpstr>
      <vt:lpstr>Arial</vt:lpstr>
      <vt:lpstr>Arial Black</vt:lpstr>
      <vt:lpstr>DejaVu Sans</vt:lpstr>
      <vt:lpstr>Garamond</vt:lpstr>
      <vt:lpstr>Organic</vt:lpstr>
      <vt:lpstr>Does Climate Change Have an Impact On Commercial Fishing</vt:lpstr>
      <vt:lpstr>Problem: Has climate change had an impact on Comeercial Fishing?</vt:lpstr>
      <vt:lpstr>Target Audience </vt:lpstr>
      <vt:lpstr>Data Sources and Information</vt:lpstr>
      <vt:lpstr>Data Analysis</vt:lpstr>
      <vt:lpstr>Comparing Mean Weight and the levels of CO2 for Each Fish Species</vt:lpstr>
      <vt:lpstr>Abundance of fish related to CO2 for each fish species</vt:lpstr>
      <vt:lpstr>Total Number Caught for each species compared to CO2 levels</vt:lpstr>
      <vt:lpstr>Learning Model</vt:lpstr>
      <vt:lpstr>Logistical Regression</vt:lpstr>
      <vt:lpstr>Model Analysis</vt:lpstr>
      <vt:lpstr>Thoughts On Making the Model Better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Climate Change Have an Impact On Commercial Fishing</dc:title>
  <dc:creator>kevin bryson</dc:creator>
  <cp:lastModifiedBy>kevin bryson</cp:lastModifiedBy>
  <cp:revision>15</cp:revision>
  <dcterms:created xsi:type="dcterms:W3CDTF">2018-05-29T16:29:37Z</dcterms:created>
  <dcterms:modified xsi:type="dcterms:W3CDTF">2018-05-29T20:13:02Z</dcterms:modified>
</cp:coreProperties>
</file>