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64" r:id="rId5"/>
    <p:sldId id="276" r:id="rId6"/>
    <p:sldId id="281" r:id="rId7"/>
    <p:sldId id="282" r:id="rId8"/>
    <p:sldId id="284" r:id="rId9"/>
    <p:sldId id="283" r:id="rId10"/>
    <p:sldId id="286" r:id="rId11"/>
    <p:sldId id="287" r:id="rId12"/>
    <p:sldId id="288" r:id="rId13"/>
    <p:sldId id="285" r:id="rId14"/>
    <p:sldId id="289"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howGuides="1">
      <p:cViewPr varScale="1">
        <p:scale>
          <a:sx n="72" d="100"/>
          <a:sy n="72" d="100"/>
        </p:scale>
        <p:origin x="660" y="7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7/9/2018</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7/9/2018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7/9/2018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7/9/2018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7/9/2018</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7/9/2018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7/9/2018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7/9/2018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7/9/2018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7/9/2018</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High School Graduation Rates</a:t>
            </a:r>
          </a:p>
        </p:txBody>
      </p:sp>
      <p:sp>
        <p:nvSpPr>
          <p:cNvPr id="3" name="Subtitle 2"/>
          <p:cNvSpPr>
            <a:spLocks noGrp="1"/>
          </p:cNvSpPr>
          <p:nvPr>
            <p:ph type="subTitle" idx="1"/>
          </p:nvPr>
        </p:nvSpPr>
        <p:spPr/>
        <p:txBody>
          <a:bodyPr/>
          <a:lstStyle/>
          <a:p>
            <a:r>
              <a:rPr lang="en-US" dirty="0"/>
              <a:t>By: Kevin Bryson</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42D475-481F-4C08-9544-07E3732D1F94}"/>
              </a:ext>
            </a:extLst>
          </p:cNvPr>
          <p:cNvSpPr txBox="1"/>
          <p:nvPr/>
        </p:nvSpPr>
        <p:spPr>
          <a:xfrm>
            <a:off x="912812" y="533400"/>
            <a:ext cx="10744200" cy="5447645"/>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Recommendations</a:t>
            </a:r>
          </a:p>
          <a:p>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Male students need to have programs that inject positive role models into their lives at an early age. These programs need to continue until graduation</a:t>
            </a:r>
          </a:p>
          <a:p>
            <a:r>
              <a:rPr lang="en-US" sz="2800" dirty="0">
                <a:latin typeface="Arial" panose="020B0604020202020204" pitchFamily="34" charset="0"/>
                <a:cs typeface="Arial" panose="020B0604020202020204" pitchFamily="34" charset="0"/>
              </a:rPr>
              <a:t> 	- The program needs to be diverse and not necessarily </a:t>
            </a:r>
          </a:p>
          <a:p>
            <a:r>
              <a:rPr lang="en-US" sz="2800" dirty="0">
                <a:latin typeface="Arial" panose="020B0604020202020204" pitchFamily="34" charset="0"/>
                <a:cs typeface="Arial" panose="020B0604020202020204" pitchFamily="34" charset="0"/>
              </a:rPr>
              <a:t>	   focus on one ethnicity over another.</a:t>
            </a:r>
          </a:p>
          <a:p>
            <a:r>
              <a:rPr lang="en-US" sz="2800" dirty="0">
                <a:latin typeface="Arial" panose="020B0604020202020204" pitchFamily="34" charset="0"/>
                <a:cs typeface="Arial" panose="020B0604020202020204" pitchFamily="34" charset="0"/>
              </a:rPr>
              <a:t>	- Community leaders need to be apart of the program.</a:t>
            </a:r>
          </a:p>
          <a:p>
            <a:r>
              <a:rPr lang="en-US" sz="2800" dirty="0">
                <a:latin typeface="Arial" panose="020B0604020202020204" pitchFamily="34" charset="0"/>
                <a:cs typeface="Arial" panose="020B0604020202020204" pitchFamily="34" charset="0"/>
              </a:rPr>
              <a:t>2. More male teachers need to be recruited especially at lower </a:t>
            </a:r>
          </a:p>
          <a:p>
            <a:r>
              <a:rPr lang="en-US" sz="2800" dirty="0">
                <a:latin typeface="Arial" panose="020B0604020202020204" pitchFamily="34" charset="0"/>
                <a:cs typeface="Arial" panose="020B0604020202020204" pitchFamily="34" charset="0"/>
              </a:rPr>
              <a:t>    grade levels.</a:t>
            </a:r>
          </a:p>
          <a:p>
            <a:r>
              <a:rPr lang="en-US" sz="2800" dirty="0">
                <a:latin typeface="Arial" panose="020B0604020202020204" pitchFamily="34" charset="0"/>
                <a:cs typeface="Arial" panose="020B0604020202020204" pitchFamily="34" charset="0"/>
              </a:rPr>
              <a:t>3. Each school district should start a program that provides basic</a:t>
            </a:r>
          </a:p>
          <a:p>
            <a:r>
              <a:rPr lang="en-US" sz="2800" dirty="0">
                <a:latin typeface="Arial" panose="020B0604020202020204" pitchFamily="34" charset="0"/>
                <a:cs typeface="Arial" panose="020B0604020202020204" pitchFamily="34" charset="0"/>
              </a:rPr>
              <a:t>    health care for students in the form of a district health center.</a:t>
            </a:r>
          </a:p>
        </p:txBody>
      </p:sp>
    </p:spTree>
    <p:extLst>
      <p:ext uri="{BB962C8B-B14F-4D97-AF65-F5344CB8AC3E}">
        <p14:creationId xmlns:p14="http://schemas.microsoft.com/office/powerpoint/2010/main" val="246458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7F3A85-0C04-4C01-B95C-E456EF4D29DA}"/>
              </a:ext>
            </a:extLst>
          </p:cNvPr>
          <p:cNvSpPr txBox="1"/>
          <p:nvPr/>
        </p:nvSpPr>
        <p:spPr>
          <a:xfrm>
            <a:off x="227012" y="381000"/>
            <a:ext cx="11049000" cy="4154984"/>
          </a:xfrm>
          <a:prstGeom prst="rect">
            <a:avLst/>
          </a:prstGeom>
          <a:noFill/>
        </p:spPr>
        <p:txBody>
          <a:bodyPr wrap="square" rtlCol="0">
            <a:spAutoFit/>
          </a:bodyPr>
          <a:lstStyle/>
          <a:p>
            <a:pPr algn="ctr"/>
            <a:r>
              <a:rPr lang="en-US" sz="4000" dirty="0">
                <a:latin typeface="Arial Black" panose="020B0A04020102020204" pitchFamily="34" charset="0"/>
              </a:rPr>
              <a:t>Conclusion</a:t>
            </a:r>
          </a:p>
          <a:p>
            <a:endParaRPr lang="en-US" dirty="0">
              <a:latin typeface="Arial Black" panose="020B0A04020102020204" pitchFamily="34" charset="0"/>
            </a:endParaRPr>
          </a:p>
          <a:p>
            <a:r>
              <a:rPr lang="en-US" sz="2000" dirty="0">
                <a:latin typeface="Arial Black" panose="020B0A04020102020204" pitchFamily="34" charset="0"/>
              </a:rPr>
              <a:t>          School districts need to be able to predict and improve graduation rates. According to the data, males are graduating at a lower level than females. Male students have had less role models over the years which is leading to lower graduation rates. Students who are insured have an increase in graduation rates compared to their non-insured peers. Healthy students attend class more and have fewer distractions in a classroom setting. Other areas of interest would be free and reduced lunch numbers and discipline numbers for each ethnicity compared to their graduation rates. Also examining parents level of education could be another indicator of a child’s chances for graduation.</a:t>
            </a:r>
          </a:p>
        </p:txBody>
      </p:sp>
    </p:spTree>
    <p:extLst>
      <p:ext uri="{BB962C8B-B14F-4D97-AF65-F5344CB8AC3E}">
        <p14:creationId xmlns:p14="http://schemas.microsoft.com/office/powerpoint/2010/main" val="151380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effectLst>
                  <a:outerShdw blurRad="38100" dist="38100" dir="2700000" algn="tl">
                    <a:srgbClr val="000000">
                      <a:alpha val="43137"/>
                    </a:srgbClr>
                  </a:outerShdw>
                </a:effectLst>
              </a:rPr>
              <a:t>Problem</a:t>
            </a:r>
          </a:p>
        </p:txBody>
      </p:sp>
      <p:sp>
        <p:nvSpPr>
          <p:cNvPr id="14" name="Content Placeholder 13"/>
          <p:cNvSpPr>
            <a:spLocks noGrp="1"/>
          </p:cNvSpPr>
          <p:nvPr>
            <p:ph idx="1"/>
          </p:nvPr>
        </p:nvSpPr>
        <p:spPr/>
        <p:txBody>
          <a:bodyPr/>
          <a:lstStyle/>
          <a:p>
            <a:r>
              <a:rPr lang="en-US" dirty="0"/>
              <a:t>What are the important variables in determining high school graduation rates?</a:t>
            </a:r>
          </a:p>
          <a:p>
            <a:r>
              <a:rPr lang="en-US" dirty="0"/>
              <a:t>Use these variables to predict future high school graduation rates.</a:t>
            </a:r>
          </a:p>
          <a:p>
            <a:r>
              <a:rPr lang="en-US" dirty="0"/>
              <a:t>Make recommendations to stakeholders including school districts and other organizations that can increase graduation rates incorporating these variables.</a:t>
            </a:r>
          </a:p>
          <a:p>
            <a:pPr marL="0" indent="0">
              <a:buNone/>
            </a:pPr>
            <a:endParaRPr lang="en-US"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99B966E4-8DE8-4DDD-A241-62664DAFF858}"/>
              </a:ext>
            </a:extLst>
          </p:cNvPr>
          <p:cNvSpPr>
            <a:spLocks noGrp="1"/>
          </p:cNvSpPr>
          <p:nvPr>
            <p:ph idx="1"/>
          </p:nvPr>
        </p:nvSpPr>
        <p:spPr/>
        <p:txBody>
          <a:bodyPr/>
          <a:lstStyle/>
          <a:p>
            <a:r>
              <a:rPr lang="en-US" dirty="0"/>
              <a:t>One of the biggest challenges that each school district faces is how to increase graduation rates.</a:t>
            </a:r>
          </a:p>
          <a:p>
            <a:r>
              <a:rPr lang="en-US" dirty="0"/>
              <a:t>School district programs are audited to judge their effectiveness, however, most are not replaced.</a:t>
            </a:r>
          </a:p>
          <a:p>
            <a:r>
              <a:rPr lang="en-US" dirty="0"/>
              <a:t>School districts would be able to judge programs more effectively if there was a comprehensive analysis of data.</a:t>
            </a:r>
          </a:p>
          <a:p>
            <a:r>
              <a:rPr lang="en-US" dirty="0"/>
              <a:t>School Districts, Government Agencies and Education focused businesses would be our major clients.</a:t>
            </a:r>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1BDC9-3BC9-4497-BEE5-40D9D07542A2}"/>
              </a:ext>
            </a:extLst>
          </p:cNvPr>
          <p:cNvSpPr txBox="1"/>
          <p:nvPr/>
        </p:nvSpPr>
        <p:spPr>
          <a:xfrm>
            <a:off x="836612" y="685800"/>
            <a:ext cx="10515600" cy="2308324"/>
          </a:xfrm>
          <a:prstGeom prst="rect">
            <a:avLst/>
          </a:prstGeom>
          <a:noFill/>
        </p:spPr>
        <p:txBody>
          <a:bodyPr wrap="square" rtlCol="0">
            <a:spAutoFit/>
          </a:bodyPr>
          <a:lstStyle/>
          <a:p>
            <a:r>
              <a:rPr lang="en-US" sz="4000" b="1" u="sng" dirty="0"/>
              <a:t>Data Sources</a:t>
            </a:r>
          </a:p>
          <a:p>
            <a:endParaRPr lang="en-US" sz="4000" b="1" dirty="0"/>
          </a:p>
          <a:p>
            <a:pPr marL="457200" indent="-457200">
              <a:buFont typeface="Arial" panose="020B0604020202020204" pitchFamily="34" charset="0"/>
              <a:buChar char="•"/>
            </a:pPr>
            <a:r>
              <a:rPr lang="en-US" sz="3200" b="1" dirty="0">
                <a:solidFill>
                  <a:schemeClr val="tx2"/>
                </a:solidFill>
              </a:rPr>
              <a:t>California Department of Education.com</a:t>
            </a:r>
          </a:p>
          <a:p>
            <a:pPr marL="457200" indent="-457200">
              <a:buFont typeface="Arial" panose="020B0604020202020204" pitchFamily="34" charset="0"/>
              <a:buChar char="•"/>
            </a:pPr>
            <a:r>
              <a:rPr lang="en-US" sz="3200" b="1" dirty="0">
                <a:solidFill>
                  <a:schemeClr val="tx2"/>
                </a:solidFill>
              </a:rPr>
              <a:t>San Bernardino County.com</a:t>
            </a:r>
          </a:p>
        </p:txBody>
      </p:sp>
    </p:spTree>
    <p:extLst>
      <p:ext uri="{BB962C8B-B14F-4D97-AF65-F5344CB8AC3E}">
        <p14:creationId xmlns:p14="http://schemas.microsoft.com/office/powerpoint/2010/main" val="4229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BB859-22F1-416C-9469-554087B532E1}"/>
              </a:ext>
            </a:extLst>
          </p:cNvPr>
          <p:cNvSpPr txBox="1"/>
          <p:nvPr/>
        </p:nvSpPr>
        <p:spPr>
          <a:xfrm>
            <a:off x="531812" y="533400"/>
            <a:ext cx="11277600" cy="5016758"/>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Datasets </a:t>
            </a:r>
          </a:p>
          <a:p>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Graduation Rates by Gender and Ethnicity</a:t>
            </a:r>
          </a:p>
          <a:p>
            <a:pPr marL="514350" indent="-514350">
              <a:buFont typeface="+mj-lt"/>
              <a:buAutoNum type="arabicPeriod"/>
            </a:pPr>
            <a:r>
              <a:rPr lang="en-US" sz="2800" dirty="0">
                <a:latin typeface="Arial" panose="020B0604020202020204" pitchFamily="34" charset="0"/>
                <a:cs typeface="Arial" panose="020B0604020202020204" pitchFamily="34" charset="0"/>
              </a:rPr>
              <a:t>Median Household Income</a:t>
            </a:r>
          </a:p>
          <a:p>
            <a:pPr marL="514350" indent="-514350">
              <a:buFont typeface="+mj-lt"/>
              <a:buAutoNum type="arabicPeriod"/>
            </a:pPr>
            <a:r>
              <a:rPr lang="en-US" sz="2800" dirty="0">
                <a:latin typeface="Arial" panose="020B0604020202020204" pitchFamily="34" charset="0"/>
                <a:cs typeface="Arial" panose="020B0604020202020204" pitchFamily="34" charset="0"/>
              </a:rPr>
              <a:t>San Bernardino County Poverty Rates</a:t>
            </a:r>
          </a:p>
          <a:p>
            <a:pPr marL="514350" indent="-514350">
              <a:buFont typeface="+mj-lt"/>
              <a:buAutoNum type="arabicPeriod"/>
            </a:pPr>
            <a:r>
              <a:rPr lang="en-US" sz="2800" dirty="0">
                <a:latin typeface="Arial" panose="020B0604020202020204" pitchFamily="34" charset="0"/>
                <a:cs typeface="Arial" panose="020B0604020202020204" pitchFamily="34" charset="0"/>
              </a:rPr>
              <a:t>San Bernardino County Unemployment Rates</a:t>
            </a:r>
          </a:p>
          <a:p>
            <a:pPr marL="514350" indent="-514350">
              <a:buFont typeface="+mj-lt"/>
              <a:buAutoNum type="arabicPeriod"/>
            </a:pPr>
            <a:r>
              <a:rPr lang="en-US" sz="2800" dirty="0">
                <a:latin typeface="Arial" panose="020B0604020202020204" pitchFamily="34" charset="0"/>
                <a:cs typeface="Arial" panose="020B0604020202020204" pitchFamily="34" charset="0"/>
              </a:rPr>
              <a:t>San Bernardino County Insured Rates</a:t>
            </a:r>
          </a:p>
          <a:p>
            <a:pPr marL="514350" indent="-514350">
              <a:buFont typeface="+mj-lt"/>
              <a:buAutoNum type="arabicPeriod"/>
            </a:pPr>
            <a:r>
              <a:rPr lang="en-US" sz="2800" dirty="0">
                <a:latin typeface="Arial" panose="020B0604020202020204" pitchFamily="34" charset="0"/>
                <a:cs typeface="Arial" panose="020B0604020202020204" pitchFamily="34" charset="0"/>
              </a:rPr>
              <a:t>San Bernardino County Home to income Ratio</a:t>
            </a:r>
          </a:p>
          <a:p>
            <a:pPr marL="514350" indent="-514350">
              <a:buFont typeface="+mj-lt"/>
              <a:buAutoNum type="arabicPeriod"/>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All datasets were wrangled and cleaned eliminating all null values and then merged together into a final matrix (m5)</a:t>
            </a:r>
          </a:p>
        </p:txBody>
      </p:sp>
    </p:spTree>
    <p:extLst>
      <p:ext uri="{BB962C8B-B14F-4D97-AF65-F5344CB8AC3E}">
        <p14:creationId xmlns:p14="http://schemas.microsoft.com/office/powerpoint/2010/main" val="75262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19F26-DB29-423E-AB2B-47CD4B75A458}"/>
              </a:ext>
            </a:extLst>
          </p:cNvPr>
          <p:cNvSpPr txBox="1"/>
          <p:nvPr/>
        </p:nvSpPr>
        <p:spPr>
          <a:xfrm>
            <a:off x="1293812" y="533400"/>
            <a:ext cx="11049000" cy="4585871"/>
          </a:xfrm>
          <a:prstGeom prst="rect">
            <a:avLst/>
          </a:prstGeom>
          <a:noFill/>
        </p:spPr>
        <p:txBody>
          <a:bodyPr wrap="square" rtlCol="0">
            <a:spAutoFit/>
          </a:bodyPr>
          <a:lstStyle/>
          <a:p>
            <a:r>
              <a:rPr lang="en-US" sz="4000" dirty="0"/>
              <a:t> Data Analysis</a:t>
            </a:r>
          </a:p>
          <a:p>
            <a:endParaRPr lang="en-US" sz="2800" dirty="0"/>
          </a:p>
          <a:p>
            <a:pPr marL="457200" indent="-457200">
              <a:buFont typeface="Arial" panose="020B0604020202020204" pitchFamily="34" charset="0"/>
              <a:buChar char="•"/>
            </a:pPr>
            <a:r>
              <a:rPr lang="en-US" sz="2800" dirty="0"/>
              <a:t>The most important variables seem to be gender, and insurance rates.</a:t>
            </a:r>
          </a:p>
          <a:p>
            <a:pPr marL="457200" indent="-457200">
              <a:buFont typeface="Arial" panose="020B0604020202020204" pitchFamily="34" charset="0"/>
              <a:buChar char="•"/>
            </a:pPr>
            <a:r>
              <a:rPr lang="en-US" sz="2800" dirty="0"/>
              <a:t>Females had a positive correlation of 0.38 and males had a negative correlation of -0.34.</a:t>
            </a:r>
          </a:p>
          <a:p>
            <a:pPr marL="457200" indent="-457200">
              <a:buFont typeface="Arial" panose="020B0604020202020204" pitchFamily="34" charset="0"/>
              <a:buChar char="•"/>
            </a:pPr>
            <a:r>
              <a:rPr lang="en-US" sz="2800" dirty="0"/>
              <a:t>San Bernardino County Insurance percentage had a 0.25 correlation.</a:t>
            </a:r>
          </a:p>
          <a:p>
            <a:pPr marL="514350" indent="-514350">
              <a:buFont typeface="+mj-lt"/>
              <a:buAutoNum type="arabicPeriod"/>
            </a:pPr>
            <a:endParaRPr lang="en-US" sz="2800" dirty="0"/>
          </a:p>
          <a:p>
            <a:endParaRPr lang="en-US" sz="2800" dirty="0"/>
          </a:p>
        </p:txBody>
      </p:sp>
    </p:spTree>
    <p:extLst>
      <p:ext uri="{BB962C8B-B14F-4D97-AF65-F5344CB8AC3E}">
        <p14:creationId xmlns:p14="http://schemas.microsoft.com/office/powerpoint/2010/main" val="29505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63FE-9583-46AA-AA13-CC650D0806D9}"/>
              </a:ext>
            </a:extLst>
          </p:cNvPr>
          <p:cNvSpPr>
            <a:spLocks noGrp="1"/>
          </p:cNvSpPr>
          <p:nvPr>
            <p:ph type="title"/>
          </p:nvPr>
        </p:nvSpPr>
        <p:spPr>
          <a:xfrm rot="10800000" flipV="1">
            <a:off x="304720" y="228600"/>
            <a:ext cx="3351927" cy="457200"/>
          </a:xfrm>
        </p:spPr>
        <p:txBody>
          <a:bodyPr>
            <a:noAutofit/>
          </a:bodyPr>
          <a:lstStyle/>
          <a:p>
            <a:r>
              <a:rPr lang="en-US" dirty="0">
                <a:latin typeface="Arial" panose="020B0604020202020204" pitchFamily="34" charset="0"/>
                <a:cs typeface="Arial" panose="020B0604020202020204" pitchFamily="34" charset="0"/>
              </a:rPr>
              <a:t>Comparing Graduation Rates</a:t>
            </a:r>
          </a:p>
        </p:txBody>
      </p:sp>
      <p:sp>
        <p:nvSpPr>
          <p:cNvPr id="3" name="Text Placeholder 2">
            <a:extLst>
              <a:ext uri="{FF2B5EF4-FFF2-40B4-BE49-F238E27FC236}">
                <a16:creationId xmlns:a16="http://schemas.microsoft.com/office/drawing/2014/main" id="{D6197AEF-A7A9-464E-BD83-6D956ECFF0D4}"/>
              </a:ext>
            </a:extLst>
          </p:cNvPr>
          <p:cNvSpPr>
            <a:spLocks noGrp="1"/>
          </p:cNvSpPr>
          <p:nvPr>
            <p:ph type="body" sz="half" idx="2"/>
          </p:nvPr>
        </p:nvSpPr>
        <p:spPr>
          <a:xfrm>
            <a:off x="304719" y="1143000"/>
            <a:ext cx="3351927" cy="5562600"/>
          </a:xfrm>
        </p:spPr>
        <p:txBody>
          <a:bodyPr>
            <a:normAutofit/>
          </a:bodyPr>
          <a:lstStyle/>
          <a:p>
            <a:r>
              <a:rPr lang="en-US" sz="2000" dirty="0"/>
              <a:t>According to the boxplot, females have a higher graduation mean than that of their male counterparts.  </a:t>
            </a:r>
          </a:p>
          <a:p>
            <a:pPr marL="342900" indent="-342900">
              <a:buFont typeface="Arial" panose="020B0604020202020204" pitchFamily="34" charset="0"/>
              <a:buChar char="•"/>
            </a:pPr>
            <a:r>
              <a:rPr lang="en-US" sz="2000" dirty="0"/>
              <a:t>Research over the last few years has shown a decrease in overall male graduation rates.</a:t>
            </a:r>
          </a:p>
          <a:p>
            <a:pPr marL="342900" indent="-342900">
              <a:buFont typeface="Arial" panose="020B0604020202020204" pitchFamily="34" charset="0"/>
              <a:buChar char="•"/>
            </a:pPr>
            <a:r>
              <a:rPr lang="en-US" sz="2000" dirty="0"/>
              <a:t>Male focused programs have not be instituted at a fast enough rate to change graduation rates.</a:t>
            </a:r>
          </a:p>
        </p:txBody>
      </p:sp>
      <p:pic>
        <p:nvPicPr>
          <p:cNvPr id="9" name="Content Placeholder 8" descr="A screenshot of a video game&#10;&#10;Description generated with high confidence">
            <a:extLst>
              <a:ext uri="{FF2B5EF4-FFF2-40B4-BE49-F238E27FC236}">
                <a16:creationId xmlns:a16="http://schemas.microsoft.com/office/drawing/2014/main" id="{58604D48-10AF-4934-BE84-692163E94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1812" y="381000"/>
            <a:ext cx="7542292" cy="6477000"/>
          </a:xfrm>
        </p:spPr>
      </p:pic>
    </p:spTree>
    <p:extLst>
      <p:ext uri="{BB962C8B-B14F-4D97-AF65-F5344CB8AC3E}">
        <p14:creationId xmlns:p14="http://schemas.microsoft.com/office/powerpoint/2010/main" val="129412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F9BA-0727-4AE3-A21F-7ABB523F818A}"/>
              </a:ext>
            </a:extLst>
          </p:cNvPr>
          <p:cNvSpPr>
            <a:spLocks noGrp="1"/>
          </p:cNvSpPr>
          <p:nvPr>
            <p:ph type="title"/>
          </p:nvPr>
        </p:nvSpPr>
        <p:spPr>
          <a:xfrm>
            <a:off x="323011" y="228600"/>
            <a:ext cx="3351927" cy="685800"/>
          </a:xfrm>
        </p:spPr>
        <p:txBody>
          <a:bodyPr/>
          <a:lstStyle/>
          <a:p>
            <a:r>
              <a:rPr lang="en-US" dirty="0"/>
              <a:t>Graduation Rate and Number of Insured</a:t>
            </a:r>
          </a:p>
        </p:txBody>
      </p:sp>
      <p:sp>
        <p:nvSpPr>
          <p:cNvPr id="3" name="Text Placeholder 2">
            <a:extLst>
              <a:ext uri="{FF2B5EF4-FFF2-40B4-BE49-F238E27FC236}">
                <a16:creationId xmlns:a16="http://schemas.microsoft.com/office/drawing/2014/main" id="{7837C80C-7616-4DF4-931B-94119B5AB7F6}"/>
              </a:ext>
            </a:extLst>
          </p:cNvPr>
          <p:cNvSpPr>
            <a:spLocks noGrp="1"/>
          </p:cNvSpPr>
          <p:nvPr>
            <p:ph type="body" sz="half" idx="2"/>
          </p:nvPr>
        </p:nvSpPr>
        <p:spPr>
          <a:xfrm>
            <a:off x="304721" y="1066799"/>
            <a:ext cx="3351927" cy="5791199"/>
          </a:xfrm>
        </p:spPr>
        <p:txBody>
          <a:bodyPr>
            <a:normAutofit/>
          </a:bodyPr>
          <a:lstStyle/>
          <a:p>
            <a:r>
              <a:rPr lang="en-US" sz="2000" dirty="0"/>
              <a:t>Using the scatterplot, there is positive correlation between the number of insured students and the graduation rate.</a:t>
            </a:r>
          </a:p>
          <a:p>
            <a:pPr marL="342900" indent="-342900">
              <a:buFont typeface="Arial" panose="020B0604020202020204" pitchFamily="34" charset="0"/>
              <a:buChar char="•"/>
            </a:pPr>
            <a:r>
              <a:rPr lang="en-US" sz="2000" dirty="0"/>
              <a:t>This correlation shows that healthy students would tend to perform better in school.</a:t>
            </a:r>
          </a:p>
          <a:p>
            <a:pPr marL="342900" indent="-342900">
              <a:buFont typeface="Arial" panose="020B0604020202020204" pitchFamily="34" charset="0"/>
              <a:buChar char="•"/>
            </a:pPr>
            <a:r>
              <a:rPr lang="en-US" sz="2000" dirty="0"/>
              <a:t>Other factors that insured students might improve would be attendance rates.</a:t>
            </a:r>
          </a:p>
        </p:txBody>
      </p:sp>
      <p:pic>
        <p:nvPicPr>
          <p:cNvPr id="6" name="Content Placeholder 5" descr="A screenshot of a cell phone&#10;&#10;Description generated with very high confidence">
            <a:extLst>
              <a:ext uri="{FF2B5EF4-FFF2-40B4-BE49-F238E27FC236}">
                <a16:creationId xmlns:a16="http://schemas.microsoft.com/office/drawing/2014/main" id="{9FDF7BF5-67CA-4AC7-9B48-65181F374C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5612" y="457200"/>
            <a:ext cx="7239000" cy="6400799"/>
          </a:xfrm>
        </p:spPr>
      </p:pic>
    </p:spTree>
    <p:extLst>
      <p:ext uri="{BB962C8B-B14F-4D97-AF65-F5344CB8AC3E}">
        <p14:creationId xmlns:p14="http://schemas.microsoft.com/office/powerpoint/2010/main" val="426390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948C3-1AB9-4D9E-8BE1-75C35561C22C}"/>
              </a:ext>
            </a:extLst>
          </p:cNvPr>
          <p:cNvSpPr txBox="1"/>
          <p:nvPr/>
        </p:nvSpPr>
        <p:spPr>
          <a:xfrm>
            <a:off x="760412" y="304800"/>
            <a:ext cx="10896600" cy="3939540"/>
          </a:xfrm>
          <a:prstGeom prst="rect">
            <a:avLst/>
          </a:prstGeom>
          <a:noFill/>
        </p:spPr>
        <p:txBody>
          <a:bodyPr wrap="square" rtlCol="0">
            <a:spAutoFit/>
          </a:bodyPr>
          <a:lstStyle/>
          <a:p>
            <a:pPr algn="ctr"/>
            <a:r>
              <a:rPr lang="en-US" sz="3600" dirty="0">
                <a:latin typeface="Arial Black" panose="020B0A04020102020204" pitchFamily="34" charset="0"/>
              </a:rPr>
              <a:t>Machine Learning Model</a:t>
            </a:r>
          </a:p>
          <a:p>
            <a:endParaRPr lang="en-US" sz="1800" dirty="0">
              <a:latin typeface="Arial" panose="020B0604020202020204" pitchFamily="34" charset="0"/>
              <a:cs typeface="Arial" panose="020B0604020202020204" pitchFamily="34" charset="0"/>
            </a:endParaRPr>
          </a:p>
          <a:p>
            <a:pPr marL="342900" indent="-342900">
              <a:buFont typeface="+mj-lt"/>
              <a:buAutoNum type="arabicPeriod"/>
            </a:pPr>
            <a:r>
              <a:rPr lang="en-US" sz="2800" dirty="0">
                <a:latin typeface="Arial" panose="020B0604020202020204" pitchFamily="34" charset="0"/>
                <a:cs typeface="Arial" panose="020B0604020202020204" pitchFamily="34" charset="0"/>
              </a:rPr>
              <a:t>Picked two regression models (Linear Regression and Lasso).</a:t>
            </a:r>
          </a:p>
          <a:p>
            <a:pPr marL="342900" indent="-342900">
              <a:buFont typeface="+mj-lt"/>
              <a:buAutoNum type="arabicPeriod"/>
            </a:pPr>
            <a:r>
              <a:rPr lang="en-US" sz="2800" dirty="0">
                <a:latin typeface="Arial" panose="020B0604020202020204" pitchFamily="34" charset="0"/>
                <a:cs typeface="Arial" panose="020B0604020202020204" pitchFamily="34" charset="0"/>
              </a:rPr>
              <a:t>Set up a pipeline for each model and created a dictionary of parameters.</a:t>
            </a:r>
          </a:p>
          <a:p>
            <a:pPr marL="342900" indent="-342900">
              <a:buFont typeface="+mj-lt"/>
              <a:buAutoNum type="arabicPeriod"/>
            </a:pPr>
            <a:r>
              <a:rPr lang="en-US" sz="2800" dirty="0">
                <a:latin typeface="Arial" panose="020B0604020202020204" pitchFamily="34" charset="0"/>
                <a:cs typeface="Arial" panose="020B0604020202020204" pitchFamily="34" charset="0"/>
              </a:rPr>
              <a:t>Ran each pipeline through </a:t>
            </a:r>
            <a:r>
              <a:rPr lang="en-US" sz="2800" dirty="0" err="1">
                <a:latin typeface="Arial" panose="020B0604020202020204" pitchFamily="34" charset="0"/>
                <a:cs typeface="Arial" panose="020B0604020202020204" pitchFamily="34" charset="0"/>
              </a:rPr>
              <a:t>GridSearchCV</a:t>
            </a:r>
            <a:r>
              <a:rPr lang="en-US" sz="2800" dirty="0">
                <a:latin typeface="Arial" panose="020B0604020202020204" pitchFamily="34" charset="0"/>
                <a:cs typeface="Arial" panose="020B0604020202020204" pitchFamily="34" charset="0"/>
              </a:rPr>
              <a:t> to calculate the best regression model and the best parameters.</a:t>
            </a:r>
          </a:p>
          <a:p>
            <a:pPr marL="342900" indent="-342900">
              <a:buFont typeface="+mj-lt"/>
              <a:buAutoNum type="arabicPeriod"/>
            </a:pPr>
            <a:r>
              <a:rPr lang="en-US" sz="2800" dirty="0">
                <a:latin typeface="Arial" panose="020B0604020202020204" pitchFamily="34" charset="0"/>
                <a:cs typeface="Arial" panose="020B0604020202020204" pitchFamily="34" charset="0"/>
              </a:rPr>
              <a:t>Using R2 score, linear regression was the best model with a score of 0.893.</a:t>
            </a:r>
          </a:p>
        </p:txBody>
      </p:sp>
    </p:spTree>
    <p:extLst>
      <p:ext uri="{BB962C8B-B14F-4D97-AF65-F5344CB8AC3E}">
        <p14:creationId xmlns:p14="http://schemas.microsoft.com/office/powerpoint/2010/main" val="274747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http://purl.org/dc/terms/"/>
    <ds:schemaRef ds:uri="http://schemas.openxmlformats.org/package/2006/metadata/core-properties"/>
    <ds:schemaRef ds:uri="4873beb7-5857-4685-be1f-d57550cc96c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20147</TotalTime>
  <Words>541</Words>
  <Application>Microsoft Office PowerPoint</Application>
  <PresentationFormat>Custom</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Century Gothic</vt:lpstr>
      <vt:lpstr>Books 16x9</vt:lpstr>
      <vt:lpstr>Predicting High School Graduation Rates</vt:lpstr>
      <vt:lpstr>Problem</vt:lpstr>
      <vt:lpstr>Introduction </vt:lpstr>
      <vt:lpstr>PowerPoint Presentation</vt:lpstr>
      <vt:lpstr>PowerPoint Presentation</vt:lpstr>
      <vt:lpstr>PowerPoint Presentation</vt:lpstr>
      <vt:lpstr>Comparing Graduation Rates</vt:lpstr>
      <vt:lpstr>Graduation Rate and Number of Insured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High School Graduation Rates</dc:title>
  <dc:creator>Kevin Bryson</dc:creator>
  <cp:lastModifiedBy>Kevin Bryson</cp:lastModifiedBy>
  <cp:revision>25</cp:revision>
  <dcterms:created xsi:type="dcterms:W3CDTF">2018-07-09T19:47:57Z</dcterms:created>
  <dcterms:modified xsi:type="dcterms:W3CDTF">2018-07-23T19:35:28Z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