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tableStyles" Target="tableStyles.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7" name=""/>
        <p:cNvGrpSpPr/>
        <p:nvPr/>
      </p:nvGrpSpPr>
      <p:grpSpPr>
        <a:xfrm>
          <a:off x="0" y="0"/>
          <a:ext cx="0" cy="0"/>
          <a:chOff x="0" y="0"/>
          <a:chExt cx="0" cy="0"/>
        </a:xfrm>
      </p:grpSpPr>
      <p:sp>
        <p:nvSpPr>
          <p:cNvPr id="1048754"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55"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56"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57"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58"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59"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36" name=""/>
        <p:cNvGrpSpPr/>
        <p:nvPr/>
      </p:nvGrpSpPr>
      <p:grpSpPr>
        <a:xfrm>
          <a:off x="0" y="0"/>
          <a:ext cx="0" cy="0"/>
          <a:chOff x="0" y="0"/>
          <a:chExt cx="0" cy="0"/>
        </a:xfrm>
      </p:grpSpPr>
      <p:sp>
        <p:nvSpPr>
          <p:cNvPr id="1048613" name="Holder 2"/>
          <p:cNvSpPr>
            <a:spLocks noGrp="1"/>
          </p:cNvSpPr>
          <p:nvPr>
            <p:ph type="ctrTitle"/>
          </p:nvPr>
        </p:nvSpPr>
        <p:spPr>
          <a:xfrm>
            <a:off x="3195574" y="2067305"/>
            <a:ext cx="5800851" cy="609599"/>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14" name="Holder 3"/>
          <p:cNvSpPr>
            <a:spLocks noGrp="1"/>
          </p:cNvSpPr>
          <p:nvPr>
            <p:ph type="subTitle" idx="4"/>
          </p:nvPr>
        </p:nvSpPr>
        <p:spPr>
          <a:xfrm>
            <a:off x="1828800" y="3840480"/>
            <a:ext cx="8534400" cy="342900"/>
          </a:xfrm>
          <a:prstGeom prst="rect"/>
        </p:spPr>
        <p:txBody>
          <a:bodyPr bIns="0" lIns="0" rIns="0" tIns="0" wrap="square">
            <a:spAutoFit/>
          </a:bodyPr>
          <a:p/>
        </p:txBody>
      </p:sp>
      <p:sp>
        <p:nvSpPr>
          <p:cNvPr id="104861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6/3/2024</a:t>
            </a:fld>
            <a:endParaRPr lang="en-US"/>
          </a:p>
        </p:txBody>
      </p:sp>
      <p:sp>
        <p:nvSpPr>
          <p:cNvPr id="104861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5" name=""/>
        <p:cNvGrpSpPr/>
        <p:nvPr/>
      </p:nvGrpSpPr>
      <p:grpSpPr>
        <a:xfrm>
          <a:off x="0" y="0"/>
          <a:ext cx="0" cy="0"/>
          <a:chOff x="0" y="0"/>
          <a:chExt cx="0" cy="0"/>
        </a:xfrm>
      </p:grpSpPr>
      <p:sp>
        <p:nvSpPr>
          <p:cNvPr id="1048743" name="Holder 2"/>
          <p:cNvSpPr>
            <a:spLocks noGrp="1"/>
          </p:cNvSpPr>
          <p:nvPr>
            <p:ph type="title"/>
          </p:nvPr>
        </p:nvSpPr>
        <p:spPr>
          <a:xfrm>
            <a:off x="755332" y="385444"/>
            <a:ext cx="10681335" cy="914400"/>
          </a:xfrm>
        </p:spPr>
        <p:txBody>
          <a:bodyPr bIns="0" lIns="0" rIns="0" tIns="0"/>
          <a:lstStyle>
            <a:lvl1pPr>
              <a:defRPr b="1" sz="4800" i="0">
                <a:solidFill>
                  <a:schemeClr val="tx1"/>
                </a:solidFill>
                <a:latin typeface="Trebuchet MS"/>
                <a:cs typeface="Trebuchet MS"/>
              </a:defRPr>
            </a:lvl1pPr>
          </a:lstStyle>
          <a:p/>
        </p:txBody>
      </p:sp>
      <p:sp>
        <p:nvSpPr>
          <p:cNvPr id="1048744" name="Holder 3"/>
          <p:cNvSpPr>
            <a:spLocks noGrp="1"/>
          </p:cNvSpPr>
          <p:nvPr>
            <p:ph type="body" idx="1"/>
          </p:nvPr>
        </p:nvSpPr>
        <p:spPr>
          <a:xfrm>
            <a:off x="609600" y="1577340"/>
            <a:ext cx="10972800" cy="342900"/>
          </a:xfrm>
        </p:spPr>
        <p:txBody>
          <a:bodyPr bIns="0" lIns="0" rIns="0" tIns="0"/>
          <a:p/>
        </p:txBody>
      </p:sp>
      <p:sp>
        <p:nvSpPr>
          <p:cNvPr id="104874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4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6/3/2024</a:t>
            </a:fld>
            <a:endParaRPr lang="en-US"/>
          </a:p>
        </p:txBody>
      </p:sp>
      <p:sp>
        <p:nvSpPr>
          <p:cNvPr id="104874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66" name=""/>
        <p:cNvGrpSpPr/>
        <p:nvPr/>
      </p:nvGrpSpPr>
      <p:grpSpPr>
        <a:xfrm>
          <a:off x="0" y="0"/>
          <a:ext cx="0" cy="0"/>
          <a:chOff x="0" y="0"/>
          <a:chExt cx="0" cy="0"/>
        </a:xfrm>
      </p:grpSpPr>
      <p:sp>
        <p:nvSpPr>
          <p:cNvPr id="1048748" name="Holder 2"/>
          <p:cNvSpPr>
            <a:spLocks noGrp="1"/>
          </p:cNvSpPr>
          <p:nvPr>
            <p:ph type="title"/>
          </p:nvPr>
        </p:nvSpPr>
        <p:spPr>
          <a:xfrm>
            <a:off x="755332" y="385444"/>
            <a:ext cx="10681335" cy="914400"/>
          </a:xfrm>
        </p:spPr>
        <p:txBody>
          <a:bodyPr bIns="0" lIns="0" rIns="0" tIns="0"/>
          <a:lstStyle>
            <a:lvl1pPr>
              <a:defRPr b="1" sz="4800" i="0">
                <a:solidFill>
                  <a:schemeClr val="tx1"/>
                </a:solidFill>
                <a:latin typeface="Trebuchet MS"/>
                <a:cs typeface="Trebuchet MS"/>
              </a:defRPr>
            </a:lvl1pPr>
          </a:lstStyle>
          <a:p/>
        </p:txBody>
      </p:sp>
      <p:sp>
        <p:nvSpPr>
          <p:cNvPr id="1048749" name="Holder 3"/>
          <p:cNvSpPr>
            <a:spLocks noGrp="1"/>
          </p:cNvSpPr>
          <p:nvPr>
            <p:ph sz="half" idx="2"/>
          </p:nvPr>
        </p:nvSpPr>
        <p:spPr>
          <a:xfrm>
            <a:off x="609600" y="1577340"/>
            <a:ext cx="5303520" cy="342900"/>
          </a:xfrm>
          <a:prstGeom prst="rect"/>
        </p:spPr>
        <p:txBody>
          <a:bodyPr bIns="0" lIns="0" rIns="0" tIns="0" wrap="square">
            <a:spAutoFit/>
          </a:bodyPr>
          <a:p/>
        </p:txBody>
      </p:sp>
      <p:sp>
        <p:nvSpPr>
          <p:cNvPr id="1048750" name="Holder 4"/>
          <p:cNvSpPr>
            <a:spLocks noGrp="1"/>
          </p:cNvSpPr>
          <p:nvPr>
            <p:ph sz="half" idx="3"/>
          </p:nvPr>
        </p:nvSpPr>
        <p:spPr>
          <a:xfrm>
            <a:off x="6278880" y="1577340"/>
            <a:ext cx="5303520" cy="342900"/>
          </a:xfrm>
          <a:prstGeom prst="rect"/>
        </p:spPr>
        <p:txBody>
          <a:bodyPr bIns="0" lIns="0" rIns="0" tIns="0" wrap="square">
            <a:spAutoFit/>
          </a:bodyPr>
          <a:p/>
        </p:txBody>
      </p:sp>
      <p:sp>
        <p:nvSpPr>
          <p:cNvPr id="104875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5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6/3/2024</a:t>
            </a:fld>
            <a:endParaRPr lang="en-US"/>
          </a:p>
        </p:txBody>
      </p:sp>
      <p:sp>
        <p:nvSpPr>
          <p:cNvPr id="104875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31" name=""/>
        <p:cNvGrpSpPr/>
        <p:nvPr/>
      </p:nvGrpSpPr>
      <p:grpSpPr>
        <a:xfrm>
          <a:off x="0" y="0"/>
          <a:ext cx="0" cy="0"/>
          <a:chOff x="0" y="0"/>
          <a:chExt cx="0" cy="0"/>
        </a:xfrm>
      </p:grpSpPr>
      <p:sp>
        <p:nvSpPr>
          <p:cNvPr id="1048591" name="Holder 2"/>
          <p:cNvSpPr>
            <a:spLocks noGrp="1"/>
          </p:cNvSpPr>
          <p:nvPr>
            <p:ph type="title"/>
          </p:nvPr>
        </p:nvSpPr>
        <p:spPr>
          <a:xfrm>
            <a:off x="755332" y="385444"/>
            <a:ext cx="10681335" cy="914400"/>
          </a:xfrm>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6/3/2024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2" name=""/>
        <p:cNvGrpSpPr/>
        <p:nvPr/>
      </p:nvGrpSpPr>
      <p:grpSpPr>
        <a:xfrm>
          <a:off x="0" y="0"/>
          <a:ext cx="0" cy="0"/>
          <a:chOff x="0" y="0"/>
          <a:chExt cx="0" cy="0"/>
        </a:xfrm>
      </p:grpSpPr>
      <p:sp>
        <p:nvSpPr>
          <p:cNvPr id="104864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6/3/2024</a:t>
            </a:fld>
            <a:endParaRPr lang="en-US"/>
          </a:p>
        </p:txBody>
      </p:sp>
      <p:sp>
        <p:nvSpPr>
          <p:cNvPr id="104864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25"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6/3/2024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jpeg"/><Relationship Id="rId4"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hyperlink" Target="https://github.com/Lakesh-project/Lakesh-KeyProject.git" TargetMode="External"/><Relationship Id="rId2"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2.png"/><Relationship Id="rId3" Type="http://schemas.openxmlformats.org/officeDocument/2006/relationships/image" Target="../media/image6.jpeg"/><Relationship Id="rId4"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png"/><Relationship Id="rId3"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742950" y="1104900"/>
            <a:ext cx="1743075" cy="1333500"/>
            <a:chOff x="742950" y="1104900"/>
            <a:chExt cx="1743075" cy="1333500"/>
          </a:xfrm>
        </p:grpSpPr>
        <p:sp>
          <p:nvSpPr>
            <p:cNvPr id="1048618"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19"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0"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1"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22" name="object 7"/>
          <p:cNvSpPr txBox="1">
            <a:spLocks noGrp="1"/>
          </p:cNvSpPr>
          <p:nvPr>
            <p:ph type="ctrTitle"/>
          </p:nvPr>
        </p:nvSpPr>
        <p:spPr>
          <a:xfrm>
            <a:off x="3195574" y="2067305"/>
            <a:ext cx="6746736" cy="1235710"/>
          </a:xfrm>
          <a:prstGeom prst="rect"/>
        </p:spPr>
        <p:txBody>
          <a:bodyPr bIns="0" lIns="0" rIns="0" rtlCol="0" tIns="16510" vert="horz" wrap="square">
            <a:spAutoFit/>
          </a:bodyPr>
          <a:p>
            <a:pPr indent="0" marL="2870835">
              <a:lnSpc>
                <a:spcPct val="100000"/>
              </a:lnSpc>
              <a:spcBef>
                <a:spcPts val="130"/>
              </a:spcBef>
              <a:buNone/>
            </a:pPr>
            <a:r>
              <a:rPr dirty="0" lang="en-US" spc="15"/>
              <a:t>D</a:t>
            </a:r>
            <a:r>
              <a:rPr dirty="0" lang="en-US" spc="15"/>
              <a:t>a</a:t>
            </a:r>
            <a:r>
              <a:rPr dirty="0" lang="en-US" spc="15"/>
              <a:t>n</a:t>
            </a:r>
            <a:r>
              <a:rPr dirty="0" lang="en-US" spc="15"/>
              <a:t>g</a:t>
            </a:r>
            <a:r>
              <a:rPr dirty="0" lang="en-US" spc="15"/>
              <a:t>e</a:t>
            </a:r>
            <a:r>
              <a:rPr dirty="0" lang="en-US" spc="15"/>
              <a:t>ti</a:t>
            </a:r>
            <a:r>
              <a:rPr dirty="0" lang="en-US" spc="15"/>
              <a:t> </a:t>
            </a:r>
            <a:r>
              <a:rPr dirty="0" lang="en-US" spc="15"/>
              <a:t>Lakesh</a:t>
            </a:r>
            <a:r>
              <a:rPr dirty="0" lang="en-US" spc="15"/>
              <a:t> </a:t>
            </a:r>
            <a:r>
              <a:rPr dirty="0" lang="en-US" spc="15"/>
              <a:t>Kumar</a:t>
            </a:r>
            <a:endParaRPr altLang="en-US" lang="zh-CN"/>
          </a:p>
        </p:txBody>
      </p:sp>
      <p:sp>
        <p:nvSpPr>
          <p:cNvPr id="1048623" name="object 8"/>
          <p:cNvSpPr txBox="1"/>
          <p:nvPr/>
        </p:nvSpPr>
        <p:spPr>
          <a:xfrm>
            <a:off x="7700600" y="2833114"/>
            <a:ext cx="4483421" cy="469900"/>
          </a:xfrm>
          <a:prstGeom prst="rect"/>
        </p:spPr>
        <p:txBody>
          <a:bodyPr bIns="0" lIns="0" rIns="0" rtlCol="0" tIns="12700" vert="horz" wrap="square">
            <a:spAutoFit/>
          </a:bodyPr>
          <a:p>
            <a:pPr marL="12700">
              <a:lnSpc>
                <a:spcPct val="100000"/>
              </a:lnSpc>
              <a:spcBef>
                <a:spcPts val="100"/>
              </a:spcBef>
            </a:pPr>
            <a:r>
              <a:rPr b="1" dirty="0" sz="2400" spc="10">
                <a:solidFill>
                  <a:srgbClr val="2D936B"/>
                </a:solidFill>
                <a:latin typeface="Trebuchet MS"/>
                <a:cs typeface="Trebuchet MS"/>
              </a:rPr>
              <a:t>Final</a:t>
            </a:r>
            <a:r>
              <a:rPr b="1" dirty="0" sz="2400" spc="-165">
                <a:solidFill>
                  <a:srgbClr val="2D936B"/>
                </a:solidFill>
                <a:latin typeface="Trebuchet MS"/>
                <a:cs typeface="Trebuchet MS"/>
              </a:rPr>
              <a:t> </a:t>
            </a:r>
            <a:r>
              <a:rPr b="1" dirty="0" sz="2400" spc="-5">
                <a:solidFill>
                  <a:srgbClr val="2D936B"/>
                </a:solidFill>
                <a:latin typeface="Trebuchet MS"/>
                <a:cs typeface="Trebuchet MS"/>
              </a:rPr>
              <a:t>Project</a:t>
            </a:r>
            <a:endParaRPr sz="2400">
              <a:latin typeface="Trebuchet MS"/>
              <a:cs typeface="Trebuchet MS"/>
            </a:endParaRPr>
          </a:p>
        </p:txBody>
      </p:sp>
      <p:pic>
        <p:nvPicPr>
          <p:cNvPr id="2097157"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24" name="object 10"/>
          <p:cNvSpPr txBox="1"/>
          <p:nvPr/>
        </p:nvSpPr>
        <p:spPr>
          <a:xfrm>
            <a:off x="739775" y="6473337"/>
            <a:ext cx="1798955" cy="438784"/>
          </a:xfrm>
          <a:prstGeom prst="rect"/>
        </p:spPr>
        <p:txBody>
          <a:bodyPr bIns="0" lIns="0" rIns="0" rtlCol="0" tIns="6985" vert="horz" wrap="square">
            <a:spAutoFit/>
          </a:bodyPr>
          <a:p>
            <a:pPr marL="12700">
              <a:lnSpc>
                <a:spcPct val="100000"/>
              </a:lnSpc>
              <a:spcBef>
                <a:spcPts val="55"/>
              </a:spcBef>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25" name="object 11"/>
          <p:cNvSpPr txBox="1">
            <a:spLocks noGrp="1"/>
          </p:cNvSpPr>
          <p:nvPr>
            <p:ph type="sldNum" sz="quarter" idx="7"/>
          </p:nvPr>
        </p:nvSpPr>
        <p:spPr>
          <a:xfrm>
            <a:off x="11353418" y="6473337"/>
            <a:ext cx="151129" cy="2228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94" name=""/>
          <p:cNvSpPr>
            <a:spLocks noGrp="1"/>
          </p:cNvSpPr>
          <p:nvPr>
            <p:ph type="title"/>
          </p:nvPr>
        </p:nvSpPr>
        <p:spPr>
          <a:xfrm>
            <a:off x="0" y="212283"/>
            <a:ext cx="11002923" cy="774699"/>
          </a:xfrm>
        </p:spPr>
        <p:txBody>
          <a:bodyPr/>
          <a:p>
            <a:pPr algn="l"/>
            <a:r>
              <a:rPr sz="4000" lang="en-US"/>
              <a:t>A</a:t>
            </a:r>
            <a:r>
              <a:rPr sz="4000" lang="en-US"/>
              <a:t>d</a:t>
            </a:r>
            <a:r>
              <a:rPr sz="4000" lang="en-US"/>
              <a:t>v</a:t>
            </a:r>
            <a:r>
              <a:rPr sz="4000" lang="en-US"/>
              <a:t>a</a:t>
            </a:r>
            <a:r>
              <a:rPr sz="4000" lang="en-US"/>
              <a:t>n</a:t>
            </a:r>
            <a:r>
              <a:rPr sz="4000" lang="en-US"/>
              <a:t>t</a:t>
            </a:r>
            <a:r>
              <a:rPr sz="4000" lang="en-US"/>
              <a:t>a</a:t>
            </a:r>
            <a:r>
              <a:rPr sz="4000" lang="en-US"/>
              <a:t>g</a:t>
            </a:r>
            <a:r>
              <a:rPr sz="4000" lang="en-US"/>
              <a:t>e</a:t>
            </a:r>
            <a:r>
              <a:rPr sz="4000" lang="en-US"/>
              <a:t>s</a:t>
            </a:r>
            <a:r>
              <a:rPr sz="4000" lang="en-US"/>
              <a:t> </a:t>
            </a:r>
            <a:r>
              <a:rPr sz="4000" lang="en-US"/>
              <a:t>O</a:t>
            </a:r>
            <a:r>
              <a:rPr sz="4000" lang="en-US"/>
              <a:t>f</a:t>
            </a:r>
            <a:r>
              <a:rPr sz="4000" lang="en-US"/>
              <a:t> </a:t>
            </a:r>
            <a:r>
              <a:rPr sz="4000" lang="en-US"/>
              <a:t>K</a:t>
            </a:r>
            <a:r>
              <a:rPr sz="4000" lang="en-US"/>
              <a:t>e</a:t>
            </a:r>
            <a:r>
              <a:rPr sz="4000" lang="en-US"/>
              <a:t>y</a:t>
            </a:r>
            <a:r>
              <a:rPr sz="4000" lang="en-US"/>
              <a:t>l</a:t>
            </a:r>
            <a:r>
              <a:rPr sz="4000" lang="en-US"/>
              <a:t>o</a:t>
            </a:r>
            <a:r>
              <a:rPr sz="4000" lang="en-US"/>
              <a:t>g</a:t>
            </a:r>
            <a:r>
              <a:rPr sz="4000" lang="en-US"/>
              <a:t>g</a:t>
            </a:r>
            <a:r>
              <a:rPr sz="4000" lang="en-US"/>
              <a:t>e</a:t>
            </a:r>
            <a:r>
              <a:rPr sz="4000" lang="en-US"/>
              <a:t>r</a:t>
            </a:r>
            <a:r>
              <a:rPr sz="4000" lang="en-US"/>
              <a:t>s</a:t>
            </a:r>
            <a:endParaRPr lang="en-IN"/>
          </a:p>
        </p:txBody>
      </p:sp>
      <p:sp>
        <p:nvSpPr>
          <p:cNvPr id="1048695" name=""/>
          <p:cNvSpPr txBox="1"/>
          <p:nvPr/>
        </p:nvSpPr>
        <p:spPr>
          <a:xfrm>
            <a:off x="395358" y="1160141"/>
            <a:ext cx="9228577" cy="4015740"/>
          </a:xfrm>
          <a:prstGeom prst="rect"/>
        </p:spPr>
        <p:txBody>
          <a:bodyPr rtlCol="0" wrap="square">
            <a:spAutoFit/>
          </a:bodyPr>
          <a:p>
            <a:pPr indent="-457200" marL="457200">
              <a:buFont typeface="Wingdings" charset="2"/>
              <a:buChar char="u"/>
            </a:pPr>
            <a:r>
              <a:rPr b="1" sz="2800" lang="en-US">
                <a:solidFill>
                  <a:srgbClr val="000000"/>
                </a:solidFill>
              </a:rPr>
              <a:t> </a:t>
            </a:r>
            <a:r>
              <a:rPr b="1" sz="2800" lang="en-IN">
                <a:solidFill>
                  <a:srgbClr val="000000"/>
                </a:solidFill>
              </a:rPr>
              <a:t>Employee Monitoring</a:t>
            </a:r>
            <a:r>
              <a:rPr b="1" sz="2800" lang="en-US">
                <a:solidFill>
                  <a:srgbClr val="000000"/>
                </a:solidFill>
              </a:rPr>
              <a:t> </a:t>
            </a:r>
            <a:r>
              <a:rPr sz="2400" lang="en-IN">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endParaRPr sz="2000" lang="en-IN">
              <a:solidFill>
                <a:srgbClr val="000000"/>
              </a:solidFill>
            </a:endParaRPr>
          </a:p>
          <a:p>
            <a:pPr indent="0" marL="0">
              <a:buNone/>
            </a:pP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endParaRPr sz="2000" lang="en-IN">
              <a:solidFill>
                <a:srgbClr val="000000"/>
              </a:solidFill>
            </a:endParaRPr>
          </a:p>
          <a:p>
            <a:pPr indent="-457200" marL="457200">
              <a:buFont typeface="Wingdings" charset="2"/>
              <a:buChar char="u"/>
            </a:pPr>
            <a:endParaRPr sz="2400" lang="en-IN">
              <a:solidFill>
                <a:srgbClr val="000000"/>
              </a:solidFill>
            </a:endParaRPr>
          </a:p>
          <a:p>
            <a:pPr indent="-457200" marL="457200">
              <a:buFont typeface="Wingdings" charset="2"/>
              <a:buChar char="u"/>
            </a:pPr>
            <a:endParaRPr sz="2400" lang="en-IN">
              <a:solidFill>
                <a:srgbClr val="000000"/>
              </a:solidFill>
            </a:endParaRPr>
          </a:p>
          <a:p>
            <a:pPr indent="-457200" marL="457200">
              <a:buFont typeface="Wingdings" charset="2"/>
              <a:buChar char="u"/>
            </a:pPr>
            <a:endParaRPr sz="2400" lang="en-IN">
              <a:solidFill>
                <a:srgbClr val="000000"/>
              </a:solidFill>
            </a:endParaRPr>
          </a:p>
          <a:p>
            <a:pPr indent="0" marL="0">
              <a:buNone/>
            </a:pPr>
            <a:r>
              <a:rPr b="1" sz="2800" lang="en-US">
                <a:solidFill>
                  <a:srgbClr val="000000"/>
                </a:solidFill>
              </a:rPr>
              <a:t> </a:t>
            </a:r>
            <a:endParaRPr sz="2000" lang="en-IN">
              <a:solidFill>
                <a:srgbClr val="000000"/>
              </a:solidFill>
            </a:endParaRPr>
          </a:p>
          <a:p>
            <a:pPr indent="-457200" marL="457200">
              <a:buFont typeface="Wingdings" charset="2"/>
              <a:buChar char="u"/>
            </a:pPr>
            <a:r>
              <a:rPr b="1" sz="2800" lang="en-US">
                <a:solidFill>
                  <a:srgbClr val="000000"/>
                </a:solidFill>
              </a:rPr>
              <a:t> </a:t>
            </a:r>
            <a:r>
              <a:rPr b="1" sz="2800" lang="en-IN">
                <a:solidFill>
                  <a:srgbClr val="000000"/>
                </a:solidFill>
              </a:rPr>
              <a:t>Parental Control</a:t>
            </a:r>
            <a:r>
              <a:rPr b="1" sz="2800" lang="en-US">
                <a:solidFill>
                  <a:srgbClr val="000000"/>
                </a:solidFill>
              </a:rPr>
              <a:t> </a:t>
            </a:r>
            <a:r>
              <a:rPr sz="2400" lang="en-IN">
                <a:solidFill>
                  <a:srgbClr val="000000"/>
                </a:solidFill>
              </a:rPr>
              <a:t>:</a:t>
            </a:r>
            <a:endParaRPr sz="2000" lang="en-IN">
              <a:solidFill>
                <a:srgbClr val="000000"/>
              </a:solidFill>
            </a:endParaRPr>
          </a:p>
          <a:p>
            <a:pPr indent="0" marL="0">
              <a:buNone/>
            </a:pPr>
            <a:r>
              <a:rPr sz="2400" lang="en-IN">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endParaRPr sz="2400" lang="en-IN">
              <a:solidFill>
                <a:srgbClr val="000000"/>
              </a:solidFill>
            </a:endParaRPr>
          </a:p>
        </p:txBody>
      </p:sp>
      <p:sp>
        <p:nvSpPr>
          <p:cNvPr id="1048696" name=""/>
          <p:cNvSpPr txBox="1"/>
          <p:nvPr/>
        </p:nvSpPr>
        <p:spPr>
          <a:xfrm>
            <a:off x="1069551" y="1848261"/>
            <a:ext cx="8554383" cy="2466340"/>
          </a:xfrm>
          <a:prstGeom prst="rect"/>
        </p:spPr>
        <p:txBody>
          <a:bodyPr rtlCol="0" wrap="square">
            <a:spAutoFit/>
          </a:bodyPr>
          <a:p>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Companies can use keyloggers to monitor employee activity to ensure productivity, enforce company policies, and protect against data breaches by tracking unauthorized access to sensitive information.</a:t>
            </a:r>
            <a:endParaRPr sz="2000" lang="en-IN">
              <a:solidFill>
                <a:srgbClr val="000000"/>
              </a:solidFill>
            </a:endParaRPr>
          </a:p>
          <a:p>
            <a:endParaRPr sz="2800" lang="en-IN">
              <a:solidFill>
                <a:srgbClr val="000000"/>
              </a:solidFill>
            </a:endParaRPr>
          </a:p>
        </p:txBody>
      </p:sp>
      <p:sp>
        <p:nvSpPr>
          <p:cNvPr id="1048697" name=""/>
          <p:cNvSpPr txBox="1"/>
          <p:nvPr/>
        </p:nvSpPr>
        <p:spPr>
          <a:xfrm>
            <a:off x="856558" y="4714788"/>
            <a:ext cx="8767375" cy="1920240"/>
          </a:xfrm>
          <a:prstGeom prst="rect"/>
        </p:spPr>
        <p:txBody>
          <a:bodyPr rtlCol="0" wrap="square">
            <a:spAutoFit/>
          </a:bodyPr>
          <a:p>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P</a:t>
            </a:r>
            <a:r>
              <a:rPr sz="2400" lang="en-US">
                <a:solidFill>
                  <a:srgbClr val="000000"/>
                </a:solidFill>
              </a:rPr>
              <a:t>a</a:t>
            </a:r>
            <a:r>
              <a:rPr sz="2400" lang="en-US">
                <a:solidFill>
                  <a:srgbClr val="000000"/>
                </a:solidFill>
              </a:rPr>
              <a:t>r</a:t>
            </a:r>
            <a:r>
              <a:rPr sz="2400" lang="en-US">
                <a:solidFill>
                  <a:srgbClr val="000000"/>
                </a:solidFill>
              </a:rPr>
              <a:t>e</a:t>
            </a:r>
            <a:r>
              <a:rPr sz="2400" lang="en-US">
                <a:solidFill>
                  <a:srgbClr val="000000"/>
                </a:solidFill>
              </a:rPr>
              <a:t>n</a:t>
            </a:r>
            <a:r>
              <a:rPr sz="2400" lang="en-US">
                <a:solidFill>
                  <a:srgbClr val="000000"/>
                </a:solidFill>
              </a:rPr>
              <a:t>t</a:t>
            </a:r>
            <a:r>
              <a:rPr sz="2400" lang="en-US">
                <a:solidFill>
                  <a:srgbClr val="000000"/>
                </a:solidFill>
              </a:rPr>
              <a:t>s</a:t>
            </a:r>
            <a:r>
              <a:rPr sz="2400" lang="en-US">
                <a:solidFill>
                  <a:srgbClr val="000000"/>
                </a:solidFill>
              </a:rPr>
              <a:t> can use keyloggers to monitor their children's online activities to protect them from potential dangers such as cyberbullying, online predators, and inappropriate content.</a:t>
            </a:r>
            <a:endParaRPr sz="24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98" name=""/>
          <p:cNvSpPr>
            <a:spLocks noGrp="1"/>
          </p:cNvSpPr>
          <p:nvPr>
            <p:ph type="title"/>
          </p:nvPr>
        </p:nvSpPr>
        <p:spPr>
          <a:xfrm>
            <a:off x="0" y="-3574296"/>
            <a:ext cx="10681335" cy="914400"/>
          </a:xfrm>
        </p:spPr>
        <p:txBody>
          <a:bodyPr/>
          <a:p>
            <a:endParaRPr lang="en-IN"/>
          </a:p>
        </p:txBody>
      </p:sp>
      <p:pic>
        <p:nvPicPr>
          <p:cNvPr id="2097170" name=""/>
          <p:cNvPicPr>
            <a:picLocks/>
          </p:cNvPicPr>
          <p:nvPr/>
        </p:nvPicPr>
        <p:blipFill>
          <a:blip xmlns:r="http://schemas.openxmlformats.org/officeDocument/2006/relationships" r:embed="rId1"/>
          <a:stretch>
            <a:fillRect/>
          </a:stretch>
        </p:blipFill>
        <p:spPr>
          <a:xfrm rot="21599556">
            <a:off x="673096" y="3429394"/>
            <a:ext cx="7942072" cy="3605857"/>
          </a:xfrm>
          <a:prstGeom prst="rect"/>
        </p:spPr>
      </p:pic>
      <p:sp>
        <p:nvSpPr>
          <p:cNvPr id="1048699" name=""/>
          <p:cNvSpPr txBox="1"/>
          <p:nvPr/>
        </p:nvSpPr>
        <p:spPr>
          <a:xfrm>
            <a:off x="-1407921" y="652413"/>
            <a:ext cx="8605407" cy="701040"/>
          </a:xfrm>
          <a:prstGeom prst="rect"/>
        </p:spPr>
        <p:txBody>
          <a:bodyPr anchor="ctr" anchorCtr="1" rtlCol="0" wrap="square">
            <a:spAutoFit/>
          </a:bodyPr>
          <a:p>
            <a:pPr algn="l" indent="-457200" lvl="0" marL="457200">
              <a:lnSpc>
                <a:spcPct val="100000"/>
              </a:lnSpc>
              <a:buFont typeface="Wingdings" charset="2"/>
              <a:buChar char="u"/>
            </a:pPr>
            <a:r>
              <a:rPr b="1" sz="2800" lang="en-US">
                <a:solidFill>
                  <a:srgbClr val="000000"/>
                </a:solidFill>
              </a:rPr>
              <a:t> </a:t>
            </a:r>
            <a:r>
              <a:rPr b="1" sz="2800" lang="en-US">
                <a:solidFill>
                  <a:srgbClr val="000000"/>
                </a:solidFill>
              </a:rPr>
              <a:t> </a:t>
            </a:r>
            <a:r>
              <a:rPr b="1" sz="2800" lang="en-IN">
                <a:solidFill>
                  <a:srgbClr val="000000"/>
                </a:solidFill>
              </a:rPr>
              <a:t>Recover Lost Data</a:t>
            </a:r>
            <a:r>
              <a:rPr b="1" sz="2800" lang="en-US">
                <a:solidFill>
                  <a:srgbClr val="000000"/>
                </a:solidFill>
              </a:rPr>
              <a:t> </a:t>
            </a:r>
            <a:r>
              <a:rPr b="1" sz="3200" lang="en-US">
                <a:solidFill>
                  <a:srgbClr val="000000"/>
                </a:solidFill>
              </a:rPr>
              <a:t>:</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IN">
                <a:solidFill>
                  <a:srgbClr val="000000"/>
                </a:solidFill>
              </a:rPr>
              <a:t> </a:t>
            </a:r>
            <a:endParaRPr sz="3200" lang="en-IN">
              <a:solidFill>
                <a:srgbClr val="000000"/>
              </a:solidFill>
            </a:endParaRPr>
          </a:p>
        </p:txBody>
      </p:sp>
      <p:sp>
        <p:nvSpPr>
          <p:cNvPr id="1048700" name=""/>
          <p:cNvSpPr txBox="1"/>
          <p:nvPr/>
        </p:nvSpPr>
        <p:spPr>
          <a:xfrm>
            <a:off x="893707" y="1353452"/>
            <a:ext cx="7665015" cy="2377440"/>
          </a:xfrm>
          <a:prstGeom prst="rect"/>
        </p:spPr>
        <p:txBody>
          <a:bodyPr rtlCol="0" wrap="square">
            <a:spAutoFit/>
          </a:bodyPr>
          <a:p>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K</a:t>
            </a:r>
            <a:r>
              <a:rPr sz="2400" lang="en-US">
                <a:solidFill>
                  <a:srgbClr val="000000"/>
                </a:solidFill>
              </a:rPr>
              <a:t>eyloggers can help recover lost data due to system crashes, accidental deletions, or other issues by keeping a log of all keystrokes and inputs.</a:t>
            </a:r>
            <a:endParaRPr sz="2400" lang="en-IN">
              <a:solidFill>
                <a:srgbClr val="000000"/>
              </a:solidFill>
            </a:endParaRPr>
          </a:p>
          <a:p>
            <a:endParaRPr sz="2400" lang="en-IN">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701" name=""/>
          <p:cNvSpPr>
            <a:spLocks noGrp="1"/>
          </p:cNvSpPr>
          <p:nvPr>
            <p:ph type="title"/>
          </p:nvPr>
        </p:nvSpPr>
        <p:spPr>
          <a:xfrm>
            <a:off x="266718" y="386734"/>
            <a:ext cx="9271597" cy="914400"/>
          </a:xfrm>
        </p:spPr>
        <p:txBody>
          <a:bodyPr/>
          <a:p>
            <a:r>
              <a:rPr lang="en-US"/>
              <a:t>Disadvantage</a:t>
            </a:r>
            <a:r>
              <a:rPr lang="en-US"/>
              <a:t>s</a:t>
            </a:r>
            <a:r>
              <a:rPr lang="en-US"/>
              <a:t> </a:t>
            </a:r>
            <a:r>
              <a:rPr lang="en-US"/>
              <a:t>O</a:t>
            </a:r>
            <a:r>
              <a:rPr lang="en-US"/>
              <a:t>f</a:t>
            </a:r>
            <a:r>
              <a:rPr lang="en-US"/>
              <a:t> </a:t>
            </a:r>
            <a:r>
              <a:rPr lang="en-US"/>
              <a:t>K</a:t>
            </a:r>
            <a:r>
              <a:rPr lang="en-US"/>
              <a:t>e</a:t>
            </a:r>
            <a:r>
              <a:rPr lang="en-US"/>
              <a:t>y</a:t>
            </a:r>
            <a:r>
              <a:rPr lang="en-US"/>
              <a:t>b</a:t>
            </a:r>
            <a:r>
              <a:rPr lang="en-US"/>
              <a:t>l</a:t>
            </a:r>
            <a:r>
              <a:rPr lang="en-US"/>
              <a:t>o</a:t>
            </a:r>
            <a:r>
              <a:rPr lang="en-US"/>
              <a:t>g</a:t>
            </a:r>
            <a:r>
              <a:rPr lang="en-US"/>
              <a:t>g</a:t>
            </a:r>
            <a:r>
              <a:rPr lang="en-US"/>
              <a:t>e</a:t>
            </a:r>
            <a:r>
              <a:rPr lang="en-US"/>
              <a:t>r</a:t>
            </a:r>
            <a:r>
              <a:rPr lang="en-US"/>
              <a:t>s</a:t>
            </a:r>
            <a:endParaRPr lang="en-IN"/>
          </a:p>
        </p:txBody>
      </p:sp>
      <p:sp>
        <p:nvSpPr>
          <p:cNvPr id="1048702" name=""/>
          <p:cNvSpPr txBox="1"/>
          <p:nvPr/>
        </p:nvSpPr>
        <p:spPr>
          <a:xfrm>
            <a:off x="1011598" y="1301133"/>
            <a:ext cx="10168802" cy="1640841"/>
          </a:xfrm>
          <a:prstGeom prst="rect"/>
        </p:spPr>
        <p:txBody>
          <a:bodyPr rtlCol="0" wrap="square">
            <a:spAutoFit/>
          </a:bodyPr>
          <a:p>
            <a:pPr indent="-457200" marL="457200">
              <a:buFont typeface="Wingdings" charset="2"/>
              <a:buChar char="u"/>
            </a:pPr>
            <a:r>
              <a:rPr b="1" sz="2800" lang="en-US">
                <a:solidFill>
                  <a:srgbClr val="000000"/>
                </a:solidFill>
              </a:rPr>
              <a:t> </a:t>
            </a:r>
            <a:r>
              <a:rPr b="1" sz="2800" lang="en-IN">
                <a:solidFill>
                  <a:srgbClr val="000000"/>
                </a:solidFill>
              </a:rPr>
              <a:t>Privacy Invasion</a:t>
            </a:r>
            <a:r>
              <a:rPr b="1" sz="2800" lang="en-US">
                <a:solidFill>
                  <a:srgbClr val="000000"/>
                </a:solidFill>
              </a:rPr>
              <a:t> </a:t>
            </a:r>
            <a:r>
              <a:rPr b="1" sz="2800" lang="en-IN">
                <a:solidFill>
                  <a:srgbClr val="000000"/>
                </a:solidFill>
              </a:rPr>
              <a:t>: </a:t>
            </a:r>
            <a:endParaRPr sz="2400" lang="en-IN">
              <a:solidFill>
                <a:srgbClr val="000000"/>
              </a:solidFill>
            </a:endParaRPr>
          </a:p>
          <a:p>
            <a:pPr indent="0" marL="0">
              <a:buNone/>
            </a:pP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sz="2400" lang="en-IN">
                <a:solidFill>
                  <a:srgbClr val="000000"/>
                </a:solidFill>
              </a:rPr>
              <a:t>
</a:t>
            </a:r>
            <a:endParaRPr sz="2400" lang="en-IN">
              <a:solidFill>
                <a:srgbClr val="000000"/>
              </a:solidFill>
            </a:endParaRPr>
          </a:p>
        </p:txBody>
      </p:sp>
      <p:sp>
        <p:nvSpPr>
          <p:cNvPr id="1048703" name=""/>
          <p:cNvSpPr txBox="1"/>
          <p:nvPr/>
        </p:nvSpPr>
        <p:spPr>
          <a:xfrm>
            <a:off x="1659475" y="1861035"/>
            <a:ext cx="7003947" cy="1920239"/>
          </a:xfrm>
          <a:prstGeom prst="rect"/>
        </p:spPr>
        <p:txBody>
          <a:bodyPr rtlCol="0" wrap="square">
            <a:spAutoFit/>
          </a:bodyPr>
          <a:p>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Keyloggers can capture sensitive information such as passwords, credit card numbers, personal messages, and other confidential data without the user's consent.</a:t>
            </a:r>
            <a:endParaRPr sz="2400" lang="en-IN">
              <a:solidFill>
                <a:srgbClr val="000000"/>
              </a:solidFill>
            </a:endParaRPr>
          </a:p>
        </p:txBody>
      </p:sp>
      <p:sp>
        <p:nvSpPr>
          <p:cNvPr id="1048704" name=""/>
          <p:cNvSpPr txBox="1"/>
          <p:nvPr/>
        </p:nvSpPr>
        <p:spPr>
          <a:xfrm>
            <a:off x="1011597" y="4321660"/>
            <a:ext cx="8989516" cy="1183640"/>
          </a:xfrm>
          <a:prstGeom prst="rect"/>
        </p:spPr>
        <p:txBody>
          <a:bodyPr rtlCol="0" wrap="square">
            <a:spAutoFit/>
          </a:bodyPr>
          <a:p>
            <a:pPr indent="-457200" marL="457200">
              <a:buFont typeface="Wingdings" charset="2"/>
              <a:buChar char="u"/>
            </a:pPr>
            <a:r>
              <a:rPr b="1" sz="2800" lang="en-US">
                <a:solidFill>
                  <a:srgbClr val="000000"/>
                </a:solidFill>
              </a:rPr>
              <a:t> </a:t>
            </a:r>
            <a:r>
              <a:rPr b="1" sz="2800" lang="en-US">
                <a:solidFill>
                  <a:srgbClr val="000000"/>
                </a:solidFill>
              </a:rPr>
              <a:t>Security Risks</a:t>
            </a:r>
            <a:r>
              <a:rPr b="1" sz="2800" lang="en-US">
                <a:solidFill>
                  <a:srgbClr val="000000"/>
                </a:solidFill>
              </a:rPr>
              <a:t> </a:t>
            </a:r>
            <a:r>
              <a:rPr b="1" sz="2800" lang="en-US">
                <a:solidFill>
                  <a:srgbClr val="000000"/>
                </a:solidFill>
              </a:rPr>
              <a:t>:</a:t>
            </a:r>
            <a:endParaRPr b="1" sz="2400" lang="en-IN">
              <a:solidFill>
                <a:srgbClr val="000000"/>
              </a:solidFill>
            </a:endParaRPr>
          </a:p>
          <a:p>
            <a:endParaRPr sz="2800" lang="en-IN">
              <a:solidFill>
                <a:srgbClr val="000000"/>
              </a:solidFill>
            </a:endParaRPr>
          </a:p>
        </p:txBody>
      </p:sp>
      <p:sp>
        <p:nvSpPr>
          <p:cNvPr id="1048705" name=""/>
          <p:cNvSpPr txBox="1"/>
          <p:nvPr/>
        </p:nvSpPr>
        <p:spPr>
          <a:xfrm>
            <a:off x="1641113" y="4913480"/>
            <a:ext cx="7022308" cy="1920240"/>
          </a:xfrm>
          <a:prstGeom prst="rect"/>
        </p:spPr>
        <p:txBody>
          <a:bodyPr rtlCol="0" wrap="square">
            <a:spAutoFit/>
          </a:bodyPr>
          <a:p>
            <a:r>
              <a:rPr sz="2400" lang="en-US">
                <a:solidFill>
                  <a:srgbClr val="000000"/>
                </a:solidFill>
              </a:rPr>
              <a:t>       By collecting sensitive data, keyloggers can facilitate identity theft, financial fraud, and unauthorized access to personal and corporate accounts.</a:t>
            </a:r>
            <a:endParaRPr sz="2400" lang="en-IN">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pic>
        <p:nvPicPr>
          <p:cNvPr id="2097171" name=""/>
          <p:cNvPicPr>
            <a:picLocks/>
          </p:cNvPicPr>
          <p:nvPr/>
        </p:nvPicPr>
        <p:blipFill>
          <a:blip xmlns:r="http://schemas.openxmlformats.org/officeDocument/2006/relationships" r:embed="rId1"/>
          <a:stretch>
            <a:fillRect/>
          </a:stretch>
        </p:blipFill>
        <p:spPr>
          <a:xfrm>
            <a:off x="247929" y="3073398"/>
            <a:ext cx="8355674" cy="3745303"/>
          </a:xfrm>
          <a:prstGeom prst="rect"/>
        </p:spPr>
      </p:pic>
      <p:sp>
        <p:nvSpPr>
          <p:cNvPr id="1048706" name=""/>
          <p:cNvSpPr txBox="1"/>
          <p:nvPr/>
        </p:nvSpPr>
        <p:spPr>
          <a:xfrm>
            <a:off x="679426" y="268457"/>
            <a:ext cx="7492682" cy="1094740"/>
          </a:xfrm>
          <a:prstGeom prst="rect"/>
        </p:spPr>
        <p:txBody>
          <a:bodyPr rtlCol="0" wrap="square">
            <a:spAutoFit/>
          </a:bodyPr>
          <a:p>
            <a:pPr indent="-457200" marL="457200">
              <a:buFont typeface="Wingdings" charset="2"/>
              <a:buChar char="u"/>
            </a:pPr>
            <a:r>
              <a:rPr b="1" sz="2800" lang="en-US">
                <a:solidFill>
                  <a:srgbClr val="000000"/>
                </a:solidFill>
              </a:rPr>
              <a:t> </a:t>
            </a:r>
            <a:r>
              <a:rPr b="1" sz="2800" lang="en-IN">
                <a:solidFill>
                  <a:srgbClr val="000000"/>
                </a:solidFill>
              </a:rPr>
              <a:t>Resource Consumption</a:t>
            </a:r>
            <a:r>
              <a:rPr b="1" sz="2800" lang="en-US">
                <a:solidFill>
                  <a:srgbClr val="000000"/>
                </a:solidFill>
              </a:rPr>
              <a:t> </a:t>
            </a:r>
            <a:r>
              <a:rPr b="1" sz="2800" lang="en-IN">
                <a:solidFill>
                  <a:srgbClr val="000000"/>
                </a:solidFill>
              </a:rPr>
              <a:t>:</a:t>
            </a:r>
            <a:r>
              <a:rPr sz="2400" lang="en-IN">
                <a:solidFill>
                  <a:srgbClr val="000000"/>
                </a:solidFill>
              </a:rPr>
              <a:t> </a:t>
            </a:r>
            <a:endParaRPr sz="2000" lang="en-IN">
              <a:solidFill>
                <a:srgbClr val="000000"/>
              </a:solidFill>
            </a:endParaRPr>
          </a:p>
          <a:p>
            <a:pPr indent="0" marL="0">
              <a:buNone/>
            </a:pPr>
            <a:r>
              <a:rPr sz="2400" lang="en-US">
                <a:solidFill>
                  <a:srgbClr val="000000"/>
                </a:solidFill>
                <a:effectLst>
                  <a:outerShdw algn="br" blurRad="38100" dir="2700000" dist="38100" rotWithShape="0">
                    <a:srgbClr val="000000"/>
                  </a:outerShdw>
                </a:effectLst>
              </a:rPr>
              <a:t> </a:t>
            </a:r>
            <a:r>
              <a:rPr sz="2400" lang="en-US">
                <a:solidFill>
                  <a:srgbClr val="000000"/>
                </a:solidFill>
                <a:effectLst>
                  <a:outerShdw algn="br" blurRad="38100" dir="2700000" dist="38100" rotWithShape="0">
                    <a:srgbClr val="000000"/>
                  </a:outerShdw>
                </a:effectLst>
              </a:rPr>
              <a:t> </a:t>
            </a:r>
            <a:endParaRPr sz="2800" lang="en-IN">
              <a:solidFill>
                <a:srgbClr val="000000"/>
              </a:solidFill>
            </a:endParaRPr>
          </a:p>
        </p:txBody>
      </p:sp>
      <p:sp>
        <p:nvSpPr>
          <p:cNvPr id="1048707" name=""/>
          <p:cNvSpPr txBox="1"/>
          <p:nvPr/>
        </p:nvSpPr>
        <p:spPr>
          <a:xfrm>
            <a:off x="1302059" y="1153159"/>
            <a:ext cx="7849845" cy="1463040"/>
          </a:xfrm>
          <a:prstGeom prst="rect"/>
        </p:spPr>
        <p:txBody>
          <a:bodyPr rtlCol="0" wrap="square">
            <a:spAutoFit/>
          </a:bodyPr>
          <a:p>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IN">
                <a:solidFill>
                  <a:srgbClr val="000000"/>
                </a:solidFill>
              </a:rPr>
              <a:t>Some keyloggers can consume significant system resources, leading to slower performance and decreased efficiency of the monitored device.</a:t>
            </a:r>
            <a:r>
              <a:rPr sz="2400" lang="en-IN">
                <a:solidFill>
                  <a:srgbClr val="000000"/>
                </a:solidFill>
              </a:rPr>
              <a:t/>
            </a:r>
            <a:endParaRPr sz="2400" lang="en-IN">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708" name="object 2"/>
          <p:cNvSpPr/>
          <p:nvPr/>
        </p:nvSpPr>
        <p:spPr>
          <a:xfrm>
            <a:off x="9353550" y="3931282"/>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9" name="object 3"/>
          <p:cNvSpPr/>
          <p:nvPr/>
        </p:nvSpPr>
        <p:spPr>
          <a:xfrm>
            <a:off x="7703315" y="994408"/>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710" name="object 4"/>
          <p:cNvSpPr/>
          <p:nvPr/>
        </p:nvSpPr>
        <p:spPr>
          <a:xfrm>
            <a:off x="10009610" y="4478652"/>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711" name="object 5"/>
          <p:cNvSpPr txBox="1">
            <a:spLocks noGrp="1"/>
          </p:cNvSpPr>
          <p:nvPr>
            <p:ph type="title"/>
          </p:nvPr>
        </p:nvSpPr>
        <p:spPr>
          <a:xfrm>
            <a:off x="306812" y="530224"/>
            <a:ext cx="6963542" cy="6261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r>
              <a:rPr dirty="0" sz="3200" lang="en-US" spc="5"/>
              <a:t> </a:t>
            </a:r>
            <a:r>
              <a:rPr dirty="0" sz="3200" spc="5"/>
              <a:t>?</a:t>
            </a:r>
            <a:endParaRPr sz="3200"/>
          </a:p>
        </p:txBody>
      </p:sp>
      <p:pic>
        <p:nvPicPr>
          <p:cNvPr id="209717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712" name="object 7"/>
          <p:cNvSpPr txBox="1"/>
          <p:nvPr/>
        </p:nvSpPr>
        <p:spPr>
          <a:xfrm>
            <a:off x="306811" y="6415087"/>
            <a:ext cx="1798955" cy="438784"/>
          </a:xfrm>
          <a:prstGeom prst="rect"/>
        </p:spPr>
        <p:txBody>
          <a:bodyPr bIns="0" lIns="0" rIns="0" rtlCol="0" tIns="6985" vert="horz" wrap="square">
            <a:spAutoFit/>
          </a:bodyPr>
          <a:p>
            <a:pPr marL="12700">
              <a:lnSpc>
                <a:spcPct val="100000"/>
              </a:lnSpc>
              <a:spcBef>
                <a:spcPts val="55"/>
              </a:spcBef>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713" name="object 8"/>
          <p:cNvSpPr txBox="1">
            <a:spLocks noGrp="1"/>
          </p:cNvSpPr>
          <p:nvPr>
            <p:ph type="sldNum" sz="quarter" idx="7"/>
          </p:nvPr>
        </p:nvSpPr>
        <p:spPr>
          <a:xfrm>
            <a:off x="11353418" y="6473337"/>
            <a:ext cx="151129" cy="4387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14</a:t>
            </a:fld>
            <a:endParaRPr dirty="0" spc="10"/>
          </a:p>
        </p:txBody>
      </p:sp>
      <p:sp>
        <p:nvSpPr>
          <p:cNvPr id="1048714" name=""/>
          <p:cNvSpPr txBox="1"/>
          <p:nvPr/>
        </p:nvSpPr>
        <p:spPr>
          <a:xfrm>
            <a:off x="739775" y="1156335"/>
            <a:ext cx="4572000" cy="637540"/>
          </a:xfrm>
          <a:prstGeom prst="rect"/>
        </p:spPr>
        <p:txBody>
          <a:bodyPr rtlCol="0" wrap="square">
            <a:spAutoFit/>
          </a:bodyPr>
          <a:p>
            <a:pPr indent="-457200" marL="457200">
              <a:buFont typeface="Wingdings" charset="2"/>
              <a:buChar char="u"/>
            </a:pPr>
            <a:r>
              <a:rPr b="1" sz="2800" lang="en-US">
                <a:solidFill>
                  <a:srgbClr val="000000"/>
                </a:solidFill>
              </a:rPr>
              <a:t> </a:t>
            </a:r>
            <a:r>
              <a:rPr b="1" sz="2800" lang="en-US">
                <a:solidFill>
                  <a:srgbClr val="000000"/>
                </a:solidFill>
              </a:rPr>
              <a:t> </a:t>
            </a:r>
            <a:r>
              <a:rPr b="1" sz="2800" lang="en-IN">
                <a:solidFill>
                  <a:srgbClr val="000000"/>
                </a:solidFill>
              </a:rPr>
              <a:t>Parents: </a:t>
            </a:r>
            <a:endParaRPr b="1" sz="2800" lang="en-IN">
              <a:solidFill>
                <a:srgbClr val="000000"/>
              </a:solidFill>
            </a:endParaRPr>
          </a:p>
        </p:txBody>
      </p:sp>
      <p:sp>
        <p:nvSpPr>
          <p:cNvPr id="1048715" name=""/>
          <p:cNvSpPr txBox="1"/>
          <p:nvPr/>
        </p:nvSpPr>
        <p:spPr>
          <a:xfrm>
            <a:off x="1395479" y="1707193"/>
            <a:ext cx="8047346" cy="2377441"/>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400" lang="en-US">
                <a:solidFill>
                  <a:srgbClr val="000000"/>
                </a:solidFill>
                <a:latin typeface="Calibri"/>
              </a:rPr>
              <a:t> </a:t>
            </a:r>
            <a:r>
              <a:rPr sz="2400" lang="en-US">
                <a:solidFill>
                  <a:srgbClr val="000000"/>
                </a:solidFill>
                <a:latin typeface="Calibri"/>
              </a:rPr>
              <a:t> </a:t>
            </a:r>
            <a:r>
              <a:rPr sz="2400" lang="en-US">
                <a:solidFill>
                  <a:srgbClr val="000000"/>
                </a:solidFill>
                <a:latin typeface="Calibri"/>
              </a:rPr>
              <a:t> </a:t>
            </a:r>
            <a:r>
              <a:rPr sz="2400" lang="en-US">
                <a:solidFill>
                  <a:srgbClr val="000000"/>
                </a:solidFill>
                <a:latin typeface="Calibri"/>
              </a:rPr>
              <a:t> </a:t>
            </a:r>
            <a:r>
              <a:rPr sz="2400" lang="en-US">
                <a:solidFill>
                  <a:srgbClr val="000000"/>
                </a:solidFill>
                <a:latin typeface="Calibri"/>
              </a:rPr>
              <a:t> </a:t>
            </a:r>
            <a:r>
              <a:rPr sz="2400" lang="en-IN">
                <a:solidFill>
                  <a:srgbClr val="000000"/>
                </a:solidFill>
                <a:latin typeface="Calibri"/>
              </a:rPr>
              <a:t>Parents may use keyloggers to monitor their children's online activities to protect them from cyberbullying, inappropriate content, and online predators. This can help ensure a safer online environment for minors.</a:t>
            </a:r>
            <a:endParaRPr sz="2400" lang="en-IN">
              <a:solidFill>
                <a:srgbClr val="000000"/>
              </a:solidFill>
            </a:endParaRPr>
          </a:p>
        </p:txBody>
      </p:sp>
      <p:sp>
        <p:nvSpPr>
          <p:cNvPr id="1048716" name=""/>
          <p:cNvSpPr txBox="1"/>
          <p:nvPr/>
        </p:nvSpPr>
        <p:spPr>
          <a:xfrm>
            <a:off x="739774" y="4159881"/>
            <a:ext cx="4000000" cy="637540"/>
          </a:xfrm>
          <a:prstGeom prst="rect"/>
        </p:spPr>
        <p:txBody>
          <a:bodyPr rtlCol="0" wrap="square">
            <a:spAutoFit/>
          </a:bodyPr>
          <a:p>
            <a:pPr indent="-457200" marL="457200">
              <a:buFont typeface="Wingdings" charset="2"/>
              <a:buChar char="u"/>
            </a:pPr>
            <a:r>
              <a:rPr b="1" sz="2800" lang="en-US">
                <a:solidFill>
                  <a:srgbClr val="000000"/>
                </a:solidFill>
              </a:rPr>
              <a:t> </a:t>
            </a:r>
            <a:r>
              <a:rPr b="1" sz="2800" lang="en-US">
                <a:solidFill>
                  <a:srgbClr val="000000"/>
                </a:solidFill>
              </a:rPr>
              <a:t> </a:t>
            </a:r>
            <a:r>
              <a:rPr b="1" sz="2800" lang="en-US">
                <a:solidFill>
                  <a:srgbClr val="000000"/>
                </a:solidFill>
              </a:rPr>
              <a:t>Researchers:</a:t>
            </a:r>
            <a:endParaRPr b="1" sz="2800" lang="en-IN">
              <a:solidFill>
                <a:srgbClr val="000000"/>
              </a:solidFill>
            </a:endParaRPr>
          </a:p>
        </p:txBody>
      </p:sp>
      <p:sp>
        <p:nvSpPr>
          <p:cNvPr id="1048717" name=""/>
          <p:cNvSpPr txBox="1"/>
          <p:nvPr/>
        </p:nvSpPr>
        <p:spPr>
          <a:xfrm>
            <a:off x="1395478" y="4797421"/>
            <a:ext cx="9041589" cy="1920240"/>
          </a:xfrm>
          <a:prstGeom prst="rect"/>
        </p:spPr>
        <p:txBody>
          <a:bodyPr rtlCol="0" wrap="square">
            <a:spAutoFit/>
          </a:bodyPr>
          <a:p>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Academics studying human-computer interaction or cybersecurity might use keyloggers to gather data on user behavior. This information can</a:t>
            </a:r>
            <a:r>
              <a:rPr sz="2400" lang="en-US">
                <a:solidFill>
                  <a:srgbClr val="000000"/>
                </a:solidFill>
              </a:rPr>
              <a:t> </a:t>
            </a:r>
            <a:r>
              <a:rPr sz="2400" lang="en-US">
                <a:solidFill>
                  <a:srgbClr val="000000"/>
                </a:solidFill>
              </a:rPr>
              <a:t>b</a:t>
            </a:r>
            <a:r>
              <a:rPr sz="2400" lang="en-US">
                <a:solidFill>
                  <a:srgbClr val="000000"/>
                </a:solidFill>
              </a:rPr>
              <a:t>e</a:t>
            </a:r>
            <a:r>
              <a:rPr sz="2400" lang="en-US">
                <a:solidFill>
                  <a:srgbClr val="000000"/>
                </a:solidFill>
              </a:rPr>
              <a:t> valuable in developing more secure and user-friendly software systems.</a:t>
            </a:r>
            <a:endParaRPr sz="2400" lang="en-IN">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718" name=""/>
          <p:cNvSpPr>
            <a:spLocks noGrp="1"/>
          </p:cNvSpPr>
          <p:nvPr>
            <p:ph type="title"/>
          </p:nvPr>
        </p:nvSpPr>
        <p:spPr>
          <a:xfrm>
            <a:off x="585184" y="148958"/>
            <a:ext cx="10681335" cy="1092200"/>
          </a:xfrm>
        </p:spPr>
        <p:txBody>
          <a:bodyPr/>
          <a:p>
            <a:pPr algn="l">
              <a:buFont typeface="Wingdings" charset="2"/>
              <a:buChar char="u"/>
            </a:pPr>
            <a:r>
              <a:rPr sz="2800" lang="en-US"/>
              <a:t> </a:t>
            </a:r>
            <a:r>
              <a:rPr sz="2800" lang="en-US"/>
              <a:t>Law Enforcement and </a:t>
            </a:r>
            <a:br>
              <a:rPr sz="2800" lang="en-US"/>
            </a:br>
            <a:r>
              <a:rPr sz="2800" lang="en-US"/>
              <a:t> </a:t>
            </a:r>
            <a:r>
              <a:rPr sz="2800" lang="en-US"/>
              <a:t> </a:t>
            </a:r>
            <a:r>
              <a:rPr sz="2800" lang="en-US"/>
              <a:t> </a:t>
            </a:r>
            <a:r>
              <a:rPr sz="2800" lang="en-US"/>
              <a:t> </a:t>
            </a:r>
            <a:r>
              <a:rPr sz="2800" lang="en-US"/>
              <a:t> </a:t>
            </a:r>
            <a:r>
              <a:rPr sz="2800" lang="en-US"/>
              <a:t> </a:t>
            </a:r>
            <a:r>
              <a:rPr sz="2800" lang="en-US"/>
              <a:t> </a:t>
            </a:r>
            <a:r>
              <a:rPr sz="2800" lang="en-US"/>
              <a:t> </a:t>
            </a:r>
            <a:r>
              <a:rPr sz="2800" lang="en-US"/>
              <a:t> </a:t>
            </a:r>
            <a:r>
              <a:rPr sz="2800" lang="en-US"/>
              <a:t> </a:t>
            </a:r>
            <a:r>
              <a:rPr sz="2800" lang="en-US"/>
              <a:t> </a:t>
            </a:r>
            <a:r>
              <a:rPr sz="2800" lang="en-US"/>
              <a:t> </a:t>
            </a:r>
            <a:r>
              <a:rPr sz="2800" lang="en-US"/>
              <a:t>Intelligence Agencies: </a:t>
            </a:r>
            <a:endParaRPr sz="3200" lang="en-IN"/>
          </a:p>
        </p:txBody>
      </p:sp>
      <p:sp>
        <p:nvSpPr>
          <p:cNvPr id="1048719" name=""/>
          <p:cNvSpPr txBox="1"/>
          <p:nvPr/>
        </p:nvSpPr>
        <p:spPr>
          <a:xfrm>
            <a:off x="894368" y="3793671"/>
            <a:ext cx="8939887" cy="2377441"/>
          </a:xfrm>
          <a:prstGeom prst="rect"/>
        </p:spPr>
        <p:txBody>
          <a:bodyPr rtlCol="0" wrap="square">
            <a:spAutoFit/>
          </a:bodyPr>
          <a:p>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IN">
                <a:solidFill>
                  <a:srgbClr val="000000"/>
                </a:solidFill>
              </a:rPr>
              <a:t>These agencies may use keyloggers as part of their investigative tools to monitor suspects involved in criminal activities, terrorism, or espionage. The use of keyloggers in this context is usually governed by strict legal frameworks and requires authorization.</a:t>
            </a:r>
            <a:endParaRPr sz="2400" lang="en-IN">
              <a:solidFill>
                <a:srgbClr val="000000"/>
              </a:solidFill>
            </a:endParaRPr>
          </a:p>
        </p:txBody>
      </p:sp>
      <p:pic>
        <p:nvPicPr>
          <p:cNvPr id="2097173" name=""/>
          <p:cNvPicPr>
            <a:picLocks/>
          </p:cNvPicPr>
          <p:nvPr/>
        </p:nvPicPr>
        <p:blipFill>
          <a:blip xmlns:r="http://schemas.openxmlformats.org/officeDocument/2006/relationships" r:embed="rId1"/>
          <a:stretch>
            <a:fillRect/>
          </a:stretch>
        </p:blipFill>
        <p:spPr>
          <a:xfrm rot="21585900">
            <a:off x="241509" y="1382555"/>
            <a:ext cx="7025898" cy="2172433"/>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pic>
        <p:nvPicPr>
          <p:cNvPr id="2097174" name="object 2"/>
          <p:cNvPicPr>
            <a:picLocks/>
          </p:cNvPicPr>
          <p:nvPr/>
        </p:nvPicPr>
        <p:blipFill>
          <a:blip xmlns:r="http://schemas.openxmlformats.org/officeDocument/2006/relationships" r:embed="rId1" cstate="print"/>
          <a:stretch>
            <a:fillRect/>
          </a:stretch>
        </p:blipFill>
        <p:spPr>
          <a:xfrm>
            <a:off x="9967664" y="1284113"/>
            <a:ext cx="2616380" cy="5283373"/>
          </a:xfrm>
          <a:prstGeom prst="rect"/>
        </p:spPr>
      </p:pic>
      <p:sp>
        <p:nvSpPr>
          <p:cNvPr id="1048720" name="object 3"/>
          <p:cNvSpPr/>
          <p:nvPr/>
        </p:nvSpPr>
        <p:spPr>
          <a:xfrm>
            <a:off x="8463211" y="56673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2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722" name="object 5"/>
          <p:cNvSpPr/>
          <p:nvPr/>
        </p:nvSpPr>
        <p:spPr>
          <a:xfrm>
            <a:off x="8739436" y="6286499"/>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723" name="object 6"/>
          <p:cNvSpPr txBox="1">
            <a:spLocks noGrp="1"/>
          </p:cNvSpPr>
          <p:nvPr>
            <p:ph type="title"/>
          </p:nvPr>
        </p:nvSpPr>
        <p:spPr>
          <a:xfrm>
            <a:off x="391573" y="310514"/>
            <a:ext cx="9763125" cy="1384935"/>
          </a:xfrm>
          <a:prstGeom prst="rect"/>
        </p:spPr>
        <p:txBody>
          <a:bodyPr bIns="0" lIns="0" rIns="0" rtlCol="0" tIns="13335" vert="horz" wrap="square">
            <a:spAutoFit/>
          </a:bodyPr>
          <a:p>
            <a:pPr marL="12700">
              <a:lnSpc>
                <a:spcPct val="100000"/>
              </a:lnSpc>
              <a:spcBef>
                <a:spcPts val="105"/>
              </a:spcBef>
            </a:pPr>
            <a:r>
              <a:rPr dirty="0" sz="3600" spc="-40"/>
              <a:t>Y</a:t>
            </a: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endParaRPr sz="3600"/>
          </a:p>
        </p:txBody>
      </p:sp>
      <p:pic>
        <p:nvPicPr>
          <p:cNvPr id="209717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724" name="object 8"/>
          <p:cNvSpPr txBox="1"/>
          <p:nvPr/>
        </p:nvSpPr>
        <p:spPr>
          <a:xfrm>
            <a:off x="739775" y="6473337"/>
            <a:ext cx="1798955" cy="438784"/>
          </a:xfrm>
          <a:prstGeom prst="rect"/>
        </p:spPr>
        <p:txBody>
          <a:bodyPr bIns="0" lIns="0" rIns="0" rtlCol="0" tIns="6985" vert="horz" wrap="square">
            <a:spAutoFit/>
          </a:bodyPr>
          <a:p>
            <a:pPr marL="12700">
              <a:lnSpc>
                <a:spcPct val="100000"/>
              </a:lnSpc>
              <a:spcBef>
                <a:spcPts val="55"/>
              </a:spcBef>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725" name="object 9"/>
          <p:cNvSpPr txBox="1">
            <a:spLocks noGrp="1"/>
          </p:cNvSpPr>
          <p:nvPr>
            <p:ph type="sldNum" sz="quarter" idx="7"/>
          </p:nvPr>
        </p:nvSpPr>
        <p:spPr>
          <a:xfrm>
            <a:off x="11353418" y="6473337"/>
            <a:ext cx="151129" cy="4387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16</a:t>
            </a:fld>
            <a:endParaRPr dirty="0" spc="10"/>
          </a:p>
        </p:txBody>
      </p:sp>
      <p:sp>
        <p:nvSpPr>
          <p:cNvPr id="1048726" name="TextBox 9"/>
          <p:cNvSpPr txBox="1"/>
          <p:nvPr/>
        </p:nvSpPr>
        <p:spPr>
          <a:xfrm>
            <a:off x="578605" y="1857375"/>
            <a:ext cx="9389058" cy="5298440"/>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just" indent="-457200" marL="457200">
              <a:buFont typeface="Wingdings" charset="2"/>
              <a:buChar char="u"/>
            </a:pPr>
            <a:r>
              <a:rPr b="1" dirty="0" sz="2800" lang="en-US">
                <a:latin typeface="Times New Roman" panose="02020603050405020304" pitchFamily="18" charset="0"/>
                <a:cs typeface="Times New Roman" panose="02020603050405020304" pitchFamily="18" charset="0"/>
              </a:rPr>
              <a:t>Anti-Key-logger – </a:t>
            </a:r>
            <a:r>
              <a:rPr dirty="0" sz="2400" lang="en-US">
                <a:latin typeface="Times New Roman" panose="02020603050405020304" pitchFamily="18" charset="0"/>
                <a:cs typeface="Times New Roman" panose="02020603050405020304" pitchFamily="18" charset="0"/>
              </a:rPr>
              <a:t>As the name suggest these are the software which are anti / against key loggers and main task is to detect key-logger from a computer system.</a:t>
            </a:r>
            <a:endParaRPr dirty="0" sz="2400" lang="en-US">
              <a:latin typeface="Times New Roman" panose="02020603050405020304" pitchFamily="18" charset="0"/>
              <a:cs typeface="Times New Roman" panose="02020603050405020304" pitchFamily="18" charset="0"/>
            </a:endParaRPr>
          </a:p>
          <a:p>
            <a:pPr algn="just" indent="-342900" marL="342900">
              <a:buFont typeface="Wingdings" charset="2"/>
              <a:buChar char="u"/>
            </a:pPr>
            <a:endParaRPr dirty="0" sz="2400" lang="en-US">
              <a:latin typeface="Times New Roman" panose="02020603050405020304" pitchFamily="18" charset="0"/>
              <a:cs typeface="Times New Roman" panose="02020603050405020304" pitchFamily="18" charset="0"/>
            </a:endParaRPr>
          </a:p>
          <a:p>
            <a:pPr algn="just" indent="-457200" marL="457200">
              <a:buFont typeface="Wingdings" charset="2"/>
              <a:buChar char="u"/>
            </a:pPr>
            <a:r>
              <a:rPr b="1" dirty="0" sz="2800" lang="en-US">
                <a:latin typeface="Times New Roman" panose="02020603050405020304" pitchFamily="18" charset="0"/>
                <a:cs typeface="Times New Roman" panose="02020603050405020304" pitchFamily="18" charset="0"/>
              </a:rPr>
              <a:t>Anti-Virus –</a:t>
            </a:r>
            <a:r>
              <a:rPr dirty="0" sz="2400" lang="en-US">
                <a:latin typeface="Times New Roman" panose="02020603050405020304" pitchFamily="18" charset="0"/>
                <a:cs typeface="Times New Roman" panose="02020603050405020304" pitchFamily="18" charset="0"/>
              </a:rPr>
              <a:t> Many anti-virus software also detect key loggers and delete them from the computer system. These are software anti-software so these can not get rid from the hardware key-loggers.</a:t>
            </a:r>
            <a:endParaRPr dirty="0" sz="2400" lang="en-US">
              <a:latin typeface="Times New Roman" panose="02020603050405020304" pitchFamily="18" charset="0"/>
              <a:cs typeface="Times New Roman" panose="02020603050405020304" pitchFamily="18" charset="0"/>
            </a:endParaRPr>
          </a:p>
          <a:p>
            <a:pPr algn="just" indent="-342900" marL="342900">
              <a:buFont typeface="Wingdings" charset="2"/>
              <a:buChar char="u"/>
            </a:pPr>
            <a:endParaRPr dirty="0" sz="2400" lang="en-US">
              <a:latin typeface="Times New Roman" panose="02020603050405020304" pitchFamily="18" charset="0"/>
              <a:cs typeface="Times New Roman" panose="02020603050405020304" pitchFamily="18" charset="0"/>
            </a:endParaRPr>
          </a:p>
          <a:p>
            <a:pPr algn="just" indent="-342900" marL="342900">
              <a:buFont typeface="Wingdings" charset="2"/>
              <a:buChar char="u"/>
            </a:pP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727" name="TextBox 9"/>
          <p:cNvSpPr txBox="1"/>
          <p:nvPr/>
        </p:nvSpPr>
        <p:spPr>
          <a:xfrm>
            <a:off x="316627" y="0"/>
            <a:ext cx="9329789" cy="7305039"/>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just" indent="-342900" marL="342900">
              <a:buFont typeface="Wingdings" charset="2"/>
              <a:buChar char="u"/>
            </a:pPr>
            <a:r>
              <a:rPr dirty="0" sz="2400" lang="en-US">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 </a:t>
            </a:r>
            <a:r>
              <a:rPr b="1" dirty="0" sz="2800" lang="en-US">
                <a:latin typeface="Times New Roman" panose="02020603050405020304" pitchFamily="18" charset="0"/>
                <a:cs typeface="Times New Roman" panose="02020603050405020304" pitchFamily="18" charset="0"/>
              </a:rPr>
              <a:t>Automatic form filler – </a:t>
            </a:r>
            <a:r>
              <a:rPr dirty="0" sz="2400" lang="en-US">
                <a:latin typeface="Times New Roman" panose="02020603050405020304" pitchFamily="18" charset="0"/>
                <a:cs typeface="Times New Roman" panose="02020603050405020304" pitchFamily="18" charset="0"/>
              </a:rPr>
              <a:t>This technique can be used by the user to not fill forms on regular bases instead use automatic form filler which will give a shield against key-loggers as keys will not be pressed .</a:t>
            </a:r>
            <a:endParaRPr dirty="0" sz="2400" lang="en-US">
              <a:latin typeface="Times New Roman" panose="02020603050405020304" pitchFamily="18" charset="0"/>
              <a:cs typeface="Times New Roman" panose="02020603050405020304" pitchFamily="18" charset="0"/>
            </a:endParaRPr>
          </a:p>
          <a:p>
            <a:pPr algn="just" indent="-342900" marL="342900">
              <a:buFont typeface="Wingdings" charset="2"/>
              <a:buChar char="u"/>
            </a:pPr>
            <a:endParaRPr sz="2400"/>
          </a:p>
          <a:p>
            <a:pPr algn="just" indent="-342900" marL="342900">
              <a:buFont typeface="Wingdings" charset="2"/>
              <a:buChar char="u"/>
            </a:pPr>
            <a:r>
              <a:rPr dirty="0" sz="2400" lang="en-US">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 </a:t>
            </a:r>
            <a:r>
              <a:rPr b="1" dirty="0" sz="2800" lang="en-US">
                <a:latin typeface="Times New Roman" panose="02020603050405020304" pitchFamily="18" charset="0"/>
                <a:cs typeface="Times New Roman" panose="02020603050405020304" pitchFamily="18" charset="0"/>
              </a:rPr>
              <a:t>One-Time-Passwords – </a:t>
            </a:r>
            <a:r>
              <a:rPr dirty="0" sz="2400" lang="en-US">
                <a:latin typeface="Times New Roman" panose="02020603050405020304" pitchFamily="18" charset="0"/>
                <a:cs typeface="Times New Roman" panose="02020603050405020304" pitchFamily="18" charset="0"/>
              </a:rPr>
              <a:t>Using OTP’s as password may be safe as every time we login we have to use a new password.</a:t>
            </a:r>
            <a:endParaRPr altLang="en-US" b="1" sz="2800" lang="zh-CN"/>
          </a:p>
          <a:p>
            <a:pPr algn="just" indent="-457200" marL="457200">
              <a:buFont typeface="Wingdings" charset="2"/>
              <a:buChar char="u"/>
            </a:pPr>
            <a:endParaRPr b="1" sz="2800"/>
          </a:p>
          <a:p>
            <a:pPr algn="just" indent="-457200" marL="457200">
              <a:buFont typeface="Wingdings" charset="2"/>
              <a:buChar char="u"/>
            </a:pPr>
            <a:r>
              <a:rPr b="1" dirty="0" sz="2800" lang="en-US">
                <a:latin typeface="Times New Roman" panose="02020603050405020304" pitchFamily="18" charset="0"/>
                <a:cs typeface="Times New Roman" panose="02020603050405020304" pitchFamily="18" charset="0"/>
              </a:rPr>
              <a:t> </a:t>
            </a:r>
            <a:r>
              <a:rPr b="1" dirty="0" sz="2800" lang="en-US">
                <a:latin typeface="Times New Roman" panose="02020603050405020304" pitchFamily="18" charset="0"/>
                <a:cs typeface="Times New Roman" panose="02020603050405020304" pitchFamily="18" charset="0"/>
              </a:rPr>
              <a:t> </a:t>
            </a:r>
            <a:r>
              <a:rPr b="1" dirty="0" sz="2800" lang="en-US">
                <a:latin typeface="Times New Roman" panose="02020603050405020304" pitchFamily="18" charset="0"/>
                <a:cs typeface="Times New Roman" panose="02020603050405020304" pitchFamily="18" charset="0"/>
              </a:rPr>
              <a:t>P</a:t>
            </a:r>
            <a:r>
              <a:rPr b="1" dirty="0" sz="2800" lang="en-US">
                <a:latin typeface="Times New Roman" panose="02020603050405020304" pitchFamily="18" charset="0"/>
                <a:cs typeface="Times New Roman" panose="02020603050405020304" pitchFamily="18" charset="0"/>
              </a:rPr>
              <a:t>atterns or mouse-recognition – </a:t>
            </a:r>
            <a:r>
              <a:rPr dirty="0" sz="2400" lang="en-US">
                <a:latin typeface="Times New Roman" panose="02020603050405020304" pitchFamily="18" charset="0"/>
                <a:cs typeface="Times New Roman" panose="02020603050405020304" pitchFamily="18" charset="0"/>
              </a:rPr>
              <a:t>On android devices used pattern as a password of applications and on PC use mouse recognition, mouse program uses mouse gestures instead of stylus.</a:t>
            </a:r>
            <a:endParaRPr altLang="en-US" sz="2400" lang="zh-CN"/>
          </a:p>
          <a:p>
            <a:pPr algn="just" indent="-342900" marL="342900">
              <a:buFont typeface="Wingdings" charset="2"/>
              <a:buChar char="u"/>
            </a:pPr>
            <a:endParaRPr sz="2400"/>
          </a:p>
          <a:p>
            <a:pPr algn="just" indent="-342900" marL="342900">
              <a:buFont typeface="Wingdings" charset="2"/>
              <a:buChar char="u"/>
            </a:pPr>
            <a:endParaRPr dirty="0" sz="2400" lang="en-IN">
              <a:latin typeface="Times New Roman" panose="02020603050405020304" pitchFamily="18" charset="0"/>
              <a:cs typeface="Times New Roman" panose="02020603050405020304" pitchFamily="18" charset="0"/>
            </a:endParaRPr>
          </a:p>
        </p:txBody>
      </p:sp>
      <p:sp>
        <p:nvSpPr>
          <p:cNvPr id="1048728" name="object 5"/>
          <p:cNvSpPr/>
          <p:nvPr/>
        </p:nvSpPr>
        <p:spPr>
          <a:xfrm>
            <a:off x="9691826" y="1269587"/>
            <a:ext cx="728705" cy="732388"/>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FFE100"/>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729" name=""/>
          <p:cNvSpPr/>
          <p:nvPr/>
        </p:nvSpPr>
        <p:spPr>
          <a:xfrm rot="43132">
            <a:off x="9605852" y="957629"/>
            <a:ext cx="900651" cy="306321"/>
          </a:xfrm>
          <a:prstGeom prst="triangle"/>
          <a:solidFill>
            <a:srgbClr val="FFC000"/>
          </a:solidFill>
        </p:spPr>
        <p:txBody>
          <a:bodyPr anchor="ctr"/>
          <a:p>
            <a:pPr algn="ctr"/>
            <a:endParaRPr lang="en-I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730" name="object 3"/>
          <p:cNvSpPr/>
          <p:nvPr/>
        </p:nvSpPr>
        <p:spPr>
          <a:xfrm>
            <a:off x="7014027" y="46440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02A5E3"/>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731" name="object 5"/>
          <p:cNvSpPr/>
          <p:nvPr/>
        </p:nvSpPr>
        <p:spPr>
          <a:xfrm>
            <a:off x="7380739" y="967216"/>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D04617"/>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732" name="TextBox 9"/>
          <p:cNvSpPr txBox="1"/>
          <p:nvPr/>
        </p:nvSpPr>
        <p:spPr>
          <a:xfrm>
            <a:off x="251502" y="464401"/>
            <a:ext cx="8435140" cy="2466340"/>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just" indent="-342900" marL="342900">
              <a:buFont typeface="Wingdings" charset="2"/>
              <a:buChar char="u"/>
            </a:pPr>
            <a:endParaRPr sz="2400"/>
          </a:p>
          <a:p>
            <a:pPr algn="just" indent="-457200" marL="457200">
              <a:buFont typeface="Wingdings" charset="2"/>
              <a:buChar char="u"/>
            </a:pPr>
            <a:r>
              <a:rPr b="1" dirty="0" sz="2800" lang="en-US">
                <a:latin typeface="Times New Roman" panose="02020603050405020304" pitchFamily="18" charset="0"/>
                <a:cs typeface="Times New Roman" panose="02020603050405020304" pitchFamily="18" charset="0"/>
              </a:rPr>
              <a:t> </a:t>
            </a:r>
            <a:r>
              <a:rPr b="1" dirty="0" sz="2800" lang="en-US">
                <a:latin typeface="Times New Roman" panose="02020603050405020304" pitchFamily="18" charset="0"/>
                <a:cs typeface="Times New Roman" panose="02020603050405020304" pitchFamily="18" charset="0"/>
              </a:rPr>
              <a:t> </a:t>
            </a:r>
            <a:r>
              <a:rPr b="1" dirty="0" sz="2800" lang="en-US">
                <a:latin typeface="Times New Roman" panose="02020603050405020304" pitchFamily="18" charset="0"/>
                <a:cs typeface="Times New Roman" panose="02020603050405020304" pitchFamily="18" charset="0"/>
              </a:rPr>
              <a:t>Voice to Text Converter</a:t>
            </a:r>
            <a:r>
              <a:rPr b="1" dirty="0" sz="2400" lang="en-US">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 This software helps to prevent Keylogging which targets a specific part of our keyboard.</a:t>
            </a:r>
            <a:endParaRPr dirty="0" sz="2400" lang="en-US">
              <a:latin typeface="Times New Roman" panose="02020603050405020304" pitchFamily="18" charset="0"/>
              <a:cs typeface="Times New Roman" panose="02020603050405020304" pitchFamily="18" charset="0"/>
            </a:endParaRPr>
          </a:p>
          <a:p>
            <a:pPr algn="just" indent="-342900" marL="342900">
              <a:buFont typeface="Wingdings" charset="2"/>
              <a:buChar char="u"/>
            </a:pPr>
            <a:endParaRPr dirty="0" sz="2400" lang="en-IN">
              <a:latin typeface="Times New Roman" panose="02020603050405020304" pitchFamily="18" charset="0"/>
              <a:cs typeface="Times New Roman" panose="02020603050405020304" pitchFamily="18" charset="0"/>
            </a:endParaRPr>
          </a:p>
        </p:txBody>
      </p:sp>
      <p:pic>
        <p:nvPicPr>
          <p:cNvPr id="2097176" name=""/>
          <p:cNvPicPr>
            <a:picLocks/>
          </p:cNvPicPr>
          <p:nvPr/>
        </p:nvPicPr>
        <p:blipFill>
          <a:blip xmlns:r="http://schemas.openxmlformats.org/officeDocument/2006/relationships" r:embed="rId1"/>
          <a:srcRect t="3086" b="3086"/>
          <a:stretch>
            <a:fillRect/>
          </a:stretch>
        </p:blipFill>
        <p:spPr>
          <a:xfrm rot="0">
            <a:off x="1058540" y="2554893"/>
            <a:ext cx="8036158" cy="4263850"/>
          </a:xfrm>
          <a:prstGeom prst="rec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733" name="object 2"/>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734" name="object 3"/>
          <p:cNvSpPr/>
          <p:nvPr/>
        </p:nvSpPr>
        <p:spPr>
          <a:xfrm>
            <a:off x="9788179" y="3662678"/>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3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736" name="object 5"/>
          <p:cNvSpPr/>
          <p:nvPr/>
        </p:nvSpPr>
        <p:spPr>
          <a:xfrm>
            <a:off x="10245379" y="4314822"/>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7"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737" name="object 7"/>
          <p:cNvSpPr txBox="1">
            <a:spLocks noGrp="1"/>
          </p:cNvSpPr>
          <p:nvPr>
            <p:ph type="title"/>
          </p:nvPr>
        </p:nvSpPr>
        <p:spPr>
          <a:xfrm>
            <a:off x="390049" y="240666"/>
            <a:ext cx="8014110" cy="1616709"/>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spc="10"/>
              <a:t>WOW</a:t>
            </a:r>
            <a:r>
              <a:rPr dirty="0" sz="4250" spc="85"/>
              <a:t> </a:t>
            </a:r>
            <a:r>
              <a:rPr dirty="0" sz="4250" spc="10"/>
              <a:t>IN</a:t>
            </a:r>
            <a:r>
              <a:rPr dirty="0" sz="4250" spc="-5"/>
              <a:t> </a:t>
            </a:r>
            <a:r>
              <a:rPr dirty="0" sz="4250" spc="15"/>
              <a:t>YOUR</a:t>
            </a:r>
            <a:r>
              <a:rPr dirty="0" sz="4250" spc="-10"/>
              <a:t> </a:t>
            </a:r>
            <a:r>
              <a:rPr dirty="0" sz="4250" spc="20"/>
              <a:t>SOLUTION</a:t>
            </a:r>
            <a:endParaRPr sz="4250"/>
          </a:p>
        </p:txBody>
      </p:sp>
      <p:sp>
        <p:nvSpPr>
          <p:cNvPr id="1048738" name="object 8"/>
          <p:cNvSpPr txBox="1"/>
          <p:nvPr/>
        </p:nvSpPr>
        <p:spPr>
          <a:xfrm>
            <a:off x="11277218" y="6473337"/>
            <a:ext cx="228600" cy="222884"/>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19</a:t>
            </a:fld>
            <a:endParaRPr sz="1100">
              <a:latin typeface="Trebuchet MS"/>
              <a:cs typeface="Trebuchet MS"/>
            </a:endParaRPr>
          </a:p>
        </p:txBody>
      </p:sp>
      <p:sp>
        <p:nvSpPr>
          <p:cNvPr id="1048739" name=""/>
          <p:cNvSpPr txBox="1"/>
          <p:nvPr/>
        </p:nvSpPr>
        <p:spPr>
          <a:xfrm>
            <a:off x="2288916" y="2143603"/>
            <a:ext cx="6667783" cy="637540"/>
          </a:xfrm>
          <a:prstGeom prst="rect"/>
        </p:spPr>
        <p:txBody>
          <a:bodyPr rtlCol="0" wrap="square">
            <a:spAutoFit/>
          </a:bodyPr>
          <a:p>
            <a:pPr indent="-457200" marL="457200">
              <a:buFont typeface="Arial"/>
              <a:buChar char="•"/>
            </a:pPr>
            <a:r>
              <a:rPr altLang="en-US" b="1" sz="2800" lang="en-US">
                <a:solidFill>
                  <a:srgbClr val="000000"/>
                </a:solidFill>
              </a:rPr>
              <a:t> </a:t>
            </a:r>
            <a:r>
              <a:rPr b="1" sz="2800" lang="en-IN">
                <a:solidFill>
                  <a:srgbClr val="000000"/>
                </a:solidFill>
              </a:rPr>
              <a:t>Instant Notification:</a:t>
            </a:r>
            <a:r>
              <a:rPr sz="2800" lang="en-IN">
                <a:solidFill>
                  <a:srgbClr val="000000"/>
                </a:solidFill>
              </a:rPr>
              <a:t> </a:t>
            </a:r>
            <a:r>
              <a:rPr sz="2400" lang="en-IN">
                <a:solidFill>
                  <a:srgbClr val="000000"/>
                </a:solidFill>
              </a:rPr>
              <a:t>Users receive </a:t>
            </a:r>
            <a:endParaRPr sz="2400" lang="en-IN">
              <a:solidFill>
                <a:srgbClr val="000000"/>
              </a:solidFill>
            </a:endParaRPr>
          </a:p>
        </p:txBody>
      </p:sp>
      <p:sp>
        <p:nvSpPr>
          <p:cNvPr id="1048740" name=""/>
          <p:cNvSpPr txBox="1"/>
          <p:nvPr/>
        </p:nvSpPr>
        <p:spPr>
          <a:xfrm>
            <a:off x="2288916" y="4314820"/>
            <a:ext cx="7483270" cy="637540"/>
          </a:xfrm>
          <a:prstGeom prst="rect"/>
        </p:spPr>
        <p:txBody>
          <a:bodyPr rtlCol="0" wrap="square">
            <a:spAutoFit/>
          </a:bodyPr>
          <a:p>
            <a:pPr indent="-457200" marL="457200">
              <a:buFont typeface="Arial"/>
              <a:buChar char="•"/>
            </a:pPr>
            <a:r>
              <a:rPr altLang="en-US" b="1" sz="2800" lang="en-US">
                <a:solidFill>
                  <a:srgbClr val="000000"/>
                </a:solidFill>
              </a:rPr>
              <a:t> </a:t>
            </a:r>
            <a:r>
              <a:rPr b="1" sz="2800" lang="en-US">
                <a:solidFill>
                  <a:srgbClr val="000000"/>
                </a:solidFill>
              </a:rPr>
              <a:t>Multi-Layered Security:</a:t>
            </a:r>
            <a:r>
              <a:rPr sz="2800" lang="en-US">
                <a:solidFill>
                  <a:srgbClr val="000000"/>
                </a:solidFill>
              </a:rPr>
              <a:t> </a:t>
            </a:r>
            <a:r>
              <a:rPr sz="2400" lang="en-US">
                <a:solidFill>
                  <a:srgbClr val="000000"/>
                </a:solidFill>
              </a:rPr>
              <a:t>Our solution </a:t>
            </a:r>
            <a:endParaRPr sz="2400" lang="en-IN">
              <a:solidFill>
                <a:srgbClr val="000000"/>
              </a:solidFill>
            </a:endParaRPr>
          </a:p>
        </p:txBody>
      </p:sp>
      <p:sp>
        <p:nvSpPr>
          <p:cNvPr id="1048741" name=""/>
          <p:cNvSpPr txBox="1"/>
          <p:nvPr/>
        </p:nvSpPr>
        <p:spPr>
          <a:xfrm>
            <a:off x="2839415" y="4775981"/>
            <a:ext cx="6459981" cy="1920240"/>
          </a:xfrm>
          <a:prstGeom prst="rect"/>
        </p:spPr>
        <p:txBody>
          <a:bodyPr rtlCol="0" wrap="square">
            <a:spAutoFit/>
          </a:bodyPr>
          <a:p>
            <a:r>
              <a:rPr sz="2400" lang="en-US">
                <a:solidFill>
                  <a:srgbClr val="000000"/>
                </a:solidFill>
              </a:rPr>
              <a:t>includes multiple layers of defense, such as network monitoring, application control, and system integrity checks, ensuring all-round protection.</a:t>
            </a:r>
            <a:endParaRPr sz="2400" lang="en-IN">
              <a:solidFill>
                <a:srgbClr val="000000"/>
              </a:solidFill>
            </a:endParaRPr>
          </a:p>
        </p:txBody>
      </p:sp>
      <p:sp>
        <p:nvSpPr>
          <p:cNvPr id="1048742" name=""/>
          <p:cNvSpPr txBox="1"/>
          <p:nvPr/>
        </p:nvSpPr>
        <p:spPr>
          <a:xfrm>
            <a:off x="2839415" y="2649852"/>
            <a:ext cx="6117283" cy="1463040"/>
          </a:xfrm>
          <a:prstGeom prst="rect"/>
        </p:spPr>
        <p:txBody>
          <a:bodyPr rtlCol="0" wrap="square">
            <a:spAutoFit/>
          </a:bodyPr>
          <a:p>
            <a:r>
              <a:rPr sz="2400" lang="en-US">
                <a:solidFill>
                  <a:srgbClr val="000000"/>
                </a:solidFill>
              </a:rPr>
              <a:t>immediate alerts when a potential keylogger is detected, allowing for swift action</a:t>
            </a:r>
            <a:endParaRPr sz="24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9" name=""/>
        <p:cNvGrpSpPr/>
        <p:nvPr/>
      </p:nvGrpSpPr>
      <p:grpSpPr>
        <a:xfrm>
          <a:off x="0" y="0"/>
          <a:ext cx="0" cy="0"/>
          <a:chOff x="0" y="0"/>
          <a:chExt cx="0" cy="0"/>
        </a:xfrm>
      </p:grpSpPr>
      <p:sp>
        <p:nvSpPr>
          <p:cNvPr id="1048626" name="object 2"/>
          <p:cNvSpPr/>
          <p:nvPr/>
        </p:nvSpPr>
        <p:spPr>
          <a:xfrm rot="21585340">
            <a:off x="477050" y="1836686"/>
            <a:ext cx="10592312" cy="4867215"/>
          </a:xfrm>
          <a:custGeom>
            <a:avLst/>
            <a:ahLst/>
            <a:rect l="l" t="t" r="r" b="b"/>
            <a:pathLst>
              <a:path w="12192000" h="6858000">
                <a:moveTo>
                  <a:pt x="12192000" y="0"/>
                </a:moveTo>
                <a:lnTo>
                  <a:pt x="0" y="0"/>
                </a:lnTo>
                <a:lnTo>
                  <a:pt x="0" y="6858000"/>
                </a:lnTo>
                <a:lnTo>
                  <a:pt x="12192000" y="6858000"/>
                </a:lnTo>
                <a:lnTo>
                  <a:pt x="12192000" y="0"/>
                </a:lnTo>
                <a:close/>
              </a:path>
            </a:pathLst>
          </a:custGeom>
          <a:noFill/>
          <a:ln w="12700">
            <a:noFill/>
            <a:prstDash val="solid"/>
          </a:ln>
        </p:spPr>
        <p:txBody>
          <a:bodyPr bIns="0" lIns="0" rIns="0" rtlCol="0" tIns="0" wrap="square"/>
          <a:p>
            <a:pPr algn="l" indent="-342900" marL="342900">
              <a:lnSpc>
                <a:spcPct val="100000"/>
              </a:lnSpc>
              <a:buFont typeface="Arial"/>
              <a:buChar char="•"/>
            </a:pPr>
            <a:r>
              <a:rPr altLang="en-US" sz="2400" lang="zh-CN"/>
              <a:t> </a:t>
            </a:r>
            <a:r>
              <a:rPr altLang="en-US" sz="2400" lang="en-US"/>
              <a:t>K</a:t>
            </a:r>
            <a:r>
              <a:rPr altLang="en-US" sz="2400" lang="en-US"/>
              <a:t>eyloggers can help organizations monitor and detect unauthorized or suspicious activity on their networks. By capturing keystrokes, security teams can identify potential security breaches early and take action to prevent data theft or other malicious activities.</a:t>
            </a:r>
            <a:endParaRPr altLang="en-US" sz="2400" lang="zh-CN"/>
          </a:p>
          <a:p>
            <a:pPr algn="l">
              <a:lnSpc>
                <a:spcPct val="100000"/>
              </a:lnSpc>
            </a:pPr>
            <a:endParaRPr altLang="en-US" sz="2400" lang="zh-CN"/>
          </a:p>
          <a:p>
            <a:pPr indent="-285750" marL="285750">
              <a:buFont typeface="Arial"/>
              <a:buChar char="•"/>
            </a:pPr>
            <a:r>
              <a:rPr altLang="en-US" sz="2400" lang="zh-CN"/>
              <a:t>In the aftermath of a security incident, keyloggers can provide crucial data for forensic investigations. They can help trace the actions leading up to the breach, identify the perpetrators, and understand how the attack was executed, which is vital for preventing future incidents.</a:t>
            </a:r>
            <a:endParaRPr altLang="en-US" sz="2400" lang="zh-CN"/>
          </a:p>
          <a:p>
            <a:endParaRPr altLang="en-US" sz="2400" lang="zh-CN"/>
          </a:p>
        </p:txBody>
      </p:sp>
      <p:grpSp>
        <p:nvGrpSpPr>
          <p:cNvPr id="40" name="object 3"/>
          <p:cNvGrpSpPr/>
          <p:nvPr/>
        </p:nvGrpSpPr>
        <p:grpSpPr>
          <a:xfrm>
            <a:off x="8366235" y="-59831"/>
            <a:ext cx="4743796" cy="7065618"/>
            <a:chOff x="7448612" y="-207152"/>
            <a:chExt cx="4743796" cy="7065618"/>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12835" y="-207152"/>
              <a:ext cx="2879227" cy="6917831"/>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549457" y="3499459"/>
              <a:ext cx="1642542" cy="3358541"/>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p:nvPr/>
        </p:nvSpPr>
        <p:spPr>
          <a:xfrm>
            <a:off x="9137537" y="3781424"/>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8" name="object 15"/>
          <p:cNvSpPr/>
          <p:nvPr/>
        </p:nvSpPr>
        <p:spPr>
          <a:xfrm>
            <a:off x="10099723" y="1250171"/>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39" name="object 16"/>
          <p:cNvSpPr/>
          <p:nvPr/>
        </p:nvSpPr>
        <p:spPr>
          <a:xfrm>
            <a:off x="8840451" y="4079473"/>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0" name="object 17"/>
          <p:cNvSpPr txBox="1">
            <a:spLocks noGrp="1"/>
          </p:cNvSpPr>
          <p:nvPr>
            <p:ph type="title"/>
          </p:nvPr>
        </p:nvSpPr>
        <p:spPr>
          <a:xfrm>
            <a:off x="314033" y="240664"/>
            <a:ext cx="4737026" cy="1565910"/>
          </a:xfrm>
          <a:prstGeom prst="rect"/>
        </p:spPr>
        <p:txBody>
          <a:bodyPr bIns="0" lIns="0" rIns="0" rtlCol="0" tIns="16510" vert="horz" wrap="square">
            <a:spAutoFit/>
          </a:bodyPr>
          <a:p>
            <a:pPr algn="l" indent="0" marL="0">
              <a:lnSpc>
                <a:spcPct val="100000"/>
              </a:lnSpc>
              <a:spcBef>
                <a:spcPts val="130"/>
              </a:spcBef>
              <a:buNone/>
            </a:pPr>
            <a:r>
              <a:rPr dirty="0" sz="4000" lang="en-US" spc="5"/>
              <a:t>K</a:t>
            </a:r>
            <a:r>
              <a:rPr dirty="0" sz="4000" lang="en-US" spc="5"/>
              <a:t>E</a:t>
            </a:r>
            <a:r>
              <a:rPr dirty="0" sz="4000" lang="en-US" spc="5"/>
              <a:t>Y</a:t>
            </a:r>
            <a:r>
              <a:rPr dirty="0" sz="4000" lang="en-US" spc="5"/>
              <a:t>L</a:t>
            </a:r>
            <a:r>
              <a:rPr dirty="0" sz="4000" lang="en-US" spc="5"/>
              <a:t>O</a:t>
            </a:r>
            <a:r>
              <a:rPr dirty="0" sz="4000" lang="en-US" spc="5"/>
              <a:t>G</a:t>
            </a:r>
            <a:r>
              <a:rPr dirty="0" sz="4000" lang="en-US" spc="5"/>
              <a:t>G</a:t>
            </a:r>
            <a:r>
              <a:rPr dirty="0" sz="4000" lang="en-US" spc="5"/>
              <a:t>E</a:t>
            </a:r>
            <a:r>
              <a:rPr dirty="0" sz="4000" lang="en-US" spc="5"/>
              <a:t>R</a:t>
            </a:r>
            <a:r>
              <a:rPr dirty="0" sz="4000" lang="en-US" spc="5"/>
              <a:t> </a:t>
            </a:r>
            <a:r>
              <a:rPr dirty="0" sz="4000" lang="en-US" spc="5"/>
              <a:t>A</a:t>
            </a:r>
            <a:r>
              <a:rPr dirty="0" sz="4000" lang="en-US" spc="5"/>
              <a:t>N</a:t>
            </a:r>
            <a:r>
              <a:rPr dirty="0" sz="4000" lang="en-US" spc="5"/>
              <a:t>D</a:t>
            </a:r>
            <a:r>
              <a:rPr dirty="0" sz="4000" lang="en-US" spc="5"/>
              <a:t> </a:t>
            </a:r>
            <a:r>
              <a:rPr dirty="0" sz="4000" lang="en-US" spc="5"/>
              <a:t>S</a:t>
            </a:r>
            <a:r>
              <a:rPr dirty="0" sz="4000" lang="en-US" spc="5"/>
              <a:t>E</a:t>
            </a:r>
            <a:r>
              <a:rPr dirty="0" sz="4000" lang="en-US" spc="5"/>
              <a:t>C</a:t>
            </a:r>
            <a:r>
              <a:rPr dirty="0" sz="4000" lang="en-US" spc="5"/>
              <a:t>U</a:t>
            </a:r>
            <a:r>
              <a:rPr dirty="0" sz="4000" lang="en-US" spc="5"/>
              <a:t>RITY</a:t>
            </a:r>
            <a:endParaRPr sz="4000"/>
          </a:p>
        </p:txBody>
      </p:sp>
      <p:grpSp>
        <p:nvGrpSpPr>
          <p:cNvPr id="41" name="object 18"/>
          <p:cNvGrpSpPr/>
          <p:nvPr/>
        </p:nvGrpSpPr>
        <p:grpSpPr>
          <a:xfrm>
            <a:off x="2282965" y="9382301"/>
            <a:ext cx="3705225" cy="295275"/>
            <a:chOff x="466725" y="6410325"/>
            <a:chExt cx="3705225" cy="295275"/>
          </a:xfrm>
        </p:grpSpPr>
        <p:pic>
          <p:nvPicPr>
            <p:cNvPr id="2097158"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9"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1" name="object 21"/>
          <p:cNvSpPr txBox="1"/>
          <p:nvPr/>
        </p:nvSpPr>
        <p:spPr>
          <a:xfrm>
            <a:off x="387594" y="6419215"/>
            <a:ext cx="1798955" cy="438784"/>
          </a:xfrm>
          <a:prstGeom prst="rect"/>
        </p:spPr>
        <p:txBody>
          <a:bodyPr bIns="0" lIns="0" rIns="0" rtlCol="0" tIns="6985" vert="horz" wrap="square">
            <a:spAutoFit/>
          </a:bodyPr>
          <a:p>
            <a:pPr marL="12700">
              <a:lnSpc>
                <a:spcPct val="100000"/>
              </a:lnSpc>
              <a:spcBef>
                <a:spcPts val="55"/>
              </a:spcBef>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42" name="object 22"/>
          <p:cNvSpPr txBox="1">
            <a:spLocks noGrp="1"/>
          </p:cNvSpPr>
          <p:nvPr>
            <p:ph type="sldNum" sz="quarter" idx="7"/>
          </p:nvPr>
        </p:nvSpPr>
        <p:spPr>
          <a:xfrm>
            <a:off x="11353418" y="6473337"/>
            <a:ext cx="151129" cy="2228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43" name=""/>
          <p:cNvSpPr txBox="1"/>
          <p:nvPr/>
        </p:nvSpPr>
        <p:spPr>
          <a:xfrm>
            <a:off x="12016073" y="2019300"/>
            <a:ext cx="933739" cy="637540"/>
          </a:xfrm>
          <a:prstGeom prst="rect"/>
        </p:spPr>
        <p:txBody>
          <a:bodyPr rtlCol="0" wrap="square">
            <a:spAutoFit/>
          </a:bodyPr>
          <a:p>
            <a:r>
              <a:rPr sz="2800" lang="en-IN">
                <a:solidFill>
                  <a:srgbClr val="000000"/>
                </a:solidFill>
              </a:rPr>
              <a:t/>
            </a:r>
            <a:endParaRPr sz="2800" lang="en-IN">
              <a:solidFill>
                <a:srgbClr val="000000"/>
              </a:solidFill>
            </a:endParaRPr>
          </a:p>
        </p:txBody>
      </p:sp>
      <p:pic>
        <p:nvPicPr>
          <p:cNvPr id="2097160" name=""/>
          <p:cNvPicPr>
            <a:picLocks/>
          </p:cNvPicPr>
          <p:nvPr/>
        </p:nvPicPr>
        <p:blipFill>
          <a:blip xmlns:r="http://schemas.openxmlformats.org/officeDocument/2006/relationships" r:embed="rId3"/>
          <a:stretch>
            <a:fillRect/>
          </a:stretch>
        </p:blipFill>
        <p:spPr>
          <a:xfrm rot="0">
            <a:off x="5497301" y="152145"/>
            <a:ext cx="3868836" cy="1719624"/>
          </a:xfrm>
          <a:prstGeom prst="rec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8" name=""/>
          <p:cNvSpPr>
            <a:spLocks noGrp="1"/>
          </p:cNvSpPr>
          <p:nvPr>
            <p:ph type="title"/>
          </p:nvPr>
        </p:nvSpPr>
        <p:spPr>
          <a:xfrm>
            <a:off x="891717" y="1447796"/>
            <a:ext cx="10681335" cy="546100"/>
          </a:xfrm>
        </p:spPr>
        <p:txBody>
          <a:bodyPr/>
          <a:p>
            <a:pPr>
              <a:buFont typeface="Wingdings" charset="2"/>
              <a:buChar char="u"/>
            </a:pPr>
            <a:r>
              <a:rPr sz="2800" lang="en-US"/>
              <a:t> </a:t>
            </a:r>
            <a:r>
              <a:rPr sz="2800" lang="en-US"/>
              <a:t> </a:t>
            </a:r>
            <a:r>
              <a:rPr sz="2800" lang="en-US"/>
              <a:t>Define Keylogger Function</a:t>
            </a:r>
            <a:r>
              <a:rPr sz="2800" lang="en-US"/>
              <a:t> </a:t>
            </a:r>
            <a:r>
              <a:rPr sz="2800" lang="en-US"/>
              <a:t>:</a:t>
            </a:r>
            <a:endParaRPr sz="2800" lang="en-IN"/>
          </a:p>
        </p:txBody>
      </p:sp>
      <p:sp>
        <p:nvSpPr>
          <p:cNvPr id="1048609" name=""/>
          <p:cNvSpPr txBox="1"/>
          <p:nvPr/>
        </p:nvSpPr>
        <p:spPr>
          <a:xfrm>
            <a:off x="1510505" y="2240275"/>
            <a:ext cx="8332982" cy="1920241"/>
          </a:xfrm>
          <a:prstGeom prst="rect"/>
        </p:spPr>
        <p:txBody>
          <a:bodyPr rtlCol="0" wrap="square">
            <a:spAutoFit/>
          </a:bodyPr>
          <a:p>
            <a:pPr indent="-342900" marL="342900">
              <a:buFont typeface="Arial"/>
              <a:buChar char="•"/>
            </a:pPr>
            <a:r>
              <a:rPr sz="2400" lang="en-US">
                <a:solidFill>
                  <a:srgbClr val="000000"/>
                </a:solidFill>
              </a:rPr>
              <a:t>Create a function to capture and log keystrokes.</a:t>
            </a:r>
            <a:endParaRPr sz="2400" lang="en-IN">
              <a:solidFill>
                <a:srgbClr val="000000"/>
              </a:solidFill>
            </a:endParaRPr>
          </a:p>
          <a:p>
            <a:pPr indent="-342900" marL="342900">
              <a:buFont typeface="Arial"/>
              <a:buChar char="•"/>
            </a:pPr>
            <a:endParaRPr sz="2400" lang="en-IN">
              <a:solidFill>
                <a:srgbClr val="000000"/>
              </a:solidFill>
            </a:endParaRPr>
          </a:p>
          <a:p>
            <a:pPr indent="-342900" marL="342900">
              <a:buFont typeface="Arial"/>
              <a:buChar char="•"/>
            </a:pPr>
            <a:r>
              <a:rPr sz="2400" lang="en-US">
                <a:solidFill>
                  <a:srgbClr val="000000"/>
                </a:solidFill>
              </a:rPr>
              <a:t>Use the keyboard.on_press() method to register a callback function to capture each key press event.</a:t>
            </a:r>
            <a:endParaRPr sz="2400" lang="en-IN">
              <a:solidFill>
                <a:srgbClr val="000000"/>
              </a:solidFill>
            </a:endParaRPr>
          </a:p>
        </p:txBody>
      </p:sp>
      <p:sp>
        <p:nvSpPr>
          <p:cNvPr id="1048610" name=""/>
          <p:cNvSpPr txBox="1"/>
          <p:nvPr/>
        </p:nvSpPr>
        <p:spPr>
          <a:xfrm>
            <a:off x="755332" y="4314613"/>
            <a:ext cx="6805853" cy="1094740"/>
          </a:xfrm>
          <a:prstGeom prst="rect"/>
        </p:spPr>
        <p:txBody>
          <a:bodyPr rtlCol="0" wrap="square">
            <a:spAutoFit/>
          </a:bodyPr>
          <a:p>
            <a:pPr eaLnBrk="0" fontAlgn="base" hangingPunct="0" indent="-457200" marL="457200">
              <a:spcBef>
                <a:spcPct val="0"/>
              </a:spcBef>
              <a:spcAft>
                <a:spcPct val="0"/>
              </a:spcAft>
              <a:buFont typeface="Wingdings" charset="2"/>
              <a:buChar char="u"/>
            </a:pPr>
            <a:r>
              <a:rPr b="1" dirty="0" sz="2800" lang="en-US">
                <a:latin typeface="Times New Roman" panose="02020603050405020304" pitchFamily="18" charset="0"/>
                <a:cs typeface="Times New Roman" panose="02020603050405020304" pitchFamily="18" charset="0"/>
              </a:rPr>
              <a:t>Main Function</a:t>
            </a:r>
            <a:r>
              <a:rPr b="1" dirty="0" sz="2800" lang="en-US">
                <a:latin typeface="Times New Roman" panose="02020603050405020304" pitchFamily="18" charset="0"/>
                <a:cs typeface="Times New Roman" panose="02020603050405020304" pitchFamily="18" charset="0"/>
              </a:rPr>
              <a:t> </a:t>
            </a:r>
            <a:r>
              <a:rPr b="1" dirty="0" sz="2800" lang="en-US">
                <a:latin typeface="Times New Roman" panose="02020603050405020304" pitchFamily="18" charset="0"/>
                <a:cs typeface="Times New Roman" panose="02020603050405020304" pitchFamily="18" charset="0"/>
              </a:rPr>
              <a:t>:</a:t>
            </a:r>
            <a:endParaRPr sz="2800"/>
          </a:p>
          <a:p>
            <a:pPr eaLnBrk="0" fontAlgn="base" hangingPunct="0" indent="-285750" marL="285750">
              <a:spcBef>
                <a:spcPct val="0"/>
              </a:spcBef>
              <a:spcAft>
                <a:spcPct val="0"/>
              </a:spcAft>
              <a:buFont typeface="Arial" panose="020B0604020202020204" pitchFamily="34" charset="0"/>
              <a:buChar char="•"/>
            </a:pPr>
            <a:endParaRPr sz="2400"/>
          </a:p>
        </p:txBody>
      </p:sp>
      <p:sp>
        <p:nvSpPr>
          <p:cNvPr id="1048611" name=""/>
          <p:cNvSpPr txBox="1"/>
          <p:nvPr/>
        </p:nvSpPr>
        <p:spPr>
          <a:xfrm>
            <a:off x="1510505" y="5128260"/>
            <a:ext cx="7572151" cy="1005840"/>
          </a:xfrm>
          <a:prstGeom prst="rect"/>
        </p:spPr>
        <p:txBody>
          <a:bodyPr rtlCol="0" wrap="square">
            <a:spAutoFit/>
          </a:bodyPr>
          <a:p>
            <a:pPr indent="-342900" marL="342900">
              <a:buFont typeface="Arial"/>
              <a:buChar char="•"/>
            </a:pPr>
            <a:r>
              <a:rPr dirty="0" sz="2400" lang="en-US">
                <a:latin typeface="Times New Roman" panose="02020603050405020304" pitchFamily="18" charset="0"/>
                <a:cs typeface="Times New Roman" panose="02020603050405020304" pitchFamily="18" charset="0"/>
              </a:rPr>
              <a:t>Create a main function to start the keylogger and keep it running indefinitely.</a:t>
            </a:r>
            <a:r>
              <a:rPr sz="2400" lang="en-IN">
                <a:solidFill>
                  <a:srgbClr val="000000"/>
                </a:solidFill>
              </a:rPr>
              <a:t/>
            </a:r>
            <a:endParaRPr sz="2400" lang="en-IN">
              <a:solidFill>
                <a:srgbClr val="000000"/>
              </a:solidFill>
            </a:endParaRPr>
          </a:p>
        </p:txBody>
      </p:sp>
      <p:sp>
        <p:nvSpPr>
          <p:cNvPr id="1048612" name="object 8"/>
          <p:cNvSpPr txBox="1"/>
          <p:nvPr/>
        </p:nvSpPr>
        <p:spPr>
          <a:xfrm>
            <a:off x="346430" y="273681"/>
            <a:ext cx="5383137" cy="927735"/>
          </a:xfrm>
          <a:prstGeom prst="rect"/>
        </p:spPr>
        <p:txBody>
          <a:bodyPr bIns="0" lIns="0" rIns="0" rtlCol="0" tIns="13335" vert="horz"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sz="4800">
              <a:latin typeface="Trebuchet MS"/>
              <a:cs typeface="Trebuchet M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6" name="Rectangle 33"/>
          <p:cNvSpPr>
            <a:spLocks noChangeArrowheads="1"/>
          </p:cNvSpPr>
          <p:nvPr/>
        </p:nvSpPr>
        <p:spPr bwMode="auto">
          <a:xfrm>
            <a:off x="1356857" y="1211905"/>
            <a:ext cx="9030720" cy="1958341"/>
          </a:xfrm>
          <a:prstGeom prst="rect"/>
          <a:noFill/>
          <a:ln>
            <a:noFill/>
          </a:ln>
          <a:effectLst/>
        </p:spPr>
        <p:txBody>
          <a:bodyPr anchor="ctr" anchorCtr="0" bIns="45720" compatLnSpc="1" lIns="91440" numCol="1" rIns="91440" tIns="45720" vert="horz" wrap="square">
            <a:prstTxWarp prst="textNoShap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l" defTabSz="914400" eaLnBrk="0" fontAlgn="base" hangingPunct="0" indent="-342900" latinLnBrk="0" lvl="0" marL="342900" marR="0" rtl="0">
              <a:lnSpc>
                <a:spcPct val="100000"/>
              </a:lnSpc>
              <a:spcBef>
                <a:spcPct val="0"/>
              </a:spcBef>
              <a:spcAft>
                <a:spcPct val="0"/>
              </a:spcAft>
              <a:buClrTx/>
              <a:buSzTx/>
              <a:buFont typeface="Arial"/>
              <a:buChar char="•"/>
            </a:pPr>
            <a:r>
              <a:rPr dirty="0" sz="2000" lang="en-US">
                <a:latin typeface="Times New Roman" panose="02020603050405020304" pitchFamily="18" charset="0"/>
                <a:cs typeface="Times New Roman" panose="02020603050405020304" pitchFamily="18" charset="0"/>
              </a:rPr>
              <a:t>Test the keylogger program to ensure it captures keystrokes correctly.</a:t>
            </a:r>
            <a:endParaRPr sz="2400"/>
          </a:p>
          <a:p>
            <a:pPr algn="just" indent="-285750" marL="285750">
              <a:buFont typeface="Arial" panose="020B0604020202020204" pitchFamily="34" charset="0"/>
              <a:buChar char="•"/>
            </a:pPr>
            <a:r>
              <a:rPr dirty="0" sz="2000" lang="en-US">
                <a:latin typeface="Times New Roman" panose="02020603050405020304" pitchFamily="18" charset="0"/>
                <a:cs typeface="Times New Roman" panose="02020603050405020304" pitchFamily="18" charset="0"/>
              </a:rPr>
              <a:t>Deploy the keylogger on target systems if necessary, ensuring compliance with legal and ethical considerations.</a:t>
            </a:r>
            <a:endParaRPr sz="2400"/>
          </a:p>
          <a:p>
            <a:pPr eaLnBrk="0" fontAlgn="base" hangingPunct="0">
              <a:spcBef>
                <a:spcPct val="0"/>
              </a:spcBef>
              <a:spcAft>
                <a:spcPct val="0"/>
              </a:spcAft>
            </a:pPr>
            <a:endParaRPr b="1" dirty="0" lang="en-US"/>
          </a:p>
        </p:txBody>
      </p:sp>
      <p:sp>
        <p:nvSpPr>
          <p:cNvPr id="1048607" name=""/>
          <p:cNvSpPr txBox="1"/>
          <p:nvPr/>
        </p:nvSpPr>
        <p:spPr>
          <a:xfrm>
            <a:off x="685210" y="574365"/>
            <a:ext cx="5410789" cy="637540"/>
          </a:xfrm>
          <a:prstGeom prst="rect"/>
        </p:spPr>
        <p:txBody>
          <a:bodyPr rtlCol="0" wrap="square">
            <a:spAutoFit/>
          </a:bodyPr>
          <a:p>
            <a:pPr indent="-457200" marL="457200">
              <a:buFont typeface="Wingdings" charset="2"/>
              <a:buChar char="u"/>
            </a:pPr>
            <a:r>
              <a:rPr b="1" sz="2800" lang="en-US">
                <a:solidFill>
                  <a:srgbClr val="000000"/>
                </a:solidFill>
              </a:rPr>
              <a:t> </a:t>
            </a:r>
            <a:r>
              <a:rPr b="1" sz="2800" lang="en-US">
                <a:solidFill>
                  <a:srgbClr val="000000"/>
                </a:solidFill>
              </a:rPr>
              <a:t>Testing and Deployment:</a:t>
            </a:r>
            <a:endParaRPr b="1" sz="2800" lang="en-IN">
              <a:solidFill>
                <a:srgbClr val="000000"/>
              </a:solidFill>
            </a:endParaRPr>
          </a:p>
        </p:txBody>
      </p:sp>
      <p:pic>
        <p:nvPicPr>
          <p:cNvPr id="2097156" name=""/>
          <p:cNvPicPr>
            <a:picLocks/>
          </p:cNvPicPr>
          <p:nvPr/>
        </p:nvPicPr>
        <p:blipFill>
          <a:blip xmlns:r="http://schemas.openxmlformats.org/officeDocument/2006/relationships" r:embed="rId1"/>
          <a:stretch>
            <a:fillRect/>
          </a:stretch>
        </p:blipFill>
        <p:spPr>
          <a:xfrm rot="0">
            <a:off x="825934" y="3428999"/>
            <a:ext cx="7759545" cy="3596247"/>
          </a:xfrm>
          <a:prstGeom prst="rec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2" name=""/>
          <p:cNvSpPr>
            <a:spLocks noGrp="1"/>
          </p:cNvSpPr>
          <p:nvPr>
            <p:ph type="title"/>
          </p:nvPr>
        </p:nvSpPr>
        <p:spPr>
          <a:xfrm>
            <a:off x="755332" y="385444"/>
            <a:ext cx="10681335" cy="546100"/>
          </a:xfrm>
        </p:spPr>
        <p:txBody>
          <a:bodyPr/>
          <a:p>
            <a:pPr>
              <a:buFont typeface="Wingdings" charset="2"/>
              <a:buChar char="u"/>
            </a:pPr>
            <a:r>
              <a:rPr sz="2800" lang="en-US"/>
              <a:t> </a:t>
            </a:r>
            <a:r>
              <a:rPr sz="2800" lang="en-US"/>
              <a:t> </a:t>
            </a:r>
            <a:r>
              <a:rPr sz="2800" lang="en-US"/>
              <a:t>I</a:t>
            </a:r>
            <a:r>
              <a:rPr sz="2800" lang="en-US"/>
              <a:t>mport Required Modules</a:t>
            </a:r>
            <a:r>
              <a:rPr sz="2800" lang="en-US"/>
              <a:t> </a:t>
            </a:r>
            <a:r>
              <a:rPr sz="2800" lang="en-US"/>
              <a:t>:</a:t>
            </a:r>
            <a:endParaRPr sz="2800" lang="en-IN"/>
          </a:p>
        </p:txBody>
      </p:sp>
      <p:sp>
        <p:nvSpPr>
          <p:cNvPr id="1048603" name=""/>
          <p:cNvSpPr txBox="1"/>
          <p:nvPr/>
        </p:nvSpPr>
        <p:spPr>
          <a:xfrm>
            <a:off x="1276803" y="1172652"/>
            <a:ext cx="8162950" cy="2377440"/>
          </a:xfrm>
          <a:prstGeom prst="rect"/>
        </p:spPr>
        <p:txBody>
          <a:bodyPr rtlCol="0" wrap="square">
            <a:spAutoFit/>
          </a:bodyPr>
          <a:p>
            <a:pPr indent="-457200" marL="457200">
              <a:buFont typeface="Arial"/>
              <a:buChar char="•"/>
            </a:pPr>
            <a:r>
              <a:rPr b="0" sz="2400" lang="en-US">
                <a:solidFill>
                  <a:srgbClr val="000000"/>
                </a:solidFill>
              </a:rPr>
              <a:t>Use Python's keyboard module to capture keystrokes.</a:t>
            </a:r>
            <a:endParaRPr b="0" sz="2400" lang="en-IN">
              <a:solidFill>
                <a:srgbClr val="000000"/>
              </a:solidFill>
            </a:endParaRPr>
          </a:p>
          <a:p>
            <a:pPr indent="-457200" marL="457200">
              <a:buFont typeface="Arial"/>
              <a:buChar char="•"/>
            </a:pPr>
            <a:r>
              <a:rPr b="0" sz="2400" lang="en-US">
                <a:solidFill>
                  <a:srgbClr val="000000"/>
                </a:solidFill>
              </a:rPr>
              <a:t>Optionally, use other modules for logging, encryption, or network communication.</a:t>
            </a:r>
            <a:endParaRPr b="0" sz="2400" lang="en-IN">
              <a:solidFill>
                <a:srgbClr val="000000"/>
              </a:solidFill>
            </a:endParaRPr>
          </a:p>
          <a:p>
            <a:pPr indent="-457200" marL="457200">
              <a:buFont typeface="Arial"/>
              <a:buChar char="•"/>
            </a:pPr>
            <a:endParaRPr b="0" sz="2400" lang="en-IN">
              <a:solidFill>
                <a:srgbClr val="000000"/>
              </a:solidFill>
            </a:endParaRPr>
          </a:p>
        </p:txBody>
      </p:sp>
      <p:sp>
        <p:nvSpPr>
          <p:cNvPr id="1048604" name=""/>
          <p:cNvSpPr txBox="1"/>
          <p:nvPr/>
        </p:nvSpPr>
        <p:spPr>
          <a:xfrm>
            <a:off x="755331" y="3092892"/>
            <a:ext cx="4000000" cy="637540"/>
          </a:xfrm>
          <a:prstGeom prst="rect"/>
        </p:spPr>
        <p:txBody>
          <a:bodyPr rtlCol="0" wrap="square">
            <a:spAutoFit/>
          </a:bodyPr>
          <a:p>
            <a:pPr indent="-457200" marL="457200">
              <a:buFont typeface="Wingdings" charset="2"/>
              <a:buChar char="u"/>
            </a:pPr>
            <a:r>
              <a:rPr b="1" sz="2800" lang="en-US">
                <a:solidFill>
                  <a:srgbClr val="000000"/>
                </a:solidFill>
              </a:rPr>
              <a:t> </a:t>
            </a:r>
            <a:r>
              <a:rPr b="1" sz="2800" lang="en-US">
                <a:solidFill>
                  <a:srgbClr val="000000"/>
                </a:solidFill>
              </a:rPr>
              <a:t>Set Up Logging:</a:t>
            </a:r>
            <a:endParaRPr b="1" sz="2800" lang="en-IN">
              <a:solidFill>
                <a:srgbClr val="000000"/>
              </a:solidFill>
            </a:endParaRPr>
          </a:p>
        </p:txBody>
      </p:sp>
      <p:sp>
        <p:nvSpPr>
          <p:cNvPr id="1048605" name=""/>
          <p:cNvSpPr txBox="1"/>
          <p:nvPr/>
        </p:nvSpPr>
        <p:spPr>
          <a:xfrm>
            <a:off x="1276802" y="4003035"/>
            <a:ext cx="7612698" cy="1463040"/>
          </a:xfrm>
          <a:prstGeom prst="rect"/>
        </p:spPr>
        <p:txBody>
          <a:bodyPr rtlCol="0" wrap="square">
            <a:spAutoFit/>
          </a:bodyPr>
          <a:p>
            <a:pPr indent="-342900" marL="342900">
              <a:buFont typeface="Arial"/>
              <a:buChar char="•"/>
            </a:pPr>
            <a:r>
              <a:rPr sz="2400" lang="en-US">
                <a:solidFill>
                  <a:srgbClr val="000000"/>
                </a:solidFill>
              </a:rPr>
              <a:t>Configure logging settings to specify the format and destination of log files.</a:t>
            </a:r>
            <a:endParaRPr sz="2400" lang="en-IN">
              <a:solidFill>
                <a:srgbClr val="000000"/>
              </a:solidFill>
            </a:endParaRPr>
          </a:p>
          <a:p>
            <a:pPr indent="-342900" marL="342900">
              <a:buFont typeface="Arial"/>
              <a:buChar char="•"/>
            </a:pPr>
            <a:endParaRPr sz="2400" lang="en-IN">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5" name="object 2"/>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596" name="object 3"/>
          <p:cNvSpPr/>
          <p:nvPr/>
        </p:nvSpPr>
        <p:spPr>
          <a:xfrm>
            <a:off x="9844858" y="4389119"/>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7" name="object 4"/>
          <p:cNvSpPr/>
          <p:nvPr/>
        </p:nvSpPr>
        <p:spPr>
          <a:xfrm>
            <a:off x="7620858" y="723124"/>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8" name="object 5"/>
          <p:cNvSpPr/>
          <p:nvPr/>
        </p:nvSpPr>
        <p:spPr>
          <a:xfrm>
            <a:off x="10121083" y="4951664"/>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599" name="object 7"/>
          <p:cNvSpPr txBox="1">
            <a:spLocks noGrp="1"/>
          </p:cNvSpPr>
          <p:nvPr>
            <p:ph type="title"/>
          </p:nvPr>
        </p:nvSpPr>
        <p:spPr>
          <a:xfrm>
            <a:off x="202439" y="259257"/>
            <a:ext cx="4068819" cy="9277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00" name="object 9"/>
          <p:cNvSpPr txBox="1"/>
          <p:nvPr/>
        </p:nvSpPr>
        <p:spPr>
          <a:xfrm>
            <a:off x="11277218" y="6473337"/>
            <a:ext cx="228600" cy="222884"/>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23</a:t>
            </a:fld>
            <a:endParaRPr sz="1100">
              <a:latin typeface="Trebuchet MS"/>
              <a:cs typeface="Trebuchet MS"/>
            </a:endParaRPr>
          </a:p>
        </p:txBody>
      </p:sp>
      <p:pic>
        <p:nvPicPr>
          <p:cNvPr id="2097153" name="Picture 11"/>
          <p:cNvPicPr>
            <a:picLocks/>
          </p:cNvPicPr>
          <p:nvPr/>
        </p:nvPicPr>
        <p:blipFill>
          <a:blip xmlns:r="http://schemas.openxmlformats.org/officeDocument/2006/relationships" r:embed="rId2"/>
          <a:stretch>
            <a:fillRect/>
          </a:stretch>
        </p:blipFill>
        <p:spPr>
          <a:xfrm>
            <a:off x="202439" y="1386518"/>
            <a:ext cx="2949772" cy="2775743"/>
          </a:xfrm>
          <a:prstGeom prst="rect"/>
        </p:spPr>
      </p:pic>
      <p:pic>
        <p:nvPicPr>
          <p:cNvPr id="2097154" name="Picture 9"/>
          <p:cNvPicPr>
            <a:picLocks/>
          </p:cNvPicPr>
          <p:nvPr/>
        </p:nvPicPr>
        <p:blipFill>
          <a:blip xmlns:r="http://schemas.openxmlformats.org/officeDocument/2006/relationships" r:embed="rId3"/>
          <a:stretch>
            <a:fillRect/>
          </a:stretch>
        </p:blipFill>
        <p:spPr>
          <a:xfrm>
            <a:off x="3152210" y="1396991"/>
            <a:ext cx="3131402" cy="2765269"/>
          </a:xfrm>
          <a:prstGeom prst="rect"/>
        </p:spPr>
      </p:pic>
      <p:pic>
        <p:nvPicPr>
          <p:cNvPr id="2097155" name="Picture 13"/>
          <p:cNvPicPr>
            <a:picLocks/>
          </p:cNvPicPr>
          <p:nvPr/>
        </p:nvPicPr>
        <p:blipFill>
          <a:blip xmlns:r="http://schemas.openxmlformats.org/officeDocument/2006/relationships" r:embed="rId4"/>
          <a:stretch>
            <a:fillRect/>
          </a:stretch>
        </p:blipFill>
        <p:spPr>
          <a:xfrm>
            <a:off x="6260747" y="1379110"/>
            <a:ext cx="2720221" cy="2783151"/>
          </a:xfrm>
          <a:prstGeom prst="rect"/>
        </p:spPr>
      </p:pic>
      <p:sp>
        <p:nvSpPr>
          <p:cNvPr id="1048601" name=""/>
          <p:cNvSpPr txBox="1"/>
          <p:nvPr/>
        </p:nvSpPr>
        <p:spPr>
          <a:xfrm>
            <a:off x="251062" y="4207340"/>
            <a:ext cx="9593796" cy="2225041"/>
          </a:xfrm>
          <a:prstGeom prst="rect"/>
        </p:spPr>
        <p:txBody>
          <a:bodyPr rtlCol="0" wrap="square">
            <a:spAutoFit/>
          </a:bodyPr>
          <a:p>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The result of a keylogger program typically involves capturing and logging keystrokes entered by a user on a keyboard. </a:t>
            </a:r>
            <a:r>
              <a:rPr sz="1600" lang="en-US">
                <a:solidFill>
                  <a:srgbClr val="000000"/>
                </a:solidFill>
              </a:rPr>
              <a:t>I</a:t>
            </a:r>
            <a:r>
              <a:rPr sz="1600" lang="en-IN">
                <a:solidFill>
                  <a:srgbClr val="000000"/>
                </a:solidFill>
              </a:rPr>
              <a:t>n the realm of cybersecurity, keyloggers can be instrumental in identifying and analyzing malicious activities by capturing unauthorized access attempts.</a:t>
            </a:r>
            <a:r>
              <a:rPr sz="1600" lang="en-US">
                <a:solidFill>
                  <a:srgbClr val="000000"/>
                </a:solidFill>
              </a:rPr>
              <a:t>These logged keystrokes can then be used for various purposes, depending on the intent of the keylogger user. The covert nature of keyloggers allows them to capture sensitive information, including passwords, personal messages, and financial details, without the user's knowledge or consent. </a:t>
            </a:r>
            <a:endParaRPr sz="1600" lang="en-IN">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760" name=""/>
          <p:cNvSpPr>
            <a:spLocks noGrp="1"/>
          </p:cNvSpPr>
          <p:nvPr>
            <p:ph type="title"/>
          </p:nvPr>
        </p:nvSpPr>
        <p:spPr/>
        <p:txBody>
          <a:bodyPr/>
          <a:p>
            <a:r>
              <a:rPr lang="en-US"/>
              <a:t>P</a:t>
            </a:r>
            <a:r>
              <a:rPr lang="en-US"/>
              <a:t>R</a:t>
            </a:r>
            <a:r>
              <a:rPr lang="en-US"/>
              <a:t>O</a:t>
            </a:r>
            <a:r>
              <a:rPr lang="en-US"/>
              <a:t>J</a:t>
            </a:r>
            <a:r>
              <a:rPr lang="en-US"/>
              <a:t>E</a:t>
            </a:r>
            <a:r>
              <a:rPr lang="en-US"/>
              <a:t>C</a:t>
            </a:r>
            <a:r>
              <a:rPr lang="en-US"/>
              <a:t>T</a:t>
            </a:r>
            <a:r>
              <a:rPr lang="en-US"/>
              <a:t> </a:t>
            </a:r>
            <a:r>
              <a:rPr lang="en-US"/>
              <a:t>L</a:t>
            </a:r>
            <a:r>
              <a:rPr lang="en-US"/>
              <a:t>I</a:t>
            </a:r>
            <a:r>
              <a:rPr lang="en-US"/>
              <a:t>N</a:t>
            </a:r>
            <a:r>
              <a:rPr lang="en-US"/>
              <a:t>K</a:t>
            </a:r>
            <a:endParaRPr lang="en-IN"/>
          </a:p>
        </p:txBody>
      </p:sp>
      <p:sp>
        <p:nvSpPr>
          <p:cNvPr id="1048761" name=""/>
          <p:cNvSpPr txBox="1"/>
          <p:nvPr/>
        </p:nvSpPr>
        <p:spPr>
          <a:xfrm>
            <a:off x="598297" y="2245359"/>
            <a:ext cx="10312397" cy="548640"/>
          </a:xfrm>
          <a:prstGeom prst="rect"/>
        </p:spPr>
        <p:txBody>
          <a:bodyPr rtlCol="0" wrap="square">
            <a:spAutoFit/>
          </a:bodyPr>
          <a:p>
            <a:r>
              <a:rPr sz="2400" lang="en-IN">
                <a:solidFill>
                  <a:srgbClr val="000000"/>
                </a:solidFill>
                <a:hlinkClick r:id="rId1"/>
              </a:rPr>
              <a:t>https://github.com/Lakesh-project/Lakesh-KeyProject.git</a:t>
            </a:r>
            <a:endParaRPr sz="2400" lang="en-IN">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47" name=""/>
          <p:cNvSpPr txBox="1"/>
          <p:nvPr/>
        </p:nvSpPr>
        <p:spPr>
          <a:xfrm>
            <a:off x="379045" y="476683"/>
            <a:ext cx="9473713" cy="2834641"/>
          </a:xfrm>
          <a:prstGeom prst="rect"/>
        </p:spPr>
        <p:txBody>
          <a:bodyPr rtlCol="0" wrap="square">
            <a:spAutoFit/>
          </a:bodyPr>
          <a:p>
            <a:pPr indent="-457200" marL="457200">
              <a:buFont typeface="Arial"/>
              <a:buChar char="•"/>
            </a:pPr>
            <a:r>
              <a:rPr sz="2400" lang="en-US">
                <a:solidFill>
                  <a:srgbClr val="000000"/>
                </a:solidFill>
              </a:rPr>
              <a:t>Keyloggers can be used in security audits to assess the strength and security of passwords and other sensitive data. By analyzing how users interact with systems, security professionals can identify weaknesses and implement stronger security measures.</a:t>
            </a:r>
            <a:endParaRPr sz="2400" lang="en-IN">
              <a:solidFill>
                <a:srgbClr val="000000"/>
              </a:solidFill>
            </a:endParaRPr>
          </a:p>
          <a:p>
            <a:pPr indent="-457200" marL="457200">
              <a:buFont typeface="Arial"/>
              <a:buChar char="•"/>
            </a:pPr>
            <a:endParaRPr sz="2400" lang="en-IN">
              <a:solidFill>
                <a:srgbClr val="000000"/>
              </a:solidFill>
            </a:endParaRPr>
          </a:p>
        </p:txBody>
      </p:sp>
      <p:sp>
        <p:nvSpPr>
          <p:cNvPr id="1048648" name=""/>
          <p:cNvSpPr txBox="1"/>
          <p:nvPr/>
        </p:nvSpPr>
        <p:spPr>
          <a:xfrm>
            <a:off x="379045" y="3073022"/>
            <a:ext cx="8272236" cy="2834640"/>
          </a:xfrm>
          <a:prstGeom prst="rect"/>
        </p:spPr>
        <p:txBody>
          <a:bodyPr rtlCol="0" wrap="square">
            <a:spAutoFit/>
          </a:bodyPr>
          <a:p>
            <a:pPr indent="-342900" marL="342900">
              <a:buFont typeface="Arial"/>
              <a:buChar char="•"/>
            </a:pPr>
            <a:r>
              <a:rPr sz="2400" lang="en-US">
                <a:solidFill>
                  <a:srgbClr val="000000"/>
                </a:solidFill>
              </a:rPr>
              <a:t>In environments where security is paramount, such as financial institutions or defense contractors, keyloggers can help monitor user activity to detect unauthorized access or suspicious behavior. This can prevent insider threats and ensure compliance with security protocols.</a:t>
            </a:r>
            <a:endParaRPr sz="2400" lang="en-IN">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49" name=""/>
          <p:cNvSpPr txBox="1"/>
          <p:nvPr/>
        </p:nvSpPr>
        <p:spPr>
          <a:xfrm>
            <a:off x="418071" y="542410"/>
            <a:ext cx="9262725" cy="6123940"/>
          </a:xfrm>
          <a:prstGeom prst="rect"/>
        </p:spPr>
        <p:txBody>
          <a:bodyPr rtlCol="0" wrap="square">
            <a:spAutoFit/>
          </a:bodyPr>
          <a:p>
            <a:pPr algn="l"/>
            <a:r>
              <a:rPr b="1" sz="2800" lang="en-IN" u="none">
                <a:solidFill>
                  <a:srgbClr val="000000"/>
                </a:solidFill>
              </a:rPr>
              <a:t>S</a:t>
            </a:r>
            <a:r>
              <a:rPr b="1" sz="2800" lang="en-US" u="none">
                <a:solidFill>
                  <a:srgbClr val="000000"/>
                </a:solidFill>
              </a:rPr>
              <a:t>O</a:t>
            </a:r>
            <a:r>
              <a:rPr b="1" sz="2800" lang="en-US" u="none">
                <a:solidFill>
                  <a:srgbClr val="000000"/>
                </a:solidFill>
              </a:rPr>
              <a:t>F</a:t>
            </a:r>
            <a:r>
              <a:rPr b="1" sz="2800" lang="en-US" u="none">
                <a:solidFill>
                  <a:srgbClr val="000000"/>
                </a:solidFill>
              </a:rPr>
              <a:t>T</a:t>
            </a:r>
            <a:r>
              <a:rPr b="1" sz="2800" lang="en-US" u="none">
                <a:solidFill>
                  <a:srgbClr val="000000"/>
                </a:solidFill>
              </a:rPr>
              <a:t>WARE</a:t>
            </a:r>
            <a:r>
              <a:rPr b="1" sz="2800" lang="en-US" u="none">
                <a:solidFill>
                  <a:srgbClr val="000000"/>
                </a:solidFill>
              </a:rPr>
              <a:t> </a:t>
            </a:r>
            <a:r>
              <a:rPr b="1" sz="2800" lang="en-US" u="none">
                <a:solidFill>
                  <a:srgbClr val="000000"/>
                </a:solidFill>
              </a:rPr>
              <a:t> </a:t>
            </a:r>
            <a:r>
              <a:rPr b="1" sz="2800" lang="en-US" u="none">
                <a:solidFill>
                  <a:srgbClr val="000000"/>
                </a:solidFill>
              </a:rPr>
              <a:t>K</a:t>
            </a:r>
            <a:r>
              <a:rPr b="1" sz="2800" lang="en-US" u="none">
                <a:solidFill>
                  <a:srgbClr val="000000"/>
                </a:solidFill>
              </a:rPr>
              <a:t>E</a:t>
            </a:r>
            <a:r>
              <a:rPr b="1" sz="2800" lang="en-US" u="none">
                <a:solidFill>
                  <a:srgbClr val="000000"/>
                </a:solidFill>
              </a:rPr>
              <a:t>Y</a:t>
            </a:r>
            <a:r>
              <a:rPr b="1" sz="2800" lang="en-US" u="none">
                <a:solidFill>
                  <a:srgbClr val="000000"/>
                </a:solidFill>
              </a:rPr>
              <a:t>L</a:t>
            </a:r>
            <a:r>
              <a:rPr b="1" sz="2800" lang="en-US" u="none">
                <a:solidFill>
                  <a:srgbClr val="000000"/>
                </a:solidFill>
              </a:rPr>
              <a:t>O</a:t>
            </a:r>
            <a:r>
              <a:rPr b="1" sz="2800" lang="en-US" u="none">
                <a:solidFill>
                  <a:srgbClr val="000000"/>
                </a:solidFill>
              </a:rPr>
              <a:t>G</a:t>
            </a:r>
            <a:r>
              <a:rPr b="1" sz="2800" lang="en-US" u="none">
                <a:solidFill>
                  <a:srgbClr val="000000"/>
                </a:solidFill>
              </a:rPr>
              <a:t>G</a:t>
            </a:r>
            <a:r>
              <a:rPr b="1" sz="2800" lang="en-US" u="none">
                <a:solidFill>
                  <a:srgbClr val="000000"/>
                </a:solidFill>
              </a:rPr>
              <a:t>E</a:t>
            </a:r>
            <a:r>
              <a:rPr b="1" sz="2800" lang="en-US" u="none">
                <a:solidFill>
                  <a:srgbClr val="000000"/>
                </a:solidFill>
              </a:rPr>
              <a:t>R</a:t>
            </a:r>
            <a:r>
              <a:rPr b="1" sz="2800" lang="en-US" u="none">
                <a:solidFill>
                  <a:srgbClr val="000000"/>
                </a:solidFill>
              </a:rPr>
              <a:t>S</a:t>
            </a:r>
            <a:r>
              <a:rPr sz="2400" lang="en-IN">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endParaRPr sz="2400" lang="en-IN">
              <a:solidFill>
                <a:srgbClr val="000000"/>
              </a:solidFill>
            </a:endParaRPr>
          </a:p>
          <a:p>
            <a:pPr algn="l" indent="-342900" marL="342900">
              <a:buFont typeface="Arial"/>
              <a:buChar char="•"/>
            </a:pPr>
            <a:r>
              <a:rPr sz="2400" lang="en-US">
                <a:solidFill>
                  <a:srgbClr val="000000"/>
                </a:solidFill>
              </a:rPr>
              <a:t>During software development, keyloggers can be used to gather data on how users interact with new features, helping developers identify usability issues and improve the user experience.</a:t>
            </a:r>
            <a:r>
              <a:rPr sz="2400" lang="en-IN">
                <a:solidFill>
                  <a:srgbClr val="000000"/>
                </a:solidFill>
              </a:rPr>
              <a:t> </a:t>
            </a:r>
            <a:endParaRPr sz="2400" lang="en-IN">
              <a:solidFill>
                <a:srgbClr val="000000"/>
              </a:solidFill>
            </a:endParaRPr>
          </a:p>
          <a:p>
            <a:pPr algn="l" indent="-342900" marL="342900">
              <a:buFont typeface="Arial"/>
              <a:buChar char="•"/>
            </a:pPr>
            <a:endParaRPr sz="2400" lang="en-IN">
              <a:solidFill>
                <a:srgbClr val="000000"/>
              </a:solidFill>
            </a:endParaRPr>
          </a:p>
          <a:p>
            <a:pPr algn="l" indent="-342900" marL="342900">
              <a:buFont typeface="Arial"/>
              <a:buChar char="•"/>
            </a:pPr>
            <a:r>
              <a:rPr sz="2400" lang="en-US">
                <a:solidFill>
                  <a:srgbClr val="000000"/>
                </a:solidFill>
              </a:rPr>
              <a:t>Technical support teams can use keyloggers to understand user behavior and reproduce errors, facilitating faster and more accurate troubleshooting.</a:t>
            </a:r>
            <a:endParaRPr sz="2400" lang="en-IN">
              <a:solidFill>
                <a:srgbClr val="000000"/>
              </a:solidFill>
            </a:endParaRPr>
          </a:p>
          <a:p>
            <a:pPr algn="l" indent="-342900" marL="342900">
              <a:buFont typeface="Arial"/>
              <a:buChar char="•"/>
            </a:pPr>
            <a:endParaRPr sz="2400" lang="en-IN">
              <a:solidFill>
                <a:srgbClr val="000000"/>
              </a:solidFill>
            </a:endParaRPr>
          </a:p>
          <a:p>
            <a:pPr algn="l" indent="-342900" marL="342900">
              <a:buFont typeface="Arial"/>
              <a:buChar char="•"/>
            </a:pPr>
            <a:r>
              <a:rPr sz="2400" lang="en-IN">
                <a:solidFill>
                  <a:srgbClr val="000000"/>
                </a:solidFill>
              </a:rPr>
              <a:t>Ensure that users are aware of the keylogging software and have given their explicit consent.</a:t>
            </a:r>
            <a:endParaRPr sz="2400" lang="en-IN">
              <a:solidFill>
                <a:srgbClr val="000000"/>
              </a:solidFill>
            </a:endParaRPr>
          </a:p>
        </p:txBody>
      </p:sp>
      <p:grpSp>
        <p:nvGrpSpPr>
          <p:cNvPr id="45" name="object 2"/>
          <p:cNvGrpSpPr/>
          <p:nvPr/>
        </p:nvGrpSpPr>
        <p:grpSpPr>
          <a:xfrm>
            <a:off x="9317117" y="2032111"/>
            <a:ext cx="3533775" cy="3810000"/>
            <a:chOff x="8395448" y="2665241"/>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pic>
          <p:nvPicPr>
            <p:cNvPr id="2097161" name="object 5"/>
            <p:cNvPicPr>
              <a:picLocks/>
            </p:cNvPicPr>
            <p:nvPr/>
          </p:nvPicPr>
          <p:blipFill>
            <a:blip xmlns:r="http://schemas.openxmlformats.org/officeDocument/2006/relationships" r:embed="rId1" cstate="print"/>
            <a:stretch>
              <a:fillRect/>
            </a:stretch>
          </p:blipFill>
          <p:spPr>
            <a:xfrm>
              <a:off x="8395448" y="2665241"/>
              <a:ext cx="3533775" cy="3810000"/>
            </a:xfrm>
            <a:prstGeom prst="rect"/>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46" name=""/>
        <p:cNvGrpSpPr/>
        <p:nvPr/>
      </p:nvGrpSpPr>
      <p:grpSpPr>
        <a:xfrm>
          <a:off x="0" y="0"/>
          <a:ext cx="0" cy="0"/>
          <a:chOff x="0" y="0"/>
          <a:chExt cx="0" cy="0"/>
        </a:xfrm>
      </p:grpSpPr>
      <p:sp>
        <p:nvSpPr>
          <p:cNvPr id="1048652"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p:txBody>
      </p:sp>
      <p:grpSp>
        <p:nvGrpSpPr>
          <p:cNvPr id="47" name="object 3"/>
          <p:cNvGrpSpPr/>
          <p:nvPr/>
        </p:nvGrpSpPr>
        <p:grpSpPr>
          <a:xfrm>
            <a:off x="7443849" y="0"/>
            <a:ext cx="4752975" cy="6863080"/>
            <a:chOff x="7443849" y="0"/>
            <a:chExt cx="4752975" cy="6863080"/>
          </a:xfrm>
        </p:grpSpPr>
        <p:sp>
          <p:nvSpPr>
            <p:cNvPr id="1048653"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54"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55"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6"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7"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8"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9"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60"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61"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62"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63" name="object 14"/>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65" name="object 16"/>
          <p:cNvSpPr/>
          <p:nvPr/>
        </p:nvSpPr>
        <p:spPr>
          <a:xfrm>
            <a:off x="8934995" y="3590924"/>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62" name="object 17"/>
          <p:cNvPicPr>
            <a:picLocks/>
          </p:cNvPicPr>
          <p:nvPr/>
        </p:nvPicPr>
        <p:blipFill>
          <a:blip xmlns:r="http://schemas.openxmlformats.org/officeDocument/2006/relationships" r:embed="rId1" cstate="print"/>
          <a:stretch>
            <a:fillRect/>
          </a:stretch>
        </p:blipFill>
        <p:spPr>
          <a:xfrm>
            <a:off x="9529762" y="4114799"/>
            <a:ext cx="247650" cy="247650"/>
          </a:xfrm>
          <a:prstGeom prst="rect"/>
        </p:spPr>
      </p:pic>
      <p:grpSp>
        <p:nvGrpSpPr>
          <p:cNvPr id="48" name="object 18"/>
          <p:cNvGrpSpPr/>
          <p:nvPr/>
        </p:nvGrpSpPr>
        <p:grpSpPr>
          <a:xfrm>
            <a:off x="-11357" y="3124201"/>
            <a:ext cx="4035258" cy="3009898"/>
            <a:chOff x="-207639" y="3819525"/>
            <a:chExt cx="4379589" cy="3009898"/>
          </a:xfrm>
        </p:grpSpPr>
        <p:pic>
          <p:nvPicPr>
            <p:cNvPr id="2097163"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4" name="object 20"/>
            <p:cNvPicPr>
              <a:picLocks/>
            </p:cNvPicPr>
            <p:nvPr/>
          </p:nvPicPr>
          <p:blipFill>
            <a:blip xmlns:r="http://schemas.openxmlformats.org/officeDocument/2006/relationships" r:embed="rId3" cstate="print"/>
            <a:stretch>
              <a:fillRect/>
            </a:stretch>
          </p:blipFill>
          <p:spPr>
            <a:xfrm>
              <a:off x="-207639" y="3819525"/>
              <a:ext cx="1733550" cy="3009898"/>
            </a:xfrm>
            <a:prstGeom prst="rect"/>
          </p:spPr>
        </p:pic>
      </p:grpSp>
      <p:sp>
        <p:nvSpPr>
          <p:cNvPr id="1048666" name="object 21"/>
          <p:cNvSpPr txBox="1">
            <a:spLocks noGrp="1"/>
          </p:cNvSpPr>
          <p:nvPr>
            <p:ph type="title"/>
          </p:nvPr>
        </p:nvSpPr>
        <p:spPr>
          <a:xfrm>
            <a:off x="1019951" y="234633"/>
            <a:ext cx="3965203" cy="788035"/>
          </a:xfrm>
          <a:prstGeom prst="rect"/>
        </p:spPr>
        <p:txBody>
          <a:bodyPr bIns="0" lIns="0" rIns="0" rtlCol="0" tIns="13335" vert="horz" wrap="square">
            <a:spAutoFit/>
          </a:bodyPr>
          <a:p>
            <a:pPr marL="12700">
              <a:lnSpc>
                <a:spcPct val="100000"/>
              </a:lnSpc>
              <a:spcBef>
                <a:spcPts val="105"/>
              </a:spcBef>
            </a:pPr>
            <a:r>
              <a:rPr dirty="0" sz="4000" spc="25"/>
              <a:t>A</a:t>
            </a:r>
            <a:r>
              <a:rPr dirty="0" sz="4000" spc="-5"/>
              <a:t>G</a:t>
            </a:r>
            <a:r>
              <a:rPr dirty="0" sz="4000" spc="-35"/>
              <a:t>E</a:t>
            </a:r>
            <a:r>
              <a:rPr dirty="0" sz="4000" spc="15"/>
              <a:t>N</a:t>
            </a:r>
            <a:r>
              <a:rPr dirty="0" sz="4000"/>
              <a:t>DA</a:t>
            </a:r>
            <a:endParaRPr dirty="0" sz="4000"/>
          </a:p>
        </p:txBody>
      </p:sp>
      <p:sp>
        <p:nvSpPr>
          <p:cNvPr id="1048667" name="object 22"/>
          <p:cNvSpPr txBox="1">
            <a:spLocks noGrp="1"/>
          </p:cNvSpPr>
          <p:nvPr>
            <p:ph type="sldNum" sz="quarter" idx="7"/>
          </p:nvPr>
        </p:nvSpPr>
        <p:spPr>
          <a:xfrm>
            <a:off x="11353418" y="6473337"/>
            <a:ext cx="151129" cy="2228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68" name="Text Placeholder 22"/>
          <p:cNvSpPr>
            <a:spLocks noGrp="1"/>
          </p:cNvSpPr>
          <p:nvPr/>
        </p:nvSpPr>
        <p:spPr>
          <a:xfrm>
            <a:off x="1502350" y="1038225"/>
            <a:ext cx="7568741" cy="5943600"/>
          </a:xfrm>
          <a:prstGeom prst="rect"/>
        </p:spPr>
        <p:txBody>
          <a:bodyPr bIns="0" lIns="0" rIns="0" tIns="0" wrap="square">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indent="-457200" marL="457200">
              <a:buFont typeface="Wingdings" panose="05000000000000000000" pitchFamily="2" charset="2"/>
              <a:buChar char="ü"/>
            </a:pPr>
            <a:r>
              <a:rPr b="0" dirty="0" sz="2400" i="0" lang="en-US">
                <a:solidFill>
                  <a:srgbClr val="000000"/>
                </a:solidFill>
                <a:effectLst/>
                <a:highlight>
                  <a:srgbClr val="FFFFFF"/>
                </a:highlight>
                <a:latin typeface="Inter"/>
              </a:rPr>
              <a:t>A keylogger is a key stroker/keyboard capturing is a form of </a:t>
            </a:r>
            <a:r>
              <a:rPr b="0" dirty="0" sz="2400" i="0" lang="en-US">
                <a:solidFill>
                  <a:srgbClr val="333333"/>
                </a:solidFill>
                <a:effectLst/>
                <a:highlight>
                  <a:srgbClr val="FFFFFF"/>
                </a:highlight>
                <a:latin typeface="Inter"/>
              </a:rPr>
              <a:t>malware</a:t>
            </a:r>
            <a:r>
              <a:rPr b="0" dirty="0" sz="2400" i="0" lang="en-US">
                <a:solidFill>
                  <a:srgbClr val="000000"/>
                </a:solidFill>
                <a:effectLst/>
                <a:highlight>
                  <a:srgbClr val="FFFFFF"/>
                </a:highlight>
                <a:latin typeface="Inter"/>
              </a:rPr>
              <a:t> or hardware that keeps track of and records your keystrokes as you type.</a:t>
            </a:r>
            <a:endParaRPr b="0" sz="2400"/>
          </a:p>
          <a:p>
            <a:pPr indent="-457200" marL="457200">
              <a:buFont typeface="Wingdings" panose="05000000000000000000" pitchFamily="2" charset="2"/>
              <a:buChar char="ü"/>
            </a:pPr>
            <a:endParaRPr b="0" dirty="0" sz="2400" lang="en-US">
              <a:solidFill>
                <a:srgbClr val="000000"/>
              </a:solidFill>
              <a:highlight>
                <a:srgbClr val="FFFFFF"/>
              </a:highlight>
              <a:latin typeface="Inter"/>
            </a:endParaRPr>
          </a:p>
          <a:p>
            <a:pPr indent="-457200" marL="457200">
              <a:buFont typeface="Wingdings" panose="05000000000000000000" pitchFamily="2" charset="2"/>
              <a:buChar char="ü"/>
            </a:pPr>
            <a:r>
              <a:rPr b="0" dirty="0" sz="2400" i="0" lang="en-US">
                <a:solidFill>
                  <a:srgbClr val="000000"/>
                </a:solidFill>
                <a:effectLst/>
                <a:highlight>
                  <a:srgbClr val="FFFFFF"/>
                </a:highlight>
                <a:latin typeface="Inter"/>
              </a:rPr>
              <a:t>It takes the information and sends it to a hacker using a </a:t>
            </a:r>
            <a:r>
              <a:rPr b="0" dirty="0" sz="2400" lang="en-US">
                <a:solidFill>
                  <a:srgbClr val="333333"/>
                </a:solidFill>
                <a:highlight>
                  <a:srgbClr val="FFFFFF"/>
                </a:highlight>
                <a:latin typeface="Inter"/>
              </a:rPr>
              <a:t>command-and-control (C&amp;C) server.</a:t>
            </a:r>
            <a:endParaRPr b="0" sz="2400"/>
          </a:p>
          <a:p>
            <a:pPr indent="-457200" marL="457200">
              <a:buFont typeface="Wingdings" panose="05000000000000000000" pitchFamily="2" charset="2"/>
              <a:buChar char="ü"/>
            </a:pPr>
            <a:endParaRPr b="0" dirty="0" sz="2400" lang="en-US">
              <a:solidFill>
                <a:srgbClr val="333333"/>
              </a:solidFill>
              <a:highlight>
                <a:srgbClr val="FFFFFF"/>
              </a:highlight>
              <a:latin typeface="Inter"/>
            </a:endParaRPr>
          </a:p>
          <a:p>
            <a:pPr indent="-457200" marL="457200">
              <a:buFont typeface="Wingdings" panose="05000000000000000000" pitchFamily="2" charset="2"/>
              <a:buChar char="ü"/>
            </a:pPr>
            <a:r>
              <a:rPr b="0" dirty="0" sz="2400" i="0" lang="en-US">
                <a:solidFill>
                  <a:srgbClr val="000000"/>
                </a:solidFill>
                <a:effectLst/>
                <a:highlight>
                  <a:srgbClr val="FFFFFF"/>
                </a:highlight>
                <a:latin typeface="Inter"/>
              </a:rPr>
              <a:t>The hacker then analyzes the keystrokes to locate usernames and passwords and uses them to hack into otherwise secure systems</a:t>
            </a:r>
            <a:r>
              <a:rPr b="0" dirty="0" sz="2400" lang="en-US">
                <a:solidFill>
                  <a:srgbClr val="000000"/>
                </a:solidFill>
                <a:highlight>
                  <a:srgbClr val="FFFFFF"/>
                </a:highlight>
                <a:latin typeface="Inter"/>
              </a:rPr>
              <a:t>.</a:t>
            </a:r>
            <a:endParaRPr b="0" dirty="0" sz="2400" lang="en-US"/>
          </a:p>
          <a:p>
            <a:endParaRPr b="0" dirty="0" sz="240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69" name="object 7"/>
          <p:cNvSpPr txBox="1">
            <a:spLocks noGrp="1"/>
          </p:cNvSpPr>
          <p:nvPr>
            <p:ph type="title"/>
          </p:nvPr>
        </p:nvSpPr>
        <p:spPr>
          <a:xfrm>
            <a:off x="236000" y="840740"/>
            <a:ext cx="5859999" cy="791210"/>
          </a:xfrm>
          <a:prstGeom prst="rect"/>
          <a:noFill/>
          <a:ln w="12700">
            <a:noFill/>
            <a:prstDash val="solid"/>
          </a:ln>
        </p:spPr>
        <p:txBody>
          <a:bodyPr anchor="ctr" bIns="0" lIns="0" rIns="0" rtlCol="0" tIns="16510" vert="horz" wrap="square">
            <a:spAutoFit/>
          </a:bodyPr>
          <a:p>
            <a:pPr algn="l" indent="0" marL="0">
              <a:lnSpc>
                <a:spcPct val="100000"/>
              </a:lnSpc>
              <a:spcBef>
                <a:spcPts val="130"/>
              </a:spcBef>
              <a:buNone/>
              <a:tabLst>
                <a:tab algn="l" pos="2727960"/>
              </a:tabLst>
            </a:pPr>
            <a:r>
              <a:rPr dirty="0" sz="4000" spc="-20"/>
              <a:t>P</a:t>
            </a:r>
            <a:r>
              <a:rPr dirty="0" sz="4000" spc="15"/>
              <a:t>ROB</a:t>
            </a:r>
            <a:r>
              <a:rPr dirty="0" sz="4000" spc="55"/>
              <a:t>L</a:t>
            </a:r>
            <a:r>
              <a:rPr dirty="0" sz="4000" spc="-20"/>
              <a:t>E</a:t>
            </a:r>
            <a:r>
              <a:rPr dirty="0" sz="4000" spc="20"/>
              <a:t>M</a:t>
            </a:r>
            <a:r>
              <a:rPr dirty="0" sz="4000"/>
              <a:t>	</a:t>
            </a:r>
            <a:r>
              <a:rPr dirty="0" sz="4000" lang="en-US"/>
              <a:t> </a:t>
            </a:r>
            <a:endParaRPr sz="4000"/>
          </a:p>
        </p:txBody>
      </p:sp>
      <p:grpSp>
        <p:nvGrpSpPr>
          <p:cNvPr id="50" name="object 2"/>
          <p:cNvGrpSpPr/>
          <p:nvPr/>
        </p:nvGrpSpPr>
        <p:grpSpPr>
          <a:xfrm rot="20885576">
            <a:off x="9092219" y="3353786"/>
            <a:ext cx="2762250" cy="2955216"/>
            <a:chOff x="7991475" y="2933700"/>
            <a:chExt cx="2762250" cy="3257550"/>
          </a:xfrm>
        </p:grpSpPr>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72" name="object 6"/>
          <p:cNvSpPr/>
          <p:nvPr/>
        </p:nvSpPr>
        <p:spPr>
          <a:xfrm>
            <a:off x="7141131" y="1424305"/>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pic>
        <p:nvPicPr>
          <p:cNvPr id="2097166"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3" name="object 9"/>
          <p:cNvSpPr txBox="1"/>
          <p:nvPr/>
        </p:nvSpPr>
        <p:spPr>
          <a:xfrm>
            <a:off x="739775" y="6473337"/>
            <a:ext cx="1798955" cy="438784"/>
          </a:xfrm>
          <a:prstGeom prst="rect"/>
        </p:spPr>
        <p:txBody>
          <a:bodyPr bIns="0" lIns="0" rIns="0" rtlCol="0" tIns="6985" vert="horz" wrap="square">
            <a:spAutoFit/>
          </a:bodyPr>
          <a:p>
            <a:pPr marL="12700">
              <a:lnSpc>
                <a:spcPct val="100000"/>
              </a:lnSpc>
              <a:spcBef>
                <a:spcPts val="55"/>
              </a:spcBef>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4" name="object 10"/>
          <p:cNvSpPr txBox="1">
            <a:spLocks noGrp="1"/>
          </p:cNvSpPr>
          <p:nvPr>
            <p:ph type="sldNum" sz="quarter" idx="7"/>
          </p:nvPr>
        </p:nvSpPr>
        <p:spPr>
          <a:xfrm>
            <a:off x="11353418" y="6473337"/>
            <a:ext cx="151129" cy="2228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75" name=""/>
          <p:cNvSpPr txBox="1"/>
          <p:nvPr/>
        </p:nvSpPr>
        <p:spPr>
          <a:xfrm>
            <a:off x="457560" y="2602865"/>
            <a:ext cx="7677386" cy="3291840"/>
          </a:xfrm>
          <a:prstGeom prst="rect"/>
        </p:spPr>
        <p:txBody>
          <a:bodyPr rtlCol="0" wrap="square">
            <a:spAutoFit/>
          </a:bodyPr>
          <a:p>
            <a:pPr algn="l"/>
            <a:r>
              <a:rPr sz="2400" lang="en-IN">
                <a:solidFill>
                  <a:srgbClr val="000000"/>
                </a:solidFill>
              </a:rPr>
              <a:t>Keyloggers, often seen as malicious tools, can serve several beneficial purposes when used ethically and with proper consent. The primary challenge is to harness the potential of keyloggers for productivity, security, and usability improvements while maintaining privacy and ethical standards.</a:t>
            </a:r>
            <a:endParaRPr sz="2400" lang="en-IN">
              <a:solidFill>
                <a:srgbClr val="000000"/>
              </a:solidFill>
            </a:endParaRPr>
          </a:p>
        </p:txBody>
      </p:sp>
      <p:sp>
        <p:nvSpPr>
          <p:cNvPr id="1048676" name=""/>
          <p:cNvSpPr txBox="1"/>
          <p:nvPr/>
        </p:nvSpPr>
        <p:spPr>
          <a:xfrm>
            <a:off x="916453" y="1586230"/>
            <a:ext cx="4499093" cy="866140"/>
          </a:xfrm>
          <a:prstGeom prst="rect"/>
        </p:spPr>
        <p:txBody>
          <a:bodyPr rtlCol="0" wrap="square">
            <a:spAutoFit/>
          </a:bodyPr>
          <a:p>
            <a:r>
              <a:rPr b="1" sz="4000" lang="en-US">
                <a:solidFill>
                  <a:srgbClr val="000000"/>
                </a:solidFill>
              </a:rPr>
              <a:t>STATEMENT</a:t>
            </a:r>
            <a:endParaRPr b="1" sz="4000" lang="en-IN">
              <a:solidFill>
                <a:srgbClr val="000000"/>
              </a:solidFill>
            </a:endParaRPr>
          </a:p>
        </p:txBody>
      </p:sp>
      <p:sp>
        <p:nvSpPr>
          <p:cNvPr id="1048677" name="object 16"/>
          <p:cNvSpPr/>
          <p:nvPr/>
        </p:nvSpPr>
        <p:spPr>
          <a:xfrm>
            <a:off x="6493430" y="840739"/>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92D04F"/>
          </a:solidFill>
          <a:ln w="12700">
            <a:solidFill>
              <a:srgbClr val="D04617"/>
            </a:solidFill>
            <a:prstDash val="solid"/>
          </a:ln>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78" name=""/>
          <p:cNvSpPr/>
          <p:nvPr/>
        </p:nvSpPr>
        <p:spPr>
          <a:xfrm>
            <a:off x="2509245" y="3914138"/>
            <a:ext cx="5753494" cy="2960883"/>
          </a:xfrm>
          <a:prstGeom prst="wedgeRectCallout"/>
          <a:solidFill>
            <a:srgbClr val="FFFFFF"/>
          </a:solidFill>
          <a:ln w="25400">
            <a:solidFill>
              <a:srgbClr val="02A5E3"/>
            </a:solidFill>
          </a:ln>
        </p:spPr>
        <p:txBody>
          <a:bodyPr anchor="ctr"/>
          <a:p>
            <a:pPr algn="ctr"/>
            <a:endParaRPr lang="en-IN"/>
          </a:p>
        </p:txBody>
      </p:sp>
      <p:sp>
        <p:nvSpPr>
          <p:cNvPr id="1048679" name=""/>
          <p:cNvSpPr txBox="1"/>
          <p:nvPr/>
        </p:nvSpPr>
        <p:spPr>
          <a:xfrm>
            <a:off x="302199" y="165097"/>
            <a:ext cx="7960539" cy="3749040"/>
          </a:xfrm>
          <a:prstGeom prst="rect"/>
        </p:spPr>
        <p:txBody>
          <a:bodyPr rtlCol="0" wrap="square">
            <a:spAutoFit/>
          </a:bodyPr>
          <a:p>
            <a:pPr algn="l"/>
            <a:r>
              <a:rPr sz="2400" lang="en-IN">
                <a:solidFill>
                  <a:srgbClr val="000000"/>
                </a:solidFill>
              </a:rPr>
              <a:t>Keyloggers, when used positively and transparently, can address these needs by offering comprehensive data on keystroke patterns, application usage, and user interactions. The challenge lies in designing and implementing keylogger solutions that are ethical, secure, and compliant with legal standards, ensuring they provide valuable insights without infringing on user privacy.</a:t>
            </a:r>
            <a:endParaRPr sz="2400" lang="en-IN">
              <a:solidFill>
                <a:srgbClr val="000000"/>
              </a:solidFill>
            </a:endParaRPr>
          </a:p>
        </p:txBody>
      </p:sp>
      <p:pic>
        <p:nvPicPr>
          <p:cNvPr id="2097167" name=""/>
          <p:cNvPicPr>
            <a:picLocks/>
          </p:cNvPicPr>
          <p:nvPr/>
        </p:nvPicPr>
        <p:blipFill>
          <a:blip xmlns:r="http://schemas.openxmlformats.org/officeDocument/2006/relationships" r:embed="rId1"/>
          <a:stretch>
            <a:fillRect/>
          </a:stretch>
        </p:blipFill>
        <p:spPr>
          <a:xfrm rot="0">
            <a:off x="2591437" y="3989068"/>
            <a:ext cx="5671302" cy="2885953"/>
          </a:xfrm>
          <a:prstGeom prst="rect"/>
        </p:spPr>
      </p:pic>
      <p:sp>
        <p:nvSpPr>
          <p:cNvPr id="1048680" name="object 16"/>
          <p:cNvSpPr/>
          <p:nvPr/>
        </p:nvSpPr>
        <p:spPr>
          <a:xfrm>
            <a:off x="8934995" y="3590924"/>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92D04F"/>
          </a:solidFill>
          <a:ln w="12700">
            <a:solidFill>
              <a:srgbClr val="D04617"/>
            </a:solidFill>
            <a:prstDash val="solid"/>
          </a:ln>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500">
        <p:extLst>
          <p:ext uri="http://mobile.wps.com/transition/2016/1">
            <p:transition val="wps_teeter_l_1500"/>
          </p:ext>
        </p:extLs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81" name=""/>
          <p:cNvSpPr txBox="1"/>
          <p:nvPr/>
        </p:nvSpPr>
        <p:spPr>
          <a:xfrm>
            <a:off x="1786443" y="1250742"/>
            <a:ext cx="7874789" cy="2821941"/>
          </a:xfrm>
          <a:prstGeom prst="rect"/>
        </p:spPr>
        <p:txBody>
          <a:bodyPr rtlCol="0" wrap="square">
            <a:spAutoFit/>
          </a:bodyPr>
          <a:p>
            <a:pPr indent="-457200" marL="457200">
              <a:buFont typeface="Arial"/>
              <a:buChar char="•"/>
            </a:pPr>
            <a:r>
              <a:rPr sz="2800" lang="en-US">
                <a:solidFill>
                  <a:srgbClr val="000000"/>
                </a:solidFill>
              </a:rPr>
              <a:t>Ensure the keylogger complies with all relevant legal and regulatory requirements.</a:t>
            </a:r>
            <a:endParaRPr sz="2800" lang="en-IN">
              <a:solidFill>
                <a:srgbClr val="000000"/>
              </a:solidFill>
            </a:endParaRPr>
          </a:p>
          <a:p>
            <a:pPr indent="-457200" marL="457200">
              <a:buFont typeface="Arial"/>
              <a:buChar char="•"/>
            </a:pPr>
            <a:r>
              <a:rPr sz="2800" lang="en-US">
                <a:solidFill>
                  <a:srgbClr val="000000"/>
                </a:solidFill>
              </a:rPr>
              <a:t>Provide tools for administrators to manage and enforce compliance policies</a:t>
            </a:r>
            <a:endParaRPr sz="2800" lang="en-IN">
              <a:solidFill>
                <a:srgbClr val="000000"/>
              </a:solidFill>
            </a:endParaRPr>
          </a:p>
        </p:txBody>
      </p:sp>
      <p:sp>
        <p:nvSpPr>
          <p:cNvPr id="1048682" name=""/>
          <p:cNvSpPr txBox="1"/>
          <p:nvPr/>
        </p:nvSpPr>
        <p:spPr>
          <a:xfrm>
            <a:off x="474473" y="3944620"/>
            <a:ext cx="6848230" cy="1183640"/>
          </a:xfrm>
          <a:prstGeom prst="rect"/>
        </p:spPr>
        <p:txBody>
          <a:bodyPr rtlCol="0" wrap="square">
            <a:spAutoFit/>
          </a:bodyPr>
          <a:p>
            <a:pPr indent="-457200" marL="457200">
              <a:buFont typeface="Wingdings" charset="2"/>
              <a:buChar char="u"/>
            </a:pPr>
            <a:r>
              <a:rPr b="1" sz="2800" lang="en-US">
                <a:solidFill>
                  <a:srgbClr val="000000"/>
                </a:solidFill>
              </a:rPr>
              <a:t> </a:t>
            </a:r>
            <a:r>
              <a:rPr b="1" sz="2800" lang="en-US">
                <a:solidFill>
                  <a:srgbClr val="000000"/>
                </a:solidFill>
              </a:rPr>
              <a:t>Advanced Analytics and Reporting</a:t>
            </a:r>
            <a:r>
              <a:rPr b="1" sz="2800" lang="en-US">
                <a:solidFill>
                  <a:srgbClr val="000000"/>
                </a:solidFill>
              </a:rPr>
              <a:t> </a:t>
            </a:r>
            <a:r>
              <a:rPr b="1" sz="2800" lang="en-US">
                <a:solidFill>
                  <a:srgbClr val="000000"/>
                </a:solidFill>
              </a:rPr>
              <a:t>;</a:t>
            </a:r>
            <a:endParaRPr b="1" sz="2800" lang="en-IN">
              <a:solidFill>
                <a:srgbClr val="000000"/>
              </a:solidFill>
            </a:endParaRPr>
          </a:p>
        </p:txBody>
      </p:sp>
      <p:sp>
        <p:nvSpPr>
          <p:cNvPr id="1048683" name=""/>
          <p:cNvSpPr txBox="1"/>
          <p:nvPr/>
        </p:nvSpPr>
        <p:spPr>
          <a:xfrm>
            <a:off x="1786443" y="5128259"/>
            <a:ext cx="8119462" cy="1729740"/>
          </a:xfrm>
          <a:prstGeom prst="rect"/>
        </p:spPr>
        <p:txBody>
          <a:bodyPr rtlCol="0" wrap="square">
            <a:spAutoFit/>
          </a:bodyPr>
          <a:p>
            <a:pPr indent="-457200" marL="457200">
              <a:buFont typeface="Arial"/>
              <a:buChar char="•"/>
            </a:pPr>
            <a:r>
              <a:rPr sz="2800" lang="en-US">
                <a:solidFill>
                  <a:srgbClr val="000000"/>
                </a:solidFill>
              </a:rPr>
              <a:t>Use machine learning and behavioral analysis to provide deep insights into productivity and security.</a:t>
            </a:r>
            <a:endParaRPr sz="2800" lang="en-IN">
              <a:solidFill>
                <a:srgbClr val="000000"/>
              </a:solidFill>
            </a:endParaRPr>
          </a:p>
        </p:txBody>
      </p:sp>
      <p:sp>
        <p:nvSpPr>
          <p:cNvPr id="1048684" name=""/>
          <p:cNvSpPr txBox="1"/>
          <p:nvPr/>
        </p:nvSpPr>
        <p:spPr>
          <a:xfrm>
            <a:off x="0" y="-3602896"/>
            <a:ext cx="4000000" cy="637540"/>
          </a:xfrm>
          <a:prstGeom prst="rect"/>
        </p:spPr>
        <p:txBody>
          <a:bodyPr rtlCol="0" wrap="square">
            <a:spAutoFit/>
          </a:bodyPr>
          <a:p>
            <a:r>
              <a:rPr sz="2800" lang="en-IN">
                <a:solidFill>
                  <a:srgbClr val="000000"/>
                </a:solidFill>
              </a:rPr>
              <a:t/>
            </a:r>
            <a:endParaRPr sz="2800" lang="en-IN">
              <a:solidFill>
                <a:srgbClr val="000000"/>
              </a:solidFill>
            </a:endParaRPr>
          </a:p>
        </p:txBody>
      </p:sp>
      <p:sp>
        <p:nvSpPr>
          <p:cNvPr id="1048685" name=""/>
          <p:cNvSpPr>
            <a:spLocks noGrp="1"/>
          </p:cNvSpPr>
          <p:nvPr/>
        </p:nvSpPr>
        <p:spPr>
          <a:xfrm>
            <a:off x="474473" y="704641"/>
            <a:ext cx="6061658" cy="546100"/>
          </a:xfrm>
          <a:prstGeom prst="rect"/>
        </p:spPr>
        <p:txBody>
          <a:bodyPr bIns="0" lIns="0" rIns="0" tIns="0" wrap="square">
            <a:spAutoFit/>
          </a:bodyPr>
          <a:lstStyle>
            <a:lvl1pPr>
              <a:defRPr b="1" sz="4800" i="0">
                <a:solidFill>
                  <a:srgbClr val="000000"/>
                </a:solidFill>
                <a:latin typeface="Trebuchet MS"/>
                <a:cs typeface="Trebuchet MS"/>
              </a:defRPr>
            </a:lvl1pPr>
          </a:lstStyle>
          <a:p>
            <a:pPr algn="l">
              <a:buFont typeface="Wingdings" charset="2"/>
              <a:buChar char="u"/>
            </a:pPr>
            <a:r>
              <a:rPr sz="2800" lang="en-US">
                <a:latin typeface="Arial"/>
              </a:rPr>
              <a:t> </a:t>
            </a:r>
            <a:r>
              <a:rPr sz="2800" lang="en-US">
                <a:latin typeface="Arial"/>
              </a:rPr>
              <a:t> </a:t>
            </a:r>
            <a:r>
              <a:rPr sz="2800" lang="en-US">
                <a:latin typeface="Arial"/>
              </a:rPr>
              <a:t>C</a:t>
            </a:r>
            <a:r>
              <a:rPr sz="2800" lang="en-US">
                <a:latin typeface="Arial"/>
              </a:rPr>
              <a:t>ompliance an</a:t>
            </a:r>
            <a:r>
              <a:rPr sz="2800" lang="en-US">
                <a:latin typeface="Arial"/>
              </a:rPr>
              <a:t>d</a:t>
            </a:r>
            <a:r>
              <a:rPr sz="2800" lang="en-US">
                <a:latin typeface="Arial"/>
              </a:rPr>
              <a:t> </a:t>
            </a:r>
            <a:r>
              <a:rPr sz="2800" lang="en-US">
                <a:latin typeface="Arial"/>
              </a:rPr>
              <a:t>G</a:t>
            </a:r>
            <a:r>
              <a:rPr sz="2800" lang="en-US">
                <a:latin typeface="Arial"/>
              </a:rPr>
              <a:t>o</a:t>
            </a:r>
            <a:r>
              <a:rPr sz="2800" lang="en-US">
                <a:latin typeface="Arial"/>
              </a:rPr>
              <a:t>vernance</a:t>
            </a:r>
            <a:r>
              <a:rPr sz="2800" lang="en-US">
                <a:latin typeface="Arial"/>
              </a:rPr>
              <a:t> </a:t>
            </a:r>
            <a:r>
              <a:rPr sz="2800" lang="en-US">
                <a:latin typeface="Arial"/>
              </a:rPr>
              <a:t>:</a:t>
            </a:r>
            <a:endParaRPr sz="28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grpSp>
        <p:nvGrpSpPr>
          <p:cNvPr id="54" name="object 2"/>
          <p:cNvGrpSpPr/>
          <p:nvPr/>
        </p:nvGrpSpPr>
        <p:grpSpPr>
          <a:xfrm>
            <a:off x="8867452" y="2774778"/>
            <a:ext cx="3533775" cy="3810000"/>
            <a:chOff x="8395448" y="2665241"/>
            <a:chExt cx="3533775" cy="3810000"/>
          </a:xfrm>
        </p:grpSpPr>
        <p:sp>
          <p:nvSpPr>
            <p:cNvPr id="104868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5"/>
            <p:cNvPicPr>
              <a:picLocks/>
            </p:cNvPicPr>
            <p:nvPr/>
          </p:nvPicPr>
          <p:blipFill>
            <a:blip xmlns:r="http://schemas.openxmlformats.org/officeDocument/2006/relationships" r:embed="rId1" cstate="print"/>
            <a:stretch>
              <a:fillRect/>
            </a:stretch>
          </p:blipFill>
          <p:spPr>
            <a:xfrm>
              <a:off x="8395448" y="2665241"/>
              <a:ext cx="3533775" cy="3810000"/>
            </a:xfrm>
            <a:prstGeom prst="rect"/>
          </p:spPr>
        </p:pic>
      </p:grpSp>
      <p:sp>
        <p:nvSpPr>
          <p:cNvPr id="1048688" name="object 6"/>
          <p:cNvSpPr/>
          <p:nvPr/>
        </p:nvSpPr>
        <p:spPr>
          <a:xfrm>
            <a:off x="6709853" y="1049019"/>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9" name="object 7"/>
          <p:cNvSpPr txBox="1">
            <a:spLocks noGrp="1"/>
          </p:cNvSpPr>
          <p:nvPr>
            <p:ph type="title"/>
          </p:nvPr>
        </p:nvSpPr>
        <p:spPr>
          <a:xfrm>
            <a:off x="196463" y="82549"/>
            <a:ext cx="5570685" cy="1845310"/>
          </a:xfrm>
          <a:prstGeom prst="rect"/>
        </p:spPr>
        <p:txBody>
          <a:bodyPr bIns="0" lIns="0" rIns="0" rtlCol="0" tIns="16510" vert="horz" wrap="square">
            <a:spAutoFit/>
          </a:bodyPr>
          <a:p>
            <a:pPr algn="ctr" marL="12700">
              <a:lnSpc>
                <a:spcPct val="100000"/>
              </a:lnSpc>
              <a:spcBef>
                <a:spcPts val="130"/>
              </a:spcBef>
              <a:tabLst>
                <a:tab algn="l" pos="2642870"/>
              </a:tabLst>
            </a:pPr>
            <a:r>
              <a:rPr dirty="0" sz="4800" spc="5"/>
              <a:t>PROJECT	</a:t>
            </a:r>
            <a:r>
              <a:rPr dirty="0" sz="4800" spc="-20"/>
              <a:t>OVERVIEW</a:t>
            </a:r>
            <a:endParaRPr sz="4800"/>
          </a:p>
        </p:txBody>
      </p:sp>
      <p:pic>
        <p:nvPicPr>
          <p:cNvPr id="209716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90" name="object 9"/>
          <p:cNvSpPr txBox="1"/>
          <p:nvPr/>
        </p:nvSpPr>
        <p:spPr>
          <a:xfrm>
            <a:off x="196463" y="6356031"/>
            <a:ext cx="2164587" cy="222886"/>
          </a:xfrm>
          <a:prstGeom prst="rect"/>
        </p:spPr>
        <p:txBody>
          <a:bodyPr bIns="0" lIns="0" rIns="0" rtlCol="0" tIns="6985" vert="horz" wrap="square">
            <a:spAutoFit/>
          </a:bodyPr>
          <a:p>
            <a:pPr marL="12700">
              <a:lnSpc>
                <a:spcPct val="100000"/>
              </a:lnSpc>
              <a:spcBef>
                <a:spcPts val="55"/>
              </a:spcBef>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91" name="object 10"/>
          <p:cNvSpPr txBox="1">
            <a:spLocks noGrp="1"/>
          </p:cNvSpPr>
          <p:nvPr>
            <p:ph type="sldNum" sz="quarter" idx="7"/>
          </p:nvPr>
        </p:nvSpPr>
        <p:spPr>
          <a:xfrm>
            <a:off x="11353418" y="6473337"/>
            <a:ext cx="151129" cy="2228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9</a:t>
            </a:fld>
            <a:endParaRPr dirty="0" spc="10"/>
          </a:p>
        </p:txBody>
      </p:sp>
      <p:sp>
        <p:nvSpPr>
          <p:cNvPr id="1048692" name=""/>
          <p:cNvSpPr txBox="1"/>
          <p:nvPr/>
        </p:nvSpPr>
        <p:spPr>
          <a:xfrm>
            <a:off x="722959" y="1813560"/>
            <a:ext cx="8757072" cy="5044439"/>
          </a:xfrm>
          <a:prstGeom prst="rect"/>
        </p:spPr>
        <p:txBody>
          <a:bodyPr rtlCol="0" wrap="square">
            <a:spAutoFit/>
          </a:bodyPr>
          <a:p>
            <a:pPr algn="l" indent="-342900" marL="342900">
              <a:buFont typeface="Arial"/>
              <a:buChar char="•"/>
            </a:pPr>
            <a:r>
              <a:rPr sz="2000" lang="en-US">
                <a:solidFill>
                  <a:srgbClr val="000000"/>
                </a:solidFill>
              </a:rPr>
              <a:t>K</a:t>
            </a:r>
            <a:r>
              <a:rPr sz="2000" lang="en-US">
                <a:solidFill>
                  <a:srgbClr val="000000"/>
                </a:solidFill>
              </a:rPr>
              <a:t>e</a:t>
            </a:r>
            <a:r>
              <a:rPr sz="2000" lang="en-US">
                <a:solidFill>
                  <a:srgbClr val="000000"/>
                </a:solidFill>
              </a:rPr>
              <a:t>y</a:t>
            </a:r>
            <a:r>
              <a:rPr sz="2000" lang="en-US">
                <a:solidFill>
                  <a:srgbClr val="000000"/>
                </a:solidFill>
              </a:rPr>
              <a:t>l</a:t>
            </a:r>
            <a:r>
              <a:rPr sz="2000" lang="en-IN">
                <a:solidFill>
                  <a:srgbClr val="000000"/>
                </a:solidFill>
              </a:rPr>
              <a:t>ogger is a program that monitors device activity by</a:t>
            </a:r>
            <a:r>
              <a:rPr sz="2000" lang="en-US">
                <a:solidFill>
                  <a:srgbClr val="000000"/>
                </a:solidFill>
              </a:rPr>
              <a:t> </a:t>
            </a:r>
            <a:r>
              <a:rPr sz="2000" lang="en-IN">
                <a:solidFill>
                  <a:srgbClr val="000000"/>
                </a:solidFill>
              </a:rPr>
              <a:t>recording every key that is pressed and saving that data to a file.</a:t>
            </a:r>
            <a:r>
              <a:rPr sz="2000" lang="en-US">
                <a:solidFill>
                  <a:srgbClr val="000000"/>
                </a:solidFill>
              </a:rPr>
              <a:t> </a:t>
            </a:r>
            <a:endParaRPr sz="2000" lang="en-IN">
              <a:solidFill>
                <a:srgbClr val="000000"/>
              </a:solidFill>
            </a:endParaRPr>
          </a:p>
          <a:p>
            <a:pPr algn="l" indent="-285750" marL="285750">
              <a:buFont typeface="Arial"/>
              <a:buChar char="•"/>
            </a:pPr>
            <a:endParaRPr sz="2000" lang="en-IN">
              <a:solidFill>
                <a:srgbClr val="000000"/>
              </a:solidFill>
            </a:endParaRPr>
          </a:p>
          <a:p>
            <a:pPr algn="l" indent="-342900" marL="342900">
              <a:buFont typeface="Arial"/>
              <a:buChar char="•"/>
            </a:pPr>
            <a:r>
              <a:rPr sz="2000" lang="en-IN">
                <a:solidFill>
                  <a:srgbClr val="000000"/>
                </a:solidFill>
              </a:rPr>
              <a:t>Sometimes</a:t>
            </a:r>
            <a:r>
              <a:rPr sz="2000" lang="en-IN">
                <a:solidFill>
                  <a:srgbClr val="000000"/>
                </a:solidFill>
              </a:rPr>
              <a:t> keyloggers can be used for legitimate purposes. For</a:t>
            </a:r>
            <a:r>
              <a:rPr sz="2000" lang="en-US">
                <a:solidFill>
                  <a:srgbClr val="000000"/>
                </a:solidFill>
              </a:rPr>
              <a:t> </a:t>
            </a:r>
            <a:r>
              <a:rPr sz="2000" lang="en-IN">
                <a:solidFill>
                  <a:srgbClr val="000000"/>
                </a:solidFill>
              </a:rPr>
              <a:t>example, high-security employers might use keylogging programs to monitor employee activity around sensitive files. In other cases, organizations might use a keylogger to decrease the risk of data theft</a:t>
            </a:r>
            <a:r>
              <a:rPr sz="2000" lang="en-US">
                <a:solidFill>
                  <a:srgbClr val="000000"/>
                </a:solidFill>
              </a:rPr>
              <a:t>.</a:t>
            </a:r>
            <a:endParaRPr sz="2000" lang="en-IN">
              <a:solidFill>
                <a:srgbClr val="000000"/>
              </a:solidFill>
            </a:endParaRPr>
          </a:p>
          <a:p>
            <a:pPr algn="l" indent="-285750" marL="285750">
              <a:buFont typeface="Arial"/>
              <a:buChar char="•"/>
            </a:pPr>
            <a:endParaRPr sz="2000" lang="en-IN">
              <a:solidFill>
                <a:srgbClr val="000000"/>
              </a:solidFill>
            </a:endParaRPr>
          </a:p>
          <a:p>
            <a:pPr algn="l" indent="-342900" marL="342900">
              <a:buFont typeface="Arial"/>
              <a:buChar char="•"/>
            </a:pPr>
            <a:r>
              <a:rPr sz="2000" lang="en-IN">
                <a:solidFill>
                  <a:srgbClr val="000000"/>
                </a:solidFill>
              </a:rPr>
              <a:t>When used illegally or without the user’s knowledge, a keylogger is a form of spyware. Covert keyloggers maliciously monitor a user’s activity to steal personal information, including payment details, passwords and login credentials.</a:t>
            </a:r>
            <a:endParaRPr sz="2000" lang="en-IN">
              <a:solidFill>
                <a:srgbClr val="000000"/>
              </a:solidFill>
            </a:endParaRPr>
          </a:p>
        </p:txBody>
      </p:sp>
      <p:sp>
        <p:nvSpPr>
          <p:cNvPr id="1048693" name=""/>
          <p:cNvSpPr txBox="1"/>
          <p:nvPr/>
        </p:nvSpPr>
        <p:spPr>
          <a:xfrm>
            <a:off x="-702969" y="16711102"/>
            <a:ext cx="4901613" cy="637540"/>
          </a:xfrm>
          <a:prstGeom prst="rect"/>
        </p:spPr>
        <p:txBody>
          <a:bodyPr rtlCol="0" wrap="square">
            <a:spAutoFit/>
          </a:bodyPr>
          <a:p>
            <a:pPr algn="ctr"/>
            <a:r>
              <a:rPr sz="2800" lang="en-IN">
                <a:solidFill>
                  <a:srgbClr val="000000"/>
                </a:solidFill>
              </a:rPr>
              <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23076PC4BI</dc:creator>
  <cp:lastModifiedBy>Vignesh Mathiyalagan</cp:lastModifiedBy>
  <dcterms:created xsi:type="dcterms:W3CDTF">2024-05-28T17:48:59Z</dcterms:created>
  <dcterms:modified xsi:type="dcterms:W3CDTF">2024-06-19T17:26:21Z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y fmtid="{D5CDD505-2E9C-101B-9397-08002B2CF9AE}" pid="4" name="ICV">
    <vt:lpwstr>b6a9b9ce2ead44009d8e234a3cb67cb0</vt:lpwstr>
  </property>
</Properties>
</file>