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32"/>
  </p:notesMasterIdLst>
  <p:sldIdLst>
    <p:sldId id="319" r:id="rId2"/>
    <p:sldId id="282" r:id="rId3"/>
    <p:sldId id="283" r:id="rId4"/>
    <p:sldId id="284" r:id="rId5"/>
    <p:sldId id="285" r:id="rId6"/>
    <p:sldId id="313" r:id="rId7"/>
    <p:sldId id="286" r:id="rId8"/>
    <p:sldId id="294" r:id="rId9"/>
    <p:sldId id="296" r:id="rId10"/>
    <p:sldId id="297" r:id="rId11"/>
    <p:sldId id="289" r:id="rId12"/>
    <p:sldId id="287" r:id="rId13"/>
    <p:sldId id="290" r:id="rId14"/>
    <p:sldId id="291" r:id="rId15"/>
    <p:sldId id="292" r:id="rId16"/>
    <p:sldId id="301" r:id="rId17"/>
    <p:sldId id="303" r:id="rId18"/>
    <p:sldId id="304" r:id="rId19"/>
    <p:sldId id="306" r:id="rId20"/>
    <p:sldId id="307" r:id="rId21"/>
    <p:sldId id="308" r:id="rId22"/>
    <p:sldId id="309" r:id="rId23"/>
    <p:sldId id="310" r:id="rId24"/>
    <p:sldId id="311" r:id="rId25"/>
    <p:sldId id="312" r:id="rId26"/>
    <p:sldId id="315" r:id="rId27"/>
    <p:sldId id="316" r:id="rId28"/>
    <p:sldId id="317" r:id="rId29"/>
    <p:sldId id="314" r:id="rId30"/>
    <p:sldId id="318" r:id="rId31"/>
  </p:sldIdLst>
  <p:sldSz cx="9144000" cy="6858000" type="screen4x3"/>
  <p:notesSz cx="6858000" cy="9144000"/>
  <p:embeddedFontLst>
    <p:embeddedFont>
      <p:font typeface="Bell MT" panose="02020503060305020303" pitchFamily="18" charset="0"/>
      <p:regular r:id="rId33"/>
      <p:bold r:id="rId34"/>
      <p:italic r:id="rId35"/>
    </p:embeddedFont>
    <p:embeddedFont>
      <p:font typeface="Bookman Old Style" panose="02050604050505020204" pitchFamily="18"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Rockwell" panose="02060603020205020403" pitchFamily="18" charset="0"/>
      <p:regular r:id="rId44"/>
      <p:bold r:id="rId45"/>
      <p:italic r:id="rId46"/>
      <p:boldItalic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hMWgD6+cBmjAqMNYZ4IAGVwSG2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9" d="100"/>
          <a:sy n="49" d="100"/>
        </p:scale>
        <p:origin x="754" y="2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12/23/2022</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24847663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12/23/2022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28946053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12/23/2022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22351901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12/23/2022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40918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12/23/2022</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5762975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4213AF-26F6-41FA-8D85-E2C5388D6E58}" type="datetimeFigureOut">
              <a:rPr lang="en-US" smtClean="0"/>
              <a:pPr/>
              <a:t>12/23/2022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376090022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44213AF-26F6-41FA-8D85-E2C5388D6E58}" type="datetimeFigureOut">
              <a:rPr lang="en-US" smtClean="0"/>
              <a:pPr/>
              <a:t>12/23/2022</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29830478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33591067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356588957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7496662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9342357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7773782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12/23/2022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29736453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213AF-26F6-41FA-8D85-E2C5388D6E58}" type="datetimeFigureOut">
              <a:rPr lang="en-US" smtClean="0"/>
              <a:pPr/>
              <a:t>12/23/2022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13787756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12/23/2022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250514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34960595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12/23/2022</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31641741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44213AF-26F6-41FA-8D85-E2C5388D6E58}" type="datetimeFigureOut">
              <a:rPr lang="en-US" smtClean="0"/>
              <a:pPr/>
              <a:t>12/23/2022</a:t>
            </a:fld>
            <a:endParaRPr lang="en-US" sz="1000" dirty="0">
              <a:solidFill>
                <a:schemeClr val="tx1"/>
              </a:solidFill>
            </a:endParaRPr>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extLst>
      <p:ext uri="{BB962C8B-B14F-4D97-AF65-F5344CB8AC3E}">
        <p14:creationId xmlns:p14="http://schemas.microsoft.com/office/powerpoint/2010/main" val="321384023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539703-2249-45F1-3A0B-9ADA3BE9B583}"/>
              </a:ext>
            </a:extLst>
          </p:cNvPr>
          <p:cNvSpPr>
            <a:spLocks noGrp="1"/>
          </p:cNvSpPr>
          <p:nvPr>
            <p:ph type="ctrTitle"/>
          </p:nvPr>
        </p:nvSpPr>
        <p:spPr/>
        <p:txBody>
          <a:bodyPr/>
          <a:lstStyle/>
          <a:p>
            <a:r>
              <a:rPr lang="en-GB" dirty="0"/>
              <a:t>Bank loan default Prediction</a:t>
            </a:r>
          </a:p>
        </p:txBody>
      </p:sp>
      <p:sp>
        <p:nvSpPr>
          <p:cNvPr id="5" name="Subtitle 4">
            <a:extLst>
              <a:ext uri="{FF2B5EF4-FFF2-40B4-BE49-F238E27FC236}">
                <a16:creationId xmlns:a16="http://schemas.microsoft.com/office/drawing/2014/main" id="{6377BC44-A058-8DEA-760E-050CDC5208D5}"/>
              </a:ext>
            </a:extLst>
          </p:cNvPr>
          <p:cNvSpPr>
            <a:spLocks noGrp="1"/>
          </p:cNvSpPr>
          <p:nvPr>
            <p:ph type="subTitle" idx="1"/>
          </p:nvPr>
        </p:nvSpPr>
        <p:spPr/>
        <p:txBody>
          <a:bodyPr>
            <a:normAutofit fontScale="40000" lnSpcReduction="20000"/>
          </a:bodyPr>
          <a:lstStyle/>
          <a:p>
            <a:r>
              <a:rPr lang="en-GB" b="1" i="1" u="sng" dirty="0">
                <a:latin typeface="Arial" panose="020B0604020202020204" pitchFamily="34" charset="0"/>
                <a:cs typeface="Arial" panose="020B0604020202020204" pitchFamily="34" charset="0"/>
              </a:rPr>
              <a:t>Team Members-</a:t>
            </a:r>
          </a:p>
          <a:p>
            <a:r>
              <a:rPr lang="en-GB" b="1" i="1" u="sng" dirty="0">
                <a:latin typeface="Arial" panose="020B0604020202020204" pitchFamily="34" charset="0"/>
                <a:cs typeface="Arial" panose="020B0604020202020204" pitchFamily="34" charset="0"/>
              </a:rPr>
              <a:t>Ravi Joon</a:t>
            </a:r>
          </a:p>
          <a:p>
            <a:r>
              <a:rPr lang="en-GB" b="1" i="1" u="sng" dirty="0">
                <a:latin typeface="Arial" panose="020B0604020202020204" pitchFamily="34" charset="0"/>
                <a:cs typeface="Arial" panose="020B0604020202020204" pitchFamily="34" charset="0"/>
              </a:rPr>
              <a:t>Upasana </a:t>
            </a:r>
            <a:r>
              <a:rPr lang="en-GB" b="1" i="1" u="sng" dirty="0" err="1">
                <a:latin typeface="Arial" panose="020B0604020202020204" pitchFamily="34" charset="0"/>
                <a:cs typeface="Arial" panose="020B0604020202020204" pitchFamily="34" charset="0"/>
              </a:rPr>
              <a:t>Sehrawat</a:t>
            </a:r>
            <a:endParaRPr lang="en-GB" b="1" i="1" u="sng" dirty="0">
              <a:latin typeface="Arial" panose="020B0604020202020204" pitchFamily="34" charset="0"/>
              <a:cs typeface="Arial" panose="020B0604020202020204" pitchFamily="34" charset="0"/>
            </a:endParaRPr>
          </a:p>
          <a:p>
            <a:r>
              <a:rPr lang="en-GB" b="1" i="1" u="sng" dirty="0">
                <a:latin typeface="Arial" panose="020B0604020202020204" pitchFamily="34" charset="0"/>
                <a:cs typeface="Arial" panose="020B0604020202020204" pitchFamily="34" charset="0"/>
              </a:rPr>
              <a:t>Samarth </a:t>
            </a:r>
            <a:r>
              <a:rPr lang="en-GB" b="1" i="1" u="sng" dirty="0" err="1">
                <a:latin typeface="Arial" panose="020B0604020202020204" pitchFamily="34" charset="0"/>
                <a:cs typeface="Arial" panose="020B0604020202020204" pitchFamily="34" charset="0"/>
              </a:rPr>
              <a:t>Behl</a:t>
            </a:r>
            <a:endParaRPr lang="en-GB" b="1" i="1" u="sng" dirty="0">
              <a:latin typeface="Arial" panose="020B0604020202020204" pitchFamily="34" charset="0"/>
              <a:cs typeface="Arial" panose="020B0604020202020204" pitchFamily="34" charset="0"/>
            </a:endParaRPr>
          </a:p>
          <a:p>
            <a:r>
              <a:rPr lang="en-GB" b="1" i="1" u="sng" dirty="0">
                <a:latin typeface="Arial" panose="020B0604020202020204" pitchFamily="34" charset="0"/>
                <a:cs typeface="Arial" panose="020B0604020202020204" pitchFamily="34" charset="0"/>
              </a:rPr>
              <a:t>Ramesh </a:t>
            </a:r>
            <a:r>
              <a:rPr lang="en-GB" b="1" i="1" u="sng" dirty="0" err="1">
                <a:latin typeface="Arial" panose="020B0604020202020204" pitchFamily="34" charset="0"/>
                <a:cs typeface="Arial" panose="020B0604020202020204" pitchFamily="34" charset="0"/>
              </a:rPr>
              <a:t>Dadheech</a:t>
            </a:r>
            <a:endParaRPr lang="en-GB" b="1" i="1" u="sng" dirty="0">
              <a:latin typeface="Arial" panose="020B0604020202020204" pitchFamily="34" charset="0"/>
              <a:cs typeface="Arial" panose="020B0604020202020204" pitchFamily="34" charset="0"/>
            </a:endParaRPr>
          </a:p>
          <a:p>
            <a:r>
              <a:rPr lang="en-GB" b="1" i="1" u="sng" dirty="0" err="1">
                <a:latin typeface="Arial" panose="020B0604020202020204" pitchFamily="34" charset="0"/>
                <a:cs typeface="Arial" panose="020B0604020202020204" pitchFamily="34" charset="0"/>
              </a:rPr>
              <a:t>Lakesh</a:t>
            </a:r>
            <a:r>
              <a:rPr lang="en-GB" b="1" i="1" u="sng" dirty="0">
                <a:latin typeface="Arial" panose="020B0604020202020204" pitchFamily="34" charset="0"/>
                <a:cs typeface="Arial" panose="020B0604020202020204" pitchFamily="34" charset="0"/>
              </a:rPr>
              <a:t> Kumar</a:t>
            </a:r>
          </a:p>
        </p:txBody>
      </p:sp>
    </p:spTree>
    <p:extLst>
      <p:ext uri="{BB962C8B-B14F-4D97-AF65-F5344CB8AC3E}">
        <p14:creationId xmlns:p14="http://schemas.microsoft.com/office/powerpoint/2010/main" val="1399774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EEE5F5E0-6342-5240-BFF7-5922B2820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448" y="0"/>
            <a:ext cx="42779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7626"/>
            <a:ext cx="8229600" cy="5669666"/>
          </a:xfrm>
        </p:spPr>
        <p:txBody>
          <a:bodyPr>
            <a:normAutofit/>
          </a:bodyPr>
          <a:lstStyle/>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Univariate And Bivariate Analysis:</a:t>
            </a:r>
          </a:p>
          <a:p>
            <a:endParaRPr lang="en-US" sz="2000" b="1" u="sng" dirty="0">
              <a:latin typeface="Times New Roman" pitchFamily="18" charset="0"/>
              <a:cs typeface="Times New Roman" pitchFamily="18" charset="0"/>
            </a:endParaRPr>
          </a:p>
          <a:p>
            <a:r>
              <a:rPr lang="en-US" sz="2000" b="1" u="sng" dirty="0">
                <a:latin typeface="Times New Roman" pitchFamily="18" charset="0"/>
                <a:cs typeface="Times New Roman" pitchFamily="18" charset="0"/>
              </a:rPr>
              <a:t>Inferences:</a:t>
            </a:r>
          </a:p>
          <a:p>
            <a:pPr>
              <a:buNone/>
            </a:pPr>
            <a:endParaRPr lang="en-US" sz="20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1. Most of people prefer to take cash loans(89.42%) rather than revolving loans(10.57%).</a:t>
            </a: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Clients who own a car are half in number(142773) of the clients who don’t own a car(78437). But it is seen that owning a car does not cause any impact on the person defaulting on his/her loan as the default percentage is almost the same of around 64-68%.</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1026" name="Picture 2">
            <a:extLst>
              <a:ext uri="{FF2B5EF4-FFF2-40B4-BE49-F238E27FC236}">
                <a16:creationId xmlns:a16="http://schemas.microsoft.com/office/drawing/2014/main" id="{0BCAEFC0-E778-6299-33E6-B43D0033E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267" y="214963"/>
            <a:ext cx="3114675" cy="3305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 calcmode="lin" valueType="num">
                                      <p:cBhvr additive="base">
                                        <p:cTn id="1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7964"/>
            <a:ext cx="8229600" cy="5599328"/>
          </a:xfrm>
        </p:spPr>
        <p:txBody>
          <a:bodyPr>
            <a:normAutofit fontScale="85000" lnSpcReduction="20000"/>
          </a:bodyPr>
          <a:lstStyle/>
          <a:p>
            <a:r>
              <a:rPr lang="en-US" sz="2000" dirty="0">
                <a:latin typeface="Times New Roman" pitchFamily="18" charset="0"/>
                <a:cs typeface="Times New Roman" pitchFamily="18" charset="0"/>
              </a:rPr>
              <a:t>No correlation was found between the columns related to the exit sources and the target hence we decided to drop them. </a:t>
            </a:r>
          </a:p>
          <a:p>
            <a:r>
              <a:rPr lang="en-US" sz="2000" dirty="0">
                <a:latin typeface="Times New Roman" pitchFamily="18" charset="0"/>
                <a:cs typeface="Times New Roman" pitchFamily="18" charset="0"/>
              </a:rPr>
              <a:t>Checked the flag document columns -Except for FLAG_DOCUMENT_3,  no document proved to be significantly important. Data shows if the borrower has submitted FLAG_DOCUMENT_3 then he/she is less likely to default the loan so we dropped all (19) </a:t>
            </a:r>
            <a:r>
              <a:rPr lang="en-US" sz="2000" dirty="0" err="1">
                <a:latin typeface="Times New Roman" pitchFamily="18" charset="0"/>
                <a:cs typeface="Times New Roman" pitchFamily="18" charset="0"/>
              </a:rPr>
              <a:t>flag_columns</a:t>
            </a:r>
            <a:r>
              <a:rPr lang="en-US" sz="2000" dirty="0">
                <a:latin typeface="Times New Roman" pitchFamily="18" charset="0"/>
                <a:cs typeface="Times New Roman" pitchFamily="18" charset="0"/>
              </a:rPr>
              <a:t> except FLAG_DOCUMENT_3.</a:t>
            </a:r>
            <a:endParaRPr lang="en-US" dirty="0">
              <a:latin typeface="Times New Roman" pitchFamily="18" charset="0"/>
              <a:cs typeface="Times New Roman" pitchFamily="18" charset="0"/>
            </a:endParaRPr>
          </a:p>
          <a:p>
            <a:r>
              <a:rPr lang="en-US" sz="2000" dirty="0">
                <a:latin typeface="Times New Roman" pitchFamily="18" charset="0"/>
                <a:cs typeface="Times New Roman" pitchFamily="18" charset="0"/>
              </a:rPr>
              <a:t>People who are working since a long time prefer to take very less loans as compared to ones who have started working recently.</a:t>
            </a:r>
          </a:p>
          <a:p>
            <a:r>
              <a:rPr lang="en-US" sz="2000" dirty="0">
                <a:latin typeface="Times New Roman" pitchFamily="18" charset="0"/>
                <a:cs typeface="Times New Roman" pitchFamily="18" charset="0"/>
              </a:rPr>
              <a:t>Our Analysis also conveyed that most of the loan applicants have an experience of 0-5 years.</a:t>
            </a:r>
          </a:p>
          <a:p>
            <a:r>
              <a:rPr lang="en-US" sz="2000" dirty="0">
                <a:latin typeface="Times New Roman" pitchFamily="18" charset="0"/>
                <a:cs typeface="Times New Roman" pitchFamily="18" charset="0"/>
              </a:rPr>
              <a:t>There is no relation between features related to the applicant’s contact details with TARGET so we dropped the columns related to contacts.</a:t>
            </a:r>
          </a:p>
          <a:p>
            <a:r>
              <a:rPr lang="en-US" sz="2000" dirty="0">
                <a:latin typeface="Times New Roman" pitchFamily="18" charset="0"/>
                <a:cs typeface="Times New Roman" pitchFamily="18" charset="0"/>
              </a:rPr>
              <a:t>Around 32% of the loan applicants were more than the age of 50.</a:t>
            </a:r>
          </a:p>
          <a:p>
            <a:r>
              <a:rPr lang="en-US" sz="2000" dirty="0">
                <a:latin typeface="Times New Roman" pitchFamily="18" charset="0"/>
                <a:cs typeface="Times New Roman" pitchFamily="18" charset="0"/>
              </a:rPr>
              <a:t>82% of the loan applicants are  more than the age of 50. 30.55% of the loan applicants were more than the age of 40. There are a few in the category of less than 20 years of age group but those are negligible.</a:t>
            </a:r>
          </a:p>
          <a:p>
            <a:r>
              <a:rPr lang="en-US" sz="2000" dirty="0">
                <a:latin typeface="Times New Roman" pitchFamily="18" charset="0"/>
                <a:cs typeface="Times New Roman" pitchFamily="18" charset="0"/>
              </a:rPr>
              <a:t>92% of the applicants have an income of less than 3,00,000.</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03385"/>
            <a:ext cx="8229600" cy="4965895"/>
          </a:xfrm>
        </p:spPr>
        <p:txBody>
          <a:bodyPr>
            <a:normAutofit lnSpcReduction="10000"/>
          </a:bodyPr>
          <a:lstStyle/>
          <a:p>
            <a:r>
              <a:rPr lang="en-US" sz="2000" dirty="0">
                <a:latin typeface="Times New Roman" pitchFamily="18" charset="0"/>
                <a:cs typeface="Times New Roman" pitchFamily="18" charset="0"/>
              </a:rPr>
              <a:t>It has been observed in our analysis that most of the applicants do not have children. Very few clients have more than 3 children. </a:t>
            </a:r>
          </a:p>
          <a:p>
            <a:r>
              <a:rPr lang="en-US" sz="2000" dirty="0">
                <a:latin typeface="Times New Roman" pitchFamily="18" charset="0"/>
                <a:cs typeface="Times New Roman" pitchFamily="18" charset="0"/>
              </a:rPr>
              <a:t>The clients who own real estate are more than double the ones that do not have one. Although it has been observed that owning a real estate property does not have any significant impact on the person defaulting on his loan. </a:t>
            </a:r>
          </a:p>
          <a:p>
            <a:r>
              <a:rPr lang="en-US" sz="2000" dirty="0">
                <a:latin typeface="Times New Roman" pitchFamily="18" charset="0"/>
                <a:cs typeface="Times New Roman" pitchFamily="18" charset="0"/>
              </a:rPr>
              <a:t>90% of the applicants have an income of less than 300,000. </a:t>
            </a:r>
          </a:p>
          <a:p>
            <a:r>
              <a:rPr lang="en-US" sz="2000" dirty="0">
                <a:latin typeface="Times New Roman" pitchFamily="18" charset="0"/>
                <a:cs typeface="Times New Roman" pitchFamily="18" charset="0"/>
              </a:rPr>
              <a:t>Applicants with an income less than 3,00,000 are more likely to default while applicants with an income more than 7,00,000 are least likely to default.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Most of the applicants for loans have income type as Working, followed by Commercial associate, Pensioner, and State servant.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8301"/>
            <a:ext cx="8229600" cy="6133513"/>
          </a:xfrm>
        </p:spPr>
        <p:txBody>
          <a:bodyPr>
            <a:normAutofit/>
          </a:bodyPr>
          <a:lstStyle/>
          <a:p>
            <a:pPr>
              <a:buNone/>
            </a:pPr>
            <a:r>
              <a:rPr lang="en-US" sz="1400" dirty="0">
                <a:latin typeface="Times New Roman" pitchFamily="18" charset="0"/>
                <a:cs typeface="Times New Roman" pitchFamily="18" charset="0"/>
              </a:rPr>
              <a:t> </a:t>
            </a:r>
            <a:r>
              <a:rPr lang="en-US" sz="1800" dirty="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Student pensioners, Businessmen, although fewer in number do not have any default record. Thus these two categories are safest to be provided with a loan.</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Majority of the applicants have Secondary/secondary special education (Post Graduation) followed by clients with Higher education.</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Most of the applicants are married, followed by Single/not married and civil marriage. People under the category of Civil Marriage have the highest probability of default.</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7626"/>
            <a:ext cx="8229600" cy="5669666"/>
          </a:xfrm>
        </p:spPr>
        <p:txBody>
          <a:bodyPr>
            <a:normAutofit fontScale="85000" lnSpcReduction="20000"/>
          </a:bodyPr>
          <a:lstStyle/>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Majority of people live in House/apartment.</a:t>
            </a:r>
          </a:p>
          <a:p>
            <a:pPr>
              <a:buNone/>
            </a:pP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People living in office apartments have the lowest default rate while people living with parents (~11.5%) and those living in rented apartments(&gt;12%) have a higher probability of default.</a:t>
            </a: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Majority of the loans are given to the 30-40 </a:t>
            </a:r>
            <a:r>
              <a:rPr lang="en-GB" sz="2000" dirty="0">
                <a:latin typeface="Times New Roman" pitchFamily="18" charset="0"/>
                <a:cs typeface="Times New Roman" pitchFamily="18" charset="0"/>
              </a:rPr>
              <a:t>years</a:t>
            </a:r>
            <a:r>
              <a:rPr lang="en-US" sz="2000" dirty="0">
                <a:latin typeface="Times New Roman" pitchFamily="18" charset="0"/>
                <a:cs typeface="Times New Roman" pitchFamily="18" charset="0"/>
              </a:rPr>
              <a:t> age group while the lowest loans are given to the 0-20 age group.</a:t>
            </a: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People in the age group of 20-30 years have the highest probability of default.</a:t>
            </a: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Most of the loan applicants were Laborers, followed by Sales staff.</a:t>
            </a:r>
          </a:p>
          <a:p>
            <a:r>
              <a:rPr lang="en-US" dirty="0">
                <a:latin typeface="Times New Roman" pitchFamily="18" charset="0"/>
                <a:cs typeface="Times New Roman" pitchFamily="18" charset="0"/>
              </a:rPr>
              <a:t>Applicants belonging to the IT department applied the least for the loan.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Organizations with highest percent of loans defaulters are Transport: type 3 , Industry: type 13 , Industry: type 8 and Restaurant.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B43B7E-43FF-7A51-3F1A-DA37383BD3B2}"/>
              </a:ext>
            </a:extLst>
          </p:cNvPr>
          <p:cNvSpPr>
            <a:spLocks noGrp="1"/>
          </p:cNvSpPr>
          <p:nvPr>
            <p:ph type="title"/>
          </p:nvPr>
        </p:nvSpPr>
        <p:spPr>
          <a:xfrm>
            <a:off x="685347" y="403639"/>
            <a:ext cx="7765321" cy="1326321"/>
          </a:xfrm>
        </p:spPr>
        <p:txBody>
          <a:bodyPr>
            <a:normAutofit/>
          </a:bodyPr>
          <a:lstStyle/>
          <a:p>
            <a:r>
              <a:rPr lang="en-GB" dirty="0"/>
              <a:t>Adding previous application data.</a:t>
            </a:r>
          </a:p>
        </p:txBody>
      </p:sp>
      <p:sp>
        <p:nvSpPr>
          <p:cNvPr id="2" name="Content Placeholder 1">
            <a:extLst>
              <a:ext uri="{FF2B5EF4-FFF2-40B4-BE49-F238E27FC236}">
                <a16:creationId xmlns:a16="http://schemas.microsoft.com/office/drawing/2014/main" id="{AAA7D223-4C7B-746F-C7E8-8E8AB97C0397}"/>
              </a:ext>
            </a:extLst>
          </p:cNvPr>
          <p:cNvSpPr>
            <a:spLocks noGrp="1"/>
          </p:cNvSpPr>
          <p:nvPr>
            <p:ph idx="1"/>
          </p:nvPr>
        </p:nvSpPr>
        <p:spPr/>
        <p:txBody>
          <a:bodyPr>
            <a:normAutofit fontScale="92500" lnSpcReduction="20000"/>
          </a:bodyPr>
          <a:lstStyle/>
          <a:p>
            <a:r>
              <a:rPr lang="en-GB" dirty="0">
                <a:latin typeface="Times New Roman" panose="02020603050405020304" pitchFamily="18" charset="0"/>
                <a:cs typeface="Times New Roman" panose="02020603050405020304" pitchFamily="18" charset="0"/>
              </a:rPr>
              <a:t>For each client we have data related to his/her previous application which he/she must have provided while applying for a loan in the past.</a:t>
            </a:r>
          </a:p>
          <a:p>
            <a:r>
              <a:rPr lang="en-GB" dirty="0">
                <a:latin typeface="Times New Roman" panose="02020603050405020304" pitchFamily="18" charset="0"/>
                <a:cs typeface="Times New Roman" panose="02020603050405020304" pitchFamily="18" charset="0"/>
              </a:rPr>
              <a:t>This previous application dataset contained relevant information about the clients which could help us in better prediction of their probability of default.</a:t>
            </a:r>
          </a:p>
          <a:p>
            <a:r>
              <a:rPr lang="en-GB" dirty="0">
                <a:latin typeface="Times New Roman" panose="02020603050405020304" pitchFamily="18" charset="0"/>
                <a:cs typeface="Times New Roman" panose="02020603050405020304" pitchFamily="18" charset="0"/>
              </a:rPr>
              <a:t>We were able to merge the dataset on the basis of unique SKIDs assigned to each client</a:t>
            </a:r>
          </a:p>
          <a:p>
            <a:r>
              <a:rPr lang="en-GB" dirty="0">
                <a:latin typeface="Times New Roman" panose="02020603050405020304" pitchFamily="18" charset="0"/>
                <a:cs typeface="Times New Roman" panose="02020603050405020304" pitchFamily="18" charset="0"/>
              </a:rPr>
              <a:t>After merging we were left with 554538 rows and 79 columns to move ahead with.</a:t>
            </a:r>
          </a:p>
          <a:p>
            <a:r>
              <a:rPr lang="en-GB" dirty="0">
                <a:latin typeface="Times New Roman" panose="02020603050405020304" pitchFamily="18" charset="0"/>
                <a:cs typeface="Times New Roman" panose="02020603050405020304" pitchFamily="18" charset="0"/>
              </a:rPr>
              <a:t>No Null values and Outliers are present in our dataset.</a:t>
            </a:r>
          </a:p>
        </p:txBody>
      </p:sp>
    </p:spTree>
    <p:extLst>
      <p:ext uri="{BB962C8B-B14F-4D97-AF65-F5344CB8AC3E}">
        <p14:creationId xmlns:p14="http://schemas.microsoft.com/office/powerpoint/2010/main" val="155256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A71E9A-35A8-81CF-8546-99A9E6350E76}"/>
              </a:ext>
            </a:extLst>
          </p:cNvPr>
          <p:cNvSpPr>
            <a:spLocks noGrp="1"/>
          </p:cNvSpPr>
          <p:nvPr>
            <p:ph type="title"/>
          </p:nvPr>
        </p:nvSpPr>
        <p:spPr/>
        <p:txBody>
          <a:bodyPr/>
          <a:lstStyle/>
          <a:p>
            <a:r>
              <a:rPr lang="en-GB" dirty="0"/>
              <a:t>Statistical Tests</a:t>
            </a:r>
          </a:p>
        </p:txBody>
      </p:sp>
      <p:sp>
        <p:nvSpPr>
          <p:cNvPr id="2" name="Content Placeholder 1">
            <a:extLst>
              <a:ext uri="{FF2B5EF4-FFF2-40B4-BE49-F238E27FC236}">
                <a16:creationId xmlns:a16="http://schemas.microsoft.com/office/drawing/2014/main" id="{BFDD638E-06AF-44D7-34DA-1C7719F57B67}"/>
              </a:ext>
            </a:extLst>
          </p:cNvPr>
          <p:cNvSpPr>
            <a:spLocks noGrp="1"/>
          </p:cNvSpPr>
          <p:nvPr>
            <p:ph idx="1"/>
          </p:nvPr>
        </p:nvSpPr>
        <p:spPr>
          <a:xfrm>
            <a:off x="457200" y="1505415"/>
            <a:ext cx="8229600" cy="4501876"/>
          </a:xfrm>
        </p:spPr>
        <p:txBody>
          <a:bodyPr/>
          <a:lstStyle/>
          <a:p>
            <a:r>
              <a:rPr lang="en-GB" sz="1800" dirty="0"/>
              <a:t>Statistical Tests are said to be one of the most appropriate methods for gauging the significance of our input variables.</a:t>
            </a:r>
          </a:p>
          <a:p>
            <a:r>
              <a:rPr lang="en-GB" sz="1800" dirty="0"/>
              <a:t>In our analysis, we made use of Chi-Square and ANOVA tests to check the relevance of our variables.</a:t>
            </a:r>
          </a:p>
          <a:p>
            <a:r>
              <a:rPr lang="en-GB" sz="1800" dirty="0"/>
              <a:t>We dropped all the columns which were not proven to be significant enough to carried forward for model building.</a:t>
            </a:r>
          </a:p>
          <a:p>
            <a:endParaRPr lang="en-GB" dirty="0"/>
          </a:p>
        </p:txBody>
      </p:sp>
      <p:pic>
        <p:nvPicPr>
          <p:cNvPr id="5" name="Picture 4">
            <a:extLst>
              <a:ext uri="{FF2B5EF4-FFF2-40B4-BE49-F238E27FC236}">
                <a16:creationId xmlns:a16="http://schemas.microsoft.com/office/drawing/2014/main" id="{7A30A5D0-AB62-5C52-D4E6-47B79DBFA560}"/>
              </a:ext>
            </a:extLst>
          </p:cNvPr>
          <p:cNvPicPr>
            <a:picLocks noChangeAspect="1"/>
          </p:cNvPicPr>
          <p:nvPr/>
        </p:nvPicPr>
        <p:blipFill>
          <a:blip r:embed="rId2"/>
          <a:stretch>
            <a:fillRect/>
          </a:stretch>
        </p:blipFill>
        <p:spPr>
          <a:xfrm>
            <a:off x="936705" y="3851313"/>
            <a:ext cx="6924906" cy="2732049"/>
          </a:xfrm>
          <a:prstGeom prst="rect">
            <a:avLst/>
          </a:prstGeom>
        </p:spPr>
      </p:pic>
    </p:spTree>
    <p:extLst>
      <p:ext uri="{BB962C8B-B14F-4D97-AF65-F5344CB8AC3E}">
        <p14:creationId xmlns:p14="http://schemas.microsoft.com/office/powerpoint/2010/main" val="283542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7F77BE-F695-B877-C48E-5934C8AF8759}"/>
              </a:ext>
            </a:extLst>
          </p:cNvPr>
          <p:cNvSpPr>
            <a:spLocks noGrp="1"/>
          </p:cNvSpPr>
          <p:nvPr>
            <p:ph type="title"/>
          </p:nvPr>
        </p:nvSpPr>
        <p:spPr/>
        <p:txBody>
          <a:bodyPr>
            <a:normAutofit/>
          </a:bodyPr>
          <a:lstStyle/>
          <a:p>
            <a:r>
              <a:rPr lang="en-GB" dirty="0" err="1"/>
              <a:t>Anova</a:t>
            </a:r>
            <a:r>
              <a:rPr lang="en-GB" dirty="0"/>
              <a:t>                     Chi-Square</a:t>
            </a:r>
          </a:p>
        </p:txBody>
      </p:sp>
      <p:pic>
        <p:nvPicPr>
          <p:cNvPr id="5" name="Content Placeholder 4">
            <a:extLst>
              <a:ext uri="{FF2B5EF4-FFF2-40B4-BE49-F238E27FC236}">
                <a16:creationId xmlns:a16="http://schemas.microsoft.com/office/drawing/2014/main" id="{23D5A21B-6301-3AFA-381F-1BCBF5C7B249}"/>
              </a:ext>
            </a:extLst>
          </p:cNvPr>
          <p:cNvPicPr>
            <a:picLocks noGrp="1" noChangeAspect="1"/>
          </p:cNvPicPr>
          <p:nvPr>
            <p:ph idx="1"/>
          </p:nvPr>
        </p:nvPicPr>
        <p:blipFill>
          <a:blip r:embed="rId2"/>
          <a:stretch>
            <a:fillRect/>
          </a:stretch>
        </p:blipFill>
        <p:spPr>
          <a:xfrm>
            <a:off x="440763" y="2723033"/>
            <a:ext cx="4131237" cy="1905050"/>
          </a:xfrm>
        </p:spPr>
      </p:pic>
      <p:pic>
        <p:nvPicPr>
          <p:cNvPr id="7" name="Picture 6">
            <a:extLst>
              <a:ext uri="{FF2B5EF4-FFF2-40B4-BE49-F238E27FC236}">
                <a16:creationId xmlns:a16="http://schemas.microsoft.com/office/drawing/2014/main" id="{83792BCE-E270-88CB-5370-ECC5D0D90C6C}"/>
              </a:ext>
            </a:extLst>
          </p:cNvPr>
          <p:cNvPicPr>
            <a:picLocks noChangeAspect="1"/>
          </p:cNvPicPr>
          <p:nvPr/>
        </p:nvPicPr>
        <p:blipFill>
          <a:blip r:embed="rId3"/>
          <a:stretch>
            <a:fillRect/>
          </a:stretch>
        </p:blipFill>
        <p:spPr>
          <a:xfrm>
            <a:off x="440763" y="4628083"/>
            <a:ext cx="4131236" cy="1905050"/>
          </a:xfrm>
          <a:prstGeom prst="rect">
            <a:avLst/>
          </a:prstGeom>
        </p:spPr>
      </p:pic>
      <p:pic>
        <p:nvPicPr>
          <p:cNvPr id="9" name="Picture 8">
            <a:extLst>
              <a:ext uri="{FF2B5EF4-FFF2-40B4-BE49-F238E27FC236}">
                <a16:creationId xmlns:a16="http://schemas.microsoft.com/office/drawing/2014/main" id="{E79C7BD3-A281-1C41-EDBE-F8A6F982FC1F}"/>
              </a:ext>
            </a:extLst>
          </p:cNvPr>
          <p:cNvPicPr>
            <a:picLocks noChangeAspect="1"/>
          </p:cNvPicPr>
          <p:nvPr/>
        </p:nvPicPr>
        <p:blipFill>
          <a:blip r:embed="rId4"/>
          <a:stretch>
            <a:fillRect/>
          </a:stretch>
        </p:blipFill>
        <p:spPr>
          <a:xfrm>
            <a:off x="440763" y="1833857"/>
            <a:ext cx="4131237" cy="1595143"/>
          </a:xfrm>
          <a:prstGeom prst="rect">
            <a:avLst/>
          </a:prstGeom>
        </p:spPr>
      </p:pic>
      <p:pic>
        <p:nvPicPr>
          <p:cNvPr id="11" name="Picture 10">
            <a:extLst>
              <a:ext uri="{FF2B5EF4-FFF2-40B4-BE49-F238E27FC236}">
                <a16:creationId xmlns:a16="http://schemas.microsoft.com/office/drawing/2014/main" id="{985AF3BA-9816-EC52-3812-EE91625D8B05}"/>
              </a:ext>
            </a:extLst>
          </p:cNvPr>
          <p:cNvPicPr>
            <a:picLocks noChangeAspect="1"/>
          </p:cNvPicPr>
          <p:nvPr/>
        </p:nvPicPr>
        <p:blipFill>
          <a:blip r:embed="rId5"/>
          <a:stretch>
            <a:fillRect/>
          </a:stretch>
        </p:blipFill>
        <p:spPr>
          <a:xfrm>
            <a:off x="5659152" y="1538868"/>
            <a:ext cx="2759601" cy="3780264"/>
          </a:xfrm>
          <a:prstGeom prst="rect">
            <a:avLst/>
          </a:prstGeom>
        </p:spPr>
      </p:pic>
      <p:sp>
        <p:nvSpPr>
          <p:cNvPr id="13" name="TextBox 12">
            <a:extLst>
              <a:ext uri="{FF2B5EF4-FFF2-40B4-BE49-F238E27FC236}">
                <a16:creationId xmlns:a16="http://schemas.microsoft.com/office/drawing/2014/main" id="{693A7939-7475-FA98-6B31-6EF853C5CD84}"/>
              </a:ext>
            </a:extLst>
          </p:cNvPr>
          <p:cNvSpPr txBox="1"/>
          <p:nvPr/>
        </p:nvSpPr>
        <p:spPr>
          <a:xfrm>
            <a:off x="4925797" y="5319132"/>
            <a:ext cx="4226312" cy="1323439"/>
          </a:xfrm>
          <a:prstGeom prst="rect">
            <a:avLst/>
          </a:prstGeom>
          <a:noFill/>
        </p:spPr>
        <p:txBody>
          <a:bodyPr wrap="square" rtlCol="0">
            <a:spAutoFit/>
          </a:bodyPr>
          <a:lstStyle/>
          <a:p>
            <a:r>
              <a:rPr lang="en-GB" sz="1600" dirty="0"/>
              <a:t>It is to be duly noted that all the tests were conducted at a significance level of 1%.</a:t>
            </a:r>
          </a:p>
          <a:p>
            <a:r>
              <a:rPr lang="en-GB" sz="1600" dirty="0"/>
              <a:t>All the variables with p-values more than 1% were statistically insignificant and thus were dropped.</a:t>
            </a:r>
          </a:p>
        </p:txBody>
      </p:sp>
    </p:spTree>
    <p:extLst>
      <p:ext uri="{BB962C8B-B14F-4D97-AF65-F5344CB8AC3E}">
        <p14:creationId xmlns:p14="http://schemas.microsoft.com/office/powerpoint/2010/main" val="94969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DA775-3D68-54C8-AA02-CEE599F4D335}"/>
              </a:ext>
            </a:extLst>
          </p:cNvPr>
          <p:cNvSpPr>
            <a:spLocks noGrp="1"/>
          </p:cNvSpPr>
          <p:nvPr>
            <p:ph type="title"/>
          </p:nvPr>
        </p:nvSpPr>
        <p:spPr/>
        <p:txBody>
          <a:bodyPr/>
          <a:lstStyle/>
          <a:p>
            <a:r>
              <a:rPr lang="en-GB" dirty="0"/>
              <a:t>Handling Non-Numerical Data</a:t>
            </a:r>
          </a:p>
        </p:txBody>
      </p:sp>
      <p:sp>
        <p:nvSpPr>
          <p:cNvPr id="2" name="Content Placeholder 1">
            <a:extLst>
              <a:ext uri="{FF2B5EF4-FFF2-40B4-BE49-F238E27FC236}">
                <a16:creationId xmlns:a16="http://schemas.microsoft.com/office/drawing/2014/main" id="{420A84F0-D301-5FE4-59F8-6CF4350FB5A3}"/>
              </a:ext>
            </a:extLst>
          </p:cNvPr>
          <p:cNvSpPr>
            <a:spLocks noGrp="1"/>
          </p:cNvSpPr>
          <p:nvPr>
            <p:ph idx="1"/>
          </p:nvPr>
        </p:nvSpPr>
        <p:spPr/>
        <p:txBody>
          <a:bodyPr>
            <a:normAutofit fontScale="92500" lnSpcReduction="20000"/>
          </a:bodyPr>
          <a:lstStyle/>
          <a:p>
            <a:r>
              <a:rPr lang="en-GB" sz="1500" dirty="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As we are well aware that the algorithms only work with numerical data so we need to convert our categorical data into numerical data.</a:t>
            </a:r>
          </a:p>
          <a:p>
            <a:pPr rtl="0"/>
            <a:r>
              <a:rPr lang="en-GB" sz="1400" dirty="0">
                <a:effectLst/>
                <a:latin typeface="Arial" panose="020B0604020202020204" pitchFamily="34" charset="0"/>
                <a:cs typeface="Arial" panose="020B0604020202020204" pitchFamily="34" charset="0"/>
              </a:rPr>
              <a:t>There are many ways to encode the categorical variables:</a:t>
            </a:r>
          </a:p>
          <a:p>
            <a:pPr rtl="0"/>
            <a:r>
              <a:rPr lang="en-GB" sz="1400" dirty="0">
                <a:effectLst/>
                <a:latin typeface="Arial" panose="020B0604020202020204" pitchFamily="34" charset="0"/>
                <a:cs typeface="Arial" panose="020B0604020202020204" pitchFamily="34" charset="0"/>
              </a:rPr>
              <a:t>●N-1 Dummy </a:t>
            </a:r>
            <a:r>
              <a:rPr lang="en-GB" sz="1400" dirty="0" err="1">
                <a:effectLst/>
                <a:latin typeface="Arial" panose="020B0604020202020204" pitchFamily="34" charset="0"/>
                <a:cs typeface="Arial" panose="020B0604020202020204" pitchFamily="34" charset="0"/>
              </a:rPr>
              <a:t>encoding●One-hot</a:t>
            </a:r>
            <a:r>
              <a:rPr lang="en-GB" sz="1400" dirty="0">
                <a:effectLst/>
                <a:latin typeface="Arial" panose="020B0604020202020204" pitchFamily="34" charset="0"/>
                <a:cs typeface="Arial" panose="020B0604020202020204" pitchFamily="34" charset="0"/>
              </a:rPr>
              <a:t> </a:t>
            </a:r>
            <a:r>
              <a:rPr lang="en-GB" sz="1400" dirty="0" err="1">
                <a:effectLst/>
                <a:latin typeface="Arial" panose="020B0604020202020204" pitchFamily="34" charset="0"/>
                <a:cs typeface="Arial" panose="020B0604020202020204" pitchFamily="34" charset="0"/>
              </a:rPr>
              <a:t>encoding●Label</a:t>
            </a:r>
            <a:r>
              <a:rPr lang="en-GB" sz="1400" dirty="0">
                <a:effectLst/>
                <a:latin typeface="Arial" panose="020B0604020202020204" pitchFamily="34" charset="0"/>
                <a:cs typeface="Arial" panose="020B0604020202020204" pitchFamily="34" charset="0"/>
              </a:rPr>
              <a:t> </a:t>
            </a:r>
            <a:r>
              <a:rPr lang="en-GB" sz="1400" dirty="0" err="1">
                <a:effectLst/>
                <a:latin typeface="Arial" panose="020B0604020202020204" pitchFamily="34" charset="0"/>
                <a:cs typeface="Arial" panose="020B0604020202020204" pitchFamily="34" charset="0"/>
              </a:rPr>
              <a:t>encoding●Ordinal</a:t>
            </a:r>
            <a:r>
              <a:rPr lang="en-GB" sz="1400" dirty="0">
                <a:effectLst/>
                <a:latin typeface="Arial" panose="020B0604020202020204" pitchFamily="34" charset="0"/>
                <a:cs typeface="Arial" panose="020B0604020202020204" pitchFamily="34" charset="0"/>
              </a:rPr>
              <a:t> </a:t>
            </a:r>
            <a:r>
              <a:rPr lang="en-GB" sz="1400" dirty="0" err="1">
                <a:effectLst/>
                <a:latin typeface="Arial" panose="020B0604020202020204" pitchFamily="34" charset="0"/>
                <a:cs typeface="Arial" panose="020B0604020202020204" pitchFamily="34" charset="0"/>
              </a:rPr>
              <a:t>encoding●Frequency</a:t>
            </a:r>
            <a:r>
              <a:rPr lang="en-GB" sz="1400" dirty="0">
                <a:effectLst/>
                <a:latin typeface="Arial" panose="020B0604020202020204" pitchFamily="34" charset="0"/>
                <a:cs typeface="Arial" panose="020B0604020202020204" pitchFamily="34" charset="0"/>
              </a:rPr>
              <a:t> </a:t>
            </a:r>
            <a:r>
              <a:rPr lang="en-GB" sz="1400" dirty="0" err="1">
                <a:effectLst/>
                <a:latin typeface="Arial" panose="020B0604020202020204" pitchFamily="34" charset="0"/>
                <a:cs typeface="Arial" panose="020B0604020202020204" pitchFamily="34" charset="0"/>
              </a:rPr>
              <a:t>encoding●Target</a:t>
            </a:r>
            <a:r>
              <a:rPr lang="en-GB" sz="1400" dirty="0">
                <a:effectLst/>
                <a:latin typeface="Arial" panose="020B0604020202020204" pitchFamily="34" charset="0"/>
                <a:cs typeface="Arial" panose="020B0604020202020204" pitchFamily="34" charset="0"/>
              </a:rPr>
              <a:t> encoding.</a:t>
            </a:r>
          </a:p>
          <a:p>
            <a:pPr rtl="0"/>
            <a:endParaRPr lang="en-GB" sz="1400" dirty="0">
              <a:effectLst/>
              <a:latin typeface="Arial" panose="020B0604020202020204" pitchFamily="34" charset="0"/>
              <a:cs typeface="Arial" panose="020B0604020202020204" pitchFamily="34" charset="0"/>
            </a:endParaRPr>
          </a:p>
          <a:p>
            <a:pPr rtl="0"/>
            <a:r>
              <a:rPr lang="en-GB" sz="2800" u="sng" dirty="0">
                <a:latin typeface="Arial" panose="020B0604020202020204" pitchFamily="34" charset="0"/>
                <a:cs typeface="Arial" panose="020B0604020202020204" pitchFamily="34" charset="0"/>
              </a:rPr>
              <a:t>Frequency Encoding</a:t>
            </a:r>
          </a:p>
          <a:p>
            <a:pPr rtl="0"/>
            <a:r>
              <a:rPr lang="en-GB" sz="1400" dirty="0">
                <a:effectLst/>
                <a:latin typeface="Arial" panose="020B0604020202020204" pitchFamily="34" charset="0"/>
                <a:cs typeface="Arial" panose="020B0604020202020204" pitchFamily="34" charset="0"/>
              </a:rPr>
              <a:t>In our dataset the types of encoding we used were N-1 and Frequency encoding.</a:t>
            </a:r>
            <a:br>
              <a:rPr lang="en-GB" sz="1400" b="0" i="0" dirty="0">
                <a:solidFill>
                  <a:srgbClr val="000000"/>
                </a:solidFill>
                <a:effectLst/>
                <a:latin typeface="Arial" panose="020B0604020202020204" pitchFamily="34" charset="0"/>
                <a:cs typeface="Arial" panose="020B0604020202020204" pitchFamily="34" charset="0"/>
              </a:rPr>
            </a:br>
            <a:r>
              <a:rPr lang="en-GB" sz="1400" dirty="0">
                <a:effectLst/>
                <a:latin typeface="Arial" panose="020B0604020202020204" pitchFamily="34" charset="0"/>
                <a:cs typeface="Arial" panose="020B0604020202020204" pitchFamily="34" charset="0"/>
              </a:rPr>
              <a:t>If a categorical variable contains too many levels, then using one-hot encoding will increase the number of features drastically, as a result, we went for frequency encoding, which replaces each sub category of the categorical variable by the count of that particular su</a:t>
            </a:r>
            <a:r>
              <a:rPr lang="en-GB" sz="1400" dirty="0">
                <a:latin typeface="Arial" panose="020B0604020202020204" pitchFamily="34" charset="0"/>
                <a:cs typeface="Arial" panose="020B0604020202020204" pitchFamily="34" charset="0"/>
              </a:rPr>
              <a:t>b category.</a:t>
            </a:r>
            <a:endParaRPr lang="en-GB" sz="1400" dirty="0">
              <a:effectLst/>
              <a:latin typeface="Arial" panose="020B0604020202020204" pitchFamily="34" charset="0"/>
              <a:cs typeface="Arial" panose="020B0604020202020204" pitchFamily="34" charset="0"/>
            </a:endParaRPr>
          </a:p>
          <a:p>
            <a:br>
              <a:rPr lang="en-GB" sz="1400" b="0" i="0" dirty="0">
                <a:solidFill>
                  <a:srgbClr val="000000"/>
                </a:solidFill>
                <a:effectLst/>
                <a:latin typeface="Arial" panose="020B0604020202020204" pitchFamily="34" charset="0"/>
                <a:cs typeface="Arial" panose="020B0604020202020204" pitchFamily="34" charset="0"/>
              </a:rPr>
            </a:br>
            <a:endParaRPr lang="en-GB"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89B0E1C-A955-E7EB-C9DC-92D2E6CC3633}"/>
              </a:ext>
            </a:extLst>
          </p:cNvPr>
          <p:cNvPicPr>
            <a:picLocks noChangeAspect="1"/>
          </p:cNvPicPr>
          <p:nvPr/>
        </p:nvPicPr>
        <p:blipFill>
          <a:blip r:embed="rId2"/>
          <a:stretch>
            <a:fillRect/>
          </a:stretch>
        </p:blipFill>
        <p:spPr>
          <a:xfrm>
            <a:off x="4304371" y="4605454"/>
            <a:ext cx="5374888" cy="2252546"/>
          </a:xfrm>
          <a:prstGeom prst="rect">
            <a:avLst/>
          </a:prstGeom>
        </p:spPr>
      </p:pic>
    </p:spTree>
    <p:extLst>
      <p:ext uri="{BB962C8B-B14F-4D97-AF65-F5344CB8AC3E}">
        <p14:creationId xmlns:p14="http://schemas.microsoft.com/office/powerpoint/2010/main" val="246914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1000"/>
                                        <p:tgtEl>
                                          <p:spTgt spid="2">
                                            <p:txEl>
                                              <p:pRg st="0" end="0"/>
                                            </p:txEl>
                                          </p:spTgt>
                                        </p:tgtEl>
                                      </p:cBhvr>
                                    </p:animEffect>
                                    <p:anim calcmode="lin" valueType="num">
                                      <p:cBhvr>
                                        <p:cTn id="1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1000"/>
                                        <p:tgtEl>
                                          <p:spTgt spid="2">
                                            <p:txEl>
                                              <p:pRg st="1" end="1"/>
                                            </p:txEl>
                                          </p:spTgt>
                                        </p:tgtEl>
                                      </p:cBhvr>
                                    </p:animEffect>
                                    <p:anim calcmode="lin" valueType="num">
                                      <p:cBhvr>
                                        <p:cTn id="1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fade">
                                      <p:cBhvr>
                                        <p:cTn id="33" dur="1000"/>
                                        <p:tgtEl>
                                          <p:spTgt spid="2">
                                            <p:txEl>
                                              <p:pRg st="5" end="5"/>
                                            </p:txEl>
                                          </p:spTgt>
                                        </p:tgtEl>
                                      </p:cBhvr>
                                    </p:animEffect>
                                    <p:anim calcmode="lin" valueType="num">
                                      <p:cBhvr>
                                        <p:cTn id="3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1000"/>
                                        <p:tgtEl>
                                          <p:spTgt spid="2">
                                            <p:txEl>
                                              <p:pRg st="6" end="6"/>
                                            </p:txEl>
                                          </p:spTgt>
                                        </p:tgtEl>
                                      </p:cBhvr>
                                    </p:animEffect>
                                    <p:anim calcmode="lin" valueType="num">
                                      <p:cBhvr>
                                        <p:cTn id="3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i="1" dirty="0">
                <a:latin typeface="Bell MT" panose="02020503060305020303" pitchFamily="18" charset="0"/>
                <a:ea typeface="Calibri"/>
                <a:cs typeface="Calibri"/>
                <a:sym typeface="Calibri"/>
              </a:rPr>
              <a:t>Problem Statement</a:t>
            </a:r>
            <a:endParaRPr lang="en-US" dirty="0">
              <a:latin typeface="Bell MT" panose="02020503060305020303" pitchFamily="18" charset="0"/>
            </a:endParaRPr>
          </a:p>
        </p:txBody>
      </p:sp>
      <p:sp>
        <p:nvSpPr>
          <p:cNvPr id="2" name="Content Placeholder 1"/>
          <p:cNvSpPr>
            <a:spLocks noGrp="1"/>
          </p:cNvSpPr>
          <p:nvPr>
            <p:ph idx="1"/>
          </p:nvPr>
        </p:nvSpPr>
        <p:spPr>
          <a:xfrm>
            <a:off x="685346" y="2096063"/>
            <a:ext cx="7765322" cy="4349341"/>
          </a:xfrm>
        </p:spPr>
        <p:txBody>
          <a:bodyPr>
            <a:noAutofit/>
          </a:bodyPr>
          <a:lstStyle/>
          <a:p>
            <a:r>
              <a:rPr lang="en-GB" sz="1400" dirty="0">
                <a:latin typeface="Arial" panose="020B0604020202020204" pitchFamily="34" charset="0"/>
                <a:cs typeface="Arial" panose="020B0604020202020204" pitchFamily="34" charset="0"/>
              </a:rPr>
              <a:t>Loan lending has been playing a significant role in the financial world throughout the years. Although it is quite profitable and beneficial for both the lenders and the borrowers. It does, however, carry a great risk, which in the domain of loan lending is referred to as Credit risk. Industry experts and Researchers around the world assign individuals with numerical scores known as credit scores to measure the risk and their creditworthiness. Throughout the years’ machine learning algorithms have been used to calculate and predict credit risk by evaluating an individual’s historical data. This case study reviews the present literature on models predicting risk assessment that use machine</a:t>
            </a:r>
            <a:r>
              <a:rPr lang="en-US" sz="1400" dirty="0">
                <a:latin typeface="Arial" panose="020B0604020202020204" pitchFamily="34" charset="0"/>
                <a:cs typeface="Arial" panose="020B0604020202020204" pitchFamily="34" charset="0"/>
              </a:rPr>
              <a:t> algorithms.</a:t>
            </a:r>
            <a:endParaRPr lang="en-US" sz="1400" dirty="0">
              <a:latin typeface="Times New Roman" pitchFamily="18" charset="0"/>
              <a:cs typeface="Times New Roman" pitchFamily="18" charset="0"/>
            </a:endParaRPr>
          </a:p>
          <a:p>
            <a:r>
              <a:rPr lang="en-GB" sz="1400" dirty="0"/>
              <a:t>While in the past, the financial institutes focused on employing highly professional individuals whose sole purpose was to evaluate whether a candidate was eligible for receiving a loan based on two factors. For risk evaluation which help in verifying the worthiness of a candidate for loan approval or rejection based on a numerical score [8]. The process of credit scoring, though in the past required experts alongside statistical algorithms to accurately predict the worthiness of a candidate for loan approval or rejection. Quite recently, however, the researchers and institutes have opted for training classifiers based on machine learning algorithms and neural networks to automatically predict the credit score of an individual based on their historical data and sift through credit defaulters from the lot before the loan is approved.</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5050F1-3077-1728-56AE-E0DD02A953D5}"/>
              </a:ext>
            </a:extLst>
          </p:cNvPr>
          <p:cNvSpPr>
            <a:spLocks noGrp="1"/>
          </p:cNvSpPr>
          <p:nvPr>
            <p:ph type="title"/>
          </p:nvPr>
        </p:nvSpPr>
        <p:spPr/>
        <p:txBody>
          <a:bodyPr>
            <a:normAutofit/>
          </a:bodyPr>
          <a:lstStyle/>
          <a:p>
            <a:r>
              <a:rPr lang="en-GB" dirty="0"/>
              <a:t>N-1 Encoding</a:t>
            </a:r>
          </a:p>
        </p:txBody>
      </p:sp>
      <p:sp>
        <p:nvSpPr>
          <p:cNvPr id="2" name="Content Placeholder 1">
            <a:extLst>
              <a:ext uri="{FF2B5EF4-FFF2-40B4-BE49-F238E27FC236}">
                <a16:creationId xmlns:a16="http://schemas.microsoft.com/office/drawing/2014/main" id="{852C3EBC-EAE3-7D38-9EB5-F0BB5A9D7F72}"/>
              </a:ext>
            </a:extLst>
          </p:cNvPr>
          <p:cNvSpPr>
            <a:spLocks noGrp="1"/>
          </p:cNvSpPr>
          <p:nvPr>
            <p:ph idx="1"/>
          </p:nvPr>
        </p:nvSpPr>
        <p:spPr/>
        <p:txBody>
          <a:bodyPr/>
          <a:lstStyle/>
          <a:p>
            <a:r>
              <a:rPr lang="en-GB" b="0" i="0" dirty="0">
                <a:effectLst/>
                <a:latin typeface="Arial" panose="020B0604020202020204" pitchFamily="34" charset="0"/>
              </a:rPr>
              <a:t>It is used to create dummy variables from a categorical variable●</a:t>
            </a:r>
          </a:p>
          <a:p>
            <a:r>
              <a:rPr lang="en-GB" b="0" i="0" dirty="0">
                <a:effectLst/>
                <a:latin typeface="Arial" panose="020B0604020202020204" pitchFamily="34" charset="0"/>
              </a:rPr>
              <a:t>For a categorical variable that can take n values, n-1 dummy variables are created.</a:t>
            </a:r>
            <a:endParaRPr lang="en-GB" dirty="0"/>
          </a:p>
        </p:txBody>
      </p:sp>
      <p:pic>
        <p:nvPicPr>
          <p:cNvPr id="5" name="Picture 4">
            <a:extLst>
              <a:ext uri="{FF2B5EF4-FFF2-40B4-BE49-F238E27FC236}">
                <a16:creationId xmlns:a16="http://schemas.microsoft.com/office/drawing/2014/main" id="{C7CDA622-3502-3B9B-EE05-D106693A9ED6}"/>
              </a:ext>
            </a:extLst>
          </p:cNvPr>
          <p:cNvPicPr>
            <a:picLocks noChangeAspect="1"/>
          </p:cNvPicPr>
          <p:nvPr/>
        </p:nvPicPr>
        <p:blipFill>
          <a:blip r:embed="rId2"/>
          <a:stretch>
            <a:fillRect/>
          </a:stretch>
        </p:blipFill>
        <p:spPr>
          <a:xfrm>
            <a:off x="2513206" y="3691054"/>
            <a:ext cx="5259194" cy="2557345"/>
          </a:xfrm>
          <a:prstGeom prst="rect">
            <a:avLst/>
          </a:prstGeom>
        </p:spPr>
      </p:pic>
    </p:spTree>
    <p:extLst>
      <p:ext uri="{BB962C8B-B14F-4D97-AF65-F5344CB8AC3E}">
        <p14:creationId xmlns:p14="http://schemas.microsoft.com/office/powerpoint/2010/main" val="3109913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AF6903-4187-ACCB-CD4B-A053AB653560}"/>
              </a:ext>
            </a:extLst>
          </p:cNvPr>
          <p:cNvSpPr>
            <a:spLocks noGrp="1"/>
          </p:cNvSpPr>
          <p:nvPr>
            <p:ph type="title"/>
          </p:nvPr>
        </p:nvSpPr>
        <p:spPr/>
        <p:txBody>
          <a:bodyPr>
            <a:normAutofit/>
          </a:bodyPr>
          <a:lstStyle/>
          <a:p>
            <a:r>
              <a:rPr lang="en-GB" dirty="0"/>
              <a:t>Transformation</a:t>
            </a:r>
          </a:p>
        </p:txBody>
      </p:sp>
      <p:sp>
        <p:nvSpPr>
          <p:cNvPr id="2" name="Content Placeholder 1">
            <a:extLst>
              <a:ext uri="{FF2B5EF4-FFF2-40B4-BE49-F238E27FC236}">
                <a16:creationId xmlns:a16="http://schemas.microsoft.com/office/drawing/2014/main" id="{44A4331D-C69F-79AF-1A2A-C3DA1370FC1C}"/>
              </a:ext>
            </a:extLst>
          </p:cNvPr>
          <p:cNvSpPr>
            <a:spLocks noGrp="1"/>
          </p:cNvSpPr>
          <p:nvPr>
            <p:ph idx="1"/>
          </p:nvPr>
        </p:nvSpPr>
        <p:spPr/>
        <p:txBody>
          <a:bodyPr>
            <a:normAutofit fontScale="92500" lnSpcReduction="20000"/>
          </a:bodyPr>
          <a:lstStyle/>
          <a:p>
            <a:pPr marL="0" indent="0">
              <a:buNone/>
            </a:pPr>
            <a:r>
              <a:rPr lang="en-GB" b="0" i="0" dirty="0">
                <a:effectLst/>
                <a:latin typeface="Arial" panose="020B0604020202020204" pitchFamily="34" charset="0"/>
                <a:cs typeface="Arial" panose="020B0604020202020204" pitchFamily="34" charset="0"/>
              </a:rPr>
              <a:t>Transformation is a common pre-processing step in machine learning that involves converting or mapping data from one representation to another. There are several reasons why transformation might be necessary:</a:t>
            </a:r>
          </a:p>
          <a:p>
            <a:r>
              <a:rPr lang="en-GB" dirty="0">
                <a:latin typeface="Arial" panose="020B0604020202020204" pitchFamily="34" charset="0"/>
                <a:cs typeface="Arial" panose="020B0604020202020204" pitchFamily="34" charset="0"/>
              </a:rPr>
              <a:t>We noticed that the distribution of our variables was moderately skewed as a result we opted to go for transformation.</a:t>
            </a:r>
          </a:p>
          <a:p>
            <a:r>
              <a:rPr lang="en-GB" dirty="0">
                <a:latin typeface="Arial" panose="020B0604020202020204" pitchFamily="34" charset="0"/>
                <a:cs typeface="Arial" panose="020B0604020202020204" pitchFamily="34" charset="0"/>
              </a:rPr>
              <a:t>Power Transformer is one of the most common types of transformation techniques which uses the method of yeo-</a:t>
            </a:r>
            <a:r>
              <a:rPr lang="en-GB" dirty="0" err="1">
                <a:latin typeface="Arial" panose="020B0604020202020204" pitchFamily="34" charset="0"/>
                <a:cs typeface="Arial" panose="020B0604020202020204" pitchFamily="34" charset="0"/>
              </a:rPr>
              <a:t>johnson</a:t>
            </a:r>
            <a:r>
              <a:rPr lang="en-GB" dirty="0">
                <a:latin typeface="Arial" panose="020B0604020202020204" pitchFamily="34" charset="0"/>
                <a:cs typeface="Arial" panose="020B0604020202020204" pitchFamily="34" charset="0"/>
              </a:rPr>
              <a:t> to transform the values of the variable.</a:t>
            </a:r>
          </a:p>
          <a:p>
            <a:r>
              <a:rPr lang="en-GB" dirty="0">
                <a:latin typeface="Arial" panose="020B0604020202020204" pitchFamily="34" charset="0"/>
                <a:cs typeface="Arial" panose="020B0604020202020204" pitchFamily="34" charset="0"/>
              </a:rPr>
              <a:t>After using power transformation we noticed that almost all the distributions became quite normal.</a:t>
            </a:r>
          </a:p>
          <a:p>
            <a:endParaRPr lang="en-GB" dirty="0"/>
          </a:p>
        </p:txBody>
      </p:sp>
      <p:pic>
        <p:nvPicPr>
          <p:cNvPr id="5" name="Picture 4">
            <a:extLst>
              <a:ext uri="{FF2B5EF4-FFF2-40B4-BE49-F238E27FC236}">
                <a16:creationId xmlns:a16="http://schemas.microsoft.com/office/drawing/2014/main" id="{5AABCE0D-8D46-62DB-EE92-37F810030577}"/>
              </a:ext>
            </a:extLst>
          </p:cNvPr>
          <p:cNvPicPr>
            <a:picLocks noChangeAspect="1"/>
          </p:cNvPicPr>
          <p:nvPr/>
        </p:nvPicPr>
        <p:blipFill>
          <a:blip r:embed="rId2"/>
          <a:stretch>
            <a:fillRect/>
          </a:stretch>
        </p:blipFill>
        <p:spPr>
          <a:xfrm>
            <a:off x="693332" y="5687122"/>
            <a:ext cx="5468250" cy="1170878"/>
          </a:xfrm>
          <a:prstGeom prst="rect">
            <a:avLst/>
          </a:prstGeom>
        </p:spPr>
      </p:pic>
    </p:spTree>
    <p:extLst>
      <p:ext uri="{BB962C8B-B14F-4D97-AF65-F5344CB8AC3E}">
        <p14:creationId xmlns:p14="http://schemas.microsoft.com/office/powerpoint/2010/main" val="257157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09569C-BC27-1F3B-C0DD-819E1391F12E}"/>
              </a:ext>
            </a:extLst>
          </p:cNvPr>
          <p:cNvSpPr>
            <a:spLocks noGrp="1"/>
          </p:cNvSpPr>
          <p:nvPr>
            <p:ph type="title"/>
          </p:nvPr>
        </p:nvSpPr>
        <p:spPr/>
        <p:txBody>
          <a:bodyPr/>
          <a:lstStyle/>
          <a:p>
            <a:r>
              <a:rPr lang="en-GB" dirty="0"/>
              <a:t>Dimensionality Reduction</a:t>
            </a:r>
          </a:p>
        </p:txBody>
      </p:sp>
      <p:sp>
        <p:nvSpPr>
          <p:cNvPr id="2" name="Content Placeholder 1">
            <a:extLst>
              <a:ext uri="{FF2B5EF4-FFF2-40B4-BE49-F238E27FC236}">
                <a16:creationId xmlns:a16="http://schemas.microsoft.com/office/drawing/2014/main" id="{B0FD837F-1E17-DCEA-EAEA-8B586546E2F5}"/>
              </a:ext>
            </a:extLst>
          </p:cNvPr>
          <p:cNvSpPr>
            <a:spLocks noGrp="1"/>
          </p:cNvSpPr>
          <p:nvPr>
            <p:ph idx="1"/>
          </p:nvPr>
        </p:nvSpPr>
        <p:spPr/>
        <p:txBody>
          <a:bodyPr>
            <a:normAutofit/>
          </a:bodyPr>
          <a:lstStyle/>
          <a:p>
            <a:pPr marL="109728" indent="0">
              <a:buNone/>
            </a:pPr>
            <a:r>
              <a:rPr lang="en-GB" sz="1700" dirty="0">
                <a:latin typeface="Arial" panose="020B0604020202020204" pitchFamily="34" charset="0"/>
                <a:cs typeface="Arial" panose="020B0604020202020204" pitchFamily="34" charset="0"/>
              </a:rPr>
              <a:t>We are well aware of the fact that adding too many features into the model leads to overfitting and data also becomes quite scattered i.e. the “Distance Concentration” in the data increases.</a:t>
            </a:r>
          </a:p>
          <a:p>
            <a:pPr marL="109728" indent="0">
              <a:buNone/>
            </a:pPr>
            <a:r>
              <a:rPr lang="en-GB" sz="1700" dirty="0">
                <a:latin typeface="Arial" panose="020B0604020202020204" pitchFamily="34" charset="0"/>
                <a:cs typeface="Arial" panose="020B0604020202020204" pitchFamily="34" charset="0"/>
              </a:rPr>
              <a:t>The techniques used in dimensionality reduction reduce the training time of the model by neglecting the noise in the data and taking into consideration only those variables which explain the maximum variance.</a:t>
            </a:r>
          </a:p>
          <a:p>
            <a:pPr marL="109728" indent="0">
              <a:buNone/>
            </a:pPr>
            <a:r>
              <a:rPr lang="en-GB" sz="1700" b="1" u="sng" dirty="0">
                <a:latin typeface="Arial" panose="020B0604020202020204" pitchFamily="34" charset="0"/>
                <a:cs typeface="Arial" panose="020B0604020202020204" pitchFamily="34" charset="0"/>
              </a:rPr>
              <a:t>Principal Component Analysis(PCA) </a:t>
            </a:r>
            <a:r>
              <a:rPr lang="en-GB" sz="1700" dirty="0">
                <a:latin typeface="Arial" panose="020B0604020202020204" pitchFamily="34" charset="0"/>
                <a:cs typeface="Arial" panose="020B0604020202020204" pitchFamily="34" charset="0"/>
              </a:rPr>
              <a:t>is one of the known techniques used to reduce the dimension of the dataset.</a:t>
            </a:r>
          </a:p>
          <a:p>
            <a:pPr marL="109728" indent="0">
              <a:buNone/>
            </a:pPr>
            <a:r>
              <a:rPr lang="en-GB" sz="1600" b="0" i="0" dirty="0">
                <a:effectLst/>
                <a:latin typeface="Arial" panose="020B0604020202020204" pitchFamily="34" charset="0"/>
                <a:cs typeface="Arial" panose="020B0604020202020204" pitchFamily="34" charset="0"/>
              </a:rPr>
              <a:t>It transforms the large set of features into a small set such that it will contain the maximum information in the original data</a:t>
            </a:r>
            <a:endParaRPr lang="en-GB" sz="1600" dirty="0">
              <a:latin typeface="Arial" panose="020B0604020202020204" pitchFamily="34" charset="0"/>
              <a:cs typeface="Arial" panose="020B0604020202020204" pitchFamily="34" charset="0"/>
            </a:endParaRPr>
          </a:p>
          <a:p>
            <a:pPr marL="109728" indent="0">
              <a:buNone/>
            </a:pPr>
            <a:endParaRPr lang="en-GB" dirty="0"/>
          </a:p>
        </p:txBody>
      </p:sp>
      <p:pic>
        <p:nvPicPr>
          <p:cNvPr id="2050" name="Picture 2" descr="Principal Component Analysis (PCA) Explained | Built In">
            <a:extLst>
              <a:ext uri="{FF2B5EF4-FFF2-40B4-BE49-F238E27FC236}">
                <a16:creationId xmlns:a16="http://schemas.microsoft.com/office/drawing/2014/main" id="{E1DC7F83-CC48-FDA0-7A00-DCB28249E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371" y="4884235"/>
            <a:ext cx="5330283" cy="197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64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additive="base">
                                        <p:cTn id="25" dur="500" fill="hold"/>
                                        <p:tgtEl>
                                          <p:spTgt spid="2050"/>
                                        </p:tgtEl>
                                        <p:attrNameLst>
                                          <p:attrName>ppt_x</p:attrName>
                                        </p:attrNameLst>
                                      </p:cBhvr>
                                      <p:tavLst>
                                        <p:tav tm="0">
                                          <p:val>
                                            <p:strVal val="#ppt_x"/>
                                          </p:val>
                                        </p:tav>
                                        <p:tav tm="100000">
                                          <p:val>
                                            <p:strVal val="#ppt_x"/>
                                          </p:val>
                                        </p:tav>
                                      </p:tavLst>
                                    </p:anim>
                                    <p:anim calcmode="lin" valueType="num">
                                      <p:cBhvr additive="base">
                                        <p:cTn id="2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49AD45-56F5-2307-F0C4-C38CF1572424}"/>
              </a:ext>
            </a:extLst>
          </p:cNvPr>
          <p:cNvSpPr>
            <a:spLocks noGrp="1"/>
          </p:cNvSpPr>
          <p:nvPr>
            <p:ph idx="1"/>
          </p:nvPr>
        </p:nvSpPr>
        <p:spPr/>
        <p:txBody>
          <a:bodyPr/>
          <a:lstStyle/>
          <a:p>
            <a:r>
              <a:rPr lang="en-GB" dirty="0"/>
              <a:t>After applying PCA to our final dataset we checked for the components which were explaining around 91% of the variance in our data.</a:t>
            </a:r>
          </a:p>
          <a:p>
            <a:r>
              <a:rPr lang="en-GB" dirty="0"/>
              <a:t>The number of components came out to be 43.</a:t>
            </a:r>
          </a:p>
          <a:p>
            <a:r>
              <a:rPr lang="en-GB" dirty="0"/>
              <a:t>After applying PCA, we went to split the data without giving any value to the random state so that new samples could be generated at each iteration. </a:t>
            </a:r>
          </a:p>
        </p:txBody>
      </p:sp>
    </p:spTree>
    <p:extLst>
      <p:ext uri="{BB962C8B-B14F-4D97-AF65-F5344CB8AC3E}">
        <p14:creationId xmlns:p14="http://schemas.microsoft.com/office/powerpoint/2010/main" val="329748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C18A5A-357A-F4DA-3336-2CF7E4DB3209}"/>
              </a:ext>
            </a:extLst>
          </p:cNvPr>
          <p:cNvSpPr>
            <a:spLocks noGrp="1"/>
          </p:cNvSpPr>
          <p:nvPr>
            <p:ph type="title"/>
          </p:nvPr>
        </p:nvSpPr>
        <p:spPr/>
        <p:txBody>
          <a:bodyPr/>
          <a:lstStyle/>
          <a:p>
            <a:r>
              <a:rPr lang="en-GB" dirty="0"/>
              <a:t> Imbalanced Data</a:t>
            </a:r>
          </a:p>
        </p:txBody>
      </p:sp>
      <p:sp>
        <p:nvSpPr>
          <p:cNvPr id="2" name="Content Placeholder 1">
            <a:extLst>
              <a:ext uri="{FF2B5EF4-FFF2-40B4-BE49-F238E27FC236}">
                <a16:creationId xmlns:a16="http://schemas.microsoft.com/office/drawing/2014/main" id="{5332DA54-7715-67F2-268B-EE1B348836F0}"/>
              </a:ext>
            </a:extLst>
          </p:cNvPr>
          <p:cNvSpPr>
            <a:spLocks noGrp="1"/>
          </p:cNvSpPr>
          <p:nvPr>
            <p:ph idx="1"/>
          </p:nvPr>
        </p:nvSpPr>
        <p:spPr/>
        <p:txBody>
          <a:bodyPr>
            <a:normAutofit/>
          </a:bodyPr>
          <a:lstStyle/>
          <a:p>
            <a:r>
              <a:rPr lang="en-GB" sz="1600" dirty="0"/>
              <a:t>There is an imbalance in the dataset ,when there is a huge difference in the proportion of the two classes in binary classification.</a:t>
            </a:r>
          </a:p>
          <a:p>
            <a:r>
              <a:rPr lang="en-GB" sz="1600" b="0" i="0" dirty="0">
                <a:effectLst/>
                <a:latin typeface="Arial" panose="020B0604020202020204" pitchFamily="34" charset="0"/>
              </a:rPr>
              <a:t>SMOTE (Synthetic Minority Oversampling Technique) is one of the most used techniques to deal with an imbalanced data</a:t>
            </a:r>
          </a:p>
          <a:p>
            <a:r>
              <a:rPr lang="en-GB" sz="1600" b="0" i="0" dirty="0">
                <a:effectLst/>
                <a:latin typeface="Arial" panose="020B0604020202020204" pitchFamily="34" charset="0"/>
              </a:rPr>
              <a:t>●It generates the synthetic samples for the minority class </a:t>
            </a:r>
          </a:p>
          <a:p>
            <a:r>
              <a:rPr lang="en-GB" sz="1600" b="0" i="0" dirty="0">
                <a:effectLst/>
                <a:latin typeface="Arial" panose="020B0604020202020204" pitchFamily="34" charset="0"/>
              </a:rPr>
              <a:t>●Python provides a library that provides different techniques to deal with an imbalanced dataset.</a:t>
            </a:r>
          </a:p>
          <a:p>
            <a:endParaRPr lang="en-GB" sz="1600" dirty="0"/>
          </a:p>
        </p:txBody>
      </p:sp>
      <p:pic>
        <p:nvPicPr>
          <p:cNvPr id="5" name="Picture 4">
            <a:extLst>
              <a:ext uri="{FF2B5EF4-FFF2-40B4-BE49-F238E27FC236}">
                <a16:creationId xmlns:a16="http://schemas.microsoft.com/office/drawing/2014/main" id="{C0BF9736-4CBB-1ABB-DD35-57624EB40DEA}"/>
              </a:ext>
            </a:extLst>
          </p:cNvPr>
          <p:cNvPicPr>
            <a:picLocks noChangeAspect="1"/>
          </p:cNvPicPr>
          <p:nvPr/>
        </p:nvPicPr>
        <p:blipFill>
          <a:blip r:embed="rId2"/>
          <a:stretch>
            <a:fillRect/>
          </a:stretch>
        </p:blipFill>
        <p:spPr>
          <a:xfrm>
            <a:off x="2531326" y="4836549"/>
            <a:ext cx="5374887" cy="1114793"/>
          </a:xfrm>
          <a:prstGeom prst="rect">
            <a:avLst/>
          </a:prstGeom>
        </p:spPr>
      </p:pic>
    </p:spTree>
    <p:extLst>
      <p:ext uri="{BB962C8B-B14F-4D97-AF65-F5344CB8AC3E}">
        <p14:creationId xmlns:p14="http://schemas.microsoft.com/office/powerpoint/2010/main" val="255409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BFA499-FCBA-F1F5-112E-FA96E4602CE3}"/>
              </a:ext>
            </a:extLst>
          </p:cNvPr>
          <p:cNvSpPr>
            <a:spLocks noGrp="1"/>
          </p:cNvSpPr>
          <p:nvPr>
            <p:ph type="title"/>
          </p:nvPr>
        </p:nvSpPr>
        <p:spPr/>
        <p:txBody>
          <a:bodyPr>
            <a:normAutofit/>
          </a:bodyPr>
          <a:lstStyle/>
          <a:p>
            <a:r>
              <a:rPr lang="en-GB" dirty="0"/>
              <a:t>Performance metrics for the model</a:t>
            </a:r>
          </a:p>
        </p:txBody>
      </p:sp>
      <p:sp>
        <p:nvSpPr>
          <p:cNvPr id="2" name="Content Placeholder 1">
            <a:extLst>
              <a:ext uri="{FF2B5EF4-FFF2-40B4-BE49-F238E27FC236}">
                <a16:creationId xmlns:a16="http://schemas.microsoft.com/office/drawing/2014/main" id="{EA72E366-9AEC-6F58-91C1-02BB07416FB2}"/>
              </a:ext>
            </a:extLst>
          </p:cNvPr>
          <p:cNvSpPr>
            <a:spLocks noGrp="1"/>
          </p:cNvSpPr>
          <p:nvPr>
            <p:ph idx="1"/>
          </p:nvPr>
        </p:nvSpPr>
        <p:spPr>
          <a:xfrm>
            <a:off x="457200" y="1659945"/>
            <a:ext cx="8229600" cy="4525963"/>
          </a:xfrm>
        </p:spPr>
        <p:txBody>
          <a:bodyPr>
            <a:normAutofit/>
          </a:bodyPr>
          <a:lstStyle/>
          <a:p>
            <a:r>
              <a:rPr lang="en-GB" dirty="0"/>
              <a:t> 1. ROC curve</a:t>
            </a:r>
          </a:p>
          <a:p>
            <a:r>
              <a:rPr lang="en-GB" dirty="0"/>
              <a:t>2. Confusion Matrix</a:t>
            </a:r>
          </a:p>
          <a:p>
            <a:endParaRPr lang="en-GB" dirty="0"/>
          </a:p>
          <a:p>
            <a:r>
              <a:rPr lang="en-GB" sz="2400" dirty="0">
                <a:latin typeface="Arial" panose="020B0604020202020204" pitchFamily="34" charset="0"/>
                <a:cs typeface="Arial" panose="020B0604020202020204" pitchFamily="34" charset="0"/>
              </a:rPr>
              <a:t>ROC curve-</a:t>
            </a:r>
            <a:r>
              <a:rPr lang="en-GB" sz="2400" b="0" i="0" dirty="0">
                <a:effectLst/>
                <a:latin typeface="Arial" panose="020B0604020202020204" pitchFamily="34" charset="0"/>
                <a:cs typeface="Arial" panose="020B0604020202020204" pitchFamily="34" charset="0"/>
              </a:rPr>
              <a:t>ROC curve is the plot of TPR against the FPR values obtained at all possible threshold values.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rPr>
              <a:t>Confusion Matrix- It is a </a:t>
            </a:r>
            <a:r>
              <a:rPr lang="en-GB" sz="2400" dirty="0">
                <a:effectLst/>
                <a:latin typeface="Arial" panose="020B0604020202020204" pitchFamily="34" charset="0"/>
              </a:rPr>
              <a:t>p</a:t>
            </a:r>
            <a:r>
              <a:rPr lang="en-GB" sz="2400" b="0" i="0" dirty="0">
                <a:effectLst/>
                <a:latin typeface="Arial" panose="020B0604020202020204" pitchFamily="34" charset="0"/>
              </a:rPr>
              <a:t>erformance measure for classification problem</a:t>
            </a:r>
            <a:r>
              <a:rPr lang="en-GB" sz="2400" dirty="0">
                <a:effectLst/>
                <a:latin typeface="Arial" panose="020B0604020202020204" pitchFamily="34" charset="0"/>
              </a:rPr>
              <a:t> </a:t>
            </a:r>
            <a:r>
              <a:rPr lang="en-GB" sz="2400" b="0" i="0" dirty="0">
                <a:effectLst/>
                <a:latin typeface="Arial" panose="020B0604020202020204" pitchFamily="34" charset="0"/>
              </a:rPr>
              <a:t>used to compare predicted and actual values of the target variable.</a:t>
            </a:r>
          </a:p>
        </p:txBody>
      </p:sp>
      <p:pic>
        <p:nvPicPr>
          <p:cNvPr id="5" name="Picture 4">
            <a:extLst>
              <a:ext uri="{FF2B5EF4-FFF2-40B4-BE49-F238E27FC236}">
                <a16:creationId xmlns:a16="http://schemas.microsoft.com/office/drawing/2014/main" id="{7B8DF62F-32B2-968E-A42D-11BB35C80B19}"/>
              </a:ext>
            </a:extLst>
          </p:cNvPr>
          <p:cNvPicPr>
            <a:picLocks noChangeAspect="1"/>
          </p:cNvPicPr>
          <p:nvPr/>
        </p:nvPicPr>
        <p:blipFill>
          <a:blip r:embed="rId2"/>
          <a:stretch>
            <a:fillRect/>
          </a:stretch>
        </p:blipFill>
        <p:spPr>
          <a:xfrm>
            <a:off x="5899460" y="274638"/>
            <a:ext cx="3133028" cy="2770614"/>
          </a:xfrm>
          <a:prstGeom prst="rect">
            <a:avLst/>
          </a:prstGeom>
        </p:spPr>
      </p:pic>
    </p:spTree>
    <p:extLst>
      <p:ext uri="{BB962C8B-B14F-4D97-AF65-F5344CB8AC3E}">
        <p14:creationId xmlns:p14="http://schemas.microsoft.com/office/powerpoint/2010/main" val="231829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A8CA47-FDD1-37FD-9561-7FA68DAE4A87}"/>
              </a:ext>
            </a:extLst>
          </p:cNvPr>
          <p:cNvSpPr>
            <a:spLocks noGrp="1"/>
          </p:cNvSpPr>
          <p:nvPr>
            <p:ph type="title"/>
          </p:nvPr>
        </p:nvSpPr>
        <p:spPr/>
        <p:txBody>
          <a:bodyPr/>
          <a:lstStyle/>
          <a:p>
            <a:r>
              <a:rPr lang="en-GB" dirty="0"/>
              <a:t>Model Deployment</a:t>
            </a:r>
          </a:p>
        </p:txBody>
      </p:sp>
      <p:sp>
        <p:nvSpPr>
          <p:cNvPr id="2" name="Content Placeholder 1">
            <a:extLst>
              <a:ext uri="{FF2B5EF4-FFF2-40B4-BE49-F238E27FC236}">
                <a16:creationId xmlns:a16="http://schemas.microsoft.com/office/drawing/2014/main" id="{3E50BD82-2372-671A-DD46-9C677358B816}"/>
              </a:ext>
            </a:extLst>
          </p:cNvPr>
          <p:cNvSpPr>
            <a:spLocks noGrp="1"/>
          </p:cNvSpPr>
          <p:nvPr>
            <p:ph idx="1"/>
          </p:nvPr>
        </p:nvSpPr>
        <p:spPr/>
        <p:txBody>
          <a:bodyPr/>
          <a:lstStyle/>
          <a:p>
            <a:r>
              <a:rPr lang="en-GB" dirty="0"/>
              <a:t>The Algorithms used for fitting the model to the data with their respective accuracy scores are as follows-</a:t>
            </a:r>
          </a:p>
          <a:p>
            <a:r>
              <a:rPr lang="en-GB" dirty="0"/>
              <a:t>1.Logistic Regression(62%)</a:t>
            </a:r>
          </a:p>
          <a:p>
            <a:r>
              <a:rPr lang="en-GB" dirty="0"/>
              <a:t>2.Random Forest Classifier(97%)</a:t>
            </a:r>
          </a:p>
          <a:p>
            <a:r>
              <a:rPr lang="en-GB" dirty="0"/>
              <a:t>3.AdaBoost Classifier(66%)</a:t>
            </a:r>
          </a:p>
          <a:p>
            <a:r>
              <a:rPr lang="en-GB" dirty="0"/>
              <a:t>4.XGBoost Classifier(76%)</a:t>
            </a:r>
          </a:p>
        </p:txBody>
      </p:sp>
    </p:spTree>
    <p:extLst>
      <p:ext uri="{BB962C8B-B14F-4D97-AF65-F5344CB8AC3E}">
        <p14:creationId xmlns:p14="http://schemas.microsoft.com/office/powerpoint/2010/main" val="127791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E01A7-C272-A887-F7F7-312ED2B89C21}"/>
              </a:ext>
            </a:extLst>
          </p:cNvPr>
          <p:cNvSpPr>
            <a:spLocks noGrp="1"/>
          </p:cNvSpPr>
          <p:nvPr>
            <p:ph type="title"/>
          </p:nvPr>
        </p:nvSpPr>
        <p:spPr/>
        <p:txBody>
          <a:bodyPr>
            <a:normAutofit/>
          </a:bodyPr>
          <a:lstStyle/>
          <a:p>
            <a:r>
              <a:rPr lang="en-GB" dirty="0"/>
              <a:t>.</a:t>
            </a:r>
          </a:p>
        </p:txBody>
      </p:sp>
      <p:sp>
        <p:nvSpPr>
          <p:cNvPr id="2" name="Content Placeholder 1">
            <a:extLst>
              <a:ext uri="{FF2B5EF4-FFF2-40B4-BE49-F238E27FC236}">
                <a16:creationId xmlns:a16="http://schemas.microsoft.com/office/drawing/2014/main" id="{82CED355-932E-987B-6E29-6302ECA252EF}"/>
              </a:ext>
            </a:extLst>
          </p:cNvPr>
          <p:cNvSpPr>
            <a:spLocks noGrp="1"/>
          </p:cNvSpPr>
          <p:nvPr>
            <p:ph idx="1"/>
          </p:nvPr>
        </p:nvSpPr>
        <p:spPr>
          <a:xfrm>
            <a:off x="457200" y="1481328"/>
            <a:ext cx="8229600" cy="5209404"/>
          </a:xfrm>
        </p:spPr>
        <p:txBody>
          <a:bodyPr>
            <a:normAutofit fontScale="92500" lnSpcReduction="10000"/>
          </a:bodyPr>
          <a:lstStyle/>
          <a:p>
            <a:r>
              <a:rPr lang="en-GB" sz="1800" dirty="0"/>
              <a:t>Best Algorithm outperforming all the other algorithms came out to be</a:t>
            </a:r>
            <a:r>
              <a:rPr lang="en-GB" sz="1800" b="1" i="1" u="sng" dirty="0"/>
              <a:t>  </a:t>
            </a:r>
            <a:r>
              <a:rPr lang="en-GB" sz="1800" b="1" i="1" u="sng" dirty="0">
                <a:highlight>
                  <a:srgbClr val="008000"/>
                </a:highlight>
              </a:rPr>
              <a:t>Random Forest Classifier</a:t>
            </a:r>
          </a:p>
          <a:p>
            <a:endParaRPr lang="en-GB" sz="1800" dirty="0"/>
          </a:p>
          <a:p>
            <a:pPr marL="109728" indent="0">
              <a:buNone/>
            </a:pPr>
            <a:r>
              <a:rPr lang="en-GB" sz="1800" dirty="0"/>
              <a:t>Accuracy Score-97%</a:t>
            </a:r>
          </a:p>
          <a:p>
            <a:pPr marL="109728" indent="0">
              <a:buNone/>
            </a:pPr>
            <a:endParaRPr lang="en-GB" sz="1800" dirty="0"/>
          </a:p>
          <a:p>
            <a:pPr marL="109728" indent="0">
              <a:buNone/>
            </a:pPr>
            <a:r>
              <a:rPr lang="en-GB" sz="1800" dirty="0"/>
              <a:t>Confusion Matrix</a:t>
            </a:r>
          </a:p>
          <a:p>
            <a:pPr marL="109728" indent="0">
              <a:buNone/>
            </a:pPr>
            <a:endParaRPr lang="en-GB" sz="1800" dirty="0"/>
          </a:p>
          <a:p>
            <a:pPr marL="109728" indent="0">
              <a:buNone/>
            </a:pPr>
            <a:endParaRPr lang="en-GB" sz="1800" dirty="0"/>
          </a:p>
          <a:p>
            <a:pPr marL="109728" indent="0">
              <a:buNone/>
            </a:pPr>
            <a:endParaRPr lang="en-GB" sz="1800" dirty="0"/>
          </a:p>
          <a:p>
            <a:pPr marL="109728" indent="0">
              <a:buNone/>
            </a:pPr>
            <a:endParaRPr lang="en-GB" sz="1800" dirty="0"/>
          </a:p>
          <a:p>
            <a:pPr marL="109728" indent="0">
              <a:buNone/>
            </a:pPr>
            <a:endParaRPr lang="en-GB" sz="1800" dirty="0"/>
          </a:p>
          <a:p>
            <a:pPr marL="109728" indent="0">
              <a:buNone/>
            </a:pPr>
            <a:endParaRPr lang="en-GB" sz="1800" dirty="0"/>
          </a:p>
          <a:p>
            <a:pPr marL="109728" indent="0">
              <a:buNone/>
            </a:pPr>
            <a:r>
              <a:rPr lang="en-GB" sz="1800" dirty="0"/>
              <a:t>Classification Report-</a:t>
            </a:r>
          </a:p>
        </p:txBody>
      </p:sp>
      <p:pic>
        <p:nvPicPr>
          <p:cNvPr id="5" name="Picture 4">
            <a:extLst>
              <a:ext uri="{FF2B5EF4-FFF2-40B4-BE49-F238E27FC236}">
                <a16:creationId xmlns:a16="http://schemas.microsoft.com/office/drawing/2014/main" id="{83A59ADA-FEBC-B40E-CB9E-1D92065DA75D}"/>
              </a:ext>
            </a:extLst>
          </p:cNvPr>
          <p:cNvPicPr>
            <a:picLocks noChangeAspect="1"/>
          </p:cNvPicPr>
          <p:nvPr/>
        </p:nvPicPr>
        <p:blipFill>
          <a:blip r:embed="rId2"/>
          <a:stretch>
            <a:fillRect/>
          </a:stretch>
        </p:blipFill>
        <p:spPr>
          <a:xfrm>
            <a:off x="3534937" y="2464421"/>
            <a:ext cx="5229922" cy="2531326"/>
          </a:xfrm>
          <a:prstGeom prst="rect">
            <a:avLst/>
          </a:prstGeom>
        </p:spPr>
      </p:pic>
      <p:pic>
        <p:nvPicPr>
          <p:cNvPr id="7" name="Picture 6">
            <a:extLst>
              <a:ext uri="{FF2B5EF4-FFF2-40B4-BE49-F238E27FC236}">
                <a16:creationId xmlns:a16="http://schemas.microsoft.com/office/drawing/2014/main" id="{9701FC3F-A677-B304-1932-586D575915BC}"/>
              </a:ext>
            </a:extLst>
          </p:cNvPr>
          <p:cNvPicPr>
            <a:picLocks noChangeAspect="1"/>
          </p:cNvPicPr>
          <p:nvPr/>
        </p:nvPicPr>
        <p:blipFill>
          <a:blip r:embed="rId3"/>
          <a:stretch>
            <a:fillRect/>
          </a:stretch>
        </p:blipFill>
        <p:spPr>
          <a:xfrm>
            <a:off x="3740927" y="5376672"/>
            <a:ext cx="4354858" cy="1206690"/>
          </a:xfrm>
          <a:prstGeom prst="rect">
            <a:avLst/>
          </a:prstGeom>
        </p:spPr>
      </p:pic>
    </p:spTree>
    <p:extLst>
      <p:ext uri="{BB962C8B-B14F-4D97-AF65-F5344CB8AC3E}">
        <p14:creationId xmlns:p14="http://schemas.microsoft.com/office/powerpoint/2010/main" val="355579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BA7A4-3E88-04AA-6224-08F8659EAB93}"/>
              </a:ext>
            </a:extLst>
          </p:cNvPr>
          <p:cNvSpPr>
            <a:spLocks noGrp="1"/>
          </p:cNvSpPr>
          <p:nvPr>
            <p:ph type="title"/>
          </p:nvPr>
        </p:nvSpPr>
        <p:spPr/>
        <p:txBody>
          <a:bodyPr/>
          <a:lstStyle/>
          <a:p>
            <a:r>
              <a:rPr lang="en-GB" dirty="0"/>
              <a:t>ROC PLOT</a:t>
            </a:r>
          </a:p>
        </p:txBody>
      </p:sp>
      <p:sp>
        <p:nvSpPr>
          <p:cNvPr id="2" name="Content Placeholder 1">
            <a:extLst>
              <a:ext uri="{FF2B5EF4-FFF2-40B4-BE49-F238E27FC236}">
                <a16:creationId xmlns:a16="http://schemas.microsoft.com/office/drawing/2014/main" id="{4EBE2B2C-D2A8-CD97-CCCB-A15B4D604472}"/>
              </a:ext>
            </a:extLst>
          </p:cNvPr>
          <p:cNvSpPr>
            <a:spLocks noGrp="1"/>
          </p:cNvSpPr>
          <p:nvPr>
            <p:ph idx="1"/>
          </p:nvPr>
        </p:nvSpPr>
        <p:spPr/>
        <p:txBody>
          <a:bodyPr/>
          <a:lstStyle/>
          <a:p>
            <a:r>
              <a:rPr lang="en-GB" dirty="0"/>
              <a:t>ROC Curve of Random Forest Classifier.</a:t>
            </a:r>
          </a:p>
        </p:txBody>
      </p:sp>
      <p:pic>
        <p:nvPicPr>
          <p:cNvPr id="7" name="Picture 6">
            <a:extLst>
              <a:ext uri="{FF2B5EF4-FFF2-40B4-BE49-F238E27FC236}">
                <a16:creationId xmlns:a16="http://schemas.microsoft.com/office/drawing/2014/main" id="{4F5780C0-F153-7DFB-6841-1082AF28552D}"/>
              </a:ext>
            </a:extLst>
          </p:cNvPr>
          <p:cNvPicPr>
            <a:picLocks noChangeAspect="1"/>
          </p:cNvPicPr>
          <p:nvPr/>
        </p:nvPicPr>
        <p:blipFill>
          <a:blip r:embed="rId2"/>
          <a:stretch>
            <a:fillRect/>
          </a:stretch>
        </p:blipFill>
        <p:spPr>
          <a:xfrm>
            <a:off x="2609385" y="2772755"/>
            <a:ext cx="6333893" cy="3695136"/>
          </a:xfrm>
          <a:prstGeom prst="rect">
            <a:avLst/>
          </a:prstGeom>
        </p:spPr>
      </p:pic>
    </p:spTree>
    <p:extLst>
      <p:ext uri="{BB962C8B-B14F-4D97-AF65-F5344CB8AC3E}">
        <p14:creationId xmlns:p14="http://schemas.microsoft.com/office/powerpoint/2010/main" val="418461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FB44-B833-4923-773E-ED881A5A2EC8}"/>
              </a:ext>
            </a:extLst>
          </p:cNvPr>
          <p:cNvSpPr>
            <a:spLocks noGrp="1"/>
          </p:cNvSpPr>
          <p:nvPr>
            <p:ph type="ctrTitle"/>
          </p:nvPr>
        </p:nvSpPr>
        <p:spPr/>
        <p:txBody>
          <a:bodyPr>
            <a:normAutofit fontScale="90000"/>
          </a:bodyPr>
          <a:lstStyle/>
          <a:p>
            <a:br>
              <a:rPr lang="en-GB" dirty="0"/>
            </a:br>
            <a:br>
              <a:rPr lang="en-GB" dirty="0"/>
            </a:br>
            <a:br>
              <a:rPr lang="en-GB" dirty="0"/>
            </a:br>
            <a:endParaRPr lang="en-GB" dirty="0"/>
          </a:p>
        </p:txBody>
      </p:sp>
      <p:sp>
        <p:nvSpPr>
          <p:cNvPr id="3" name="Subtitle 2">
            <a:extLst>
              <a:ext uri="{FF2B5EF4-FFF2-40B4-BE49-F238E27FC236}">
                <a16:creationId xmlns:a16="http://schemas.microsoft.com/office/drawing/2014/main" id="{BBCFD0D9-8A41-F7A7-D9D5-EDC215FC3CF4}"/>
              </a:ext>
            </a:extLst>
          </p:cNvPr>
          <p:cNvSpPr>
            <a:spLocks noGrp="1"/>
          </p:cNvSpPr>
          <p:nvPr>
            <p:ph type="subTitle" idx="1"/>
          </p:nvPr>
        </p:nvSpPr>
        <p:spPr>
          <a:xfrm>
            <a:off x="0" y="702527"/>
            <a:ext cx="9266663" cy="4555273"/>
          </a:xfrm>
        </p:spPr>
        <p:txBody>
          <a:bodyPr>
            <a:normAutofit/>
          </a:bodyPr>
          <a:lstStyle/>
          <a:p>
            <a:r>
              <a:rPr lang="en-GB" b="0" i="0" dirty="0">
                <a:effectLst/>
                <a:latin typeface="Arial" panose="020B0604020202020204" pitchFamily="34" charset="0"/>
              </a:rPr>
              <a:t> 1.Precision-It is the proportion of actual positives/negatives out of those predicted as positive/negatives.</a:t>
            </a:r>
          </a:p>
          <a:p>
            <a:r>
              <a:rPr lang="en-GB" b="0" i="0" dirty="0">
                <a:effectLst/>
                <a:latin typeface="Arial" panose="020B0604020202020204" pitchFamily="34" charset="0"/>
              </a:rPr>
              <a:t>2. Recall-</a:t>
            </a:r>
            <a:r>
              <a:rPr lang="en-GB" dirty="0">
                <a:effectLst/>
                <a:latin typeface="Arial" panose="020B0604020202020204" pitchFamily="34" charset="0"/>
              </a:rPr>
              <a:t>It </a:t>
            </a:r>
            <a:r>
              <a:rPr lang="en-GB" b="0" i="0" dirty="0">
                <a:effectLst/>
                <a:latin typeface="Arial" panose="020B0604020202020204" pitchFamily="34" charset="0"/>
              </a:rPr>
              <a:t>is the proportion of positive/negative cases that were correctly predicted.</a:t>
            </a:r>
            <a:endParaRPr lang="en-GB" dirty="0">
              <a:effectLst/>
              <a:latin typeface="Arial" panose="020B0604020202020204" pitchFamily="34" charset="0"/>
            </a:endParaRPr>
          </a:p>
          <a:p>
            <a:r>
              <a:rPr lang="en-GB" dirty="0">
                <a:latin typeface="Arial" panose="020B0604020202020204" pitchFamily="34" charset="0"/>
                <a:cs typeface="Arial" panose="020B0604020202020204" pitchFamily="34" charset="0"/>
              </a:rPr>
              <a:t>3. F1-score-It is used </a:t>
            </a:r>
            <a:r>
              <a:rPr lang="en-GB" b="0" i="0" dirty="0">
                <a:effectLst/>
                <a:latin typeface="Arial" panose="020B0604020202020204" pitchFamily="34" charset="0"/>
              </a:rPr>
              <a:t>to find a balance between precision and recall or if there is an uneven distribution of classes.</a:t>
            </a:r>
          </a:p>
          <a:p>
            <a:r>
              <a:rPr lang="en-GB" b="0" i="0" dirty="0">
                <a:effectLst/>
                <a:latin typeface="Arial" panose="020B0604020202020204" pitchFamily="34" charset="0"/>
              </a:rPr>
              <a:t>4. </a:t>
            </a:r>
            <a:r>
              <a:rPr lang="en-GB" dirty="0">
                <a:latin typeface="Arial" panose="020B0604020202020204" pitchFamily="34" charset="0"/>
                <a:cs typeface="Arial" panose="020B0604020202020204" pitchFamily="34" charset="0"/>
              </a:rPr>
              <a:t>Accuracy-</a:t>
            </a:r>
            <a:r>
              <a:rPr lang="en-GB" dirty="0">
                <a:effectLst/>
                <a:latin typeface="Arial" panose="020B0604020202020204" pitchFamily="34" charset="0"/>
                <a:cs typeface="Arial" panose="020B0604020202020204" pitchFamily="34" charset="0"/>
              </a:rPr>
              <a:t>It </a:t>
            </a:r>
            <a:r>
              <a:rPr lang="en-GB" b="0" i="0" dirty="0">
                <a:effectLst/>
                <a:latin typeface="Arial" panose="020B0604020202020204" pitchFamily="34" charset="0"/>
              </a:rPr>
              <a:t>is the fraction of predictions that our model got correct.</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a:t>
            </a:r>
            <a:endParaRPr lang="en-GB" dirty="0"/>
          </a:p>
        </p:txBody>
      </p:sp>
    </p:spTree>
    <p:extLst>
      <p:ext uri="{BB962C8B-B14F-4D97-AF65-F5344CB8AC3E}">
        <p14:creationId xmlns:p14="http://schemas.microsoft.com/office/powerpoint/2010/main" val="229175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latin typeface="Bell MT" panose="02020503060305020303" pitchFamily="18" charset="0"/>
                <a:cs typeface="Times New Roman" pitchFamily="18" charset="0"/>
              </a:rPr>
              <a:t>Steps to follow</a:t>
            </a:r>
          </a:p>
        </p:txBody>
      </p:sp>
      <p:pic>
        <p:nvPicPr>
          <p:cNvPr id="6" name="Content Placeholder 5">
            <a:extLst>
              <a:ext uri="{FF2B5EF4-FFF2-40B4-BE49-F238E27FC236}">
                <a16:creationId xmlns:a16="http://schemas.microsoft.com/office/drawing/2014/main" id="{FAE2011A-A406-D8FC-00BE-EDCBC8DFEB6C}"/>
              </a:ext>
            </a:extLst>
          </p:cNvPr>
          <p:cNvPicPr>
            <a:picLocks noGrp="1" noChangeAspect="1"/>
          </p:cNvPicPr>
          <p:nvPr>
            <p:ph idx="1"/>
          </p:nvPr>
        </p:nvPicPr>
        <p:blipFill>
          <a:blip r:embed="rId2"/>
          <a:stretch>
            <a:fillRect/>
          </a:stretch>
        </p:blipFill>
        <p:spPr>
          <a:xfrm>
            <a:off x="685800" y="2139215"/>
            <a:ext cx="7764463" cy="360827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0B8F-3CBC-D21C-4FB4-5D71F8F198C7}"/>
              </a:ext>
            </a:extLst>
          </p:cNvPr>
          <p:cNvSpPr>
            <a:spLocks noGrp="1"/>
          </p:cNvSpPr>
          <p:nvPr>
            <p:ph type="title"/>
          </p:nvPr>
        </p:nvSpPr>
        <p:spPr>
          <a:xfrm>
            <a:off x="685347" y="609601"/>
            <a:ext cx="7765321" cy="4653775"/>
          </a:xfrm>
        </p:spPr>
        <p:txBody>
          <a:bodyPr>
            <a:normAutofit/>
          </a:bodyPr>
          <a:lstStyle/>
          <a:p>
            <a:r>
              <a:rPr lang="en-GB" sz="8000" dirty="0"/>
              <a:t>THANK YOU</a:t>
            </a:r>
          </a:p>
        </p:txBody>
      </p:sp>
      <p:sp>
        <p:nvSpPr>
          <p:cNvPr id="3" name="Content Placeholder 2">
            <a:extLst>
              <a:ext uri="{FF2B5EF4-FFF2-40B4-BE49-F238E27FC236}">
                <a16:creationId xmlns:a16="http://schemas.microsoft.com/office/drawing/2014/main" id="{5C6AFC4D-10B8-7EE2-0EA7-C548B60467B4}"/>
              </a:ext>
            </a:extLst>
          </p:cNvPr>
          <p:cNvSpPr>
            <a:spLocks noGrp="1"/>
          </p:cNvSpPr>
          <p:nvPr>
            <p:ph idx="1"/>
          </p:nvPr>
        </p:nvSpPr>
        <p:spPr>
          <a:xfrm>
            <a:off x="406565" y="791737"/>
            <a:ext cx="8402898" cy="4977160"/>
          </a:xfrm>
        </p:spPr>
        <p:txBody>
          <a:bodyPr/>
          <a:lstStyle/>
          <a:p>
            <a:endParaRPr lang="en-GB" dirty="0"/>
          </a:p>
        </p:txBody>
      </p:sp>
    </p:spTree>
    <p:extLst>
      <p:ext uri="{BB962C8B-B14F-4D97-AF65-F5344CB8AC3E}">
        <p14:creationId xmlns:p14="http://schemas.microsoft.com/office/powerpoint/2010/main" val="232282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50380"/>
            <a:ext cx="8229600" cy="4947368"/>
          </a:xfrm>
        </p:spPr>
        <p:txBody>
          <a:bodyPr>
            <a:normAutofit fontScale="32500" lnSpcReduction="20000"/>
          </a:bodyPr>
          <a:lstStyle/>
          <a:p>
            <a:pPr marL="0" indent="0">
              <a:buNone/>
            </a:pPr>
            <a:r>
              <a:rPr lang="de-DE" sz="8600" b="1" i="1" u="sng" dirty="0">
                <a:latin typeface="Times New Roman" pitchFamily="18" charset="0"/>
                <a:cs typeface="Times New Roman" pitchFamily="18" charset="0"/>
              </a:rPr>
              <a:t>Data Understanding:</a:t>
            </a:r>
          </a:p>
          <a:p>
            <a:r>
              <a:rPr lang="en-US" sz="4500" dirty="0">
                <a:latin typeface="Arial" panose="020B0604020202020204" pitchFamily="34" charset="0"/>
                <a:cs typeface="Arial" panose="020B0604020202020204" pitchFamily="34" charset="0"/>
              </a:rPr>
              <a:t>The dataset contains information about loan applicants. Banks, globally, use this kind of dataset containing informative data to create models which help in deciding on whom to accept/refuse for a loan.</a:t>
            </a:r>
          </a:p>
          <a:p>
            <a:r>
              <a:rPr lang="en-GB" sz="4400" dirty="0">
                <a:latin typeface="Arial" panose="020B0604020202020204" pitchFamily="34" charset="0"/>
                <a:cs typeface="Arial" panose="020B0604020202020204" pitchFamily="34" charset="0"/>
              </a:rPr>
              <a:t>Before moving forward with machine learning </a:t>
            </a:r>
            <a:r>
              <a:rPr lang="en-GB" sz="4400" dirty="0" err="1">
                <a:latin typeface="Arial" panose="020B0604020202020204" pitchFamily="34" charset="0"/>
                <a:cs typeface="Arial" panose="020B0604020202020204" pitchFamily="34" charset="0"/>
              </a:rPr>
              <a:t>modeling</a:t>
            </a:r>
            <a:r>
              <a:rPr lang="en-GB" sz="4400" dirty="0">
                <a:latin typeface="Arial" panose="020B0604020202020204" pitchFamily="34" charset="0"/>
                <a:cs typeface="Arial" panose="020B0604020202020204" pitchFamily="34" charset="0"/>
              </a:rPr>
              <a:t>, a few steps were required to familiarize ourselves with the Loan Default Prediction dataset. The first important step was to import the necessary libraries and data files required for the model. And the second step was to do an exploratory data analysis (EDA) of the given data to examine its features and answer the following questions.</a:t>
            </a:r>
          </a:p>
          <a:p>
            <a:r>
              <a:rPr lang="en-GB" sz="4400" dirty="0">
                <a:latin typeface="Arial" panose="020B0604020202020204" pitchFamily="34" charset="0"/>
                <a:cs typeface="Arial" panose="020B0604020202020204" pitchFamily="34" charset="0"/>
              </a:rPr>
              <a:t>1. What are the characteristics of each loan?</a:t>
            </a:r>
          </a:p>
          <a:p>
            <a:r>
              <a:rPr lang="en-GB" sz="4400" dirty="0">
                <a:latin typeface="Arial" panose="020B0604020202020204" pitchFamily="34" charset="0"/>
                <a:cs typeface="Arial" panose="020B0604020202020204" pitchFamily="34" charset="0"/>
              </a:rPr>
              <a:t>2. What features make them different or similar? </a:t>
            </a:r>
          </a:p>
          <a:p>
            <a:r>
              <a:rPr lang="en-GB" sz="4400" dirty="0">
                <a:latin typeface="Arial" panose="020B0604020202020204" pitchFamily="34" charset="0"/>
                <a:cs typeface="Arial" panose="020B0604020202020204" pitchFamily="34" charset="0"/>
              </a:rPr>
              <a:t>3.How to best explain the data?</a:t>
            </a:r>
          </a:p>
          <a:p>
            <a:r>
              <a:rPr lang="en-GB" sz="4400" dirty="0">
                <a:latin typeface="Arial" panose="020B0604020202020204" pitchFamily="34" charset="0"/>
                <a:cs typeface="Arial" panose="020B0604020202020204" pitchFamily="34" charset="0"/>
              </a:rPr>
              <a:t>4. What are the most important characteristics for classification purposes? </a:t>
            </a:r>
          </a:p>
          <a:p>
            <a:r>
              <a:rPr lang="en-GB" sz="4400" dirty="0">
                <a:latin typeface="Arial" panose="020B0604020202020204" pitchFamily="34" charset="0"/>
                <a:cs typeface="Arial" panose="020B0604020202020204" pitchFamily="34" charset="0"/>
              </a:rPr>
              <a:t>5.Which method would be the most effective to clean the dataset as per our needs?</a:t>
            </a:r>
            <a:r>
              <a:rPr lang="en-US" sz="4500" dirty="0">
                <a:latin typeface="Arial" panose="020B0604020202020204" pitchFamily="34" charset="0"/>
                <a:cs typeface="Arial" panose="020B0604020202020204" pitchFamily="34" charset="0"/>
              </a:rPr>
              <a:t>.</a:t>
            </a:r>
            <a:endParaRPr lang="en-US" sz="4500" dirty="0">
              <a:latin typeface="Times New Roman" pitchFamily="18" charset="0"/>
              <a:cs typeface="Times New Roman" pitchFamily="18" charset="0"/>
            </a:endParaRPr>
          </a:p>
          <a:p>
            <a:endParaRPr lang="en-US" sz="3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 calcmode="lin" valueType="num">
                                      <p:cBhvr additive="base">
                                        <p:cTn id="1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 calcmode="lin" valueType="num">
                                      <p:cBhvr additive="base">
                                        <p:cTn id="2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additive="base">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 calcmode="lin" valueType="num">
                                      <p:cBhvr additive="base">
                                        <p:cTn id="28"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 calcmode="lin" valueType="num">
                                      <p:cBhvr additive="base">
                                        <p:cTn id="32"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 calcmode="lin" valueType="num">
                                      <p:cBhvr additive="base">
                                        <p:cTn id="3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u="sng" dirty="0">
                <a:latin typeface="Times New Roman" pitchFamily="18" charset="0"/>
                <a:cs typeface="Times New Roman" pitchFamily="18" charset="0"/>
              </a:rPr>
              <a:t>EXPLORATORY DATA  ANALYSIS</a:t>
            </a:r>
          </a:p>
        </p:txBody>
      </p:sp>
      <p:sp>
        <p:nvSpPr>
          <p:cNvPr id="2" name="Content Placeholder 1"/>
          <p:cNvSpPr>
            <a:spLocks noGrp="1"/>
          </p:cNvSpPr>
          <p:nvPr>
            <p:ph idx="1"/>
          </p:nvPr>
        </p:nvSpPr>
        <p:spPr/>
        <p:txBody>
          <a:bodyPr>
            <a:normAutofit/>
          </a:bodyPr>
          <a:lstStyle/>
          <a:p>
            <a:r>
              <a:rPr lang="en-GB" sz="1600" dirty="0"/>
              <a:t>Exploratory Data Analysis (EDA) played an integral part in understanding the Lending Club dataset. It was vital to get familiar with different relationships within the data through different types of plots before moving towards classification. Analysing these relationships helped us with interpreting the outcomes of the models. Asking questions about these relationships provided us with additional knowledge about relationships that we may not have known existed. This section will further investigate data distribution and ask specific questions about the data lying within the dataset. </a:t>
            </a:r>
            <a:endParaRPr lang="en-US" sz="1600" dirty="0">
              <a:latin typeface="Times New Roman" pitchFamily="18" charset="0"/>
              <a:cs typeface="Times New Roman" pitchFamily="18" charset="0"/>
            </a:endParaRPr>
          </a:p>
          <a:p>
            <a:pPr>
              <a:buNone/>
            </a:pPr>
            <a:endParaRPr lang="en-US" sz="1800" dirty="0">
              <a:solidFill>
                <a:schemeClr val="tx1">
                  <a:lumMod val="65000"/>
                  <a:lumOff val="35000"/>
                </a:schemeClr>
              </a:solidFill>
              <a:latin typeface="Times New Roman" pitchFamily="18" charset="0"/>
              <a:cs typeface="Times New Roman" pitchFamily="18" charset="0"/>
            </a:endParaRPr>
          </a:p>
          <a:p>
            <a:endParaRPr lang="en-US" sz="1800" dirty="0">
              <a:solidFill>
                <a:schemeClr val="tx1">
                  <a:lumMod val="65000"/>
                  <a:lumOff val="35000"/>
                </a:schemeClr>
              </a:solidFill>
              <a:latin typeface="Times New Roman" pitchFamily="18" charset="0"/>
              <a:cs typeface="Times New Roman" pitchFamily="18" charset="0"/>
            </a:endParaRPr>
          </a:p>
          <a:p>
            <a:endParaRPr lang="en-US" sz="1800" dirty="0">
              <a:solidFill>
                <a:schemeClr val="tx1">
                  <a:lumMod val="65000"/>
                  <a:lumOff val="35000"/>
                </a:schemeClr>
              </a:solidFill>
              <a:latin typeface="Times New Roman" pitchFamily="18" charset="0"/>
              <a:cs typeface="Times New Roman" pitchFamily="18" charset="0"/>
            </a:endParaRPr>
          </a:p>
          <a:p>
            <a:endParaRPr lang="en-US" sz="1800" dirty="0">
              <a:solidFill>
                <a:schemeClr val="tx1">
                  <a:lumMod val="65000"/>
                  <a:lumOff val="35000"/>
                </a:schemeClr>
              </a:solidFill>
              <a:latin typeface="Times New Roman" pitchFamily="18" charset="0"/>
              <a:cs typeface="Times New Roman" pitchFamily="18" charset="0"/>
            </a:endParaRPr>
          </a:p>
          <a:p>
            <a:endParaRPr lang="en-US" sz="1800" dirty="0">
              <a:solidFill>
                <a:schemeClr val="tx1">
                  <a:lumMod val="65000"/>
                  <a:lumOff val="3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DE048C-F4F2-BA74-047E-FB9D2CF4B511}"/>
              </a:ext>
            </a:extLst>
          </p:cNvPr>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Missing Values</a:t>
            </a:r>
          </a:p>
        </p:txBody>
      </p:sp>
      <p:sp>
        <p:nvSpPr>
          <p:cNvPr id="2" name="Content Placeholder 1">
            <a:extLst>
              <a:ext uri="{FF2B5EF4-FFF2-40B4-BE49-F238E27FC236}">
                <a16:creationId xmlns:a16="http://schemas.microsoft.com/office/drawing/2014/main" id="{1E9B65EB-37D4-291F-53A7-CD476220358E}"/>
              </a:ext>
            </a:extLst>
          </p:cNvPr>
          <p:cNvSpPr>
            <a:spLocks noGrp="1"/>
          </p:cNvSpPr>
          <p:nvPr>
            <p:ph idx="1"/>
          </p:nvPr>
        </p:nvSpPr>
        <p:spPr/>
        <p:txBody>
          <a:bodyPr>
            <a:normAutofit fontScale="77500" lnSpcReduction="20000"/>
          </a:bodyPr>
          <a:lstStyle/>
          <a:p>
            <a:pPr rtl="0"/>
            <a:r>
              <a:rPr lang="en-GB" dirty="0">
                <a:latin typeface="Arial" panose="020B0604020202020204" pitchFamily="34" charset="0"/>
              </a:rPr>
              <a:t>I</a:t>
            </a:r>
            <a:r>
              <a:rPr lang="en-GB" dirty="0">
                <a:effectLst/>
                <a:latin typeface="Arial" panose="020B0604020202020204" pitchFamily="34" charset="0"/>
              </a:rPr>
              <a:t>n real data, there are some variables where a particular element is missing because of various reasons, such as corrupt data, failure to load the information.</a:t>
            </a:r>
          </a:p>
          <a:p>
            <a:pPr rtl="0"/>
            <a:r>
              <a:rPr lang="en-GB" dirty="0">
                <a:effectLst/>
                <a:latin typeface="Arial" panose="020B0604020202020204" pitchFamily="34" charset="0"/>
              </a:rPr>
              <a:t>We can not use the data with missing values for model building</a:t>
            </a:r>
            <a:r>
              <a:rPr lang="en-GB" dirty="0">
                <a:latin typeface="Arial" panose="020B0604020202020204" pitchFamily="34" charset="0"/>
              </a:rPr>
              <a:t> they require proper treatment.</a:t>
            </a:r>
          </a:p>
          <a:p>
            <a:pPr rtl="0"/>
            <a:r>
              <a:rPr lang="en-GB" dirty="0">
                <a:effectLst/>
                <a:latin typeface="Arial" panose="020B0604020202020204" pitchFamily="34" charset="0"/>
              </a:rPr>
              <a:t>There are different ways of treating the null</a:t>
            </a:r>
            <a:r>
              <a:rPr lang="en-GB" dirty="0">
                <a:latin typeface="Arial" panose="020B0604020202020204" pitchFamily="34" charset="0"/>
              </a:rPr>
              <a:t> </a:t>
            </a:r>
            <a:r>
              <a:rPr lang="en-GB" dirty="0">
                <a:effectLst/>
                <a:latin typeface="Arial" panose="020B0604020202020204" pitchFamily="34" charset="0"/>
              </a:rPr>
              <a:t>values.</a:t>
            </a:r>
            <a:endParaRPr lang="en-GB" dirty="0">
              <a:effectLst/>
            </a:endParaRPr>
          </a:p>
          <a:p>
            <a:r>
              <a:rPr lang="en-GB"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Ways of missing values imputation-</a:t>
            </a:r>
          </a:p>
          <a:p>
            <a:r>
              <a:rPr lang="en-GB"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1.Drop Data</a:t>
            </a:r>
          </a:p>
          <a:p>
            <a:r>
              <a:rPr lang="en-GB"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2. Replace data.</a:t>
            </a:r>
          </a:p>
          <a:p>
            <a:r>
              <a:rPr lang="en-GB"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It depends upon the situation which option to go for while treating missing values.</a:t>
            </a:r>
          </a:p>
          <a:p>
            <a:r>
              <a:rPr lang="en-GB"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 our dataset we went for dropping variables having more than 40%  of the values as null while for other variables we went for imputation of the null values.</a:t>
            </a:r>
          </a:p>
          <a:p>
            <a:endParaRPr lang="en-GB"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GB"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p:txBody>
      </p:sp>
    </p:spTree>
    <p:extLst>
      <p:ext uri="{BB962C8B-B14F-4D97-AF65-F5344CB8AC3E}">
        <p14:creationId xmlns:p14="http://schemas.microsoft.com/office/powerpoint/2010/main" val="271544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heel(1)">
                                      <p:cBhvr>
                                        <p:cTn id="12" dur="2000"/>
                                        <p:tgtEl>
                                          <p:spTgt spid="2">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heel(1)">
                                      <p:cBhvr>
                                        <p:cTn id="15" dur="2000"/>
                                        <p:tgtEl>
                                          <p:spTgt spid="2">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heel(1)">
                                      <p:cBhvr>
                                        <p:cTn id="18" dur="2000"/>
                                        <p:tgtEl>
                                          <p:spTgt spid="2">
                                            <p:txEl>
                                              <p:pRg st="2" end="2"/>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heel(1)">
                                      <p:cBhvr>
                                        <p:cTn id="21" dur="2000"/>
                                        <p:tgtEl>
                                          <p:spTgt spid="2">
                                            <p:txEl>
                                              <p:pRg st="3" end="3"/>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heel(1)">
                                      <p:cBhvr>
                                        <p:cTn id="24" dur="2000"/>
                                        <p:tgtEl>
                                          <p:spTgt spid="2">
                                            <p:txEl>
                                              <p:pRg st="4" end="4"/>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heel(1)">
                                      <p:cBhvr>
                                        <p:cTn id="27" dur="2000"/>
                                        <p:tgtEl>
                                          <p:spTgt spid="2">
                                            <p:txEl>
                                              <p:pRg st="5" end="5"/>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heel(1)">
                                      <p:cBhvr>
                                        <p:cTn id="30" dur="2000"/>
                                        <p:tgtEl>
                                          <p:spTgt spid="2">
                                            <p:txEl>
                                              <p:pRg st="6" end="6"/>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wheel(1)">
                                      <p:cBhvr>
                                        <p:cTn id="33"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393700"/>
            <a:ext cx="8229600" cy="5613400"/>
          </a:xfrm>
        </p:spPr>
        <p:txBody>
          <a:bodyPr>
            <a:normAutofit fontScale="85000" lnSpcReduction="10000"/>
          </a:bodyPr>
          <a:lstStyle/>
          <a:p>
            <a:r>
              <a:rPr lang="en-US" sz="2000" dirty="0">
                <a:latin typeface="Times New Roman" pitchFamily="18" charset="0"/>
                <a:cs typeface="Times New Roman" pitchFamily="18" charset="0"/>
              </a:rPr>
              <a:t>Numerical Variables: For numerical values, we opted for imputation through the median.</a:t>
            </a:r>
          </a:p>
          <a:p>
            <a:r>
              <a:rPr lang="en-US" sz="2000" dirty="0">
                <a:latin typeface="Times New Roman" pitchFamily="18" charset="0"/>
                <a:cs typeface="Times New Roman" pitchFamily="18" charset="0"/>
              </a:rPr>
              <a:t>Categorical Variables: For Categories, we did the imputation by replacing the missing values by the mode of the variable.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We noted that after dropping the columns we were left with 73 columns for further analysis.</a:t>
            </a:r>
          </a:p>
          <a:p>
            <a:r>
              <a:rPr lang="en-US" sz="2800" b="1" u="sng" dirty="0">
                <a:latin typeface="Times New Roman" pitchFamily="18" charset="0"/>
                <a:cs typeface="Times New Roman" pitchFamily="18" charset="0"/>
              </a:rPr>
              <a:t>Outliers Analysis:</a:t>
            </a:r>
            <a:endParaRPr lang="en-US" sz="2400" b="1" u="sng" dirty="0">
              <a:latin typeface="Times New Roman" pitchFamily="18" charset="0"/>
              <a:cs typeface="Times New Roman" pitchFamily="18" charset="0"/>
            </a:endParaRPr>
          </a:p>
          <a:p>
            <a:r>
              <a:rPr lang="en-US" sz="2000" dirty="0">
                <a:latin typeface="Times New Roman" pitchFamily="18" charset="0"/>
                <a:cs typeface="Times New Roman" pitchFamily="18" charset="0"/>
              </a:rPr>
              <a:t>There were a few columns in current application data named AMT_ANNUITY, AMT_CREDIT, AMT_GOODS_PRICE,CNT_CHILDREN and more which have abundance amount of outliers and required treatment.</a:t>
            </a:r>
          </a:p>
          <a:p>
            <a:r>
              <a:rPr lang="en-US" sz="2000" dirty="0">
                <a:latin typeface="Times New Roman" pitchFamily="18" charset="0"/>
                <a:cs typeface="Times New Roman" pitchFamily="18" charset="0"/>
              </a:rPr>
              <a:t>AMT_INCOME_TOTAL has many outliers which indicate that few of the loan applicants have high income as compared to the others.</a:t>
            </a:r>
          </a:p>
          <a:p>
            <a:r>
              <a:rPr lang="en-US" sz="2000" dirty="0">
                <a:latin typeface="Times New Roman" pitchFamily="18" charset="0"/>
                <a:cs typeface="Times New Roman" pitchFamily="18" charset="0"/>
              </a:rPr>
              <a:t>DAYS_BIRTH has no outliers which means the data available is reliable.</a:t>
            </a:r>
          </a:p>
          <a:p>
            <a:r>
              <a:rPr lang="en-US" sz="2000" dirty="0">
                <a:latin typeface="Times New Roman" pitchFamily="18" charset="0"/>
                <a:cs typeface="Times New Roman" pitchFamily="18" charset="0"/>
              </a:rPr>
              <a:t>DAYS_EMPLOYED has outlier values around 350000(days) which is around 958 years which is impossible .</a:t>
            </a:r>
          </a:p>
          <a:p>
            <a:endParaRPr lang="en-US" sz="2000" u="sng"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E1F8C5E2-4420-1771-B86D-6FD436B08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448" y="0"/>
            <a:ext cx="42779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48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0C79D399-CCBA-7F50-CD7C-4E13F3E12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448" y="0"/>
            <a:ext cx="42779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637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1294</TotalTime>
  <Words>2395</Words>
  <Application>Microsoft Office PowerPoint</Application>
  <PresentationFormat>On-screen Show (4:3)</PresentationFormat>
  <Paragraphs>167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Bookman Old Style</vt:lpstr>
      <vt:lpstr>Rockwell</vt:lpstr>
      <vt:lpstr>Arial</vt:lpstr>
      <vt:lpstr>Times New Roman</vt:lpstr>
      <vt:lpstr>Bell MT</vt:lpstr>
      <vt:lpstr>Calibri</vt:lpstr>
      <vt:lpstr>Damask</vt:lpstr>
      <vt:lpstr>Bank loan default Prediction</vt:lpstr>
      <vt:lpstr>Problem Statement</vt:lpstr>
      <vt:lpstr>Steps to follow</vt:lpstr>
      <vt:lpstr>PowerPoint Presentation</vt:lpstr>
      <vt:lpstr>EXPLORATORY DATA  ANALYSIS</vt:lpstr>
      <vt:lpstr>Missing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Adding previous application data.</vt:lpstr>
      <vt:lpstr>Statistical Tests</vt:lpstr>
      <vt:lpstr>Anova                     Chi-Square</vt:lpstr>
      <vt:lpstr>Handling Non-Numerical Data</vt:lpstr>
      <vt:lpstr>N-1 Encoding</vt:lpstr>
      <vt:lpstr>Transformation</vt:lpstr>
      <vt:lpstr>Dimensionality Reduction</vt:lpstr>
      <vt:lpstr>PowerPoint Presentation</vt:lpstr>
      <vt:lpstr> Imbalanced Data</vt:lpstr>
      <vt:lpstr>Performance metrics for the model</vt:lpstr>
      <vt:lpstr>Model Deployment</vt:lpstr>
      <vt:lpstr>.</vt:lpstr>
      <vt:lpstr>ROC PLOT</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admin</dc:creator>
  <cp:lastModifiedBy>E-mail Team</cp:lastModifiedBy>
  <cp:revision>17</cp:revision>
  <dcterms:created xsi:type="dcterms:W3CDTF">2017-03-30T12:09:41Z</dcterms:created>
  <dcterms:modified xsi:type="dcterms:W3CDTF">2022-12-23T14:57:59Z</dcterms:modified>
</cp:coreProperties>
</file>