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  <p:sldId id="283" r:id="rId6"/>
    <p:sldId id="284" r:id="rId7"/>
    <p:sldId id="299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300" r:id="rId18"/>
    <p:sldId id="294" r:id="rId19"/>
    <p:sldId id="306" r:id="rId20"/>
    <p:sldId id="304" r:id="rId21"/>
    <p:sldId id="305" r:id="rId22"/>
    <p:sldId id="295" r:id="rId23"/>
    <p:sldId id="296" r:id="rId24"/>
    <p:sldId id="297" r:id="rId25"/>
    <p:sldId id="298" r:id="rId26"/>
    <p:sldId id="302" r:id="rId27"/>
    <p:sldId id="307" r:id="rId28"/>
    <p:sldId id="303" r:id="rId29"/>
    <p:sldId id="257" r:id="rId30"/>
    <p:sldId id="277" r:id="rId31"/>
    <p:sldId id="278" r:id="rId32"/>
    <p:sldId id="279" r:id="rId33"/>
    <p:sldId id="258" r:id="rId34"/>
    <p:sldId id="259" r:id="rId35"/>
    <p:sldId id="260" r:id="rId36"/>
    <p:sldId id="268" r:id="rId37"/>
    <p:sldId id="30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E6826-3026-4B08-A491-8141BB07A9AC}" v="1" dt="2022-03-31T07:46:55.993"/>
    <p1510:client id="{70779B07-600B-4515-A2F9-E30C1E903CFF}" v="1" dt="2022-04-20T19:36:49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94660"/>
  </p:normalViewPr>
  <p:slideViewPr>
    <p:cSldViewPr>
      <p:cViewPr varScale="1">
        <p:scale>
          <a:sx n="65" d="100"/>
          <a:sy n="65" d="100"/>
        </p:scale>
        <p:origin x="-132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ESH JAT" userId="S::pareshj.ug19.cs@nitp.ac.in::8c9d6544-dff3-45c5-8bdd-09f00272eaa7" providerId="AD" clId="Web-{625E6826-3026-4B08-A491-8141BB07A9AC}"/>
    <pc:docChg chg="modSld">
      <pc:chgData name="PARESH JAT" userId="S::pareshj.ug19.cs@nitp.ac.in::8c9d6544-dff3-45c5-8bdd-09f00272eaa7" providerId="AD" clId="Web-{625E6826-3026-4B08-A491-8141BB07A9AC}" dt="2022-03-31T07:46:55.993" v="0" actId="1076"/>
      <pc:docMkLst>
        <pc:docMk/>
      </pc:docMkLst>
      <pc:sldChg chg="modSp">
        <pc:chgData name="PARESH JAT" userId="S::pareshj.ug19.cs@nitp.ac.in::8c9d6544-dff3-45c5-8bdd-09f00272eaa7" providerId="AD" clId="Web-{625E6826-3026-4B08-A491-8141BB07A9AC}" dt="2022-03-31T07:46:55.993" v="0" actId="1076"/>
        <pc:sldMkLst>
          <pc:docMk/>
          <pc:sldMk cId="2048556969" sldId="282"/>
        </pc:sldMkLst>
        <pc:picChg chg="mod">
          <ac:chgData name="PARESH JAT" userId="S::pareshj.ug19.cs@nitp.ac.in::8c9d6544-dff3-45c5-8bdd-09f00272eaa7" providerId="AD" clId="Web-{625E6826-3026-4B08-A491-8141BB07A9AC}" dt="2022-03-31T07:46:55.993" v="0" actId="1076"/>
          <ac:picMkLst>
            <pc:docMk/>
            <pc:sldMk cId="2048556969" sldId="282"/>
            <ac:picMk id="2" creationId="{00000000-0000-0000-0000-000000000000}"/>
          </ac:picMkLst>
        </pc:picChg>
      </pc:sldChg>
    </pc:docChg>
  </pc:docChgLst>
  <pc:docChgLst>
    <pc:chgData name="PARESH JAT" userId="S::pareshj.ug19.cs@nitp.ac.in::8c9d6544-dff3-45c5-8bdd-09f00272eaa7" providerId="AD" clId="Web-{70779B07-600B-4515-A2F9-E30C1E903CFF}"/>
    <pc:docChg chg="modSld">
      <pc:chgData name="PARESH JAT" userId="S::pareshj.ug19.cs@nitp.ac.in::8c9d6544-dff3-45c5-8bdd-09f00272eaa7" providerId="AD" clId="Web-{70779B07-600B-4515-A2F9-E30C1E903CFF}" dt="2022-04-20T19:36:49.533" v="0" actId="1076"/>
      <pc:docMkLst>
        <pc:docMk/>
      </pc:docMkLst>
      <pc:sldChg chg="modSp">
        <pc:chgData name="PARESH JAT" userId="S::pareshj.ug19.cs@nitp.ac.in::8c9d6544-dff3-45c5-8bdd-09f00272eaa7" providerId="AD" clId="Web-{70779B07-600B-4515-A2F9-E30C1E903CFF}" dt="2022-04-20T19:36:49.533" v="0" actId="1076"/>
        <pc:sldMkLst>
          <pc:docMk/>
          <pc:sldMk cId="64127483" sldId="293"/>
        </pc:sldMkLst>
        <pc:picChg chg="mod">
          <ac:chgData name="PARESH JAT" userId="S::pareshj.ug19.cs@nitp.ac.in::8c9d6544-dff3-45c5-8bdd-09f00272eaa7" providerId="AD" clId="Web-{70779B07-600B-4515-A2F9-E30C1E903CFF}" dt="2022-04-20T19:36:49.533" v="0" actId="1076"/>
          <ac:picMkLst>
            <pc:docMk/>
            <pc:sldMk cId="64127483" sldId="293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59661"/>
            <a:ext cx="8229600" cy="50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5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11" y="575523"/>
            <a:ext cx="6125150" cy="5426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3701" y="1988807"/>
            <a:ext cx="7056755" cy="426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9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9" y="2147912"/>
            <a:ext cx="6912736" cy="35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4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81073"/>
            <a:ext cx="79635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2CA1BE"/>
                </a:solidFill>
                <a:latin typeface="Segoe UI Symbol"/>
                <a:cs typeface="Segoe UI Symbol"/>
              </a:rPr>
              <a:t>🞂</a:t>
            </a:r>
            <a:r>
              <a:rPr sz="1200" spc="-100" dirty="0">
                <a:solidFill>
                  <a:srgbClr val="2CA1BE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Bitcoin Block Propagation whenever </a:t>
            </a: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5" dirty="0">
                <a:latin typeface="Lucida Sans Unicode"/>
                <a:cs typeface="Lucida Sans Unicode"/>
              </a:rPr>
              <a:t>node is getting more </a:t>
            </a:r>
            <a:r>
              <a:rPr sz="1800" dirty="0">
                <a:latin typeface="Lucida Sans Unicode"/>
                <a:cs typeface="Lucida Sans Unicode"/>
              </a:rPr>
              <a:t>than one 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copy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blockchain</a:t>
            </a:r>
            <a:r>
              <a:rPr sz="1800" dirty="0">
                <a:latin typeface="Lucida Sans Unicode"/>
                <a:cs typeface="Lucida Sans Unicode"/>
              </a:rPr>
              <a:t> ,it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will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accept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copy</a:t>
            </a:r>
            <a:r>
              <a:rPr sz="1800" dirty="0">
                <a:latin typeface="Lucida Sans Unicode"/>
                <a:cs typeface="Lucida Sans Unicode"/>
              </a:rPr>
              <a:t> which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has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been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transferred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by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maximum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number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peers.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2" y="2492882"/>
            <a:ext cx="7128764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8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413254"/>
            <a:ext cx="8229600" cy="29782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1" y="575523"/>
            <a:ext cx="5477256" cy="5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LENOVO\Downloads\WhatsApp Image 2022-02-22 at 1.34.18 PM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774825"/>
            <a:ext cx="8128000" cy="33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6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72767"/>
            <a:ext cx="8229600" cy="38286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1" y="575523"/>
            <a:ext cx="5477256" cy="5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9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676400"/>
            <a:ext cx="1777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Industrial Mining</a:t>
            </a:r>
          </a:p>
          <a:p>
            <a:endParaRPr lang="en-IN" dirty="0"/>
          </a:p>
          <a:p>
            <a:r>
              <a:rPr lang="en-IN" dirty="0"/>
              <a:t>Mining Pool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3505200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6.25 </a:t>
            </a:r>
            <a:r>
              <a:rPr lang="en-IN" dirty="0" err="1"/>
              <a:t>bitcoin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45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ENOVO\Downloads\WhatsApp Image 2022-02-22 at 1.34.17 PM (3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41575"/>
            <a:ext cx="8128000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6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ENOVO\Downloads\WhatsApp Image 2022-02-22 at 1.34.18 PM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371725"/>
            <a:ext cx="8128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04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00745"/>
            <a:ext cx="8003285" cy="40325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916" y="575523"/>
            <a:ext cx="8049910" cy="5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7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13293"/>
            <a:ext cx="8229600" cy="44616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755" y="575523"/>
            <a:ext cx="3760250" cy="4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8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5325" y="476250"/>
            <a:ext cx="7753350" cy="5905500"/>
            <a:chOff x="695325" y="476250"/>
            <a:chExt cx="7753350" cy="5905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4469" y="1800225"/>
              <a:ext cx="5297316" cy="30575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325" y="476250"/>
              <a:ext cx="7753350" cy="590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64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837" y="733425"/>
            <a:ext cx="86963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916" y="575523"/>
            <a:ext cx="8049910" cy="5106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17662"/>
            <a:ext cx="8229600" cy="4819650"/>
          </a:xfrm>
          <a:prstGeom prst="rect">
            <a:avLst/>
          </a:prstGeom>
        </p:spPr>
      </p:pic>
      <p:pic>
        <p:nvPicPr>
          <p:cNvPr id="4" name="Picture 2" descr="C:\Users\LENOVO\Downloads\WhatsApp Image 2022-02-22 at 2.01.11 P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57200"/>
            <a:ext cx="8407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6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LENOVO\Downloads\WhatsApp Image 2022-02-22 at 1.34.18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2350"/>
            <a:ext cx="8128000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8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905000"/>
            <a:ext cx="74791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Hash each digit 16v types of number ranging from  0 to 9 and A to F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Assuming  there  is N = 16^64= Population Hash Set</a:t>
            </a:r>
          </a:p>
          <a:p>
            <a:r>
              <a:rPr lang="en-IN" dirty="0">
                <a:solidFill>
                  <a:srgbClr val="FF0000"/>
                </a:solidFill>
              </a:rPr>
              <a:t>Target </a:t>
            </a:r>
            <a:r>
              <a:rPr lang="en-IN" dirty="0" err="1">
                <a:solidFill>
                  <a:srgbClr val="FF0000"/>
                </a:solidFill>
              </a:rPr>
              <a:t>Hashset</a:t>
            </a:r>
            <a:r>
              <a:rPr lang="en-IN" dirty="0">
                <a:solidFill>
                  <a:srgbClr val="FF0000"/>
                </a:solidFill>
              </a:rPr>
              <a:t>  18 </a:t>
            </a:r>
            <a:r>
              <a:rPr lang="en-IN" dirty="0" err="1">
                <a:solidFill>
                  <a:srgbClr val="FF0000"/>
                </a:solidFill>
              </a:rPr>
              <a:t>leadig</a:t>
            </a:r>
            <a:r>
              <a:rPr lang="en-IN" dirty="0">
                <a:solidFill>
                  <a:srgbClr val="FF0000"/>
                </a:solidFill>
              </a:rPr>
              <a:t> 0</a:t>
            </a:r>
          </a:p>
          <a:p>
            <a:r>
              <a:rPr lang="en-IN" dirty="0">
                <a:solidFill>
                  <a:srgbClr val="FF0000"/>
                </a:solidFill>
              </a:rPr>
              <a:t>Target </a:t>
            </a:r>
            <a:r>
              <a:rPr lang="en-IN" dirty="0" err="1">
                <a:solidFill>
                  <a:srgbClr val="FF0000"/>
                </a:solidFill>
              </a:rPr>
              <a:t>Hashset</a:t>
            </a:r>
            <a:r>
              <a:rPr lang="en-IN" dirty="0">
                <a:solidFill>
                  <a:srgbClr val="FF0000"/>
                </a:solidFill>
              </a:rPr>
              <a:t>= 16^(64-18)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Probability that random hash= Target </a:t>
            </a:r>
            <a:r>
              <a:rPr lang="en-IN" dirty="0" err="1">
                <a:solidFill>
                  <a:srgbClr val="FF0000"/>
                </a:solidFill>
              </a:rPr>
              <a:t>Hashset</a:t>
            </a:r>
            <a:r>
              <a:rPr lang="en-IN" dirty="0">
                <a:solidFill>
                  <a:srgbClr val="FF0000"/>
                </a:solidFill>
              </a:rPr>
              <a:t>/ Population </a:t>
            </a:r>
            <a:r>
              <a:rPr lang="en-IN" dirty="0" err="1">
                <a:solidFill>
                  <a:srgbClr val="FF0000"/>
                </a:solidFill>
              </a:rPr>
              <a:t>Hashset</a:t>
            </a:r>
            <a:r>
              <a:rPr lang="en-IN" dirty="0">
                <a:solidFill>
                  <a:srgbClr val="FF0000"/>
                </a:solidFill>
              </a:rPr>
              <a:t>= 2*10^-22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Nonce=32 bit unsigned integer</a:t>
            </a:r>
          </a:p>
          <a:p>
            <a:r>
              <a:rPr lang="en-IN" dirty="0">
                <a:solidFill>
                  <a:srgbClr val="FF0000"/>
                </a:solidFill>
              </a:rPr>
              <a:t>Maximum Nonce=2^32 </a:t>
            </a:r>
          </a:p>
          <a:p>
            <a:r>
              <a:rPr lang="en-IN" dirty="0">
                <a:solidFill>
                  <a:srgbClr val="FF0000"/>
                </a:solidFill>
              </a:rPr>
              <a:t>Limit between 0 to 2^32= 4*10^9</a:t>
            </a:r>
          </a:p>
          <a:p>
            <a:r>
              <a:rPr lang="en-IN" dirty="0" err="1">
                <a:solidFill>
                  <a:srgbClr val="FF0000"/>
                </a:solidFill>
              </a:rPr>
              <a:t>Prb</a:t>
            </a:r>
            <a:r>
              <a:rPr lang="en-IN" dirty="0">
                <a:solidFill>
                  <a:srgbClr val="FF0000"/>
                </a:solidFill>
              </a:rPr>
              <a:t> that one of them valid=4*10^9 * 2*10^-22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40 second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665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LENOVO\Downloads\WhatsApp Image 2022-02-22 at 1.34.17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60450"/>
            <a:ext cx="81280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08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ownloads\WhatsApp Image 2022-02-22 at 1.34.18 PM (3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314325"/>
            <a:ext cx="5537200" cy="622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71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ENOVO\Downloads\WhatsApp Image 2022-02-22 at 1.34.18 PM (6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835025"/>
            <a:ext cx="6038850" cy="51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38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ENOVO\Downloads\WhatsApp Image 2022-02-22 at 1.34.18 PM (5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752475"/>
            <a:ext cx="612775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47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LENOVO\Downloads\WhatsApp Image 2022-02-22 at 1.34.18 PM (2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31850"/>
            <a:ext cx="7118350" cy="51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87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0331"/>
            <a:ext cx="8686800" cy="6487795"/>
            <a:chOff x="0" y="370331"/>
            <a:chExt cx="8686800" cy="6487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99362"/>
              <a:ext cx="8229600" cy="44895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59" y="370331"/>
              <a:ext cx="7150608" cy="1139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45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NOVO\Downloads\WhatsApp Image 2022-02-22 at 1.34.18 PM (10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168400"/>
            <a:ext cx="739775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923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NOVO\Downloads\WhatsApp Image 2022-02-22 at 1.34.18 PM (8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295400"/>
            <a:ext cx="79819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91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NOVO\Downloads\WhatsApp Image 2022-02-22 at 1.34.18 PM (7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8" y="381000"/>
            <a:ext cx="8128000" cy="58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19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LENOVO\Downloads\WhatsApp Image 2022-02-22 at 1.34.17 PM (2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276350"/>
            <a:ext cx="8128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192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1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ownloads\WhatsApp Image 2022-02-22 at 1.34.18 PM (9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87500"/>
            <a:ext cx="81280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64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112"/>
            <a:ext cx="8686800" cy="6724015"/>
            <a:chOff x="0" y="134112"/>
            <a:chExt cx="8686800" cy="6724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644484"/>
              <a:ext cx="8229600" cy="4199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363" y="134112"/>
              <a:ext cx="6876288" cy="159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692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85035"/>
            <a:ext cx="8229600" cy="3118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436" y="316817"/>
            <a:ext cx="7696473" cy="9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03069"/>
            <a:ext cx="8229600" cy="30820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436" y="316817"/>
            <a:ext cx="7696473" cy="9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5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95144"/>
            <a:ext cx="8229600" cy="28978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436" y="316817"/>
            <a:ext cx="7696473" cy="9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5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858" y="2081504"/>
            <a:ext cx="8229600" cy="35077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436" y="316817"/>
            <a:ext cx="7696473" cy="9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2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10F1F94D4425408903D419EBC9A09E" ma:contentTypeVersion="7" ma:contentTypeDescription="Create a new document." ma:contentTypeScope="" ma:versionID="f5481b754396d773bd8d7988606ecd53">
  <xsd:schema xmlns:xsd="http://www.w3.org/2001/XMLSchema" xmlns:xs="http://www.w3.org/2001/XMLSchema" xmlns:p="http://schemas.microsoft.com/office/2006/metadata/properties" xmlns:ns2="386d7421-ee1a-4e21-ac59-7fc47b5e2291" xmlns:ns3="129058b1-ca08-46a8-bace-abe59da7ef7d" targetNamespace="http://schemas.microsoft.com/office/2006/metadata/properties" ma:root="true" ma:fieldsID="12d2fe0abbf063f3c8872d0c895998e6" ns2:_="" ns3:_="">
    <xsd:import namespace="386d7421-ee1a-4e21-ac59-7fc47b5e2291"/>
    <xsd:import namespace="129058b1-ca08-46a8-bace-abe59da7e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d7421-ee1a-4e21-ac59-7fc47b5e22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058b1-ca08-46a8-bace-abe59da7ef7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8B8C05-2E4F-4F86-AA81-EFFA094CCB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BA790-74C1-4EAB-84F8-781FDE28F3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633932-B870-4000-9E95-E566BA8FF1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d7421-ee1a-4e21-ac59-7fc47b5e2291"/>
    <ds:schemaRef ds:uri="129058b1-ca08-46a8-bace-abe59da7e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115</Words>
  <Application>Microsoft Office PowerPoint</Application>
  <PresentationFormat>On-screen Show (4:3)</PresentationFormat>
  <Paragraphs>19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10</cp:revision>
  <dcterms:created xsi:type="dcterms:W3CDTF">2006-08-16T00:00:00Z</dcterms:created>
  <dcterms:modified xsi:type="dcterms:W3CDTF">2022-04-20T19:36:49Z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0x0101004810F1F94D4425408903D419EBC9A09E</vt:lpwstr>
  </property>
</Properties>
</file>