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0"/>
  </p:notesMasterIdLst>
  <p:handoutMasterIdLst>
    <p:handoutMasterId r:id="rId121"/>
  </p:handoutMasterIdLst>
  <p:sldIdLst>
    <p:sldId id="256" r:id="rId5"/>
    <p:sldId id="554" r:id="rId6"/>
    <p:sldId id="555" r:id="rId7"/>
    <p:sldId id="399" r:id="rId8"/>
    <p:sldId id="400" r:id="rId9"/>
    <p:sldId id="487" r:id="rId10"/>
    <p:sldId id="488" r:id="rId11"/>
    <p:sldId id="489" r:id="rId12"/>
    <p:sldId id="490" r:id="rId13"/>
    <p:sldId id="491" r:id="rId14"/>
    <p:sldId id="492" r:id="rId15"/>
    <p:sldId id="494" r:id="rId16"/>
    <p:sldId id="495" r:id="rId17"/>
    <p:sldId id="496" r:id="rId18"/>
    <p:sldId id="590" r:id="rId19"/>
    <p:sldId id="591" r:id="rId20"/>
    <p:sldId id="499" r:id="rId21"/>
    <p:sldId id="501" r:id="rId22"/>
    <p:sldId id="502" r:id="rId23"/>
    <p:sldId id="503" r:id="rId24"/>
    <p:sldId id="504" r:id="rId25"/>
    <p:sldId id="505" r:id="rId26"/>
    <p:sldId id="506" r:id="rId27"/>
    <p:sldId id="507" r:id="rId28"/>
    <p:sldId id="556" r:id="rId29"/>
    <p:sldId id="557" r:id="rId30"/>
    <p:sldId id="508" r:id="rId31"/>
    <p:sldId id="509" r:id="rId32"/>
    <p:sldId id="510" r:id="rId33"/>
    <p:sldId id="511" r:id="rId34"/>
    <p:sldId id="592" r:id="rId35"/>
    <p:sldId id="593" r:id="rId36"/>
    <p:sldId id="594" r:id="rId37"/>
    <p:sldId id="595" r:id="rId38"/>
    <p:sldId id="596" r:id="rId39"/>
    <p:sldId id="597" r:id="rId40"/>
    <p:sldId id="598" r:id="rId41"/>
    <p:sldId id="582" r:id="rId42"/>
    <p:sldId id="583" r:id="rId43"/>
    <p:sldId id="584" r:id="rId44"/>
    <p:sldId id="585" r:id="rId45"/>
    <p:sldId id="586" r:id="rId46"/>
    <p:sldId id="587" r:id="rId47"/>
    <p:sldId id="588" r:id="rId48"/>
    <p:sldId id="589" r:id="rId49"/>
    <p:sldId id="512" r:id="rId50"/>
    <p:sldId id="513" r:id="rId51"/>
    <p:sldId id="514" r:id="rId52"/>
    <p:sldId id="558" r:id="rId53"/>
    <p:sldId id="559" r:id="rId54"/>
    <p:sldId id="515" r:id="rId55"/>
    <p:sldId id="516" r:id="rId56"/>
    <p:sldId id="577" r:id="rId57"/>
    <p:sldId id="578" r:id="rId58"/>
    <p:sldId id="579" r:id="rId59"/>
    <p:sldId id="580" r:id="rId60"/>
    <p:sldId id="581" r:id="rId61"/>
    <p:sldId id="517" r:id="rId62"/>
    <p:sldId id="518" r:id="rId63"/>
    <p:sldId id="519" r:id="rId64"/>
    <p:sldId id="520" r:id="rId65"/>
    <p:sldId id="599" r:id="rId66"/>
    <p:sldId id="600" r:id="rId67"/>
    <p:sldId id="601" r:id="rId68"/>
    <p:sldId id="602" r:id="rId69"/>
    <p:sldId id="603" r:id="rId70"/>
    <p:sldId id="604" r:id="rId71"/>
    <p:sldId id="605" r:id="rId72"/>
    <p:sldId id="521" r:id="rId73"/>
    <p:sldId id="522" r:id="rId74"/>
    <p:sldId id="523" r:id="rId75"/>
    <p:sldId id="524" r:id="rId76"/>
    <p:sldId id="525" r:id="rId77"/>
    <p:sldId id="526" r:id="rId78"/>
    <p:sldId id="565" r:id="rId79"/>
    <p:sldId id="566" r:id="rId80"/>
    <p:sldId id="567" r:id="rId81"/>
    <p:sldId id="568" r:id="rId82"/>
    <p:sldId id="569" r:id="rId83"/>
    <p:sldId id="570" r:id="rId84"/>
    <p:sldId id="571" r:id="rId85"/>
    <p:sldId id="572" r:id="rId86"/>
    <p:sldId id="573" r:id="rId87"/>
    <p:sldId id="574" r:id="rId88"/>
    <p:sldId id="575" r:id="rId89"/>
    <p:sldId id="576" r:id="rId90"/>
    <p:sldId id="527" r:id="rId91"/>
    <p:sldId id="528" r:id="rId92"/>
    <p:sldId id="529" r:id="rId93"/>
    <p:sldId id="530" r:id="rId94"/>
    <p:sldId id="531" r:id="rId95"/>
    <p:sldId id="532" r:id="rId96"/>
    <p:sldId id="533" r:id="rId97"/>
    <p:sldId id="534" r:id="rId98"/>
    <p:sldId id="535" r:id="rId99"/>
    <p:sldId id="536" r:id="rId100"/>
    <p:sldId id="537" r:id="rId101"/>
    <p:sldId id="538" r:id="rId102"/>
    <p:sldId id="539" r:id="rId103"/>
    <p:sldId id="540" r:id="rId104"/>
    <p:sldId id="541" r:id="rId105"/>
    <p:sldId id="542" r:id="rId106"/>
    <p:sldId id="543" r:id="rId107"/>
    <p:sldId id="544" r:id="rId108"/>
    <p:sldId id="545" r:id="rId109"/>
    <p:sldId id="546" r:id="rId110"/>
    <p:sldId id="547" r:id="rId111"/>
    <p:sldId id="548" r:id="rId112"/>
    <p:sldId id="549" r:id="rId113"/>
    <p:sldId id="550" r:id="rId114"/>
    <p:sldId id="551" r:id="rId115"/>
    <p:sldId id="552" r:id="rId116"/>
    <p:sldId id="553" r:id="rId117"/>
    <p:sldId id="401" r:id="rId118"/>
    <p:sldId id="486" r:id="rId1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F14B1C-80DF-4777-ADC1-7D662BE3EBB7}" v="1" dt="2022-05-03T13:20:05.655"/>
    <p1510:client id="{09464661-403C-EAA5-8C06-AA3FB16B6429}" v="2" dt="2022-05-03T18:09:21.596"/>
    <p1510:client id="{1D94FC03-2B88-462A-A740-391A9B0E5DCB}" v="2" dt="2022-04-17T18:47:26.162"/>
    <p1510:client id="{5AEDB03B-7452-437A-B6A2-2F09DF754B0A}" v="1" dt="2022-04-13T05:41:31.837"/>
    <p1510:client id="{8ACBF3BC-9947-440F-A789-8DD0279C6822}" v="2" dt="2022-04-12T08:52:06.150"/>
    <p1510:client id="{E25F4FD1-D3F9-4089-A0A0-BFB71FF5F988}" v="1" dt="2022-04-17T12:22:00.437"/>
    <p1510:client id="{ECEDC4F5-80FA-434C-B0D4-EB8F3BF0053D}" v="23" dt="2022-04-28T20:13:43.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viewProps" Target="view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theme" Target="theme/theme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handoutMaster" Target="handoutMasters/handoutMaster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ESH JAT" userId="S::pareshj.ug19.cs@nitp.ac.in::8c9d6544-dff3-45c5-8bdd-09f00272eaa7" providerId="AD" clId="Web-{8ACBF3BC-9947-440F-A789-8DD0279C6822}"/>
    <pc:docChg chg="modSld">
      <pc:chgData name="PARESH JAT" userId="S::pareshj.ug19.cs@nitp.ac.in::8c9d6544-dff3-45c5-8bdd-09f00272eaa7" providerId="AD" clId="Web-{8ACBF3BC-9947-440F-A789-8DD0279C6822}" dt="2022-04-12T08:52:06.150" v="1" actId="1076"/>
      <pc:docMkLst>
        <pc:docMk/>
      </pc:docMkLst>
      <pc:sldChg chg="modSp">
        <pc:chgData name="PARESH JAT" userId="S::pareshj.ug19.cs@nitp.ac.in::8c9d6544-dff3-45c5-8bdd-09f00272eaa7" providerId="AD" clId="Web-{8ACBF3BC-9947-440F-A789-8DD0279C6822}" dt="2022-04-12T08:52:06.150" v="1" actId="1076"/>
        <pc:sldMkLst>
          <pc:docMk/>
          <pc:sldMk cId="255398272" sldId="583"/>
        </pc:sldMkLst>
        <pc:spChg chg="mod">
          <ac:chgData name="PARESH JAT" userId="S::pareshj.ug19.cs@nitp.ac.in::8c9d6544-dff3-45c5-8bdd-09f00272eaa7" providerId="AD" clId="Web-{8ACBF3BC-9947-440F-A789-8DD0279C6822}" dt="2022-04-12T08:52:06.150" v="1" actId="1076"/>
          <ac:spMkLst>
            <pc:docMk/>
            <pc:sldMk cId="255398272" sldId="583"/>
            <ac:spMk id="2" creationId="{00000000-0000-0000-0000-000000000000}"/>
          </ac:spMkLst>
        </pc:spChg>
      </pc:sldChg>
    </pc:docChg>
  </pc:docChgLst>
  <pc:docChgLst>
    <pc:chgData name="AMAN YADAV" userId="S::amany.ug19.cs@nitp.ac.in::119a3c80-b70d-402c-8379-31e1ae11c4c9" providerId="AD" clId="Web-{ECEDC4F5-80FA-434C-B0D4-EB8F3BF0053D}"/>
    <pc:docChg chg="modSld">
      <pc:chgData name="AMAN YADAV" userId="S::amany.ug19.cs@nitp.ac.in::119a3c80-b70d-402c-8379-31e1ae11c4c9" providerId="AD" clId="Web-{ECEDC4F5-80FA-434C-B0D4-EB8F3BF0053D}" dt="2022-04-28T20:13:29.133" v="3" actId="20577"/>
      <pc:docMkLst>
        <pc:docMk/>
      </pc:docMkLst>
      <pc:sldChg chg="modSp">
        <pc:chgData name="AMAN YADAV" userId="S::amany.ug19.cs@nitp.ac.in::119a3c80-b70d-402c-8379-31e1ae11c4c9" providerId="AD" clId="Web-{ECEDC4F5-80FA-434C-B0D4-EB8F3BF0053D}" dt="2022-04-28T20:13:29.133" v="3" actId="20577"/>
        <pc:sldMkLst>
          <pc:docMk/>
          <pc:sldMk cId="3920703271" sldId="503"/>
        </pc:sldMkLst>
        <pc:spChg chg="mod">
          <ac:chgData name="AMAN YADAV" userId="S::amany.ug19.cs@nitp.ac.in::119a3c80-b70d-402c-8379-31e1ae11c4c9" providerId="AD" clId="Web-{ECEDC4F5-80FA-434C-B0D4-EB8F3BF0053D}" dt="2022-04-28T20:13:29.133" v="3" actId="20577"/>
          <ac:spMkLst>
            <pc:docMk/>
            <pc:sldMk cId="3920703271" sldId="503"/>
            <ac:spMk id="118" creationId="{00000000-0000-0000-0000-000000000000}"/>
          </ac:spMkLst>
        </pc:spChg>
      </pc:sldChg>
    </pc:docChg>
  </pc:docChgLst>
  <pc:docChgLst>
    <pc:chgData name="SALIL MISHRA" userId="S::salilm.ug19.cs@nitp.ac.in::11fe8c70-46a4-4fd5-b1b0-4f0e1214a135" providerId="AD" clId="Web-{5AEDB03B-7452-437A-B6A2-2F09DF754B0A}"/>
    <pc:docChg chg="modSld">
      <pc:chgData name="SALIL MISHRA" userId="S::salilm.ug19.cs@nitp.ac.in::11fe8c70-46a4-4fd5-b1b0-4f0e1214a135" providerId="AD" clId="Web-{5AEDB03B-7452-437A-B6A2-2F09DF754B0A}" dt="2022-04-13T05:41:31.837" v="0" actId="1076"/>
      <pc:docMkLst>
        <pc:docMk/>
      </pc:docMkLst>
      <pc:sldChg chg="modSp">
        <pc:chgData name="SALIL MISHRA" userId="S::salilm.ug19.cs@nitp.ac.in::11fe8c70-46a4-4fd5-b1b0-4f0e1214a135" providerId="AD" clId="Web-{5AEDB03B-7452-437A-B6A2-2F09DF754B0A}" dt="2022-04-13T05:41:31.837" v="0" actId="1076"/>
        <pc:sldMkLst>
          <pc:docMk/>
          <pc:sldMk cId="304649329" sldId="499"/>
        </pc:sldMkLst>
        <pc:graphicFrameChg chg="mod">
          <ac:chgData name="SALIL MISHRA" userId="S::salilm.ug19.cs@nitp.ac.in::11fe8c70-46a4-4fd5-b1b0-4f0e1214a135" providerId="AD" clId="Web-{5AEDB03B-7452-437A-B6A2-2F09DF754B0A}" dt="2022-04-13T05:41:31.837" v="0" actId="1076"/>
          <ac:graphicFrameMkLst>
            <pc:docMk/>
            <pc:sldMk cId="304649329" sldId="499"/>
            <ac:graphicFrameMk id="4" creationId="{2EECAD27-3F85-4982-9ED3-1D3A3D344DF7}"/>
          </ac:graphicFrameMkLst>
        </pc:graphicFrameChg>
      </pc:sldChg>
    </pc:docChg>
  </pc:docChgLst>
  <pc:docChgLst>
    <pc:chgData name="RAHUL KUMAR" userId="S::rahulkumar.ug19.cs@nitp.ac.in::b0a7d5e3-b289-491c-9c0b-038d27c41b66" providerId="AD" clId="Web-{E25F4FD1-D3F9-4089-A0A0-BFB71FF5F988}"/>
    <pc:docChg chg="modSld">
      <pc:chgData name="RAHUL KUMAR" userId="S::rahulkumar.ug19.cs@nitp.ac.in::b0a7d5e3-b289-491c-9c0b-038d27c41b66" providerId="AD" clId="Web-{E25F4FD1-D3F9-4089-A0A0-BFB71FF5F988}" dt="2022-04-17T12:22:00.437" v="0" actId="14100"/>
      <pc:docMkLst>
        <pc:docMk/>
      </pc:docMkLst>
      <pc:sldChg chg="modSp">
        <pc:chgData name="RAHUL KUMAR" userId="S::rahulkumar.ug19.cs@nitp.ac.in::b0a7d5e3-b289-491c-9c0b-038d27c41b66" providerId="AD" clId="Web-{E25F4FD1-D3F9-4089-A0A0-BFB71FF5F988}" dt="2022-04-17T12:22:00.437" v="0" actId="14100"/>
        <pc:sldMkLst>
          <pc:docMk/>
          <pc:sldMk cId="1857445326" sldId="501"/>
        </pc:sldMkLst>
        <pc:picChg chg="mod">
          <ac:chgData name="RAHUL KUMAR" userId="S::rahulkumar.ug19.cs@nitp.ac.in::b0a7d5e3-b289-491c-9c0b-038d27c41b66" providerId="AD" clId="Web-{E25F4FD1-D3F9-4089-A0A0-BFB71FF5F988}" dt="2022-04-17T12:22:00.437" v="0" actId="14100"/>
          <ac:picMkLst>
            <pc:docMk/>
            <pc:sldMk cId="1857445326" sldId="501"/>
            <ac:picMk id="8" creationId="{940FA71E-26CA-4BF0-8E8A-C2360E8DFDB6}"/>
          </ac:picMkLst>
        </pc:picChg>
      </pc:sldChg>
    </pc:docChg>
  </pc:docChgLst>
  <pc:docChgLst>
    <pc:chgData name="DYUTI SHARMA" userId="S::dyutis.ug19.cs@nitp.ac.in::a45c3bae-5b6b-45d8-855b-e37687b20fca" providerId="AD" clId="Web-{09464661-403C-EAA5-8C06-AA3FB16B6429}"/>
    <pc:docChg chg="modSld">
      <pc:chgData name="DYUTI SHARMA" userId="S::dyutis.ug19.cs@nitp.ac.in::a45c3bae-5b6b-45d8-855b-e37687b20fca" providerId="AD" clId="Web-{09464661-403C-EAA5-8C06-AA3FB16B6429}" dt="2022-05-03T18:09:21.596" v="1" actId="20577"/>
      <pc:docMkLst>
        <pc:docMk/>
      </pc:docMkLst>
      <pc:sldChg chg="modSp">
        <pc:chgData name="DYUTI SHARMA" userId="S::dyutis.ug19.cs@nitp.ac.in::a45c3bae-5b6b-45d8-855b-e37687b20fca" providerId="AD" clId="Web-{09464661-403C-EAA5-8C06-AA3FB16B6429}" dt="2022-05-03T18:09:21.596" v="1" actId="20577"/>
        <pc:sldMkLst>
          <pc:docMk/>
          <pc:sldMk cId="3845119636" sldId="554"/>
        </pc:sldMkLst>
        <pc:spChg chg="mod">
          <ac:chgData name="DYUTI SHARMA" userId="S::dyutis.ug19.cs@nitp.ac.in::a45c3bae-5b6b-45d8-855b-e37687b20fca" providerId="AD" clId="Web-{09464661-403C-EAA5-8C06-AA3FB16B6429}" dt="2022-05-03T18:09:21.596" v="1" actId="20577"/>
          <ac:spMkLst>
            <pc:docMk/>
            <pc:sldMk cId="3845119636" sldId="554"/>
            <ac:spMk id="118" creationId="{00000000-0000-0000-0000-000000000000}"/>
          </ac:spMkLst>
        </pc:spChg>
      </pc:sldChg>
    </pc:docChg>
  </pc:docChgLst>
  <pc:docChgLst>
    <pc:chgData name="LOVELY KUMARI" userId="S::lovelyk.ug19.cs@nitp.ac.in::7c81242e-41ab-47c4-842a-73c9f0ddff48" providerId="AD" clId="Web-{1D94FC03-2B88-462A-A740-391A9B0E5DCB}"/>
    <pc:docChg chg="modSld">
      <pc:chgData name="LOVELY KUMARI" userId="S::lovelyk.ug19.cs@nitp.ac.in::7c81242e-41ab-47c4-842a-73c9f0ddff48" providerId="AD" clId="Web-{1D94FC03-2B88-462A-A740-391A9B0E5DCB}" dt="2022-04-17T18:47:26.162" v="1" actId="1076"/>
      <pc:docMkLst>
        <pc:docMk/>
      </pc:docMkLst>
      <pc:sldChg chg="modSp">
        <pc:chgData name="LOVELY KUMARI" userId="S::lovelyk.ug19.cs@nitp.ac.in::7c81242e-41ab-47c4-842a-73c9f0ddff48" providerId="AD" clId="Web-{1D94FC03-2B88-462A-A740-391A9B0E5DCB}" dt="2022-04-17T18:47:26.162" v="1" actId="1076"/>
        <pc:sldMkLst>
          <pc:docMk/>
          <pc:sldMk cId="2816790468" sldId="591"/>
        </pc:sldMkLst>
        <pc:picChg chg="mod">
          <ac:chgData name="LOVELY KUMARI" userId="S::lovelyk.ug19.cs@nitp.ac.in::7c81242e-41ab-47c4-842a-73c9f0ddff48" providerId="AD" clId="Web-{1D94FC03-2B88-462A-A740-391A9B0E5DCB}" dt="2022-04-17T18:47:26.162" v="1" actId="1076"/>
          <ac:picMkLst>
            <pc:docMk/>
            <pc:sldMk cId="2816790468" sldId="591"/>
            <ac:picMk id="2050" creationId="{00000000-0000-0000-0000-000000000000}"/>
          </ac:picMkLst>
        </pc:picChg>
      </pc:sldChg>
    </pc:docChg>
  </pc:docChgLst>
  <pc:docChgLst>
    <pc:chgData name="VIKASH KUMAR" userId="S::vikashk.ug19.cs@nitp.ac.in::a0ec2147-f4fd-4da6-8943-3abf3e0de68e" providerId="AD" clId="Web-{04F14B1C-80DF-4777-ADC1-7D662BE3EBB7}"/>
    <pc:docChg chg="modSld">
      <pc:chgData name="VIKASH KUMAR" userId="S::vikashk.ug19.cs@nitp.ac.in::a0ec2147-f4fd-4da6-8943-3abf3e0de68e" providerId="AD" clId="Web-{04F14B1C-80DF-4777-ADC1-7D662BE3EBB7}" dt="2022-05-03T13:20:05.655" v="0" actId="1076"/>
      <pc:docMkLst>
        <pc:docMk/>
      </pc:docMkLst>
      <pc:sldChg chg="modSp">
        <pc:chgData name="VIKASH KUMAR" userId="S::vikashk.ug19.cs@nitp.ac.in::a0ec2147-f4fd-4da6-8943-3abf3e0de68e" providerId="AD" clId="Web-{04F14B1C-80DF-4777-ADC1-7D662BE3EBB7}" dt="2022-05-03T13:20:05.655" v="0" actId="1076"/>
        <pc:sldMkLst>
          <pc:docMk/>
          <pc:sldMk cId="1857445326" sldId="501"/>
        </pc:sldMkLst>
        <pc:picChg chg="mod">
          <ac:chgData name="VIKASH KUMAR" userId="S::vikashk.ug19.cs@nitp.ac.in::a0ec2147-f4fd-4da6-8943-3abf3e0de68e" providerId="AD" clId="Web-{04F14B1C-80DF-4777-ADC1-7D662BE3EBB7}" dt="2022-05-03T13:20:05.655" v="0" actId="1076"/>
          <ac:picMkLst>
            <pc:docMk/>
            <pc:sldMk cId="1857445326" sldId="501"/>
            <ac:picMk id="8" creationId="{940FA71E-26CA-4BF0-8E8A-C2360E8DFDB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54CD4B-5795-7145-9450-556AA17EA99D}" type="datetimeFigureOut">
              <a:rPr lang="en-US" smtClean="0"/>
              <a:t>5/3/2022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CBEA7-A100-1747-9E4A-75882C98E4A3}" type="slidenum">
              <a:rPr lang="en-US" smtClean="0"/>
              <a:t>‹#›</a:t>
            </a:fld>
            <a:endParaRPr lang="en-US"/>
          </a:p>
        </p:txBody>
      </p:sp>
    </p:spTree>
    <p:extLst>
      <p:ext uri="{BB962C8B-B14F-4D97-AF65-F5344CB8AC3E}">
        <p14:creationId xmlns:p14="http://schemas.microsoft.com/office/powerpoint/2010/main" val="27621581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3F3D82-66E6-EF44-8BCE-F53F7873951C}" type="datetimeFigureOut">
              <a:rPr lang="en-US" smtClean="0"/>
              <a:t>5/3/2022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20A892-7116-B344-8D4D-1018B4EF735D}" type="slidenum">
              <a:rPr lang="en-US" smtClean="0"/>
              <a:t>‹#›</a:t>
            </a:fld>
            <a:endParaRPr lang="en-US"/>
          </a:p>
        </p:txBody>
      </p:sp>
    </p:spTree>
    <p:extLst>
      <p:ext uri="{BB962C8B-B14F-4D97-AF65-F5344CB8AC3E}">
        <p14:creationId xmlns:p14="http://schemas.microsoft.com/office/powerpoint/2010/main" val="118932706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19435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43928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842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20213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91520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7187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55142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13592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77744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54354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80142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659350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50051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46009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25598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65800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45103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47171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47554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73119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459715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77599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77216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91700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17449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12273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33648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051423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649173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214547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991941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27627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192884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780463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178002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785156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82119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56563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236988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414363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48231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49253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915059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431989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249199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72672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690619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130772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945969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691784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01147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632601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14305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591432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360083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509840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578307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088177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351292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265209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913085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674898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572681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86861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235986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222943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1052039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33070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42129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0"/>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9AE5986-BDD3-0544-A6AE-190745CB0108}" type="datetime1">
              <a:rPr lang="en-SG"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D6E56-4DDB-5448-B544-C1B1DCC2E384}" type="slidenum">
              <a:rPr lang="en-US" smtClean="0"/>
              <a:t>‹#›</a:t>
            </a:fld>
            <a:endParaRPr lang="en-US"/>
          </a:p>
        </p:txBody>
      </p:sp>
    </p:spTree>
    <p:extLst>
      <p:ext uri="{BB962C8B-B14F-4D97-AF65-F5344CB8AC3E}">
        <p14:creationId xmlns:p14="http://schemas.microsoft.com/office/powerpoint/2010/main" val="2382404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A8E35-6C8C-BB40-A414-1400680136CA}" type="datetime1">
              <a:rPr lang="en-SG"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D6E56-4DDB-5448-B544-C1B1DCC2E384}" type="slidenum">
              <a:rPr lang="en-US" smtClean="0"/>
              <a:t>‹#›</a:t>
            </a:fld>
            <a:endParaRPr lang="en-US"/>
          </a:p>
        </p:txBody>
      </p:sp>
    </p:spTree>
    <p:extLst>
      <p:ext uri="{BB962C8B-B14F-4D97-AF65-F5344CB8AC3E}">
        <p14:creationId xmlns:p14="http://schemas.microsoft.com/office/powerpoint/2010/main" val="46680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0D042C-D854-5B47-8D49-DC76196E47D1}" type="datetime1">
              <a:rPr lang="en-SG"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D6E56-4DDB-5448-B544-C1B1DCC2E384}" type="slidenum">
              <a:rPr lang="en-US" smtClean="0"/>
              <a:t>‹#›</a:t>
            </a:fld>
            <a:endParaRPr lang="en-US"/>
          </a:p>
        </p:txBody>
      </p:sp>
    </p:spTree>
    <p:extLst>
      <p:ext uri="{BB962C8B-B14F-4D97-AF65-F5344CB8AC3E}">
        <p14:creationId xmlns:p14="http://schemas.microsoft.com/office/powerpoint/2010/main" val="351561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7" y="593371"/>
            <a:ext cx="85205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7" y="1536633"/>
            <a:ext cx="8520599"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64" y="6217621"/>
            <a:ext cx="548699"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400135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5D50FE-2756-4046-BF2E-9BDBCA240D0A}" type="datetime1">
              <a:rPr lang="en-SG"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D6E56-4DDB-5448-B544-C1B1DCC2E384}" type="slidenum">
              <a:rPr lang="en-US" smtClean="0"/>
              <a:t>‹#›</a:t>
            </a:fld>
            <a:endParaRPr lang="en-US"/>
          </a:p>
        </p:txBody>
      </p:sp>
    </p:spTree>
    <p:extLst>
      <p:ext uri="{BB962C8B-B14F-4D97-AF65-F5344CB8AC3E}">
        <p14:creationId xmlns:p14="http://schemas.microsoft.com/office/powerpoint/2010/main" val="3649244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DE50A-B58C-4F41-8BD7-B218F99B17EE}" type="datetime1">
              <a:rPr lang="en-SG"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D6E56-4DDB-5448-B544-C1B1DCC2E384}" type="slidenum">
              <a:rPr lang="en-US" smtClean="0"/>
              <a:t>‹#›</a:t>
            </a:fld>
            <a:endParaRPr lang="en-US"/>
          </a:p>
        </p:txBody>
      </p:sp>
    </p:spTree>
    <p:extLst>
      <p:ext uri="{BB962C8B-B14F-4D97-AF65-F5344CB8AC3E}">
        <p14:creationId xmlns:p14="http://schemas.microsoft.com/office/powerpoint/2010/main" val="344484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AEA8AE-2F51-2B48-B971-522B5D1FE244}" type="datetime1">
              <a:rPr lang="en-SG"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D6E56-4DDB-5448-B544-C1B1DCC2E384}" type="slidenum">
              <a:rPr lang="en-US" smtClean="0"/>
              <a:t>‹#›</a:t>
            </a:fld>
            <a:endParaRPr lang="en-US"/>
          </a:p>
        </p:txBody>
      </p:sp>
    </p:spTree>
    <p:extLst>
      <p:ext uri="{BB962C8B-B14F-4D97-AF65-F5344CB8AC3E}">
        <p14:creationId xmlns:p14="http://schemas.microsoft.com/office/powerpoint/2010/main" val="289846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7C8B2B-F3C8-3441-8943-FF3731CC9D9E}" type="datetime1">
              <a:rPr lang="en-SG" smtClean="0"/>
              <a:t>3/5/2022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D6E56-4DDB-5448-B544-C1B1DCC2E384}" type="slidenum">
              <a:rPr lang="en-US" smtClean="0"/>
              <a:t>‹#›</a:t>
            </a:fld>
            <a:endParaRPr lang="en-US"/>
          </a:p>
        </p:txBody>
      </p:sp>
    </p:spTree>
    <p:extLst>
      <p:ext uri="{BB962C8B-B14F-4D97-AF65-F5344CB8AC3E}">
        <p14:creationId xmlns:p14="http://schemas.microsoft.com/office/powerpoint/2010/main" val="2219923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52AED6-3CD4-8F44-AE6A-74EFAC72DD69}" type="datetime1">
              <a:rPr lang="en-SG" smtClean="0"/>
              <a:t>3/5/2022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D6E56-4DDB-5448-B544-C1B1DCC2E384}" type="slidenum">
              <a:rPr lang="en-US" smtClean="0"/>
              <a:t>‹#›</a:t>
            </a:fld>
            <a:endParaRPr lang="en-US"/>
          </a:p>
        </p:txBody>
      </p:sp>
    </p:spTree>
    <p:extLst>
      <p:ext uri="{BB962C8B-B14F-4D97-AF65-F5344CB8AC3E}">
        <p14:creationId xmlns:p14="http://schemas.microsoft.com/office/powerpoint/2010/main" val="3278276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BEFF5C-5721-EA47-87CF-718C631AA918}" type="datetime1">
              <a:rPr lang="en-SG" smtClean="0"/>
              <a:t>3/5/2022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D6E56-4DDB-5448-B544-C1B1DCC2E384}" type="slidenum">
              <a:rPr lang="en-US" smtClean="0"/>
              <a:t>‹#›</a:t>
            </a:fld>
            <a:endParaRPr lang="en-US"/>
          </a:p>
        </p:txBody>
      </p:sp>
    </p:spTree>
    <p:extLst>
      <p:ext uri="{BB962C8B-B14F-4D97-AF65-F5344CB8AC3E}">
        <p14:creationId xmlns:p14="http://schemas.microsoft.com/office/powerpoint/2010/main" val="1709141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8"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8"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D10F7B-A96A-474E-B82D-1C0225AA3C20}" type="datetime1">
              <a:rPr lang="en-SG"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D6E56-4DDB-5448-B544-C1B1DCC2E384}" type="slidenum">
              <a:rPr lang="en-US" smtClean="0"/>
              <a:t>‹#›</a:t>
            </a:fld>
            <a:endParaRPr lang="en-US"/>
          </a:p>
        </p:txBody>
      </p:sp>
    </p:spTree>
    <p:extLst>
      <p:ext uri="{BB962C8B-B14F-4D97-AF65-F5344CB8AC3E}">
        <p14:creationId xmlns:p14="http://schemas.microsoft.com/office/powerpoint/2010/main" val="3481687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42"/>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E72639-73BD-1444-A64F-63CB082B41F0}" type="datetime1">
              <a:rPr lang="en-SG"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D6E56-4DDB-5448-B544-C1B1DCC2E384}" type="slidenum">
              <a:rPr lang="en-US" smtClean="0"/>
              <a:t>‹#›</a:t>
            </a:fld>
            <a:endParaRPr lang="en-US"/>
          </a:p>
        </p:txBody>
      </p:sp>
    </p:spTree>
    <p:extLst>
      <p:ext uri="{BB962C8B-B14F-4D97-AF65-F5344CB8AC3E}">
        <p14:creationId xmlns:p14="http://schemas.microsoft.com/office/powerpoint/2010/main" val="3795812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84721"/>
            <a:ext cx="8229600" cy="95421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33763"/>
            <a:ext cx="8229600" cy="47924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56D99-44A1-1E43-9BB0-160E93B13B9F}" type="datetime1">
              <a:rPr lang="en-SG" smtClean="0"/>
              <a:t>3/5/2022</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D6E56-4DDB-5448-B544-C1B1DCC2E384}" type="slidenum">
              <a:rPr lang="en-US" smtClean="0"/>
              <a:t>‹#›</a:t>
            </a:fld>
            <a:endParaRPr lang="en-US"/>
          </a:p>
        </p:txBody>
      </p:sp>
    </p:spTree>
    <p:extLst>
      <p:ext uri="{BB962C8B-B14F-4D97-AF65-F5344CB8AC3E}">
        <p14:creationId xmlns:p14="http://schemas.microsoft.com/office/powerpoint/2010/main" val="3563482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4572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D0E0DA-6B88-4EDF-B7AF-A1543DC85A72}"/>
              </a:ext>
            </a:extLst>
          </p:cNvPr>
          <p:cNvPicPr>
            <a:picLocks noChangeAspect="1"/>
          </p:cNvPicPr>
          <p:nvPr/>
        </p:nvPicPr>
        <p:blipFill>
          <a:blip r:embed="rId2"/>
          <a:stretch>
            <a:fillRect/>
          </a:stretch>
        </p:blipFill>
        <p:spPr>
          <a:xfrm>
            <a:off x="2948570" y="1392894"/>
            <a:ext cx="3246860" cy="3379205"/>
          </a:xfrm>
          <a:prstGeom prst="rect">
            <a:avLst/>
          </a:prstGeom>
        </p:spPr>
      </p:pic>
      <p:sp>
        <p:nvSpPr>
          <p:cNvPr id="2" name="Title 1"/>
          <p:cNvSpPr>
            <a:spLocks noGrp="1"/>
          </p:cNvSpPr>
          <p:nvPr>
            <p:ph type="ctrTitle"/>
          </p:nvPr>
        </p:nvSpPr>
        <p:spPr>
          <a:xfrm>
            <a:off x="0" y="173252"/>
            <a:ext cx="9144000" cy="1470025"/>
          </a:xfrm>
        </p:spPr>
        <p:txBody>
          <a:bodyPr>
            <a:normAutofit/>
          </a:bodyPr>
          <a:lstStyle/>
          <a:p>
            <a:r>
              <a:rPr lang="en-US" sz="2700"/>
              <a:t>Rudiments of</a:t>
            </a:r>
            <a:br>
              <a:rPr lang="en-US" sz="2700"/>
            </a:br>
            <a:r>
              <a:rPr lang="en-US" sz="4400">
                <a:effectLst>
                  <a:outerShdw blurRad="38100" dist="38100" dir="2700000" algn="tl">
                    <a:srgbClr val="000000">
                      <a:alpha val="43137"/>
                    </a:srgbClr>
                  </a:outerShdw>
                </a:effectLst>
              </a:rPr>
              <a:t>Consensus Algorithms</a:t>
            </a:r>
          </a:p>
        </p:txBody>
      </p:sp>
      <p:sp>
        <p:nvSpPr>
          <p:cNvPr id="6" name="Rectangle 5"/>
          <p:cNvSpPr/>
          <p:nvPr/>
        </p:nvSpPr>
        <p:spPr>
          <a:xfrm>
            <a:off x="0" y="4772099"/>
            <a:ext cx="9144000" cy="1348061"/>
          </a:xfrm>
          <a:prstGeom prst="rect">
            <a:avLst/>
          </a:prstGeom>
        </p:spPr>
        <p:txBody>
          <a:bodyPr wrap="square">
            <a:spAutoFit/>
          </a:bodyPr>
          <a:lstStyle/>
          <a:p>
            <a:pPr algn="ctr">
              <a:lnSpc>
                <a:spcPct val="90000"/>
              </a:lnSpc>
              <a:spcBef>
                <a:spcPct val="20000"/>
              </a:spcBef>
            </a:pPr>
            <a:r>
              <a:rPr lang="en-US" sz="3200">
                <a:effectLst>
                  <a:outerShdw blurRad="38100" dist="38100" dir="2700000" algn="tl">
                    <a:srgbClr val="000000">
                      <a:alpha val="43137"/>
                    </a:srgbClr>
                  </a:outerShdw>
                </a:effectLst>
              </a:rPr>
              <a:t>Dr. Ditipriya Sinha</a:t>
            </a:r>
          </a:p>
          <a:p>
            <a:pPr algn="ctr">
              <a:lnSpc>
                <a:spcPct val="90000"/>
              </a:lnSpc>
              <a:spcBef>
                <a:spcPct val="20000"/>
              </a:spcBef>
            </a:pPr>
            <a:r>
              <a:rPr lang="en-US" sz="2400"/>
              <a:t>Department of Computer Science &amp; Engineering</a:t>
            </a:r>
          </a:p>
          <a:p>
            <a:pPr algn="ctr">
              <a:lnSpc>
                <a:spcPct val="90000"/>
              </a:lnSpc>
              <a:spcBef>
                <a:spcPct val="20000"/>
              </a:spcBef>
            </a:pPr>
            <a:r>
              <a:rPr lang="en-US" sz="2400"/>
              <a:t>National Institute of Technology, Patna</a:t>
            </a:r>
          </a:p>
        </p:txBody>
      </p:sp>
      <p:sp>
        <p:nvSpPr>
          <p:cNvPr id="5" name="Slide Number Placeholder 4"/>
          <p:cNvSpPr>
            <a:spLocks noGrp="1"/>
          </p:cNvSpPr>
          <p:nvPr>
            <p:ph type="sldNum" sz="quarter" idx="12"/>
          </p:nvPr>
        </p:nvSpPr>
        <p:spPr/>
        <p:txBody>
          <a:bodyPr/>
          <a:lstStyle/>
          <a:p>
            <a:fld id="{C44D6E56-4DDB-5448-B544-C1B1DCC2E384}" type="slidenum">
              <a:rPr lang="en-US" smtClean="0"/>
              <a:t>1</a:t>
            </a:fld>
            <a:endParaRPr lang="en-US"/>
          </a:p>
        </p:txBody>
      </p:sp>
    </p:spTree>
    <p:extLst>
      <p:ext uri="{BB962C8B-B14F-4D97-AF65-F5344CB8AC3E}">
        <p14:creationId xmlns:p14="http://schemas.microsoft.com/office/powerpoint/2010/main" val="3258268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15388"/>
            <a:ext cx="9144000" cy="954219"/>
          </a:xfrm>
        </p:spPr>
        <p:txBody>
          <a:bodyPr>
            <a:normAutofit/>
          </a:bodyPr>
          <a:lstStyle/>
          <a:p>
            <a:r>
              <a:rPr lang="en-US" i="1">
                <a:effectLst>
                  <a:outerShdw blurRad="38100" dist="38100" dir="2700000" algn="tl">
                    <a:srgbClr val="000000">
                      <a:alpha val="43137"/>
                    </a:srgbClr>
                  </a:outerShdw>
                </a:effectLst>
              </a:rPr>
              <a:t>The Byzantine Generals’ Problem </a:t>
            </a:r>
            <a:r>
              <a:rPr lang="en-US" sz="1600" i="1">
                <a:effectLst>
                  <a:outerShdw blurRad="38100" dist="38100" dir="2700000" algn="tl">
                    <a:srgbClr val="000000">
                      <a:alpha val="43137"/>
                    </a:srgbClr>
                  </a:outerShdw>
                </a:effectLst>
              </a:rPr>
              <a:t>(2/2)</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978163"/>
            <a:ext cx="8759679" cy="4792404"/>
          </a:xfrm>
          <a:prstGeom prst="rect">
            <a:avLst/>
          </a:prstGeom>
        </p:spPr>
        <p:txBody>
          <a:bodyPr lIns="91425" tIns="91425" rIns="91425" bIns="91425" anchor="t" anchorCtr="0">
            <a:noAutofit/>
          </a:bodyPr>
          <a:lstStyle/>
          <a:p>
            <a:pPr algn="just"/>
            <a:r>
              <a:rPr lang="en-US" sz="2400"/>
              <a:t>This is why the problem needs to be dealt with cautiously. </a:t>
            </a:r>
          </a:p>
          <a:p>
            <a:pPr lvl="2" algn="just"/>
            <a:r>
              <a:rPr lang="en-US"/>
              <a:t>First of all, somehow we have to make every general come to a mutual decision and </a:t>
            </a:r>
          </a:p>
          <a:p>
            <a:pPr lvl="2" algn="just"/>
            <a:r>
              <a:rPr lang="en-US"/>
              <a:t>secondly, make sure that even the slightest number of traitors can’t cause the whole mission to fail.</a:t>
            </a:r>
          </a:p>
          <a:p>
            <a:pPr algn="just"/>
            <a:endParaRPr lang="en-US" sz="2400"/>
          </a:p>
          <a:p>
            <a:pPr algn="just"/>
            <a:r>
              <a:rPr lang="en-US" sz="2400"/>
              <a:t>Although it might seem to be quite simple; however, it’s not. According to research, it will take 3n+1 generals to deal with n traitors. It will take four generals to cope with a single traitor, which makes it somewhat tricky.</a:t>
            </a:r>
          </a:p>
        </p:txBody>
      </p:sp>
      <p:sp>
        <p:nvSpPr>
          <p:cNvPr id="3" name="Slide Number Placeholder 2"/>
          <p:cNvSpPr>
            <a:spLocks noGrp="1"/>
          </p:cNvSpPr>
          <p:nvPr>
            <p:ph type="sldNum" sz="quarter" idx="12"/>
          </p:nvPr>
        </p:nvSpPr>
        <p:spPr/>
        <p:txBody>
          <a:bodyPr/>
          <a:lstStyle/>
          <a:p>
            <a:fld id="{C44D6E56-4DDB-5448-B544-C1B1DCC2E384}" type="slidenum">
              <a:rPr lang="en-US" smtClean="0"/>
              <a:t>10</a:t>
            </a:fld>
            <a:endParaRPr lang="en-US"/>
          </a:p>
        </p:txBody>
      </p:sp>
    </p:spTree>
    <p:extLst>
      <p:ext uri="{BB962C8B-B14F-4D97-AF65-F5344CB8AC3E}">
        <p14:creationId xmlns:p14="http://schemas.microsoft.com/office/powerpoint/2010/main" val="5014161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Activity (</a:t>
            </a:r>
            <a:r>
              <a:rPr lang="en-US" sz="3200" i="1" err="1">
                <a:effectLst>
                  <a:outerShdw blurRad="38100" dist="38100" dir="2700000" algn="tl">
                    <a:srgbClr val="000000">
                      <a:alpha val="43137"/>
                    </a:srgbClr>
                  </a:outerShdw>
                </a:effectLst>
              </a:rPr>
              <a:t>PoA</a:t>
            </a:r>
            <a:r>
              <a:rPr lang="en-US" sz="3200" i="1">
                <a:effectLst>
                  <a:outerShdw blurRad="38100" dist="38100" dir="2700000" algn="tl">
                    <a:srgbClr val="000000">
                      <a:alpha val="43137"/>
                    </a:srgbClr>
                  </a:outerShdw>
                </a:effectLst>
              </a:rPr>
              <a: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a:t>The more stack a validator holds, the chances of them approving a block increases. Only after the validation, that particular block gets into the blockchain.</a:t>
            </a:r>
          </a:p>
          <a:p>
            <a:pPr algn="just"/>
            <a:endParaRPr lang="en-US" sz="2400"/>
          </a:p>
          <a:p>
            <a:pPr algn="just"/>
            <a:r>
              <a:rPr lang="en-US" sz="2400"/>
              <a:t>This is how Proof-of-Activity uses the best of the two consensus algorithms to validate and add a block to the blockchain. Moreover, the network pays both the miners and the validators the fair share of the transactional fees. Thus the system acts against the “tragedy of the common” and creates a better solution for block validation.</a:t>
            </a:r>
          </a:p>
        </p:txBody>
      </p:sp>
      <p:sp>
        <p:nvSpPr>
          <p:cNvPr id="3" name="Slide Number Placeholder 2"/>
          <p:cNvSpPr>
            <a:spLocks noGrp="1"/>
          </p:cNvSpPr>
          <p:nvPr>
            <p:ph type="sldNum" sz="quarter" idx="12"/>
          </p:nvPr>
        </p:nvSpPr>
        <p:spPr/>
        <p:txBody>
          <a:bodyPr/>
          <a:lstStyle/>
          <a:p>
            <a:fld id="{C44D6E56-4DDB-5448-B544-C1B1DCC2E384}" type="slidenum">
              <a:rPr lang="en-US" smtClean="0"/>
              <a:t>100</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Working </a:t>
            </a:r>
            <a:r>
              <a:rPr lang="en-US" sz="1600" i="1">
                <a:effectLst>
                  <a:outerShdw blurRad="38100" dist="38100" dir="2700000" algn="tl">
                    <a:srgbClr val="000000">
                      <a:alpha val="43137"/>
                    </a:srgbClr>
                  </a:outerShdw>
                </a:effectLst>
              </a:rPr>
              <a:t>(2/2)</a:t>
            </a:r>
          </a:p>
        </p:txBody>
      </p:sp>
    </p:spTree>
    <p:extLst>
      <p:ext uri="{BB962C8B-B14F-4D97-AF65-F5344CB8AC3E}">
        <p14:creationId xmlns:p14="http://schemas.microsoft.com/office/powerpoint/2010/main" val="271327136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Activity (</a:t>
            </a:r>
            <a:r>
              <a:rPr lang="en-US" sz="3200" i="1" err="1">
                <a:effectLst>
                  <a:outerShdw blurRad="38100" dist="38100" dir="2700000" algn="tl">
                    <a:srgbClr val="000000">
                      <a:alpha val="43137"/>
                    </a:srgbClr>
                  </a:outerShdw>
                </a:effectLst>
              </a:rPr>
              <a:t>PoA</a:t>
            </a:r>
            <a:r>
              <a:rPr lang="en-US" sz="3200" i="1">
                <a:effectLst>
                  <a:outerShdw blurRad="38100" dist="38100" dir="2700000" algn="tl">
                    <a:srgbClr val="000000">
                      <a:alpha val="43137"/>
                    </a:srgbClr>
                  </a:outerShdw>
                </a:effectLst>
              </a:rPr>
              <a: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200"/>
              <a:t>One of the biggest threats a blockchain face is the 51% attack. The consensus theorem reduces the probability of the 51% attack to zero. It happens as neither the miners nor the validators can be the majority as the process would require equal contribution while adding a block to the network.</a:t>
            </a:r>
          </a:p>
          <a:p>
            <a:pPr algn="just"/>
            <a:endParaRPr lang="en-US" sz="1200"/>
          </a:p>
          <a:p>
            <a:pPr algn="just"/>
            <a:r>
              <a:rPr lang="en-US" sz="2200"/>
              <a:t>Although, some critics say that Proof-of-Activity blockchain consensus protocol has some severe flaws. The first one will be the massive amount of energy consumption due to the mining feature. Second, Proof-of-Activity doesn’t have any solution to put a stop to the double signing of the validators. These two significant flaws kind of makes the consensus theorem a bit back footed.</a:t>
            </a:r>
          </a:p>
          <a:p>
            <a:pPr algn="just"/>
            <a:endParaRPr lang="en-US" sz="1200"/>
          </a:p>
          <a:p>
            <a:pPr algn="just"/>
            <a:r>
              <a:rPr lang="en-US" sz="2200"/>
              <a:t>Two popular blockchains adopt the Proof-of-Activity – </a:t>
            </a:r>
            <a:r>
              <a:rPr lang="en-US" sz="2200" b="1" err="1"/>
              <a:t>Decred</a:t>
            </a:r>
            <a:r>
              <a:rPr lang="en-US" sz="2200" b="1"/>
              <a:t> </a:t>
            </a:r>
            <a:r>
              <a:rPr lang="en-US" sz="2200"/>
              <a:t>and </a:t>
            </a:r>
            <a:r>
              <a:rPr lang="en-US" sz="2200" b="1" err="1"/>
              <a:t>Espers</a:t>
            </a:r>
            <a:r>
              <a:rPr lang="en-US" sz="2200"/>
              <a:t>. Still, they have some variations. In reality, </a:t>
            </a:r>
            <a:r>
              <a:rPr lang="en-US" sz="2200" b="1" err="1"/>
              <a:t>Decred</a:t>
            </a:r>
            <a:r>
              <a:rPr lang="en-US" sz="2200"/>
              <a:t> is getting considered as the more popular one than the </a:t>
            </a:r>
            <a:r>
              <a:rPr lang="en-US" sz="2200" b="1" err="1"/>
              <a:t>Espers</a:t>
            </a:r>
            <a:r>
              <a:rPr lang="en-US" sz="2200"/>
              <a:t> consensus theorem.</a:t>
            </a:r>
          </a:p>
        </p:txBody>
      </p:sp>
      <p:sp>
        <p:nvSpPr>
          <p:cNvPr id="3" name="Slide Number Placeholder 2"/>
          <p:cNvSpPr>
            <a:spLocks noGrp="1"/>
          </p:cNvSpPr>
          <p:nvPr>
            <p:ph type="sldNum" sz="quarter" idx="12"/>
          </p:nvPr>
        </p:nvSpPr>
        <p:spPr/>
        <p:txBody>
          <a:bodyPr/>
          <a:lstStyle/>
          <a:p>
            <a:fld id="{C44D6E56-4DDB-5448-B544-C1B1DCC2E384}" type="slidenum">
              <a:rPr lang="en-US" smtClean="0"/>
              <a:t>101</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Advantages and Disadvantages</a:t>
            </a:r>
            <a:endParaRPr lang="en-US" sz="1600"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567040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Importance (</a:t>
            </a:r>
            <a:r>
              <a:rPr lang="en-US" sz="3200" i="1" err="1">
                <a:effectLst>
                  <a:outerShdw blurRad="38100" dist="38100" dir="2700000" algn="tl">
                    <a:srgbClr val="000000">
                      <a:alpha val="43137"/>
                    </a:srgbClr>
                  </a:outerShdw>
                </a:effectLst>
              </a:rPr>
              <a:t>PoI</a:t>
            </a:r>
            <a:r>
              <a:rPr lang="en-US" sz="3200" i="1">
                <a:effectLst>
                  <a:outerShdw blurRad="38100" dist="38100" dir="2700000" algn="tl">
                    <a:srgbClr val="000000">
                      <a:alpha val="43137"/>
                    </a:srgbClr>
                  </a:outerShdw>
                </a:effectLst>
              </a:rPr>
              <a: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200"/>
              <a:t> The Proof of Importance algorithm is borders around an important idea– </a:t>
            </a:r>
            <a:r>
              <a:rPr lang="en-US" sz="2200" b="1"/>
              <a:t>harvesting</a:t>
            </a:r>
            <a:r>
              <a:rPr lang="en-US" sz="2200"/>
              <a:t> or </a:t>
            </a:r>
            <a:r>
              <a:rPr lang="en-US" sz="2200" b="1"/>
              <a:t>vesting</a:t>
            </a:r>
            <a:r>
              <a:rPr lang="en-US" sz="2200"/>
              <a:t>.</a:t>
            </a:r>
          </a:p>
          <a:p>
            <a:pPr algn="just"/>
            <a:endParaRPr lang="en-US" sz="2200"/>
          </a:p>
          <a:p>
            <a:pPr algn="just"/>
            <a:r>
              <a:rPr lang="en-US" sz="2200"/>
              <a:t>The </a:t>
            </a:r>
            <a:r>
              <a:rPr lang="en-US" sz="2200" b="1"/>
              <a:t>harvesting</a:t>
            </a:r>
            <a:r>
              <a:rPr lang="en-US" sz="2200"/>
              <a:t> mechanism determines whether a node is eligible to be added to the blockchain or not. The more you harvest on a node, the more chances it gets to be added on the chain. In return for the harvesting, the node receives the transaction fees that the validator collects as the reward. To be eligible to harvest, you need to have at least 10,000 XEM on your account.</a:t>
            </a:r>
          </a:p>
          <a:p>
            <a:pPr algn="just"/>
            <a:endParaRPr lang="en-US" sz="2200"/>
          </a:p>
          <a:p>
            <a:pPr algn="just"/>
            <a:r>
              <a:rPr lang="en-US" sz="2200"/>
              <a:t>It solves out the major problem of Proof-of-Stake. In PoS, the richer gets more money compared to the validators having less money. For example, if you own 20% of the cryptocurrency, you can mine 20% of all the blocks on the blockchain network. This makes the consensus algorithms favorable to the wealthy.</a:t>
            </a:r>
          </a:p>
        </p:txBody>
      </p:sp>
      <p:sp>
        <p:nvSpPr>
          <p:cNvPr id="3" name="Slide Number Placeholder 2"/>
          <p:cNvSpPr>
            <a:spLocks noGrp="1"/>
          </p:cNvSpPr>
          <p:nvPr>
            <p:ph type="sldNum" sz="quarter" idx="12"/>
          </p:nvPr>
        </p:nvSpPr>
        <p:spPr/>
        <p:txBody>
          <a:bodyPr/>
          <a:lstStyle/>
          <a:p>
            <a:fld id="{C44D6E56-4DDB-5448-B544-C1B1DCC2E384}" type="slidenum">
              <a:rPr lang="en-US" smtClean="0"/>
              <a:t>102</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Introduction</a:t>
            </a:r>
            <a:endParaRPr lang="en-US" sz="1600"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412894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Importance (</a:t>
            </a:r>
            <a:r>
              <a:rPr lang="en-US" sz="3200" i="1" err="1">
                <a:effectLst>
                  <a:outerShdw blurRad="38100" dist="38100" dir="2700000" algn="tl">
                    <a:srgbClr val="000000">
                      <a:alpha val="43137"/>
                    </a:srgbClr>
                  </a:outerShdw>
                </a:effectLst>
              </a:rPr>
              <a:t>PoI</a:t>
            </a:r>
            <a:r>
              <a:rPr lang="en-US" sz="3200" i="1">
                <a:effectLst>
                  <a:outerShdw blurRad="38100" dist="38100" dir="2700000" algn="tl">
                    <a:srgbClr val="000000">
                      <a:alpha val="43137"/>
                    </a:srgbClr>
                  </a:outerShdw>
                </a:effectLst>
              </a:rPr>
              <a: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000" b="1"/>
              <a:t>Vesting</a:t>
            </a:r>
          </a:p>
          <a:p>
            <a:pPr lvl="1" algn="just"/>
            <a:r>
              <a:rPr lang="en-US" sz="2000"/>
              <a:t>The most intriguing feature of the consensus theorem is the vesting or the harvesting. As we have said, you need have at least 10,000 coins to be eligible for harvesting in the first place. Your Proof-of-Importance score depends on the harvested amount you have. Although, the consensus algorithms take into account the time period you have the coins in your pocket.</a:t>
            </a:r>
          </a:p>
          <a:p>
            <a:pPr algn="just"/>
            <a:endParaRPr lang="en-US" sz="800"/>
          </a:p>
          <a:p>
            <a:pPr algn="just"/>
            <a:r>
              <a:rPr lang="en-US" sz="2000" b="1"/>
              <a:t>Transaction Partnership</a:t>
            </a:r>
          </a:p>
          <a:p>
            <a:pPr lvl="1" algn="just"/>
            <a:r>
              <a:rPr lang="en-US" sz="2000"/>
              <a:t>The Proof-of-Importance algorithm will reward you if you make transactions with other NEM account holders. The network will consider you two as partners. Although, the system will catch you if you are planning to make a pseudo partnership.</a:t>
            </a:r>
          </a:p>
          <a:p>
            <a:pPr algn="just"/>
            <a:endParaRPr lang="en-US" sz="800"/>
          </a:p>
          <a:p>
            <a:pPr algn="just"/>
            <a:r>
              <a:rPr lang="en-US" sz="2000" b="1"/>
              <a:t>The Scoring System</a:t>
            </a:r>
          </a:p>
          <a:p>
            <a:pPr lvl="1" algn="just"/>
            <a:r>
              <a:rPr lang="en-US" sz="2000"/>
              <a:t>The transactions pose an impact to your Proof-of-Importance score. The score is based on the transactions you have made in a thirty-day period. More frequent and more substantial sum will help you to improve your score on the NEM network.</a:t>
            </a:r>
          </a:p>
          <a:p>
            <a:pPr algn="just"/>
            <a:endParaRPr lang="en-US" sz="2000"/>
          </a:p>
          <a:p>
            <a:pPr algn="just"/>
            <a:r>
              <a:rPr lang="en-US" sz="2000"/>
              <a:t> </a:t>
            </a:r>
          </a:p>
        </p:txBody>
      </p:sp>
      <p:sp>
        <p:nvSpPr>
          <p:cNvPr id="3" name="Slide Number Placeholder 2"/>
          <p:cNvSpPr>
            <a:spLocks noGrp="1"/>
          </p:cNvSpPr>
          <p:nvPr>
            <p:ph type="sldNum" sz="quarter" idx="12"/>
          </p:nvPr>
        </p:nvSpPr>
        <p:spPr/>
        <p:txBody>
          <a:bodyPr/>
          <a:lstStyle/>
          <a:p>
            <a:fld id="{C44D6E56-4DDB-5448-B544-C1B1DCC2E384}" type="slidenum">
              <a:rPr lang="en-US" smtClean="0"/>
              <a:t>103</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Important Characteristics</a:t>
            </a:r>
            <a:endParaRPr lang="en-US" sz="1600"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726951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Capacity</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a:t>Proof-of-Capacity consensus example is an upgrade of the famous Proof-of-Work blockchain consensus protocol. The essential characteristic of this one is the “</a:t>
            </a:r>
            <a:r>
              <a:rPr lang="en-US" sz="2400" b="1"/>
              <a:t>plotting</a:t>
            </a:r>
            <a:r>
              <a:rPr lang="en-US" sz="2400"/>
              <a:t>” feature. You will have to devote your computational power and hard drive storage even before you are starting to mine.</a:t>
            </a:r>
          </a:p>
          <a:p>
            <a:pPr algn="just"/>
            <a:endParaRPr lang="en-US" sz="2400"/>
          </a:p>
          <a:p>
            <a:pPr algn="just"/>
            <a:r>
              <a:rPr lang="en-US" sz="2400"/>
              <a:t>This very nature makes the system faster the PoW. The Proof-of-Capacity can create a block in just four minutes whereas the Proof-of-Work takes ten minutes to do the same. Moreover, it tries to tackle the hashing problem of the PoW system. The more solutions or plots you have on your computer, the better your chances are to win the mining battle.</a:t>
            </a:r>
          </a:p>
        </p:txBody>
      </p:sp>
      <p:sp>
        <p:nvSpPr>
          <p:cNvPr id="3" name="Slide Number Placeholder 2"/>
          <p:cNvSpPr>
            <a:spLocks noGrp="1"/>
          </p:cNvSpPr>
          <p:nvPr>
            <p:ph type="sldNum" sz="quarter" idx="12"/>
          </p:nvPr>
        </p:nvSpPr>
        <p:spPr/>
        <p:txBody>
          <a:bodyPr/>
          <a:lstStyle/>
          <a:p>
            <a:fld id="{C44D6E56-4DDB-5448-B544-C1B1DCC2E384}" type="slidenum">
              <a:rPr lang="en-US" smtClean="0"/>
              <a:t>104</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Introduction</a:t>
            </a:r>
            <a:endParaRPr lang="en-US" sz="1600"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3441724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Capacity</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a:t>To understand the very nature of the consensus theorem, you must grasp two concepts – the </a:t>
            </a:r>
            <a:r>
              <a:rPr lang="en-US" sz="2400" b="1"/>
              <a:t>plotting </a:t>
            </a:r>
            <a:r>
              <a:rPr lang="en-US" sz="2400"/>
              <a:t>and the </a:t>
            </a:r>
            <a:r>
              <a:rPr lang="en-US" sz="2400" b="1"/>
              <a:t>mining</a:t>
            </a:r>
            <a:r>
              <a:rPr lang="en-US" sz="2400"/>
              <a:t>.</a:t>
            </a:r>
          </a:p>
          <a:p>
            <a:pPr algn="just"/>
            <a:endParaRPr lang="en-US" sz="2400"/>
          </a:p>
          <a:p>
            <a:pPr algn="just"/>
            <a:r>
              <a:rPr lang="en-US" sz="2400"/>
              <a:t>By plotting the hard drive of your computer, you are basically creating a “nonce.” The </a:t>
            </a:r>
            <a:r>
              <a:rPr lang="en-US" sz="2400" err="1"/>
              <a:t>nonces</a:t>
            </a:r>
            <a:r>
              <a:rPr lang="en-US" sz="2400"/>
              <a:t> in the Proof-of-Capacity algorithm are a bit different from the Bitcoin’s. Here, you will have to hash your ID and data until you solve the </a:t>
            </a:r>
            <a:r>
              <a:rPr lang="en-US" sz="2400" err="1"/>
              <a:t>nonces</a:t>
            </a:r>
            <a:r>
              <a:rPr lang="en-US" sz="2400"/>
              <a:t>.</a:t>
            </a:r>
          </a:p>
          <a:p>
            <a:pPr algn="just"/>
            <a:endParaRPr lang="en-US" sz="2400"/>
          </a:p>
          <a:p>
            <a:pPr algn="just"/>
            <a:r>
              <a:rPr lang="en-US" sz="2400"/>
              <a:t>Each of the </a:t>
            </a:r>
            <a:r>
              <a:rPr lang="en-US" sz="2400" err="1"/>
              <a:t>nonces</a:t>
            </a:r>
            <a:r>
              <a:rPr lang="en-US" sz="2400"/>
              <a:t> has a total of 8,192 hashes bundled together. The bundle number is again known as the “scoops.” Each ID can receive a maximum total of 4,095 scoops.</a:t>
            </a:r>
          </a:p>
        </p:txBody>
      </p:sp>
      <p:sp>
        <p:nvSpPr>
          <p:cNvPr id="3" name="Slide Number Placeholder 2"/>
          <p:cNvSpPr>
            <a:spLocks noGrp="1"/>
          </p:cNvSpPr>
          <p:nvPr>
            <p:ph type="sldNum" sz="quarter" idx="12"/>
          </p:nvPr>
        </p:nvSpPr>
        <p:spPr/>
        <p:txBody>
          <a:bodyPr/>
          <a:lstStyle/>
          <a:p>
            <a:fld id="{C44D6E56-4DDB-5448-B544-C1B1DCC2E384}" type="slidenum">
              <a:rPr lang="en-US" smtClean="0"/>
              <a:t>105</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Working </a:t>
            </a:r>
            <a:r>
              <a:rPr lang="en-US" sz="1600" i="1">
                <a:effectLst>
                  <a:outerShdw blurRad="38100" dist="38100" dir="2700000" algn="tl">
                    <a:srgbClr val="000000">
                      <a:alpha val="43137"/>
                    </a:srgbClr>
                  </a:outerShdw>
                </a:effectLst>
              </a:rPr>
              <a:t>(1/2)</a:t>
            </a:r>
          </a:p>
        </p:txBody>
      </p:sp>
    </p:spTree>
    <p:extLst>
      <p:ext uri="{BB962C8B-B14F-4D97-AF65-F5344CB8AC3E}">
        <p14:creationId xmlns:p14="http://schemas.microsoft.com/office/powerpoint/2010/main" val="20938633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Capacity</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a:t>The next concept is the “</a:t>
            </a:r>
            <a:r>
              <a:rPr lang="en-US" sz="2400" b="1"/>
              <a:t>mining</a:t>
            </a:r>
            <a:r>
              <a:rPr lang="en-US" sz="2400"/>
              <a:t>” on the hard drive. As we have said, you can receive 0 to 4,095 scoops at a time and store them on your hard drive. You will be assigned a minimum deadline to solve the </a:t>
            </a:r>
            <a:r>
              <a:rPr lang="en-US" sz="2400" err="1"/>
              <a:t>nonces</a:t>
            </a:r>
            <a:r>
              <a:rPr lang="en-US" sz="2400"/>
              <a:t>. This deadline also indicates the time to create a block.</a:t>
            </a:r>
          </a:p>
          <a:p>
            <a:pPr algn="just"/>
            <a:endParaRPr lang="en-US" sz="2400"/>
          </a:p>
          <a:p>
            <a:pPr algn="just"/>
            <a:r>
              <a:rPr lang="en-US" sz="2400"/>
              <a:t>If you can manage to solve the </a:t>
            </a:r>
            <a:r>
              <a:rPr lang="en-US" sz="2400" err="1"/>
              <a:t>nonces</a:t>
            </a:r>
            <a:r>
              <a:rPr lang="en-US" sz="2400"/>
              <a:t> earlier than the other miners, you will get a block as the reward. A famous example could be Burst who has adopted the Proof-of-Capacity algorithm.</a:t>
            </a:r>
          </a:p>
        </p:txBody>
      </p:sp>
      <p:sp>
        <p:nvSpPr>
          <p:cNvPr id="3" name="Slide Number Placeholder 2"/>
          <p:cNvSpPr>
            <a:spLocks noGrp="1"/>
          </p:cNvSpPr>
          <p:nvPr>
            <p:ph type="sldNum" sz="quarter" idx="12"/>
          </p:nvPr>
        </p:nvSpPr>
        <p:spPr/>
        <p:txBody>
          <a:bodyPr/>
          <a:lstStyle/>
          <a:p>
            <a:fld id="{C44D6E56-4DDB-5448-B544-C1B1DCC2E384}" type="slidenum">
              <a:rPr lang="en-US" smtClean="0"/>
              <a:t>106</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Working </a:t>
            </a:r>
            <a:r>
              <a:rPr lang="en-US" sz="1600" i="1">
                <a:effectLst>
                  <a:outerShdw blurRad="38100" dist="38100" dir="2700000" algn="tl">
                    <a:srgbClr val="000000">
                      <a:alpha val="43137"/>
                    </a:srgbClr>
                  </a:outerShdw>
                </a:effectLst>
              </a:rPr>
              <a:t>(2/2)</a:t>
            </a:r>
          </a:p>
        </p:txBody>
      </p:sp>
    </p:spTree>
    <p:extLst>
      <p:ext uri="{BB962C8B-B14F-4D97-AF65-F5344CB8AC3E}">
        <p14:creationId xmlns:p14="http://schemas.microsoft.com/office/powerpoint/2010/main" val="32466967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Capacity</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b="1"/>
              <a:t>Advantages</a:t>
            </a:r>
          </a:p>
          <a:p>
            <a:pPr lvl="1" algn="just"/>
            <a:r>
              <a:rPr lang="en-US"/>
              <a:t>The mining on the hard drive is way more energy efficient than the regular Proof-of-Work. You will not have to spend fortunes to get expensive mining rigs that we have seen in the Bitcoin protocol. The hard disk of your home PC is just enough to start mining on this consensus algorithm.</a:t>
            </a:r>
          </a:p>
          <a:p>
            <a:pPr algn="just"/>
            <a:endParaRPr lang="en-US" sz="2400"/>
          </a:p>
          <a:p>
            <a:pPr algn="just"/>
            <a:r>
              <a:rPr lang="en-US" sz="2400" b="1"/>
              <a:t>Disadvantages</a:t>
            </a:r>
          </a:p>
          <a:p>
            <a:pPr lvl="1" algn="just"/>
            <a:r>
              <a:rPr lang="en-US"/>
              <a:t>The process creates a massive amount of redundant disk spaces. The system will favor the miners with bigger storage units posing a threat to the decentralized concept. Even the hackers could exploit the system and inject mining malware into the system.</a:t>
            </a:r>
          </a:p>
        </p:txBody>
      </p:sp>
      <p:sp>
        <p:nvSpPr>
          <p:cNvPr id="3" name="Slide Number Placeholder 2"/>
          <p:cNvSpPr>
            <a:spLocks noGrp="1"/>
          </p:cNvSpPr>
          <p:nvPr>
            <p:ph type="sldNum" sz="quarter" idx="12"/>
          </p:nvPr>
        </p:nvSpPr>
        <p:spPr/>
        <p:txBody>
          <a:bodyPr/>
          <a:lstStyle/>
          <a:p>
            <a:fld id="{C44D6E56-4DDB-5448-B544-C1B1DCC2E384}" type="slidenum">
              <a:rPr lang="en-US" smtClean="0"/>
              <a:t>107</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Advantages and Disadvantages</a:t>
            </a:r>
            <a:endParaRPr lang="en-US" sz="1600"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253382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Burn</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200"/>
              <a:t>The basic idea is that to safeguard the PoW cryptocurrency, a portion of the coins will be burnt! The process happens as the miners send a few coins to an “Eater Address.” The Eater Addresses cannot spend these coins on any purpose. A ledger keeps track of the burnt coins making them genuinely unspendable. The user who burnt the coins will get a reward as well.</a:t>
            </a:r>
          </a:p>
          <a:p>
            <a:pPr algn="just"/>
            <a:endParaRPr lang="en-US" sz="1000"/>
          </a:p>
          <a:p>
            <a:pPr algn="just"/>
            <a:r>
              <a:rPr lang="en-US" sz="2200"/>
              <a:t>Yes, the burning is a loss. But the damage is temporary as the process will safeguard the coins in the long run from the hackers and their cyber-attacks. Moreover, the burning process increases the stakes of the alternative coins.</a:t>
            </a:r>
          </a:p>
          <a:p>
            <a:pPr algn="just"/>
            <a:endParaRPr lang="en-US" sz="1000"/>
          </a:p>
          <a:p>
            <a:pPr algn="just"/>
            <a:r>
              <a:rPr lang="en-US" sz="2200"/>
              <a:t>Such a scenario increases the chance of a user to mine the next block as well as increases their rewards in the future. So, burning could be used as a mining privilege. The counterparty is an excellent consensus example of a cryptocurrency that uses this blockchain consensus protocol.</a:t>
            </a:r>
          </a:p>
        </p:txBody>
      </p:sp>
      <p:sp>
        <p:nvSpPr>
          <p:cNvPr id="3" name="Slide Number Placeholder 2"/>
          <p:cNvSpPr>
            <a:spLocks noGrp="1"/>
          </p:cNvSpPr>
          <p:nvPr>
            <p:ph type="sldNum" sz="quarter" idx="12"/>
          </p:nvPr>
        </p:nvSpPr>
        <p:spPr/>
        <p:txBody>
          <a:bodyPr/>
          <a:lstStyle/>
          <a:p>
            <a:fld id="{C44D6E56-4DDB-5448-B544-C1B1DCC2E384}" type="slidenum">
              <a:rPr lang="en-US" smtClean="0"/>
              <a:t>108</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Working</a:t>
            </a:r>
            <a:endParaRPr lang="en-US" sz="1600"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414913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Burn</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a:t>To burn coins, users send them to the Eater Addresses. An Eater Address doesn’t have any private key. So, no user can ever access these addresses to spend the coins held within. Moreover, these addresses get generated in a random fashion.</a:t>
            </a:r>
          </a:p>
          <a:p>
            <a:pPr algn="just"/>
            <a:endParaRPr lang="en-US" sz="2400"/>
          </a:p>
          <a:p>
            <a:pPr algn="just"/>
            <a:r>
              <a:rPr lang="en-US" sz="2400"/>
              <a:t>Although these coins are inaccessible or “gone forever (!)”, they are considered as calculated supply and labeled as burnt.</a:t>
            </a:r>
          </a:p>
          <a:p>
            <a:pPr algn="just"/>
            <a:endParaRPr lang="en-US" sz="2400"/>
          </a:p>
        </p:txBody>
      </p:sp>
      <p:sp>
        <p:nvSpPr>
          <p:cNvPr id="3" name="Slide Number Placeholder 2"/>
          <p:cNvSpPr>
            <a:spLocks noGrp="1"/>
          </p:cNvSpPr>
          <p:nvPr>
            <p:ph type="sldNum" sz="quarter" idx="12"/>
          </p:nvPr>
        </p:nvSpPr>
        <p:spPr/>
        <p:txBody>
          <a:bodyPr/>
          <a:lstStyle/>
          <a:p>
            <a:fld id="{C44D6E56-4DDB-5448-B544-C1B1DCC2E384}" type="slidenum">
              <a:rPr lang="en-US" smtClean="0"/>
              <a:t>109</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The Eater Address</a:t>
            </a:r>
            <a:endParaRPr lang="en-US" sz="1600"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421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15388"/>
            <a:ext cx="9144000" cy="954219"/>
          </a:xfrm>
        </p:spPr>
        <p:txBody>
          <a:bodyPr>
            <a:normAutofit/>
          </a:bodyPr>
          <a:lstStyle/>
          <a:p>
            <a:r>
              <a:rPr lang="en-US" sz="3400" i="1">
                <a:effectLst>
                  <a:outerShdw blurRad="38100" dist="38100" dir="2700000" algn="tl">
                    <a:srgbClr val="000000">
                      <a:alpha val="43137"/>
                    </a:srgbClr>
                  </a:outerShdw>
                </a:effectLst>
              </a:rPr>
              <a:t>Understanding the Byzantine Generals’ Problem </a:t>
            </a:r>
            <a:r>
              <a:rPr lang="en-US" sz="1600" i="1">
                <a:effectLst>
                  <a:outerShdw blurRad="38100" dist="38100" dir="2700000" algn="tl">
                    <a:srgbClr val="000000">
                      <a:alpha val="43137"/>
                    </a:srgbClr>
                  </a:outerShdw>
                </a:effectLst>
              </a:rPr>
              <a:t>(1/3)</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978163"/>
            <a:ext cx="8759679" cy="2791979"/>
          </a:xfrm>
          <a:prstGeom prst="rect">
            <a:avLst/>
          </a:prstGeom>
        </p:spPr>
        <p:txBody>
          <a:bodyPr lIns="91425" tIns="91425" rIns="91425" bIns="91425" anchor="t" anchorCtr="0">
            <a:noAutofit/>
          </a:bodyPr>
          <a:lstStyle/>
          <a:p>
            <a:pPr algn="just"/>
            <a:r>
              <a:rPr lang="en-US" sz="2400"/>
              <a:t>Consider a group of generals, each commanding a portion of the Byzantine Army, encircle a city. They must decide whether to attack or retreat. But whatever they decide, the most important thing is that they reach a consensus. But consensus is difficult to reach, because generals don’t know the decision of other generals.</a:t>
            </a:r>
          </a:p>
          <a:p>
            <a:pPr algn="just"/>
            <a:endParaRPr lang="en-US" sz="1050"/>
          </a:p>
          <a:p>
            <a:pPr algn="just"/>
            <a:r>
              <a:rPr lang="en-US" sz="2400"/>
              <a:t>Consider the following:</a:t>
            </a:r>
          </a:p>
          <a:p>
            <a:pPr lvl="1" algn="just"/>
            <a:r>
              <a:rPr lang="en-US"/>
              <a:t>There are 3 generals, general A, B and C</a:t>
            </a:r>
          </a:p>
          <a:p>
            <a:pPr lvl="1" algn="just"/>
            <a:r>
              <a:rPr lang="en-US"/>
              <a:t>The generals must attack their enemy at the same time, otherwise they may risk failure</a:t>
            </a:r>
          </a:p>
          <a:p>
            <a:pPr lvl="1" algn="just"/>
            <a:r>
              <a:rPr lang="en-US"/>
              <a:t>The generals have no effective way to communicate instantly</a:t>
            </a:r>
          </a:p>
          <a:p>
            <a:pPr lvl="1" algn="just"/>
            <a:r>
              <a:rPr lang="en-US"/>
              <a:t>Therefore, they need to send a courier to others to transmit the message</a:t>
            </a:r>
          </a:p>
          <a:p>
            <a:pPr marL="0" indent="0" algn="just">
              <a:buNone/>
            </a:pPr>
            <a:endParaRPr lang="en-US" sz="2400"/>
          </a:p>
          <a:p>
            <a:pPr algn="just"/>
            <a:endParaRPr lang="en-US" sz="2400"/>
          </a:p>
        </p:txBody>
      </p:sp>
      <p:sp>
        <p:nvSpPr>
          <p:cNvPr id="3" name="Slide Number Placeholder 2"/>
          <p:cNvSpPr>
            <a:spLocks noGrp="1"/>
          </p:cNvSpPr>
          <p:nvPr>
            <p:ph type="sldNum" sz="quarter" idx="12"/>
          </p:nvPr>
        </p:nvSpPr>
        <p:spPr/>
        <p:txBody>
          <a:bodyPr/>
          <a:lstStyle/>
          <a:p>
            <a:fld id="{C44D6E56-4DDB-5448-B544-C1B1DCC2E384}" type="slidenum">
              <a:rPr lang="en-US" smtClean="0"/>
              <a:t>11</a:t>
            </a:fld>
            <a:endParaRPr lang="en-US"/>
          </a:p>
        </p:txBody>
      </p:sp>
    </p:spTree>
    <p:extLst>
      <p:ext uri="{BB962C8B-B14F-4D97-AF65-F5344CB8AC3E}">
        <p14:creationId xmlns:p14="http://schemas.microsoft.com/office/powerpoint/2010/main" val="20503424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Burn</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b="1"/>
              <a:t>Advantages</a:t>
            </a:r>
          </a:p>
          <a:p>
            <a:pPr lvl="1" algn="just"/>
            <a:r>
              <a:rPr lang="en-US"/>
              <a:t>The primary reason behind burning the coins is to create more stability. We know the long-term players tend to hold coins for a long time for profits.</a:t>
            </a:r>
          </a:p>
          <a:p>
            <a:pPr lvl="1" algn="just"/>
            <a:endParaRPr lang="en-US" sz="800"/>
          </a:p>
          <a:p>
            <a:pPr lvl="1" algn="just"/>
            <a:r>
              <a:rPr lang="en-US"/>
              <a:t>The system favors those long-term investors by giving more stable currency and long-term commitment. Moreover, this enhances the decentralization and creates a better-distributed network.</a:t>
            </a:r>
          </a:p>
          <a:p>
            <a:pPr algn="just"/>
            <a:endParaRPr lang="en-US" sz="800"/>
          </a:p>
          <a:p>
            <a:pPr algn="just"/>
            <a:r>
              <a:rPr lang="en-US" sz="2400" b="1"/>
              <a:t>Disadvantages</a:t>
            </a:r>
          </a:p>
          <a:p>
            <a:pPr lvl="1" algn="just"/>
            <a:r>
              <a:rPr lang="en-US"/>
              <a:t>But from whichever angle you look at the scenario, burning coins means wasting it! Even some eater addresses have more than $100,000 worth of Bitcoins in them. There is no way to recover the money – they get burnt!</a:t>
            </a:r>
          </a:p>
        </p:txBody>
      </p:sp>
      <p:sp>
        <p:nvSpPr>
          <p:cNvPr id="3" name="Slide Number Placeholder 2"/>
          <p:cNvSpPr>
            <a:spLocks noGrp="1"/>
          </p:cNvSpPr>
          <p:nvPr>
            <p:ph type="sldNum" sz="quarter" idx="12"/>
          </p:nvPr>
        </p:nvSpPr>
        <p:spPr/>
        <p:txBody>
          <a:bodyPr/>
          <a:lstStyle/>
          <a:p>
            <a:fld id="{C44D6E56-4DDB-5448-B544-C1B1DCC2E384}" type="slidenum">
              <a:rPr lang="en-US" smtClean="0"/>
              <a:t>110</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Advantages and Disadvantages</a:t>
            </a:r>
            <a:endParaRPr lang="en-US" sz="1600"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303305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12748"/>
            <a:ext cx="9144000" cy="603590"/>
          </a:xfrm>
        </p:spPr>
        <p:txBody>
          <a:bodyPr>
            <a:normAutofit/>
          </a:bodyPr>
          <a:lstStyle/>
          <a:p>
            <a:r>
              <a:rPr lang="en-US" sz="3200" i="1">
                <a:effectLst>
                  <a:outerShdw blurRad="38100" dist="38100" dir="2700000" algn="tl">
                    <a:srgbClr val="000000">
                      <a:alpha val="43137"/>
                    </a:srgbClr>
                  </a:outerShdw>
                </a:effectLst>
              </a:rPr>
              <a:t>Proof of Weight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689317"/>
            <a:ext cx="9052753" cy="6144704"/>
          </a:xfrm>
          <a:prstGeom prst="rect">
            <a:avLst/>
          </a:prstGeom>
        </p:spPr>
        <p:txBody>
          <a:bodyPr lIns="91425" tIns="91425" rIns="91425" bIns="91425" anchor="t" anchorCtr="0">
            <a:noAutofit/>
          </a:bodyPr>
          <a:lstStyle/>
          <a:p>
            <a:pPr algn="just"/>
            <a:r>
              <a:rPr lang="en-US" sz="2400"/>
              <a:t>This is a big upgrade of the Proof-of-Stake algorithm. In Proof-of-Stake, the more token you own, the better your chances are to discover more! This idea makes the system a bit biased.</a:t>
            </a:r>
          </a:p>
          <a:p>
            <a:pPr algn="just"/>
            <a:endParaRPr lang="en-US" sz="900"/>
          </a:p>
          <a:p>
            <a:pPr algn="just"/>
            <a:r>
              <a:rPr lang="en-US" sz="2400"/>
              <a:t>The Proof-of-Weight tries to solve such biased nature of the </a:t>
            </a:r>
            <a:r>
              <a:rPr lang="en-US" sz="2400" err="1"/>
              <a:t>PoS.</a:t>
            </a:r>
            <a:r>
              <a:rPr lang="en-US" sz="2400"/>
              <a:t> Cryptocurrencies like </a:t>
            </a:r>
            <a:r>
              <a:rPr lang="en-US" sz="2400" err="1"/>
              <a:t>Algorand</a:t>
            </a:r>
            <a:r>
              <a:rPr lang="en-US" sz="2400"/>
              <a:t>, </a:t>
            </a:r>
            <a:r>
              <a:rPr lang="en-US" sz="2400" err="1"/>
              <a:t>Filecoin</a:t>
            </a:r>
            <a:r>
              <a:rPr lang="en-US" sz="2400"/>
              <a:t>, and Chia implement the </a:t>
            </a:r>
            <a:r>
              <a:rPr lang="en-US" sz="2400" err="1"/>
              <a:t>PoWeight</a:t>
            </a:r>
            <a:r>
              <a:rPr lang="en-US" sz="2400"/>
              <a:t>. The Proof-of-Weight considers some other factors than owning more tokens like in </a:t>
            </a:r>
            <a:r>
              <a:rPr lang="en-US" sz="2400" err="1"/>
              <a:t>PoS.</a:t>
            </a:r>
            <a:endParaRPr lang="en-US" sz="2400"/>
          </a:p>
          <a:p>
            <a:pPr algn="just"/>
            <a:endParaRPr lang="en-US" sz="900"/>
          </a:p>
          <a:p>
            <a:pPr algn="just"/>
            <a:r>
              <a:rPr lang="en-US" sz="2400"/>
              <a:t>These factors get identified as the “Weighted Factors.” For example, </a:t>
            </a:r>
            <a:r>
              <a:rPr lang="en-US" sz="2400" err="1"/>
              <a:t>Filecoin</a:t>
            </a:r>
            <a:r>
              <a:rPr lang="en-US" sz="2400"/>
              <a:t> considers the amount of IPFS data that you have and weights that factor. Some of the other factors include but not limit to Proof-of-Spacetime and Proof-of-Reputation.</a:t>
            </a:r>
          </a:p>
          <a:p>
            <a:pPr algn="just"/>
            <a:endParaRPr lang="en-US" sz="900"/>
          </a:p>
          <a:p>
            <a:pPr algn="just"/>
            <a:r>
              <a:rPr lang="en-US" sz="2400"/>
              <a:t>The fundamental advantages of this system include customization and scalability. Although incentivizing could be a big challenge for this consensus algorithm.</a:t>
            </a:r>
          </a:p>
        </p:txBody>
      </p:sp>
      <p:sp>
        <p:nvSpPr>
          <p:cNvPr id="3" name="Slide Number Placeholder 2"/>
          <p:cNvSpPr>
            <a:spLocks noGrp="1"/>
          </p:cNvSpPr>
          <p:nvPr>
            <p:ph type="sldNum" sz="quarter" idx="12"/>
          </p:nvPr>
        </p:nvSpPr>
        <p:spPr/>
        <p:txBody>
          <a:bodyPr/>
          <a:lstStyle/>
          <a:p>
            <a:fld id="{C44D6E56-4DDB-5448-B544-C1B1DCC2E384}" type="slidenum">
              <a:rPr lang="en-US" smtClean="0"/>
              <a:t>111</a:t>
            </a:fld>
            <a:endParaRPr lang="en-US"/>
          </a:p>
        </p:txBody>
      </p:sp>
    </p:spTree>
    <p:extLst>
      <p:ext uri="{BB962C8B-B14F-4D97-AF65-F5344CB8AC3E}">
        <p14:creationId xmlns:p14="http://schemas.microsoft.com/office/powerpoint/2010/main" val="18594627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12748"/>
            <a:ext cx="9144000" cy="603590"/>
          </a:xfrm>
        </p:spPr>
        <p:txBody>
          <a:bodyPr>
            <a:noAutofit/>
          </a:bodyPr>
          <a:lstStyle/>
          <a:p>
            <a:r>
              <a:rPr lang="en-US" sz="2400" i="1">
                <a:effectLst>
                  <a:outerShdw blurRad="38100" dist="38100" dir="2700000" algn="tl">
                    <a:srgbClr val="000000">
                      <a:alpha val="43137"/>
                    </a:srgbClr>
                  </a:outerShdw>
                </a:effectLst>
              </a:rPr>
              <a:t>Comparative Analysis Between Various Consensus Algorithms  </a:t>
            </a:r>
            <a:r>
              <a:rPr lang="en-US" sz="1600" i="1">
                <a:effectLst>
                  <a:outerShdw blurRad="38100" dist="38100" dir="2700000" algn="tl">
                    <a:srgbClr val="000000">
                      <a:alpha val="43137"/>
                    </a:srgbClr>
                  </a:outerShdw>
                </a:effectLst>
              </a:rPr>
              <a:t>(1/2)</a:t>
            </a:r>
          </a:p>
        </p:txBody>
      </p:sp>
      <p:sp>
        <p:nvSpPr>
          <p:cNvPr id="3" name="Slide Number Placeholder 2"/>
          <p:cNvSpPr>
            <a:spLocks noGrp="1"/>
          </p:cNvSpPr>
          <p:nvPr>
            <p:ph type="sldNum" sz="quarter" idx="12"/>
          </p:nvPr>
        </p:nvSpPr>
        <p:spPr/>
        <p:txBody>
          <a:bodyPr/>
          <a:lstStyle/>
          <a:p>
            <a:fld id="{C44D6E56-4DDB-5448-B544-C1B1DCC2E384}" type="slidenum">
              <a:rPr lang="en-US" smtClean="0"/>
              <a:t>112</a:t>
            </a:fld>
            <a:endParaRPr lang="en-US"/>
          </a:p>
        </p:txBody>
      </p:sp>
      <p:graphicFrame>
        <p:nvGraphicFramePr>
          <p:cNvPr id="10" name="Table 9">
            <a:extLst>
              <a:ext uri="{FF2B5EF4-FFF2-40B4-BE49-F238E27FC236}">
                <a16:creationId xmlns:a16="http://schemas.microsoft.com/office/drawing/2014/main" id="{53A6A00F-6CF2-45F5-911B-C7A79755147A}"/>
              </a:ext>
            </a:extLst>
          </p:cNvPr>
          <p:cNvGraphicFramePr>
            <a:graphicFrameLocks noGrp="1"/>
          </p:cNvGraphicFramePr>
          <p:nvPr>
            <p:extLst>
              <p:ext uri="{D42A27DB-BD31-4B8C-83A1-F6EECF244321}">
                <p14:modId xmlns:p14="http://schemas.microsoft.com/office/powerpoint/2010/main" val="3377085736"/>
              </p:ext>
            </p:extLst>
          </p:nvPr>
        </p:nvGraphicFramePr>
        <p:xfrm>
          <a:off x="0" y="590842"/>
          <a:ext cx="9143999" cy="6314382"/>
        </p:xfrm>
        <a:graphic>
          <a:graphicData uri="http://schemas.openxmlformats.org/drawingml/2006/table">
            <a:tbl>
              <a:tblPr>
                <a:tableStyleId>{5C22544A-7EE6-4342-B048-85BDC9FD1C3A}</a:tableStyleId>
              </a:tblPr>
              <a:tblGrid>
                <a:gridCol w="1608416">
                  <a:extLst>
                    <a:ext uri="{9D8B030D-6E8A-4147-A177-3AD203B41FA5}">
                      <a16:colId xmlns:a16="http://schemas.microsoft.com/office/drawing/2014/main" val="614380191"/>
                    </a:ext>
                  </a:extLst>
                </a:gridCol>
                <a:gridCol w="1175382">
                  <a:extLst>
                    <a:ext uri="{9D8B030D-6E8A-4147-A177-3AD203B41FA5}">
                      <a16:colId xmlns:a16="http://schemas.microsoft.com/office/drawing/2014/main" val="605857665"/>
                    </a:ext>
                  </a:extLst>
                </a:gridCol>
                <a:gridCol w="819674">
                  <a:extLst>
                    <a:ext uri="{9D8B030D-6E8A-4147-A177-3AD203B41FA5}">
                      <a16:colId xmlns:a16="http://schemas.microsoft.com/office/drawing/2014/main" val="667132487"/>
                    </a:ext>
                  </a:extLst>
                </a:gridCol>
                <a:gridCol w="1268173">
                  <a:extLst>
                    <a:ext uri="{9D8B030D-6E8A-4147-A177-3AD203B41FA5}">
                      <a16:colId xmlns:a16="http://schemas.microsoft.com/office/drawing/2014/main" val="1201284010"/>
                    </a:ext>
                  </a:extLst>
                </a:gridCol>
                <a:gridCol w="1055522">
                  <a:extLst>
                    <a:ext uri="{9D8B030D-6E8A-4147-A177-3AD203B41FA5}">
                      <a16:colId xmlns:a16="http://schemas.microsoft.com/office/drawing/2014/main" val="3492663963"/>
                    </a:ext>
                  </a:extLst>
                </a:gridCol>
                <a:gridCol w="1608416">
                  <a:extLst>
                    <a:ext uri="{9D8B030D-6E8A-4147-A177-3AD203B41FA5}">
                      <a16:colId xmlns:a16="http://schemas.microsoft.com/office/drawing/2014/main" val="1712951111"/>
                    </a:ext>
                  </a:extLst>
                </a:gridCol>
                <a:gridCol w="1608416">
                  <a:extLst>
                    <a:ext uri="{9D8B030D-6E8A-4147-A177-3AD203B41FA5}">
                      <a16:colId xmlns:a16="http://schemas.microsoft.com/office/drawing/2014/main" val="10220743"/>
                    </a:ext>
                  </a:extLst>
                </a:gridCol>
              </a:tblGrid>
              <a:tr h="357307">
                <a:tc>
                  <a:txBody>
                    <a:bodyPr/>
                    <a:lstStyle/>
                    <a:p>
                      <a:pPr algn="ctr" fontAlgn="ctr"/>
                      <a:r>
                        <a:rPr lang="en-US" sz="1200" b="1" u="none" strike="noStrike">
                          <a:solidFill>
                            <a:schemeClr val="bg1"/>
                          </a:solidFill>
                          <a:effectLst/>
                        </a:rPr>
                        <a:t>Consensus Algorithms</a:t>
                      </a:r>
                      <a:endParaRPr lang="en-US" sz="1200" b="1" i="0" u="none" strike="noStrike">
                        <a:solidFill>
                          <a:schemeClr val="bg1"/>
                        </a:solidFill>
                        <a:effectLst/>
                        <a:latin typeface="Calibri Light" panose="020F0302020204030204" pitchFamily="34" charset="0"/>
                      </a:endParaRPr>
                    </a:p>
                  </a:txBody>
                  <a:tcPr marL="5465" marR="5465" marT="5465" marB="0" anchor="ctr">
                    <a:solidFill>
                      <a:schemeClr val="tx1"/>
                    </a:solidFill>
                  </a:tcPr>
                </a:tc>
                <a:tc>
                  <a:txBody>
                    <a:bodyPr/>
                    <a:lstStyle/>
                    <a:p>
                      <a:pPr algn="ctr" fontAlgn="ctr"/>
                      <a:r>
                        <a:rPr lang="en-US" sz="1200" b="1" u="none" strike="noStrike">
                          <a:solidFill>
                            <a:schemeClr val="bg1"/>
                          </a:solidFill>
                          <a:effectLst/>
                        </a:rPr>
                        <a:t>Blockchain Platform</a:t>
                      </a:r>
                      <a:endParaRPr lang="en-US" sz="1200" b="1" i="0" u="none" strike="noStrike">
                        <a:solidFill>
                          <a:schemeClr val="bg1"/>
                        </a:solidFill>
                        <a:effectLst/>
                        <a:latin typeface="Calibri Light" panose="020F0302020204030204" pitchFamily="34" charset="0"/>
                      </a:endParaRPr>
                    </a:p>
                  </a:txBody>
                  <a:tcPr marL="5465" marR="5465" marT="5465" marB="0" anchor="ctr">
                    <a:solidFill>
                      <a:schemeClr val="tx1"/>
                    </a:solidFill>
                  </a:tcPr>
                </a:tc>
                <a:tc>
                  <a:txBody>
                    <a:bodyPr/>
                    <a:lstStyle/>
                    <a:p>
                      <a:pPr algn="ctr" fontAlgn="ctr"/>
                      <a:r>
                        <a:rPr lang="en-US" sz="1200" b="1" u="none" strike="noStrike">
                          <a:solidFill>
                            <a:schemeClr val="bg1"/>
                          </a:solidFill>
                          <a:effectLst/>
                        </a:rPr>
                        <a:t>Launch Year</a:t>
                      </a:r>
                      <a:endParaRPr lang="en-US" sz="1200" b="1" i="0" u="none" strike="noStrike">
                        <a:solidFill>
                          <a:schemeClr val="bg1"/>
                        </a:solidFill>
                        <a:effectLst/>
                        <a:latin typeface="Calibri Light" panose="020F0302020204030204" pitchFamily="34" charset="0"/>
                      </a:endParaRPr>
                    </a:p>
                  </a:txBody>
                  <a:tcPr marL="5465" marR="5465" marT="5465" marB="0" anchor="ctr">
                    <a:solidFill>
                      <a:schemeClr val="tx1"/>
                    </a:solidFill>
                  </a:tcPr>
                </a:tc>
                <a:tc>
                  <a:txBody>
                    <a:bodyPr/>
                    <a:lstStyle/>
                    <a:p>
                      <a:pPr algn="ctr" fontAlgn="ctr"/>
                      <a:r>
                        <a:rPr lang="en-US" sz="1200" b="1" u="none" strike="noStrike">
                          <a:solidFill>
                            <a:schemeClr val="bg1"/>
                          </a:solidFill>
                          <a:effectLst/>
                        </a:rPr>
                        <a:t>Coded In</a:t>
                      </a:r>
                      <a:endParaRPr lang="en-US" sz="1200" b="1" i="0" u="none" strike="noStrike">
                        <a:solidFill>
                          <a:schemeClr val="bg1"/>
                        </a:solidFill>
                        <a:effectLst/>
                        <a:latin typeface="Calibri Light" panose="020F0302020204030204" pitchFamily="34" charset="0"/>
                      </a:endParaRPr>
                    </a:p>
                  </a:txBody>
                  <a:tcPr marL="5465" marR="5465" marT="5465" marB="0" anchor="ctr">
                    <a:solidFill>
                      <a:schemeClr val="tx1"/>
                    </a:solidFill>
                  </a:tcPr>
                </a:tc>
                <a:tc>
                  <a:txBody>
                    <a:bodyPr/>
                    <a:lstStyle/>
                    <a:p>
                      <a:pPr algn="ctr" fontAlgn="ctr"/>
                      <a:r>
                        <a:rPr lang="en-US" sz="1200" b="1" u="none" strike="noStrike">
                          <a:solidFill>
                            <a:schemeClr val="bg1"/>
                          </a:solidFill>
                          <a:effectLst/>
                        </a:rPr>
                        <a:t>Smart Contracts</a:t>
                      </a:r>
                      <a:endParaRPr lang="en-US" sz="1200" b="1" i="0" u="none" strike="noStrike">
                        <a:solidFill>
                          <a:schemeClr val="bg1"/>
                        </a:solidFill>
                        <a:effectLst/>
                        <a:latin typeface="Calibri Light" panose="020F0302020204030204" pitchFamily="34" charset="0"/>
                      </a:endParaRPr>
                    </a:p>
                  </a:txBody>
                  <a:tcPr marL="5465" marR="5465" marT="5465" marB="0" anchor="ctr">
                    <a:solidFill>
                      <a:schemeClr val="tx1"/>
                    </a:solidFill>
                  </a:tcPr>
                </a:tc>
                <a:tc>
                  <a:txBody>
                    <a:bodyPr/>
                    <a:lstStyle/>
                    <a:p>
                      <a:pPr algn="ctr" fontAlgn="ctr"/>
                      <a:r>
                        <a:rPr lang="en-US" sz="1200" b="1" u="none" strike="noStrike">
                          <a:solidFill>
                            <a:schemeClr val="bg1"/>
                          </a:solidFill>
                          <a:effectLst/>
                        </a:rPr>
                        <a:t>Advantages</a:t>
                      </a:r>
                      <a:endParaRPr lang="en-US" sz="1200" b="1" i="0" u="none" strike="noStrike">
                        <a:solidFill>
                          <a:schemeClr val="bg1"/>
                        </a:solidFill>
                        <a:effectLst/>
                        <a:latin typeface="Calibri Light" panose="020F0302020204030204" pitchFamily="34" charset="0"/>
                      </a:endParaRPr>
                    </a:p>
                  </a:txBody>
                  <a:tcPr marL="5465" marR="5465" marT="5465" marB="0" anchor="ctr">
                    <a:solidFill>
                      <a:schemeClr val="tx1"/>
                    </a:solidFill>
                  </a:tcPr>
                </a:tc>
                <a:tc>
                  <a:txBody>
                    <a:bodyPr/>
                    <a:lstStyle/>
                    <a:p>
                      <a:pPr algn="ctr" fontAlgn="ctr"/>
                      <a:r>
                        <a:rPr lang="en-US" sz="1200" b="1" u="none" strike="noStrike">
                          <a:solidFill>
                            <a:schemeClr val="bg1"/>
                          </a:solidFill>
                          <a:effectLst/>
                        </a:rPr>
                        <a:t>Disadvantages</a:t>
                      </a:r>
                      <a:endParaRPr lang="en-US" sz="1200" b="1" i="0" u="none" strike="noStrike">
                        <a:solidFill>
                          <a:schemeClr val="bg1"/>
                        </a:solidFill>
                        <a:effectLst/>
                        <a:latin typeface="Calibri Light" panose="020F0302020204030204" pitchFamily="34" charset="0"/>
                      </a:endParaRPr>
                    </a:p>
                  </a:txBody>
                  <a:tcPr marL="5465" marR="5465" marT="5465" marB="0" anchor="ctr">
                    <a:solidFill>
                      <a:schemeClr val="tx1"/>
                    </a:solidFill>
                  </a:tcPr>
                </a:tc>
                <a:extLst>
                  <a:ext uri="{0D108BD9-81ED-4DB2-BD59-A6C34878D82A}">
                    <a16:rowId xmlns:a16="http://schemas.microsoft.com/office/drawing/2014/main" val="1406454511"/>
                  </a:ext>
                </a:extLst>
              </a:tr>
              <a:tr h="357307">
                <a:tc rowSpan="2">
                  <a:txBody>
                    <a:bodyPr/>
                    <a:lstStyle/>
                    <a:p>
                      <a:pPr algn="ctr" fontAlgn="ctr"/>
                      <a:r>
                        <a:rPr lang="en-US" sz="1200" b="1" u="none" strike="noStrike">
                          <a:effectLst/>
                        </a:rPr>
                        <a:t>PoW</a:t>
                      </a:r>
                      <a:endParaRPr lang="en-US" sz="1200" b="1"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rowSpan="2">
                  <a:txBody>
                    <a:bodyPr/>
                    <a:lstStyle/>
                    <a:p>
                      <a:pPr algn="ctr" fontAlgn="ctr"/>
                      <a:r>
                        <a:rPr lang="en-US" sz="1200" u="none" strike="noStrike">
                          <a:effectLst/>
                        </a:rPr>
                        <a:t>Bitcoin</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rowSpan="2">
                  <a:txBody>
                    <a:bodyPr/>
                    <a:lstStyle/>
                    <a:p>
                      <a:pPr algn="ctr" fontAlgn="ctr"/>
                      <a:r>
                        <a:rPr lang="en-US" sz="1200" u="none" strike="noStrike">
                          <a:effectLst/>
                        </a:rPr>
                        <a:t>2009</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rowSpan="2">
                  <a:txBody>
                    <a:bodyPr/>
                    <a:lstStyle/>
                    <a:p>
                      <a:pPr algn="ctr" fontAlgn="ctr"/>
                      <a:r>
                        <a:rPr lang="en-US" sz="1200" u="none" strike="noStrike">
                          <a:effectLst/>
                        </a:rPr>
                        <a:t>C++</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rowSpan="2">
                  <a:txBody>
                    <a:bodyPr/>
                    <a:lstStyle/>
                    <a:p>
                      <a:pPr algn="ctr" fontAlgn="ctr"/>
                      <a:r>
                        <a:rPr lang="en-US" sz="1200" u="none" strike="noStrike">
                          <a:effectLst/>
                        </a:rPr>
                        <a:t>No</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a:txBody>
                    <a:bodyPr/>
                    <a:lstStyle/>
                    <a:p>
                      <a:pPr algn="ctr" fontAlgn="ctr"/>
                      <a:r>
                        <a:rPr lang="en-US" sz="1200" u="none" strike="noStrike">
                          <a:effectLst/>
                        </a:rPr>
                        <a:t>Less opportunity for 51% attack</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a:txBody>
                    <a:bodyPr/>
                    <a:lstStyle/>
                    <a:p>
                      <a:pPr algn="ctr" fontAlgn="ctr"/>
                      <a:r>
                        <a:rPr lang="en-US" sz="1200" u="none" strike="noStrike">
                          <a:effectLst/>
                        </a:rPr>
                        <a:t>Greater energy consumption</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extLst>
                  <a:ext uri="{0D108BD9-81ED-4DB2-BD59-A6C34878D82A}">
                    <a16:rowId xmlns:a16="http://schemas.microsoft.com/office/drawing/2014/main" val="3454230695"/>
                  </a:ext>
                </a:extLst>
              </a:tr>
              <a:tr h="35730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u="none" strike="noStrike">
                          <a:effectLst/>
                        </a:rPr>
                        <a:t>Better Security</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a:txBody>
                    <a:bodyPr/>
                    <a:lstStyle/>
                    <a:p>
                      <a:pPr algn="ctr" fontAlgn="ctr"/>
                      <a:r>
                        <a:rPr lang="en-US" sz="1200" u="none" strike="noStrike">
                          <a:effectLst/>
                        </a:rPr>
                        <a:t>Centralization of Miners</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extLst>
                  <a:ext uri="{0D108BD9-81ED-4DB2-BD59-A6C34878D82A}">
                    <a16:rowId xmlns:a16="http://schemas.microsoft.com/office/drawing/2014/main" val="3135524624"/>
                  </a:ext>
                </a:extLst>
              </a:tr>
              <a:tr h="357307">
                <a:tc rowSpan="2">
                  <a:txBody>
                    <a:bodyPr/>
                    <a:lstStyle/>
                    <a:p>
                      <a:pPr algn="ctr" fontAlgn="ctr"/>
                      <a:r>
                        <a:rPr lang="en-US" sz="1200" b="1" u="none" strike="noStrike">
                          <a:effectLst/>
                        </a:rPr>
                        <a:t>PoS</a:t>
                      </a:r>
                      <a:endParaRPr lang="en-US" sz="1200" b="1" i="0" u="none" strike="noStrike">
                        <a:solidFill>
                          <a:srgbClr val="606569"/>
                        </a:solidFill>
                        <a:effectLst/>
                        <a:latin typeface="Calibri Light" panose="020F0302020204030204" pitchFamily="34" charset="0"/>
                      </a:endParaRPr>
                    </a:p>
                  </a:txBody>
                  <a:tcPr marL="5465" marR="5465" marT="5465" marB="0" anchor="ctr">
                    <a:solidFill>
                      <a:schemeClr val="bg1"/>
                    </a:solidFill>
                  </a:tcPr>
                </a:tc>
                <a:tc rowSpan="2">
                  <a:txBody>
                    <a:bodyPr/>
                    <a:lstStyle/>
                    <a:p>
                      <a:pPr algn="ctr" fontAlgn="ctr"/>
                      <a:r>
                        <a:rPr lang="en-US" sz="1200" u="none" strike="noStrike">
                          <a:effectLst/>
                        </a:rPr>
                        <a:t>NXT</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tc rowSpan="2">
                  <a:txBody>
                    <a:bodyPr/>
                    <a:lstStyle/>
                    <a:p>
                      <a:pPr algn="ctr" fontAlgn="ctr"/>
                      <a:r>
                        <a:rPr lang="en-US" sz="1200" u="none" strike="noStrike">
                          <a:effectLst/>
                        </a:rPr>
                        <a:t>2013</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tc rowSpan="2">
                  <a:txBody>
                    <a:bodyPr/>
                    <a:lstStyle/>
                    <a:p>
                      <a:pPr algn="ctr" fontAlgn="ctr"/>
                      <a:r>
                        <a:rPr lang="en-US" sz="1200" u="none" strike="noStrike">
                          <a:effectLst/>
                        </a:rPr>
                        <a:t>Java</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tc rowSpan="2">
                  <a:txBody>
                    <a:bodyPr/>
                    <a:lstStyle/>
                    <a:p>
                      <a:pPr algn="ctr" fontAlgn="ctr"/>
                      <a:r>
                        <a:rPr lang="en-US" sz="1200" u="none" strike="noStrike">
                          <a:effectLst/>
                        </a:rPr>
                        <a:t>Yes</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tc>
                  <a:txBody>
                    <a:bodyPr/>
                    <a:lstStyle/>
                    <a:p>
                      <a:pPr algn="ctr" fontAlgn="ctr"/>
                      <a:r>
                        <a:rPr lang="en-US" sz="1200" u="none" strike="noStrike">
                          <a:effectLst/>
                        </a:rPr>
                        <a:t>Energy efficient</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tc rowSpan="2">
                  <a:txBody>
                    <a:bodyPr/>
                    <a:lstStyle/>
                    <a:p>
                      <a:pPr algn="ctr" fontAlgn="ctr"/>
                      <a:r>
                        <a:rPr lang="en-US" sz="1200" u="none" strike="noStrike">
                          <a:effectLst/>
                        </a:rPr>
                        <a:t>Nothing-at-stake problem</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extLst>
                  <a:ext uri="{0D108BD9-81ED-4DB2-BD59-A6C34878D82A}">
                    <a16:rowId xmlns:a16="http://schemas.microsoft.com/office/drawing/2014/main" val="2766181822"/>
                  </a:ext>
                </a:extLst>
              </a:tr>
              <a:tr h="35730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u="none" strike="noStrike">
                          <a:effectLst/>
                        </a:rPr>
                        <a:t>More decentralized</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tc vMerge="1">
                  <a:txBody>
                    <a:bodyPr/>
                    <a:lstStyle/>
                    <a:p>
                      <a:endParaRPr lang="en-US"/>
                    </a:p>
                  </a:txBody>
                  <a:tcPr/>
                </a:tc>
                <a:extLst>
                  <a:ext uri="{0D108BD9-81ED-4DB2-BD59-A6C34878D82A}">
                    <a16:rowId xmlns:a16="http://schemas.microsoft.com/office/drawing/2014/main" val="3419749490"/>
                  </a:ext>
                </a:extLst>
              </a:tr>
              <a:tr h="357307">
                <a:tc rowSpan="3">
                  <a:txBody>
                    <a:bodyPr/>
                    <a:lstStyle/>
                    <a:p>
                      <a:pPr algn="ctr" fontAlgn="ctr"/>
                      <a:r>
                        <a:rPr lang="en-US" sz="1200" b="1" u="none" strike="noStrike" err="1">
                          <a:effectLst/>
                        </a:rPr>
                        <a:t>DPoS</a:t>
                      </a:r>
                      <a:endParaRPr lang="en-US" sz="1200" b="1"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rowSpan="3">
                  <a:txBody>
                    <a:bodyPr/>
                    <a:lstStyle/>
                    <a:p>
                      <a:pPr algn="ctr" fontAlgn="ctr"/>
                      <a:r>
                        <a:rPr lang="en-US" sz="1200" u="none" strike="noStrike" err="1">
                          <a:effectLst/>
                        </a:rPr>
                        <a:t>Lisk</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rowSpan="3">
                  <a:txBody>
                    <a:bodyPr/>
                    <a:lstStyle/>
                    <a:p>
                      <a:pPr algn="ctr" fontAlgn="ctr"/>
                      <a:r>
                        <a:rPr lang="en-US" sz="1200" u="none" strike="noStrike">
                          <a:effectLst/>
                        </a:rPr>
                        <a:t>2016</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rowSpan="3">
                  <a:txBody>
                    <a:bodyPr/>
                    <a:lstStyle/>
                    <a:p>
                      <a:pPr algn="ctr" fontAlgn="ctr"/>
                      <a:r>
                        <a:rPr lang="en-US" sz="1200" u="none" strike="noStrike">
                          <a:effectLst/>
                        </a:rPr>
                        <a:t>JavaScript</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rowSpan="3">
                  <a:txBody>
                    <a:bodyPr/>
                    <a:lstStyle/>
                    <a:p>
                      <a:pPr algn="ctr" fontAlgn="ctr"/>
                      <a:r>
                        <a:rPr lang="en-US" sz="1200" u="none" strike="noStrike">
                          <a:effectLst/>
                        </a:rPr>
                        <a:t>No</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a:txBody>
                    <a:bodyPr/>
                    <a:lstStyle/>
                    <a:p>
                      <a:pPr algn="ctr" fontAlgn="ctr"/>
                      <a:r>
                        <a:rPr lang="en-US" sz="1200" u="none" strike="noStrike">
                          <a:effectLst/>
                        </a:rPr>
                        <a:t>Energy efficient,</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a:txBody>
                    <a:bodyPr/>
                    <a:lstStyle/>
                    <a:p>
                      <a:pPr algn="ctr" fontAlgn="ctr"/>
                      <a:r>
                        <a:rPr lang="en-US" sz="1200" u="none" strike="noStrike">
                          <a:effectLst/>
                        </a:rPr>
                        <a:t>Partially centralized</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extLst>
                  <a:ext uri="{0D108BD9-81ED-4DB2-BD59-A6C34878D82A}">
                    <a16:rowId xmlns:a16="http://schemas.microsoft.com/office/drawing/2014/main" val="2061794807"/>
                  </a:ext>
                </a:extLst>
              </a:tr>
              <a:tr h="17865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u="none" strike="noStrike">
                          <a:effectLst/>
                        </a:rPr>
                        <a:t>Scalable,</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5465" marR="5465" marT="5465" marB="0" anchor="b">
                    <a:solidFill>
                      <a:schemeClr val="bg1">
                        <a:lumMod val="95000"/>
                      </a:schemeClr>
                    </a:solidFill>
                  </a:tcPr>
                </a:tc>
                <a:extLst>
                  <a:ext uri="{0D108BD9-81ED-4DB2-BD59-A6C34878D82A}">
                    <a16:rowId xmlns:a16="http://schemas.microsoft.com/office/drawing/2014/main" val="3099073962"/>
                  </a:ext>
                </a:extLst>
              </a:tr>
              <a:tr h="35730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u="none" strike="noStrike">
                          <a:effectLst/>
                        </a:rPr>
                        <a:t>Increased security</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a:txBody>
                    <a:bodyPr/>
                    <a:lstStyle/>
                    <a:p>
                      <a:pPr algn="ctr" fontAlgn="ctr"/>
                      <a:r>
                        <a:rPr lang="en-US" sz="1200" u="none" strike="noStrike">
                          <a:effectLst/>
                        </a:rPr>
                        <a:t>Double spend attack</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extLst>
                  <a:ext uri="{0D108BD9-81ED-4DB2-BD59-A6C34878D82A}">
                    <a16:rowId xmlns:a16="http://schemas.microsoft.com/office/drawing/2014/main" val="1615467944"/>
                  </a:ext>
                </a:extLst>
              </a:tr>
              <a:tr h="357307">
                <a:tc rowSpan="2">
                  <a:txBody>
                    <a:bodyPr/>
                    <a:lstStyle/>
                    <a:p>
                      <a:pPr algn="ctr" fontAlgn="ctr"/>
                      <a:r>
                        <a:rPr lang="en-US" sz="1200" b="1" u="none" strike="noStrike" err="1">
                          <a:effectLst/>
                        </a:rPr>
                        <a:t>LPoS</a:t>
                      </a:r>
                      <a:endParaRPr lang="en-US" sz="1200" b="1" i="0" u="none" strike="noStrike">
                        <a:solidFill>
                          <a:srgbClr val="606569"/>
                        </a:solidFill>
                        <a:effectLst/>
                        <a:latin typeface="Calibri Light" panose="020F0302020204030204" pitchFamily="34" charset="0"/>
                      </a:endParaRPr>
                    </a:p>
                  </a:txBody>
                  <a:tcPr marL="5465" marR="5465" marT="5465" marB="0" anchor="ctr">
                    <a:solidFill>
                      <a:schemeClr val="bg1"/>
                    </a:solidFill>
                  </a:tcPr>
                </a:tc>
                <a:tc rowSpan="2">
                  <a:txBody>
                    <a:bodyPr/>
                    <a:lstStyle/>
                    <a:p>
                      <a:pPr algn="ctr" fontAlgn="ctr"/>
                      <a:r>
                        <a:rPr lang="en-US" sz="1200" u="none" strike="noStrike">
                          <a:effectLst/>
                        </a:rPr>
                        <a:t>Waves</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tc rowSpan="2">
                  <a:txBody>
                    <a:bodyPr/>
                    <a:lstStyle/>
                    <a:p>
                      <a:pPr algn="ctr" fontAlgn="ctr"/>
                      <a:r>
                        <a:rPr lang="en-US" sz="1200" u="none" strike="noStrike">
                          <a:effectLst/>
                        </a:rPr>
                        <a:t>2016</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tc rowSpan="2">
                  <a:txBody>
                    <a:bodyPr/>
                    <a:lstStyle/>
                    <a:p>
                      <a:pPr algn="ctr" fontAlgn="ctr"/>
                      <a:r>
                        <a:rPr lang="en-US" sz="1200" u="none" strike="noStrike">
                          <a:effectLst/>
                        </a:rPr>
                        <a:t>Scala</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tc rowSpan="2">
                  <a:txBody>
                    <a:bodyPr/>
                    <a:lstStyle/>
                    <a:p>
                      <a:pPr algn="ctr" fontAlgn="ctr"/>
                      <a:r>
                        <a:rPr lang="en-US" sz="1200" u="none" strike="noStrike">
                          <a:effectLst/>
                        </a:rPr>
                        <a:t>Yes</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tc>
                  <a:txBody>
                    <a:bodyPr/>
                    <a:lstStyle/>
                    <a:p>
                      <a:pPr algn="ctr" fontAlgn="ctr"/>
                      <a:r>
                        <a:rPr lang="en-US" sz="1200" u="none" strike="noStrike">
                          <a:effectLst/>
                        </a:rPr>
                        <a:t>Fair usage</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tc rowSpan="2">
                  <a:txBody>
                    <a:bodyPr/>
                    <a:lstStyle/>
                    <a:p>
                      <a:pPr algn="ctr" fontAlgn="ctr"/>
                      <a:r>
                        <a:rPr lang="en-US" sz="1200" u="none" strike="noStrike">
                          <a:effectLst/>
                        </a:rPr>
                        <a:t>Decentralization Issue</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extLst>
                  <a:ext uri="{0D108BD9-81ED-4DB2-BD59-A6C34878D82A}">
                    <a16:rowId xmlns:a16="http://schemas.microsoft.com/office/drawing/2014/main" val="1100263867"/>
                  </a:ext>
                </a:extLst>
              </a:tr>
              <a:tr h="17865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u="none" strike="noStrike">
                          <a:effectLst/>
                        </a:rPr>
                        <a:t>Lease Coins</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tc vMerge="1">
                  <a:txBody>
                    <a:bodyPr/>
                    <a:lstStyle/>
                    <a:p>
                      <a:endParaRPr lang="en-US"/>
                    </a:p>
                  </a:txBody>
                  <a:tcPr/>
                </a:tc>
                <a:extLst>
                  <a:ext uri="{0D108BD9-81ED-4DB2-BD59-A6C34878D82A}">
                    <a16:rowId xmlns:a16="http://schemas.microsoft.com/office/drawing/2014/main" val="3208281252"/>
                  </a:ext>
                </a:extLst>
              </a:tr>
              <a:tr h="907559">
                <a:tc rowSpan="2">
                  <a:txBody>
                    <a:bodyPr/>
                    <a:lstStyle/>
                    <a:p>
                      <a:pPr algn="ctr" fontAlgn="ctr"/>
                      <a:r>
                        <a:rPr lang="en-US" sz="1200" b="1" u="none" strike="noStrike">
                          <a:effectLst/>
                        </a:rPr>
                        <a:t>PoET</a:t>
                      </a:r>
                      <a:endParaRPr lang="en-US" sz="1200" b="1"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rowSpan="2">
                  <a:txBody>
                    <a:bodyPr/>
                    <a:lstStyle/>
                    <a:p>
                      <a:pPr algn="ctr" fontAlgn="ctr"/>
                      <a:r>
                        <a:rPr lang="en-US" sz="1200" u="none" strike="noStrike">
                          <a:effectLst/>
                        </a:rPr>
                        <a:t>Hyperledger Sawtooth</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rowSpan="2">
                  <a:txBody>
                    <a:bodyPr/>
                    <a:lstStyle/>
                    <a:p>
                      <a:pPr algn="ctr" fontAlgn="ctr"/>
                      <a:r>
                        <a:rPr lang="en-US" sz="1200" u="none" strike="noStrike">
                          <a:effectLst/>
                        </a:rPr>
                        <a:t>2018</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rowSpan="2">
                  <a:txBody>
                    <a:bodyPr/>
                    <a:lstStyle/>
                    <a:p>
                      <a:pPr algn="ctr" fontAlgn="ctr"/>
                      <a:r>
                        <a:rPr lang="en-US" sz="1200" u="none" strike="noStrike">
                          <a:effectLst/>
                        </a:rPr>
                        <a:t>Python, JavaScript, Go, C++, Java, and Rust</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rowSpan="2">
                  <a:txBody>
                    <a:bodyPr/>
                    <a:lstStyle/>
                    <a:p>
                      <a:pPr algn="ctr" fontAlgn="ctr"/>
                      <a:r>
                        <a:rPr lang="en-US" sz="1200" u="none" strike="noStrike">
                          <a:effectLst/>
                        </a:rPr>
                        <a:t>Yes</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rowSpan="2">
                  <a:txBody>
                    <a:bodyPr/>
                    <a:lstStyle/>
                    <a:p>
                      <a:pPr algn="ctr" fontAlgn="ctr"/>
                      <a:r>
                        <a:rPr lang="en-US" sz="1200" u="none" strike="noStrike">
                          <a:effectLst/>
                        </a:rPr>
                        <a:t>Cheap participation</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a:txBody>
                    <a:bodyPr/>
                    <a:lstStyle/>
                    <a:p>
                      <a:pPr algn="ctr" fontAlgn="ctr"/>
                      <a:r>
                        <a:rPr lang="en-US" sz="1200" u="none" strike="noStrike">
                          <a:effectLst/>
                        </a:rPr>
                        <a:t>Need for specialized hardware</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extLst>
                  <a:ext uri="{0D108BD9-81ED-4DB2-BD59-A6C34878D82A}">
                    <a16:rowId xmlns:a16="http://schemas.microsoft.com/office/drawing/2014/main" val="2236689529"/>
                  </a:ext>
                </a:extLst>
              </a:tr>
              <a:tr h="5359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u="none" strike="noStrike">
                          <a:effectLst/>
                        </a:rPr>
                        <a:t>Not good for Public Blockchain</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extLst>
                  <a:ext uri="{0D108BD9-81ED-4DB2-BD59-A6C34878D82A}">
                    <a16:rowId xmlns:a16="http://schemas.microsoft.com/office/drawing/2014/main" val="1946877740"/>
                  </a:ext>
                </a:extLst>
              </a:tr>
              <a:tr h="535960">
                <a:tc rowSpan="2">
                  <a:txBody>
                    <a:bodyPr/>
                    <a:lstStyle/>
                    <a:p>
                      <a:pPr algn="ctr" fontAlgn="ctr"/>
                      <a:r>
                        <a:rPr lang="en-US" sz="1200" b="1" u="none" strike="noStrike">
                          <a:effectLst/>
                        </a:rPr>
                        <a:t>PBFT</a:t>
                      </a:r>
                      <a:endParaRPr lang="en-US" sz="1200" b="1" i="0" u="none" strike="noStrike">
                        <a:solidFill>
                          <a:srgbClr val="606569"/>
                        </a:solidFill>
                        <a:effectLst/>
                        <a:latin typeface="Calibri Light" panose="020F0302020204030204" pitchFamily="34" charset="0"/>
                      </a:endParaRPr>
                    </a:p>
                  </a:txBody>
                  <a:tcPr marL="5465" marR="5465" marT="5465" marB="0" anchor="ctr">
                    <a:solidFill>
                      <a:schemeClr val="bg1"/>
                    </a:solidFill>
                  </a:tcPr>
                </a:tc>
                <a:tc rowSpan="2">
                  <a:txBody>
                    <a:bodyPr/>
                    <a:lstStyle/>
                    <a:p>
                      <a:pPr algn="ctr" fontAlgn="ctr"/>
                      <a:r>
                        <a:rPr lang="en-US" sz="1200" u="none" strike="noStrike">
                          <a:effectLst/>
                        </a:rPr>
                        <a:t>Hyperledger Fabric</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tc rowSpan="2">
                  <a:txBody>
                    <a:bodyPr/>
                    <a:lstStyle/>
                    <a:p>
                      <a:pPr algn="ctr" fontAlgn="ctr"/>
                      <a:r>
                        <a:rPr lang="en-US" sz="1200" u="none" strike="noStrike">
                          <a:effectLst/>
                        </a:rPr>
                        <a:t>2015</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tc rowSpan="2">
                  <a:txBody>
                    <a:bodyPr/>
                    <a:lstStyle/>
                    <a:p>
                      <a:pPr algn="ctr" fontAlgn="ctr"/>
                      <a:r>
                        <a:rPr lang="en-US" sz="1200" u="none" strike="noStrike">
                          <a:effectLst/>
                        </a:rPr>
                        <a:t>JavaScript, Python, Java REST and Go</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tc rowSpan="2">
                  <a:txBody>
                    <a:bodyPr/>
                    <a:lstStyle/>
                    <a:p>
                      <a:pPr algn="ctr" fontAlgn="ctr"/>
                      <a:r>
                        <a:rPr lang="en-US" sz="1200" u="none" strike="noStrike">
                          <a:effectLst/>
                        </a:rPr>
                        <a:t>Yes</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tc>
                  <a:txBody>
                    <a:bodyPr/>
                    <a:lstStyle/>
                    <a:p>
                      <a:pPr algn="ctr" fontAlgn="ctr"/>
                      <a:r>
                        <a:rPr lang="en-US" sz="1200" u="none" strike="noStrike">
                          <a:effectLst/>
                        </a:rPr>
                        <a:t>No Need for Confirmation</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tc>
                  <a:txBody>
                    <a:bodyPr/>
                    <a:lstStyle/>
                    <a:p>
                      <a:pPr algn="ctr" fontAlgn="ctr"/>
                      <a:r>
                        <a:rPr lang="en-US" sz="1200" u="none" strike="noStrike">
                          <a:effectLst/>
                        </a:rPr>
                        <a:t>Communication Gap</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extLst>
                  <a:ext uri="{0D108BD9-81ED-4DB2-BD59-A6C34878D82A}">
                    <a16:rowId xmlns:a16="http://schemas.microsoft.com/office/drawing/2014/main" val="3406616538"/>
                  </a:ext>
                </a:extLst>
              </a:tr>
              <a:tr h="35730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u="none" strike="noStrike">
                          <a:effectLst/>
                        </a:rPr>
                        <a:t>Reduction in Energy</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tc>
                  <a:txBody>
                    <a:bodyPr/>
                    <a:lstStyle/>
                    <a:p>
                      <a:pPr algn="ctr" fontAlgn="ctr"/>
                      <a:r>
                        <a:rPr lang="en-US" sz="1200" u="none" strike="noStrike">
                          <a:effectLst/>
                        </a:rPr>
                        <a:t>Sybil Attack</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solidFill>
                  </a:tcPr>
                </a:tc>
                <a:extLst>
                  <a:ext uri="{0D108BD9-81ED-4DB2-BD59-A6C34878D82A}">
                    <a16:rowId xmlns:a16="http://schemas.microsoft.com/office/drawing/2014/main" val="3797308653"/>
                  </a:ext>
                </a:extLst>
              </a:tr>
              <a:tr h="357307">
                <a:tc rowSpan="2">
                  <a:txBody>
                    <a:bodyPr/>
                    <a:lstStyle/>
                    <a:p>
                      <a:pPr algn="ctr" fontAlgn="ctr"/>
                      <a:r>
                        <a:rPr lang="en-US" sz="1200" b="1" u="none" strike="noStrike">
                          <a:effectLst/>
                        </a:rPr>
                        <a:t>SBFT</a:t>
                      </a:r>
                      <a:endParaRPr lang="en-US" sz="1200" b="1"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rowSpan="2">
                  <a:txBody>
                    <a:bodyPr/>
                    <a:lstStyle/>
                    <a:p>
                      <a:pPr algn="ctr" fontAlgn="ctr"/>
                      <a:r>
                        <a:rPr lang="en-US" sz="1200" u="none" strike="noStrike">
                          <a:effectLst/>
                        </a:rPr>
                        <a:t>Chain</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rowSpan="2">
                  <a:txBody>
                    <a:bodyPr/>
                    <a:lstStyle/>
                    <a:p>
                      <a:pPr algn="ctr" fontAlgn="ctr"/>
                      <a:r>
                        <a:rPr lang="en-US" sz="1200" u="none" strike="noStrike">
                          <a:effectLst/>
                        </a:rPr>
                        <a:t>2014</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rowSpan="2">
                  <a:txBody>
                    <a:bodyPr/>
                    <a:lstStyle/>
                    <a:p>
                      <a:pPr algn="ctr" fontAlgn="ctr"/>
                      <a:r>
                        <a:rPr lang="en-US" sz="1200" u="none" strike="noStrike">
                          <a:effectLst/>
                        </a:rPr>
                        <a:t>Java, Node, and Ruby</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rowSpan="2">
                  <a:txBody>
                    <a:bodyPr/>
                    <a:lstStyle/>
                    <a:p>
                      <a:pPr algn="ctr" fontAlgn="ctr"/>
                      <a:r>
                        <a:rPr lang="en-US" sz="1200" u="none" strike="noStrike">
                          <a:effectLst/>
                        </a:rPr>
                        <a:t>No</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a:txBody>
                    <a:bodyPr/>
                    <a:lstStyle/>
                    <a:p>
                      <a:pPr algn="ctr" fontAlgn="ctr"/>
                      <a:r>
                        <a:rPr lang="en-US" sz="1200" u="none" strike="noStrike">
                          <a:effectLst/>
                        </a:rPr>
                        <a:t>Good Security</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rowSpan="2">
                  <a:txBody>
                    <a:bodyPr/>
                    <a:lstStyle/>
                    <a:p>
                      <a:pPr algn="ctr" fontAlgn="ctr"/>
                      <a:r>
                        <a:rPr lang="en-US" sz="1200" u="none" strike="noStrike">
                          <a:effectLst/>
                        </a:rPr>
                        <a:t>Not for Public Blockchain</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extLst>
                  <a:ext uri="{0D108BD9-81ED-4DB2-BD59-A6C34878D82A}">
                    <a16:rowId xmlns:a16="http://schemas.microsoft.com/office/drawing/2014/main" val="3011810245"/>
                  </a:ext>
                </a:extLst>
              </a:tr>
              <a:tr h="35730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u="none" strike="noStrike">
                          <a:effectLst/>
                        </a:rPr>
                        <a:t>Signature Validation</a:t>
                      </a:r>
                      <a:endParaRPr lang="en-US" sz="1200" b="0" i="0" u="none" strike="noStrike">
                        <a:solidFill>
                          <a:srgbClr val="606569"/>
                        </a:solidFill>
                        <a:effectLst/>
                        <a:latin typeface="Calibri Light" panose="020F0302020204030204" pitchFamily="34" charset="0"/>
                      </a:endParaRPr>
                    </a:p>
                  </a:txBody>
                  <a:tcPr marL="5465" marR="5465" marT="5465" marB="0" anchor="ctr">
                    <a:solidFill>
                      <a:schemeClr val="bg1">
                        <a:lumMod val="95000"/>
                      </a:schemeClr>
                    </a:solidFill>
                  </a:tcPr>
                </a:tc>
                <a:tc vMerge="1">
                  <a:txBody>
                    <a:bodyPr/>
                    <a:lstStyle/>
                    <a:p>
                      <a:endParaRPr lang="en-US"/>
                    </a:p>
                  </a:txBody>
                  <a:tcPr/>
                </a:tc>
                <a:extLst>
                  <a:ext uri="{0D108BD9-81ED-4DB2-BD59-A6C34878D82A}">
                    <a16:rowId xmlns:a16="http://schemas.microsoft.com/office/drawing/2014/main" val="1105099485"/>
                  </a:ext>
                </a:extLst>
              </a:tr>
            </a:tbl>
          </a:graphicData>
        </a:graphic>
      </p:graphicFrame>
    </p:spTree>
    <p:extLst>
      <p:ext uri="{BB962C8B-B14F-4D97-AF65-F5344CB8AC3E}">
        <p14:creationId xmlns:p14="http://schemas.microsoft.com/office/powerpoint/2010/main" val="20981581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12748"/>
            <a:ext cx="9144000" cy="603590"/>
          </a:xfrm>
        </p:spPr>
        <p:txBody>
          <a:bodyPr>
            <a:noAutofit/>
          </a:bodyPr>
          <a:lstStyle/>
          <a:p>
            <a:r>
              <a:rPr lang="en-US" sz="2400" i="1">
                <a:effectLst>
                  <a:outerShdw blurRad="38100" dist="38100" dir="2700000" algn="tl">
                    <a:srgbClr val="000000">
                      <a:alpha val="43137"/>
                    </a:srgbClr>
                  </a:outerShdw>
                </a:effectLst>
              </a:rPr>
              <a:t>Comparative Analysis Between Various Consensus Algorithms  </a:t>
            </a:r>
            <a:r>
              <a:rPr lang="en-US" sz="1600" i="1">
                <a:effectLst>
                  <a:outerShdw blurRad="38100" dist="38100" dir="2700000" algn="tl">
                    <a:srgbClr val="000000">
                      <a:alpha val="43137"/>
                    </a:srgbClr>
                  </a:outerShdw>
                </a:effectLst>
              </a:rPr>
              <a:t>(2/2)</a:t>
            </a:r>
          </a:p>
        </p:txBody>
      </p:sp>
      <p:sp>
        <p:nvSpPr>
          <p:cNvPr id="3" name="Slide Number Placeholder 2"/>
          <p:cNvSpPr>
            <a:spLocks noGrp="1"/>
          </p:cNvSpPr>
          <p:nvPr>
            <p:ph type="sldNum" sz="quarter" idx="12"/>
          </p:nvPr>
        </p:nvSpPr>
        <p:spPr/>
        <p:txBody>
          <a:bodyPr/>
          <a:lstStyle/>
          <a:p>
            <a:fld id="{C44D6E56-4DDB-5448-B544-C1B1DCC2E384}" type="slidenum">
              <a:rPr lang="en-US" smtClean="0"/>
              <a:t>113</a:t>
            </a:fld>
            <a:endParaRPr lang="en-US"/>
          </a:p>
        </p:txBody>
      </p:sp>
      <p:graphicFrame>
        <p:nvGraphicFramePr>
          <p:cNvPr id="4" name="Table 3">
            <a:extLst>
              <a:ext uri="{FF2B5EF4-FFF2-40B4-BE49-F238E27FC236}">
                <a16:creationId xmlns:a16="http://schemas.microsoft.com/office/drawing/2014/main" id="{C23F9C52-948D-4815-9F20-FD45F1FBBF94}"/>
              </a:ext>
            </a:extLst>
          </p:cNvPr>
          <p:cNvGraphicFramePr>
            <a:graphicFrameLocks noGrp="1"/>
          </p:cNvGraphicFramePr>
          <p:nvPr>
            <p:extLst>
              <p:ext uri="{D42A27DB-BD31-4B8C-83A1-F6EECF244321}">
                <p14:modId xmlns:p14="http://schemas.microsoft.com/office/powerpoint/2010/main" val="880977131"/>
              </p:ext>
            </p:extLst>
          </p:nvPr>
        </p:nvGraphicFramePr>
        <p:xfrm>
          <a:off x="0" y="590842"/>
          <a:ext cx="9143998" cy="6267156"/>
        </p:xfrm>
        <a:graphic>
          <a:graphicData uri="http://schemas.openxmlformats.org/drawingml/2006/table">
            <a:tbl>
              <a:tblPr>
                <a:tableStyleId>{5C22544A-7EE6-4342-B048-85BDC9FD1C3A}</a:tableStyleId>
              </a:tblPr>
              <a:tblGrid>
                <a:gridCol w="1608416">
                  <a:extLst>
                    <a:ext uri="{9D8B030D-6E8A-4147-A177-3AD203B41FA5}">
                      <a16:colId xmlns:a16="http://schemas.microsoft.com/office/drawing/2014/main" val="1131927142"/>
                    </a:ext>
                  </a:extLst>
                </a:gridCol>
                <a:gridCol w="1175380">
                  <a:extLst>
                    <a:ext uri="{9D8B030D-6E8A-4147-A177-3AD203B41FA5}">
                      <a16:colId xmlns:a16="http://schemas.microsoft.com/office/drawing/2014/main" val="3732132083"/>
                    </a:ext>
                  </a:extLst>
                </a:gridCol>
                <a:gridCol w="819674">
                  <a:extLst>
                    <a:ext uri="{9D8B030D-6E8A-4147-A177-3AD203B41FA5}">
                      <a16:colId xmlns:a16="http://schemas.microsoft.com/office/drawing/2014/main" val="3021226698"/>
                    </a:ext>
                  </a:extLst>
                </a:gridCol>
                <a:gridCol w="1268174">
                  <a:extLst>
                    <a:ext uri="{9D8B030D-6E8A-4147-A177-3AD203B41FA5}">
                      <a16:colId xmlns:a16="http://schemas.microsoft.com/office/drawing/2014/main" val="1466451491"/>
                    </a:ext>
                  </a:extLst>
                </a:gridCol>
                <a:gridCol w="1055522">
                  <a:extLst>
                    <a:ext uri="{9D8B030D-6E8A-4147-A177-3AD203B41FA5}">
                      <a16:colId xmlns:a16="http://schemas.microsoft.com/office/drawing/2014/main" val="3577296673"/>
                    </a:ext>
                  </a:extLst>
                </a:gridCol>
                <a:gridCol w="1608416">
                  <a:extLst>
                    <a:ext uri="{9D8B030D-6E8A-4147-A177-3AD203B41FA5}">
                      <a16:colId xmlns:a16="http://schemas.microsoft.com/office/drawing/2014/main" val="190059700"/>
                    </a:ext>
                  </a:extLst>
                </a:gridCol>
                <a:gridCol w="1608416">
                  <a:extLst>
                    <a:ext uri="{9D8B030D-6E8A-4147-A177-3AD203B41FA5}">
                      <a16:colId xmlns:a16="http://schemas.microsoft.com/office/drawing/2014/main" val="1184295721"/>
                    </a:ext>
                  </a:extLst>
                </a:gridCol>
              </a:tblGrid>
              <a:tr h="417811">
                <a:tc>
                  <a:txBody>
                    <a:bodyPr/>
                    <a:lstStyle/>
                    <a:p>
                      <a:pPr algn="ctr" fontAlgn="ctr"/>
                      <a:r>
                        <a:rPr lang="en-US" sz="1200" b="1" u="none" strike="noStrike">
                          <a:solidFill>
                            <a:schemeClr val="bg1"/>
                          </a:solidFill>
                          <a:effectLst/>
                        </a:rPr>
                        <a:t>Consensus Algorithms</a:t>
                      </a:r>
                      <a:endParaRPr lang="en-US" sz="1200" b="1" i="0" u="none" strike="noStrike">
                        <a:solidFill>
                          <a:schemeClr val="bg1"/>
                        </a:solidFill>
                        <a:effectLst/>
                        <a:latin typeface="Calibri Light" panose="020F0302020204030204" pitchFamily="34" charset="0"/>
                      </a:endParaRPr>
                    </a:p>
                  </a:txBody>
                  <a:tcPr marL="6224" marR="6224" marT="6224" marB="0" anchor="ctr">
                    <a:solidFill>
                      <a:schemeClr val="tx1"/>
                    </a:solidFill>
                  </a:tcPr>
                </a:tc>
                <a:tc>
                  <a:txBody>
                    <a:bodyPr/>
                    <a:lstStyle/>
                    <a:p>
                      <a:pPr algn="ctr" fontAlgn="ctr"/>
                      <a:r>
                        <a:rPr lang="en-US" sz="1200" b="1" u="none" strike="noStrike">
                          <a:solidFill>
                            <a:schemeClr val="bg1"/>
                          </a:solidFill>
                          <a:effectLst/>
                        </a:rPr>
                        <a:t>Blockchain Platform</a:t>
                      </a:r>
                      <a:endParaRPr lang="en-US" sz="1200" b="1" i="0" u="none" strike="noStrike">
                        <a:solidFill>
                          <a:schemeClr val="bg1"/>
                        </a:solidFill>
                        <a:effectLst/>
                        <a:latin typeface="Calibri Light" panose="020F0302020204030204" pitchFamily="34" charset="0"/>
                      </a:endParaRPr>
                    </a:p>
                  </a:txBody>
                  <a:tcPr marL="6224" marR="6224" marT="6224" marB="0" anchor="ctr">
                    <a:solidFill>
                      <a:schemeClr val="tx1"/>
                    </a:solidFill>
                  </a:tcPr>
                </a:tc>
                <a:tc>
                  <a:txBody>
                    <a:bodyPr/>
                    <a:lstStyle/>
                    <a:p>
                      <a:pPr algn="ctr" fontAlgn="ctr"/>
                      <a:r>
                        <a:rPr lang="en-US" sz="1200" b="1" u="none" strike="noStrike">
                          <a:solidFill>
                            <a:schemeClr val="bg1"/>
                          </a:solidFill>
                          <a:effectLst/>
                        </a:rPr>
                        <a:t>Launch Year</a:t>
                      </a:r>
                      <a:endParaRPr lang="en-US" sz="1200" b="1" i="0" u="none" strike="noStrike">
                        <a:solidFill>
                          <a:schemeClr val="bg1"/>
                        </a:solidFill>
                        <a:effectLst/>
                        <a:latin typeface="Calibri Light" panose="020F0302020204030204" pitchFamily="34" charset="0"/>
                      </a:endParaRPr>
                    </a:p>
                  </a:txBody>
                  <a:tcPr marL="6224" marR="6224" marT="6224" marB="0" anchor="ctr">
                    <a:solidFill>
                      <a:schemeClr val="tx1"/>
                    </a:solidFill>
                  </a:tcPr>
                </a:tc>
                <a:tc>
                  <a:txBody>
                    <a:bodyPr/>
                    <a:lstStyle/>
                    <a:p>
                      <a:pPr algn="ctr" fontAlgn="ctr"/>
                      <a:r>
                        <a:rPr lang="en-US" sz="1200" b="1" u="none" strike="noStrike">
                          <a:solidFill>
                            <a:schemeClr val="bg1"/>
                          </a:solidFill>
                          <a:effectLst/>
                        </a:rPr>
                        <a:t>Coded In</a:t>
                      </a:r>
                      <a:endParaRPr lang="en-US" sz="1200" b="1" i="0" u="none" strike="noStrike">
                        <a:solidFill>
                          <a:schemeClr val="bg1"/>
                        </a:solidFill>
                        <a:effectLst/>
                        <a:latin typeface="Calibri Light" panose="020F0302020204030204" pitchFamily="34" charset="0"/>
                      </a:endParaRPr>
                    </a:p>
                  </a:txBody>
                  <a:tcPr marL="6224" marR="6224" marT="6224" marB="0" anchor="ctr">
                    <a:solidFill>
                      <a:schemeClr val="tx1"/>
                    </a:solidFill>
                  </a:tcPr>
                </a:tc>
                <a:tc>
                  <a:txBody>
                    <a:bodyPr/>
                    <a:lstStyle/>
                    <a:p>
                      <a:pPr algn="ctr" fontAlgn="ctr"/>
                      <a:r>
                        <a:rPr lang="en-US" sz="1200" b="1" u="none" strike="noStrike">
                          <a:solidFill>
                            <a:schemeClr val="bg1"/>
                          </a:solidFill>
                          <a:effectLst/>
                        </a:rPr>
                        <a:t>Smart Contracts</a:t>
                      </a:r>
                      <a:endParaRPr lang="en-US" sz="1200" b="1" i="0" u="none" strike="noStrike">
                        <a:solidFill>
                          <a:schemeClr val="bg1"/>
                        </a:solidFill>
                        <a:effectLst/>
                        <a:latin typeface="Calibri Light" panose="020F0302020204030204" pitchFamily="34" charset="0"/>
                      </a:endParaRPr>
                    </a:p>
                  </a:txBody>
                  <a:tcPr marL="6224" marR="6224" marT="6224" marB="0" anchor="ctr">
                    <a:solidFill>
                      <a:schemeClr val="tx1"/>
                    </a:solidFill>
                  </a:tcPr>
                </a:tc>
                <a:tc>
                  <a:txBody>
                    <a:bodyPr/>
                    <a:lstStyle/>
                    <a:p>
                      <a:pPr algn="ctr" fontAlgn="ctr"/>
                      <a:r>
                        <a:rPr lang="en-US" sz="1200" b="1" u="none" strike="noStrike">
                          <a:solidFill>
                            <a:schemeClr val="bg1"/>
                          </a:solidFill>
                          <a:effectLst/>
                        </a:rPr>
                        <a:t>Advantages</a:t>
                      </a:r>
                      <a:endParaRPr lang="en-US" sz="1200" b="1" i="0" u="none" strike="noStrike">
                        <a:solidFill>
                          <a:schemeClr val="bg1"/>
                        </a:solidFill>
                        <a:effectLst/>
                        <a:latin typeface="Calibri Light" panose="020F0302020204030204" pitchFamily="34" charset="0"/>
                      </a:endParaRPr>
                    </a:p>
                  </a:txBody>
                  <a:tcPr marL="6224" marR="6224" marT="6224" marB="0" anchor="ctr">
                    <a:solidFill>
                      <a:schemeClr val="tx1"/>
                    </a:solidFill>
                  </a:tcPr>
                </a:tc>
                <a:tc>
                  <a:txBody>
                    <a:bodyPr/>
                    <a:lstStyle/>
                    <a:p>
                      <a:pPr algn="ctr" fontAlgn="ctr"/>
                      <a:r>
                        <a:rPr lang="en-US" sz="1200" b="1" u="none" strike="noStrike">
                          <a:solidFill>
                            <a:schemeClr val="bg1"/>
                          </a:solidFill>
                          <a:effectLst/>
                        </a:rPr>
                        <a:t>Disadvantages</a:t>
                      </a:r>
                      <a:endParaRPr lang="en-US" sz="1200" b="1" i="0" u="none" strike="noStrike">
                        <a:solidFill>
                          <a:schemeClr val="bg1"/>
                        </a:solidFill>
                        <a:effectLst/>
                        <a:latin typeface="Calibri Light" panose="020F0302020204030204" pitchFamily="34" charset="0"/>
                      </a:endParaRPr>
                    </a:p>
                  </a:txBody>
                  <a:tcPr marL="6224" marR="6224" marT="6224" marB="0" anchor="ctr">
                    <a:solidFill>
                      <a:schemeClr val="tx1"/>
                    </a:solidFill>
                  </a:tcPr>
                </a:tc>
                <a:extLst>
                  <a:ext uri="{0D108BD9-81ED-4DB2-BD59-A6C34878D82A}">
                    <a16:rowId xmlns:a16="http://schemas.microsoft.com/office/drawing/2014/main" val="544518587"/>
                  </a:ext>
                </a:extLst>
              </a:tr>
              <a:tr h="835620">
                <a:tc>
                  <a:txBody>
                    <a:bodyPr/>
                    <a:lstStyle/>
                    <a:p>
                      <a:pPr algn="ctr" fontAlgn="ctr"/>
                      <a:r>
                        <a:rPr lang="en-US" sz="1200" b="1" u="none" strike="noStrike">
                          <a:effectLst/>
                        </a:rPr>
                        <a:t>DBFT</a:t>
                      </a:r>
                      <a:endParaRPr lang="en-US" sz="1200" b="1"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a:txBody>
                    <a:bodyPr/>
                    <a:lstStyle/>
                    <a:p>
                      <a:pPr algn="ctr" fontAlgn="ctr"/>
                      <a:r>
                        <a:rPr lang="en-US" sz="1200" u="none" strike="noStrike">
                          <a:effectLst/>
                        </a:rPr>
                        <a:t>NEO</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a:txBody>
                    <a:bodyPr/>
                    <a:lstStyle/>
                    <a:p>
                      <a:pPr algn="ctr" fontAlgn="ctr"/>
                      <a:r>
                        <a:rPr lang="en-US" sz="1200" u="none" strike="noStrike">
                          <a:effectLst/>
                        </a:rPr>
                        <a:t>2016</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a:txBody>
                    <a:bodyPr/>
                    <a:lstStyle/>
                    <a:p>
                      <a:pPr algn="ctr" fontAlgn="ctr"/>
                      <a:r>
                        <a:rPr lang="en-US" sz="1200" u="none" strike="noStrike" err="1">
                          <a:effectLst/>
                        </a:rPr>
                        <a:t>Python,.NET</a:t>
                      </a:r>
                      <a:r>
                        <a:rPr lang="en-US" sz="1200" u="none" strike="noStrike">
                          <a:effectLst/>
                        </a:rPr>
                        <a:t>, Java, C++,  C, Go, Kotlin, JavaScript</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a:txBody>
                    <a:bodyPr/>
                    <a:lstStyle/>
                    <a:p>
                      <a:pPr algn="ctr" fontAlgn="ctr"/>
                      <a:r>
                        <a:rPr lang="en-US" sz="1200" u="none" strike="noStrike">
                          <a:effectLst/>
                        </a:rPr>
                        <a:t>Yes</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a:txBody>
                    <a:bodyPr/>
                    <a:lstStyle/>
                    <a:p>
                      <a:pPr algn="ctr" fontAlgn="ctr"/>
                      <a:r>
                        <a:rPr lang="en-US" sz="1200" u="none" strike="noStrike">
                          <a:effectLst/>
                        </a:rPr>
                        <a:t>Fast, Scalable</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a:txBody>
                    <a:bodyPr/>
                    <a:lstStyle/>
                    <a:p>
                      <a:pPr algn="ctr" fontAlgn="ctr"/>
                      <a:r>
                        <a:rPr lang="en-US" sz="1200" u="none" strike="noStrike">
                          <a:effectLst/>
                        </a:rPr>
                        <a:t>Conflictions in the Chain</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extLst>
                  <a:ext uri="{0D108BD9-81ED-4DB2-BD59-A6C34878D82A}">
                    <a16:rowId xmlns:a16="http://schemas.microsoft.com/office/drawing/2014/main" val="754403629"/>
                  </a:ext>
                </a:extLst>
              </a:tr>
              <a:tr h="626715">
                <a:tc rowSpan="2">
                  <a:txBody>
                    <a:bodyPr/>
                    <a:lstStyle/>
                    <a:p>
                      <a:pPr algn="ctr" fontAlgn="ctr"/>
                      <a:r>
                        <a:rPr lang="en-US" sz="1200" b="1" u="none" strike="noStrike">
                          <a:effectLst/>
                        </a:rPr>
                        <a:t>DAG</a:t>
                      </a:r>
                      <a:endParaRPr lang="en-US" sz="1200" b="1" i="0" u="none" strike="noStrike">
                        <a:solidFill>
                          <a:srgbClr val="606569"/>
                        </a:solidFill>
                        <a:effectLst/>
                        <a:latin typeface="Calibri Light" panose="020F0302020204030204" pitchFamily="34" charset="0"/>
                      </a:endParaRPr>
                    </a:p>
                  </a:txBody>
                  <a:tcPr marL="6224" marR="6224" marT="6224" marB="0" anchor="ctr">
                    <a:solidFill>
                      <a:schemeClr val="bg1"/>
                    </a:solidFill>
                  </a:tcPr>
                </a:tc>
                <a:tc rowSpan="2">
                  <a:txBody>
                    <a:bodyPr/>
                    <a:lstStyle/>
                    <a:p>
                      <a:pPr algn="ctr" fontAlgn="ctr"/>
                      <a:r>
                        <a:rPr lang="en-US" sz="1200" u="none" strike="noStrike">
                          <a:effectLst/>
                        </a:rPr>
                        <a:t>IOTA</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solidFill>
                  </a:tcPr>
                </a:tc>
                <a:tc rowSpan="2">
                  <a:txBody>
                    <a:bodyPr/>
                    <a:lstStyle/>
                    <a:p>
                      <a:pPr algn="ctr" fontAlgn="ctr"/>
                      <a:r>
                        <a:rPr lang="en-US" sz="1200" u="none" strike="noStrike">
                          <a:effectLst/>
                        </a:rPr>
                        <a:t>2015</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solidFill>
                  </a:tcPr>
                </a:tc>
                <a:tc rowSpan="2">
                  <a:txBody>
                    <a:bodyPr/>
                    <a:lstStyle/>
                    <a:p>
                      <a:pPr algn="ctr" fontAlgn="ctr"/>
                      <a:r>
                        <a:rPr lang="en-US" sz="1200" u="none" strike="noStrike" err="1">
                          <a:effectLst/>
                        </a:rPr>
                        <a:t>Javascript</a:t>
                      </a:r>
                      <a:r>
                        <a:rPr lang="en-US" sz="1200" u="none" strike="noStrike">
                          <a:effectLst/>
                        </a:rPr>
                        <a:t>, Rust, Java Go,  and C++</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solidFill>
                  </a:tcPr>
                </a:tc>
                <a:tc rowSpan="2">
                  <a:txBody>
                    <a:bodyPr/>
                    <a:lstStyle/>
                    <a:p>
                      <a:pPr algn="ctr" fontAlgn="ctr"/>
                      <a:r>
                        <a:rPr lang="en-US" sz="1200" u="none" strike="noStrike">
                          <a:effectLst/>
                        </a:rPr>
                        <a:t>In Process</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solidFill>
                  </a:tcPr>
                </a:tc>
                <a:tc>
                  <a:txBody>
                    <a:bodyPr/>
                    <a:lstStyle/>
                    <a:p>
                      <a:pPr algn="ctr" fontAlgn="ctr"/>
                      <a:r>
                        <a:rPr lang="en-US" sz="1200" u="none" strike="noStrike">
                          <a:effectLst/>
                        </a:rPr>
                        <a:t>Low cost network</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solidFill>
                  </a:tcPr>
                </a:tc>
                <a:tc>
                  <a:txBody>
                    <a:bodyPr/>
                    <a:lstStyle/>
                    <a:p>
                      <a:pPr algn="ctr" fontAlgn="ctr"/>
                      <a:r>
                        <a:rPr lang="en-US" sz="1200" u="none" strike="noStrike">
                          <a:effectLst/>
                        </a:rPr>
                        <a:t>Implementation gaps</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solidFill>
                  </a:tcPr>
                </a:tc>
                <a:extLst>
                  <a:ext uri="{0D108BD9-81ED-4DB2-BD59-A6C34878D82A}">
                    <a16:rowId xmlns:a16="http://schemas.microsoft.com/office/drawing/2014/main" val="3186164406"/>
                  </a:ext>
                </a:extLst>
              </a:tr>
              <a:tr h="41781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u="none" strike="noStrike">
                          <a:effectLst/>
                        </a:rPr>
                        <a:t>Scalability</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solidFill>
                  </a:tcPr>
                </a:tc>
                <a:tc>
                  <a:txBody>
                    <a:bodyPr/>
                    <a:lstStyle/>
                    <a:p>
                      <a:pPr algn="ctr" fontAlgn="ctr"/>
                      <a:r>
                        <a:rPr lang="en-US" sz="1200" u="none" strike="noStrike">
                          <a:effectLst/>
                        </a:rPr>
                        <a:t>Not suited for smart contracts</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solidFill>
                  </a:tcPr>
                </a:tc>
                <a:extLst>
                  <a:ext uri="{0D108BD9-81ED-4DB2-BD59-A6C34878D82A}">
                    <a16:rowId xmlns:a16="http://schemas.microsoft.com/office/drawing/2014/main" val="2973565142"/>
                  </a:ext>
                </a:extLst>
              </a:tr>
              <a:tr h="626715">
                <a:tc rowSpan="2">
                  <a:txBody>
                    <a:bodyPr/>
                    <a:lstStyle/>
                    <a:p>
                      <a:pPr algn="ctr" fontAlgn="ctr"/>
                      <a:r>
                        <a:rPr lang="en-US" sz="1200" b="1" u="none" strike="noStrike">
                          <a:effectLst/>
                        </a:rPr>
                        <a:t>POA</a:t>
                      </a:r>
                      <a:endParaRPr lang="en-US" sz="1200" b="1"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rowSpan="2">
                  <a:txBody>
                    <a:bodyPr/>
                    <a:lstStyle/>
                    <a:p>
                      <a:pPr algn="ctr" fontAlgn="ctr"/>
                      <a:r>
                        <a:rPr lang="en-US" sz="1200" u="none" strike="noStrike" err="1">
                          <a:effectLst/>
                        </a:rPr>
                        <a:t>Decred</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rowSpan="2">
                  <a:txBody>
                    <a:bodyPr/>
                    <a:lstStyle/>
                    <a:p>
                      <a:pPr algn="ctr" fontAlgn="ctr"/>
                      <a:r>
                        <a:rPr lang="en-US" sz="1200" u="none" strike="noStrike">
                          <a:effectLst/>
                        </a:rPr>
                        <a:t>2016</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rowSpan="2">
                  <a:txBody>
                    <a:bodyPr/>
                    <a:lstStyle/>
                    <a:p>
                      <a:pPr algn="ctr" fontAlgn="ctr"/>
                      <a:r>
                        <a:rPr lang="en-US" sz="1200" u="none" strike="noStrike">
                          <a:effectLst/>
                        </a:rPr>
                        <a:t>Go</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rowSpan="2">
                  <a:txBody>
                    <a:bodyPr/>
                    <a:lstStyle/>
                    <a:p>
                      <a:pPr algn="ctr" fontAlgn="ctr"/>
                      <a:r>
                        <a:rPr lang="en-US" sz="1200" u="none" strike="noStrike">
                          <a:effectLst/>
                        </a:rPr>
                        <a:t>Yes</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a:txBody>
                    <a:bodyPr/>
                    <a:lstStyle/>
                    <a:p>
                      <a:pPr algn="ctr" fontAlgn="ctr"/>
                      <a:r>
                        <a:rPr lang="en-US" sz="1200" u="none" strike="noStrike">
                          <a:effectLst/>
                        </a:rPr>
                        <a:t>Reduces the probability of the 51% attack</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a:txBody>
                    <a:bodyPr/>
                    <a:lstStyle/>
                    <a:p>
                      <a:pPr algn="ctr" fontAlgn="ctr"/>
                      <a:r>
                        <a:rPr lang="en-US" sz="1200" u="none" strike="noStrike">
                          <a:effectLst/>
                        </a:rPr>
                        <a:t>Greater energy consumption</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extLst>
                  <a:ext uri="{0D108BD9-81ED-4DB2-BD59-A6C34878D82A}">
                    <a16:rowId xmlns:a16="http://schemas.microsoft.com/office/drawing/2014/main" val="3200784570"/>
                  </a:ext>
                </a:extLst>
              </a:tr>
              <a:tr h="41781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u="none" strike="noStrike">
                          <a:effectLst/>
                        </a:rPr>
                        <a:t>Equal contribution</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a:txBody>
                    <a:bodyPr/>
                    <a:lstStyle/>
                    <a:p>
                      <a:pPr algn="ctr" fontAlgn="ctr"/>
                      <a:r>
                        <a:rPr lang="en-US" sz="1200" u="none" strike="noStrike">
                          <a:effectLst/>
                        </a:rPr>
                        <a:t>Double signing</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extLst>
                  <a:ext uri="{0D108BD9-81ED-4DB2-BD59-A6C34878D82A}">
                    <a16:rowId xmlns:a16="http://schemas.microsoft.com/office/drawing/2014/main" val="2557151821"/>
                  </a:ext>
                </a:extLst>
              </a:tr>
              <a:tr h="626715">
                <a:tc>
                  <a:txBody>
                    <a:bodyPr/>
                    <a:lstStyle/>
                    <a:p>
                      <a:pPr algn="ctr" fontAlgn="ctr"/>
                      <a:r>
                        <a:rPr lang="en-US" sz="1200" b="1" u="none" strike="noStrike" err="1">
                          <a:effectLst/>
                        </a:rPr>
                        <a:t>PoI</a:t>
                      </a:r>
                      <a:endParaRPr lang="en-US" sz="1200" b="1" i="0" u="none" strike="noStrike">
                        <a:solidFill>
                          <a:srgbClr val="606569"/>
                        </a:solidFill>
                        <a:effectLst/>
                        <a:latin typeface="Calibri Light" panose="020F0302020204030204" pitchFamily="34" charset="0"/>
                      </a:endParaRPr>
                    </a:p>
                  </a:txBody>
                  <a:tcPr marL="6224" marR="6224" marT="6224" marB="0" anchor="ctr">
                    <a:solidFill>
                      <a:schemeClr val="bg1"/>
                    </a:solidFill>
                  </a:tcPr>
                </a:tc>
                <a:tc>
                  <a:txBody>
                    <a:bodyPr/>
                    <a:lstStyle/>
                    <a:p>
                      <a:pPr algn="ctr" fontAlgn="ctr"/>
                      <a:r>
                        <a:rPr lang="en-US" sz="1200" u="none" strike="noStrike">
                          <a:effectLst/>
                        </a:rPr>
                        <a:t>NEM</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solidFill>
                  </a:tcPr>
                </a:tc>
                <a:tc>
                  <a:txBody>
                    <a:bodyPr/>
                    <a:lstStyle/>
                    <a:p>
                      <a:pPr algn="ctr" fontAlgn="ctr"/>
                      <a:r>
                        <a:rPr lang="en-US" sz="1200" u="none" strike="noStrike">
                          <a:effectLst/>
                        </a:rPr>
                        <a:t>2015</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solidFill>
                  </a:tcPr>
                </a:tc>
                <a:tc>
                  <a:txBody>
                    <a:bodyPr/>
                    <a:lstStyle/>
                    <a:p>
                      <a:pPr algn="ctr" fontAlgn="ctr"/>
                      <a:r>
                        <a:rPr lang="en-US" sz="1200" u="none" strike="noStrike">
                          <a:effectLst/>
                        </a:rPr>
                        <a:t>Java, C++XEM</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solidFill>
                  </a:tcPr>
                </a:tc>
                <a:tc>
                  <a:txBody>
                    <a:bodyPr/>
                    <a:lstStyle/>
                    <a:p>
                      <a:pPr algn="ctr" fontAlgn="ctr"/>
                      <a:r>
                        <a:rPr lang="en-US" sz="1200" u="none" strike="noStrike">
                          <a:effectLst/>
                        </a:rPr>
                        <a:t>Yes</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solidFill>
                  </a:tcPr>
                </a:tc>
                <a:tc>
                  <a:txBody>
                    <a:bodyPr/>
                    <a:lstStyle/>
                    <a:p>
                      <a:pPr algn="ctr" fontAlgn="ctr"/>
                      <a:r>
                        <a:rPr lang="en-US" sz="1200" u="none" strike="noStrike">
                          <a:effectLst/>
                        </a:rPr>
                        <a:t>Vesting, Transaction Partnership</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solidFill>
                  </a:tcPr>
                </a:tc>
                <a:tc>
                  <a:txBody>
                    <a:bodyPr/>
                    <a:lstStyle/>
                    <a:p>
                      <a:pPr algn="ctr" fontAlgn="ctr"/>
                      <a:r>
                        <a:rPr lang="en-US" sz="1200" u="none" strike="noStrike">
                          <a:effectLst/>
                        </a:rPr>
                        <a:t>Decentralization Issue</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solidFill>
                  </a:tcPr>
                </a:tc>
                <a:extLst>
                  <a:ext uri="{0D108BD9-81ED-4DB2-BD59-A6C34878D82A}">
                    <a16:rowId xmlns:a16="http://schemas.microsoft.com/office/drawing/2014/main" val="4061151144"/>
                  </a:ext>
                </a:extLst>
              </a:tr>
              <a:tr h="417811">
                <a:tc rowSpan="3">
                  <a:txBody>
                    <a:bodyPr/>
                    <a:lstStyle/>
                    <a:p>
                      <a:pPr algn="ctr" fontAlgn="ctr"/>
                      <a:r>
                        <a:rPr lang="en-US" sz="1200" b="1" u="none" strike="noStrike">
                          <a:effectLst/>
                        </a:rPr>
                        <a:t>PoC</a:t>
                      </a:r>
                      <a:endParaRPr lang="en-US" sz="1200" b="1"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rowSpan="3">
                  <a:txBody>
                    <a:bodyPr/>
                    <a:lstStyle/>
                    <a:p>
                      <a:pPr algn="ctr" fontAlgn="ctr"/>
                      <a:r>
                        <a:rPr lang="en-US" sz="1200" u="none" strike="noStrike" err="1">
                          <a:effectLst/>
                        </a:rPr>
                        <a:t>Burstcoin</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rowSpan="3">
                  <a:txBody>
                    <a:bodyPr/>
                    <a:lstStyle/>
                    <a:p>
                      <a:pPr algn="ctr" fontAlgn="ctr"/>
                      <a:r>
                        <a:rPr lang="en-US" sz="1200" u="none" strike="noStrike">
                          <a:effectLst/>
                        </a:rPr>
                        <a:t>2014</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rowSpan="3">
                  <a:txBody>
                    <a:bodyPr/>
                    <a:lstStyle/>
                    <a:p>
                      <a:pPr algn="ctr" fontAlgn="ctr"/>
                      <a:r>
                        <a:rPr lang="en-US" sz="1200" u="none" strike="noStrike">
                          <a:effectLst/>
                        </a:rPr>
                        <a:t>Java</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rowSpan="3">
                  <a:txBody>
                    <a:bodyPr/>
                    <a:lstStyle/>
                    <a:p>
                      <a:pPr algn="ctr" fontAlgn="ctr"/>
                      <a:r>
                        <a:rPr lang="en-US" sz="1200" u="none" strike="noStrike">
                          <a:effectLst/>
                        </a:rPr>
                        <a:t>Yes</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a:txBody>
                    <a:bodyPr/>
                    <a:lstStyle/>
                    <a:p>
                      <a:pPr algn="ctr" fontAlgn="ctr"/>
                      <a:r>
                        <a:rPr lang="en-US" sz="1200" u="none" strike="noStrike">
                          <a:effectLst/>
                        </a:rPr>
                        <a:t>Cheap</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a:txBody>
                    <a:bodyPr/>
                    <a:lstStyle/>
                    <a:p>
                      <a:pPr algn="ctr" fontAlgn="ctr"/>
                      <a:r>
                        <a:rPr lang="en-US" sz="1200" u="none" strike="noStrike">
                          <a:effectLst/>
                        </a:rPr>
                        <a:t>Favoring bigger fishes</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extLst>
                  <a:ext uri="{0D108BD9-81ED-4DB2-BD59-A6C34878D82A}">
                    <a16:rowId xmlns:a16="http://schemas.microsoft.com/office/drawing/2014/main" val="1863766422"/>
                  </a:ext>
                </a:extLst>
              </a:tr>
              <a:tr h="41781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u="none" strike="noStrike">
                          <a:effectLst/>
                        </a:rPr>
                        <a:t>Efficient</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rowSpan="2">
                  <a:txBody>
                    <a:bodyPr/>
                    <a:lstStyle/>
                    <a:p>
                      <a:pPr algn="ctr" fontAlgn="ctr"/>
                      <a:r>
                        <a:rPr lang="en-US" sz="1200" u="none" strike="noStrike">
                          <a:effectLst/>
                        </a:rPr>
                        <a:t>Decentralization issue</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extLst>
                  <a:ext uri="{0D108BD9-81ED-4DB2-BD59-A6C34878D82A}">
                    <a16:rowId xmlns:a16="http://schemas.microsoft.com/office/drawing/2014/main" val="4213976275"/>
                  </a:ext>
                </a:extLst>
              </a:tr>
              <a:tr h="20890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u="none" strike="noStrike">
                          <a:effectLst/>
                        </a:rPr>
                        <a:t>Distributed</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vMerge="1">
                  <a:txBody>
                    <a:bodyPr/>
                    <a:lstStyle/>
                    <a:p>
                      <a:endParaRPr lang="en-US"/>
                    </a:p>
                  </a:txBody>
                  <a:tcPr/>
                </a:tc>
                <a:extLst>
                  <a:ext uri="{0D108BD9-81ED-4DB2-BD59-A6C34878D82A}">
                    <a16:rowId xmlns:a16="http://schemas.microsoft.com/office/drawing/2014/main" val="3816489447"/>
                  </a:ext>
                </a:extLst>
              </a:tr>
              <a:tr h="626715">
                <a:tc rowSpan="2">
                  <a:txBody>
                    <a:bodyPr/>
                    <a:lstStyle/>
                    <a:p>
                      <a:pPr algn="ctr" fontAlgn="ctr"/>
                      <a:r>
                        <a:rPr lang="en-US" sz="1200" b="1" u="none" strike="noStrike" err="1">
                          <a:effectLst/>
                        </a:rPr>
                        <a:t>PoB</a:t>
                      </a:r>
                      <a:endParaRPr lang="en-US" sz="1200" b="1" i="0" u="none" strike="noStrike">
                        <a:solidFill>
                          <a:srgbClr val="606569"/>
                        </a:solidFill>
                        <a:effectLst/>
                        <a:latin typeface="Calibri Light" panose="020F0302020204030204" pitchFamily="34" charset="0"/>
                      </a:endParaRPr>
                    </a:p>
                  </a:txBody>
                  <a:tcPr marL="6224" marR="6224" marT="6224" marB="0" anchor="ctr">
                    <a:solidFill>
                      <a:schemeClr val="bg1"/>
                    </a:solidFill>
                  </a:tcPr>
                </a:tc>
                <a:tc rowSpan="2">
                  <a:txBody>
                    <a:bodyPr/>
                    <a:lstStyle/>
                    <a:p>
                      <a:pPr algn="ctr" fontAlgn="ctr"/>
                      <a:r>
                        <a:rPr lang="en-US" sz="1200" u="none" strike="noStrike" err="1">
                          <a:effectLst/>
                        </a:rPr>
                        <a:t>Slimcoin</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solidFill>
                  </a:tcPr>
                </a:tc>
                <a:tc rowSpan="2">
                  <a:txBody>
                    <a:bodyPr/>
                    <a:lstStyle/>
                    <a:p>
                      <a:pPr algn="ctr" fontAlgn="ctr"/>
                      <a:r>
                        <a:rPr lang="en-US" sz="1200" u="none" strike="noStrike">
                          <a:effectLst/>
                        </a:rPr>
                        <a:t>2014</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solidFill>
                  </a:tcPr>
                </a:tc>
                <a:tc rowSpan="2">
                  <a:txBody>
                    <a:bodyPr/>
                    <a:lstStyle/>
                    <a:p>
                      <a:pPr algn="ctr" fontAlgn="ctr"/>
                      <a:r>
                        <a:rPr lang="en-US" sz="1200" u="none" strike="noStrike">
                          <a:effectLst/>
                        </a:rPr>
                        <a:t>Python, C++, Shell, JavaScript</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solidFill>
                  </a:tcPr>
                </a:tc>
                <a:tc rowSpan="2">
                  <a:txBody>
                    <a:bodyPr/>
                    <a:lstStyle/>
                    <a:p>
                      <a:pPr algn="ctr" fontAlgn="ctr"/>
                      <a:r>
                        <a:rPr lang="en-US" sz="1200" u="none" strike="noStrike">
                          <a:effectLst/>
                        </a:rPr>
                        <a:t>No</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solidFill>
                  </a:tcPr>
                </a:tc>
                <a:tc rowSpan="2">
                  <a:txBody>
                    <a:bodyPr/>
                    <a:lstStyle/>
                    <a:p>
                      <a:pPr algn="ctr" fontAlgn="ctr"/>
                      <a:r>
                        <a:rPr lang="en-US" sz="1200" u="none" strike="noStrike">
                          <a:effectLst/>
                        </a:rPr>
                        <a:t>Preservation of the network</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solidFill>
                  </a:tcPr>
                </a:tc>
                <a:tc>
                  <a:txBody>
                    <a:bodyPr/>
                    <a:lstStyle/>
                    <a:p>
                      <a:pPr algn="ctr" fontAlgn="ctr"/>
                      <a:r>
                        <a:rPr lang="en-US" sz="1200" u="none" strike="noStrike">
                          <a:effectLst/>
                        </a:rPr>
                        <a:t>Not for short term investors</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solidFill>
                  </a:tcPr>
                </a:tc>
                <a:extLst>
                  <a:ext uri="{0D108BD9-81ED-4DB2-BD59-A6C34878D82A}">
                    <a16:rowId xmlns:a16="http://schemas.microsoft.com/office/drawing/2014/main" val="3730304667"/>
                  </a:ext>
                </a:extLst>
              </a:tr>
              <a:tr h="20890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u="none" strike="noStrike">
                          <a:effectLst/>
                        </a:rPr>
                        <a:t>Wasting coins</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solidFill>
                  </a:tcPr>
                </a:tc>
                <a:extLst>
                  <a:ext uri="{0D108BD9-81ED-4DB2-BD59-A6C34878D82A}">
                    <a16:rowId xmlns:a16="http://schemas.microsoft.com/office/drawing/2014/main" val="375980032"/>
                  </a:ext>
                </a:extLst>
              </a:tr>
              <a:tr h="417811">
                <a:tc>
                  <a:txBody>
                    <a:bodyPr/>
                    <a:lstStyle/>
                    <a:p>
                      <a:pPr algn="ctr" fontAlgn="ctr"/>
                      <a:r>
                        <a:rPr lang="en-US" sz="1200" b="1" u="none" strike="noStrike" err="1">
                          <a:effectLst/>
                        </a:rPr>
                        <a:t>PoWeight</a:t>
                      </a:r>
                      <a:endParaRPr lang="en-US" sz="1200" b="1"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a:txBody>
                    <a:bodyPr/>
                    <a:lstStyle/>
                    <a:p>
                      <a:pPr algn="ctr" fontAlgn="ctr"/>
                      <a:r>
                        <a:rPr lang="en-US" sz="1200" u="none" strike="noStrike" err="1">
                          <a:effectLst/>
                        </a:rPr>
                        <a:t>Filecoin</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a:txBody>
                    <a:bodyPr/>
                    <a:lstStyle/>
                    <a:p>
                      <a:pPr algn="ctr" fontAlgn="ctr"/>
                      <a:r>
                        <a:rPr lang="en-US" sz="1200" u="none" strike="noStrike">
                          <a:effectLst/>
                        </a:rPr>
                        <a:t>2017</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a:txBody>
                    <a:bodyPr/>
                    <a:lstStyle/>
                    <a:p>
                      <a:pPr algn="ctr" fontAlgn="ctr"/>
                      <a:r>
                        <a:rPr lang="en-US" sz="1200" u="none" strike="noStrike">
                          <a:effectLst/>
                        </a:rPr>
                        <a:t>SNARK/STARK</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a:txBody>
                    <a:bodyPr/>
                    <a:lstStyle/>
                    <a:p>
                      <a:pPr algn="ctr" fontAlgn="ctr"/>
                      <a:r>
                        <a:rPr lang="en-US" sz="1200" u="none" strike="noStrike">
                          <a:effectLst/>
                        </a:rPr>
                        <a:t>Yes</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a:txBody>
                    <a:bodyPr/>
                    <a:lstStyle/>
                    <a:p>
                      <a:pPr algn="ctr" fontAlgn="ctr"/>
                      <a:r>
                        <a:rPr lang="en-US" sz="1200" u="none" strike="noStrike">
                          <a:effectLst/>
                        </a:rPr>
                        <a:t>Scalable,</a:t>
                      </a:r>
                      <a:br>
                        <a:rPr lang="en-US" sz="1200" u="none" strike="noStrike">
                          <a:effectLst/>
                        </a:rPr>
                      </a:br>
                      <a:r>
                        <a:rPr lang="en-US" sz="1200" u="none" strike="noStrike">
                          <a:effectLst/>
                        </a:rPr>
                        <a:t>Customizable</a:t>
                      </a:r>
                      <a:endParaRPr lang="en-US" sz="1200" b="0" i="0" u="none" strike="noStrike">
                        <a:solidFill>
                          <a:srgbClr val="606569"/>
                        </a:solidFill>
                        <a:effectLst/>
                        <a:latin typeface="Calibri Light" panose="020F0302020204030204" pitchFamily="34" charset="0"/>
                      </a:endParaRPr>
                    </a:p>
                  </a:txBody>
                  <a:tcPr marL="6224" marR="6224" marT="6224" marB="0" anchor="ctr">
                    <a:solidFill>
                      <a:schemeClr val="bg1">
                        <a:lumMod val="95000"/>
                      </a:schemeClr>
                    </a:solidFill>
                  </a:tcPr>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224" marR="6224" marT="6224" marB="0" anchor="b">
                    <a:solidFill>
                      <a:schemeClr val="bg1">
                        <a:lumMod val="95000"/>
                      </a:schemeClr>
                    </a:solidFill>
                  </a:tcPr>
                </a:tc>
                <a:extLst>
                  <a:ext uri="{0D108BD9-81ED-4DB2-BD59-A6C34878D82A}">
                    <a16:rowId xmlns:a16="http://schemas.microsoft.com/office/drawing/2014/main" val="2813690016"/>
                  </a:ext>
                </a:extLst>
              </a:tr>
            </a:tbl>
          </a:graphicData>
        </a:graphic>
      </p:graphicFrame>
    </p:spTree>
    <p:extLst>
      <p:ext uri="{BB962C8B-B14F-4D97-AF65-F5344CB8AC3E}">
        <p14:creationId xmlns:p14="http://schemas.microsoft.com/office/powerpoint/2010/main" val="40794945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15388"/>
            <a:ext cx="9144000" cy="954219"/>
          </a:xfrm>
        </p:spPr>
        <p:txBody>
          <a:bodyPr>
            <a:normAutofit/>
          </a:bodyPr>
          <a:lstStyle/>
          <a:p>
            <a:r>
              <a:rPr lang="en-US" i="1">
                <a:effectLst>
                  <a:outerShdw blurRad="38100" dist="38100" dir="2700000" algn="tl">
                    <a:srgbClr val="000000">
                      <a:alpha val="43137"/>
                    </a:srgbClr>
                  </a:outerShdw>
                </a:effectLst>
              </a:rPr>
              <a:t>Conclusion</a:t>
            </a:r>
          </a:p>
        </p:txBody>
      </p:sp>
      <p:sp>
        <p:nvSpPr>
          <p:cNvPr id="118" name="Shape 118"/>
          <p:cNvSpPr txBox="1">
            <a:spLocks noGrp="1"/>
          </p:cNvSpPr>
          <p:nvPr>
            <p:ph idx="1"/>
          </p:nvPr>
        </p:nvSpPr>
        <p:spPr>
          <a:xfrm>
            <a:off x="88900" y="874215"/>
            <a:ext cx="8940800" cy="4792404"/>
          </a:xfrm>
          <a:prstGeom prst="rect">
            <a:avLst/>
          </a:prstGeom>
        </p:spPr>
        <p:txBody>
          <a:bodyPr lIns="91425" tIns="91425" rIns="91425" bIns="91425" anchor="t" anchorCtr="0">
            <a:noAutofit/>
          </a:bodyPr>
          <a:lstStyle/>
          <a:p>
            <a:pPr algn="just"/>
            <a:r>
              <a:rPr lang="en-US" sz="2400"/>
              <a:t>Mechanisms for achieving consensus are vital to the functioning of distributed systems. Many believe that the greatest innovation in Bitcoin was the use of Proof of Work to enable users to agree on a shared set of facts.</a:t>
            </a:r>
          </a:p>
          <a:p>
            <a:pPr algn="just"/>
            <a:endParaRPr lang="en-US" sz="800"/>
          </a:p>
          <a:p>
            <a:pPr algn="just"/>
            <a:r>
              <a:rPr lang="en-US" sz="2400"/>
              <a:t>Consensus algorithms today underpin not only digital money systems, but blockchains allowing developers to run code across a distributed network. They’re now a cornerstone of blockchain technology and are critical to the long-term viability of the various networks in existence.</a:t>
            </a:r>
          </a:p>
          <a:p>
            <a:pPr algn="just"/>
            <a:endParaRPr lang="en-US" sz="800"/>
          </a:p>
          <a:p>
            <a:pPr algn="just"/>
            <a:r>
              <a:rPr lang="en-US" sz="2400"/>
              <a:t>Of all of the consensus algorithms, Proof of Work remains the dominant offering. An alternative that’s more reliable and more secure has yet to be proposed. That said, there’s a tremendous amount of research and development into replacements for PoW, and we’re likely to see more of them surface in the coming years.</a:t>
            </a:r>
            <a:endParaRPr lang="en-IN" sz="1800"/>
          </a:p>
        </p:txBody>
      </p:sp>
      <p:sp>
        <p:nvSpPr>
          <p:cNvPr id="3" name="Slide Number Placeholder 2"/>
          <p:cNvSpPr>
            <a:spLocks noGrp="1"/>
          </p:cNvSpPr>
          <p:nvPr>
            <p:ph type="sldNum" sz="quarter" idx="12"/>
          </p:nvPr>
        </p:nvSpPr>
        <p:spPr/>
        <p:txBody>
          <a:bodyPr/>
          <a:lstStyle/>
          <a:p>
            <a:fld id="{C44D6E56-4DDB-5448-B544-C1B1DCC2E384}" type="slidenum">
              <a:rPr lang="en-US" smtClean="0"/>
              <a:t>114</a:t>
            </a:fld>
            <a:endParaRPr lang="en-US"/>
          </a:p>
        </p:txBody>
      </p:sp>
    </p:spTree>
    <p:extLst>
      <p:ext uri="{BB962C8B-B14F-4D97-AF65-F5344CB8AC3E}">
        <p14:creationId xmlns:p14="http://schemas.microsoft.com/office/powerpoint/2010/main" val="37892395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15388"/>
            <a:ext cx="9144000" cy="6842612"/>
          </a:xfrm>
        </p:spPr>
        <p:txBody>
          <a:bodyPr>
            <a:normAutofit/>
          </a:bodyPr>
          <a:lstStyle/>
          <a:p>
            <a:r>
              <a:rPr lang="en-US" sz="9600" i="1">
                <a:effectLst>
                  <a:outerShdw blurRad="38100" dist="38100" dir="2700000" algn="tl">
                    <a:srgbClr val="000000">
                      <a:alpha val="43137"/>
                    </a:srgbClr>
                  </a:outerShdw>
                </a:effectLst>
              </a:rPr>
              <a:t>Thank You</a:t>
            </a:r>
          </a:p>
        </p:txBody>
      </p:sp>
      <p:sp>
        <p:nvSpPr>
          <p:cNvPr id="3" name="Slide Number Placeholder 2"/>
          <p:cNvSpPr>
            <a:spLocks noGrp="1"/>
          </p:cNvSpPr>
          <p:nvPr>
            <p:ph type="sldNum" sz="quarter" idx="12"/>
          </p:nvPr>
        </p:nvSpPr>
        <p:spPr/>
        <p:txBody>
          <a:bodyPr/>
          <a:lstStyle/>
          <a:p>
            <a:fld id="{C44D6E56-4DDB-5448-B544-C1B1DCC2E384}" type="slidenum">
              <a:rPr lang="en-US" smtClean="0"/>
              <a:t>115</a:t>
            </a:fld>
            <a:endParaRPr lang="en-US"/>
          </a:p>
        </p:txBody>
      </p:sp>
    </p:spTree>
    <p:extLst>
      <p:ext uri="{BB962C8B-B14F-4D97-AF65-F5344CB8AC3E}">
        <p14:creationId xmlns:p14="http://schemas.microsoft.com/office/powerpoint/2010/main" val="1464090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5" name="Picture 4">
            <a:extLst>
              <a:ext uri="{FF2B5EF4-FFF2-40B4-BE49-F238E27FC236}">
                <a16:creationId xmlns:a16="http://schemas.microsoft.com/office/drawing/2014/main" id="{EA3BC49D-B619-4A3A-B394-741CE6934828}"/>
              </a:ext>
            </a:extLst>
          </p:cNvPr>
          <p:cNvPicPr>
            <a:picLocks noChangeAspect="1"/>
          </p:cNvPicPr>
          <p:nvPr/>
        </p:nvPicPr>
        <p:blipFill>
          <a:blip r:embed="rId3"/>
          <a:stretch>
            <a:fillRect/>
          </a:stretch>
        </p:blipFill>
        <p:spPr>
          <a:xfrm>
            <a:off x="1699253" y="3221502"/>
            <a:ext cx="5965653" cy="3621109"/>
          </a:xfrm>
          <a:prstGeom prst="rect">
            <a:avLst/>
          </a:prstGeom>
        </p:spPr>
      </p:pic>
      <p:sp>
        <p:nvSpPr>
          <p:cNvPr id="2" name="Title 1"/>
          <p:cNvSpPr>
            <a:spLocks noGrp="1"/>
          </p:cNvSpPr>
          <p:nvPr>
            <p:ph type="title"/>
          </p:nvPr>
        </p:nvSpPr>
        <p:spPr>
          <a:xfrm>
            <a:off x="0" y="15388"/>
            <a:ext cx="9144000" cy="954219"/>
          </a:xfrm>
        </p:spPr>
        <p:txBody>
          <a:bodyPr>
            <a:normAutofit/>
          </a:bodyPr>
          <a:lstStyle/>
          <a:p>
            <a:r>
              <a:rPr lang="en-US" sz="3400" i="1">
                <a:effectLst>
                  <a:outerShdw blurRad="38100" dist="38100" dir="2700000" algn="tl">
                    <a:srgbClr val="000000">
                      <a:alpha val="43137"/>
                    </a:srgbClr>
                  </a:outerShdw>
                </a:effectLst>
              </a:rPr>
              <a:t>Understanding the Byzantine Generals’ Problem </a:t>
            </a:r>
            <a:r>
              <a:rPr lang="en-US" sz="1600" i="1">
                <a:effectLst>
                  <a:outerShdw blurRad="38100" dist="38100" dir="2700000" algn="tl">
                    <a:srgbClr val="000000">
                      <a:alpha val="43137"/>
                    </a:srgbClr>
                  </a:outerShdw>
                </a:effectLst>
              </a:rPr>
              <a:t>(2/3)</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837483"/>
            <a:ext cx="8759679" cy="2791979"/>
          </a:xfrm>
          <a:prstGeom prst="rect">
            <a:avLst/>
          </a:prstGeom>
        </p:spPr>
        <p:txBody>
          <a:bodyPr lIns="91425" tIns="91425" rIns="91425" bIns="91425" anchor="t" anchorCtr="0">
            <a:noAutofit/>
          </a:bodyPr>
          <a:lstStyle/>
          <a:p>
            <a:pPr algn="just"/>
            <a:r>
              <a:rPr lang="en-US" sz="2400"/>
              <a:t>Consider the following:</a:t>
            </a:r>
          </a:p>
          <a:p>
            <a:pPr lvl="1" algn="just"/>
            <a:r>
              <a:rPr lang="en-US"/>
              <a:t>The generals need to reach consensus before attacking</a:t>
            </a:r>
          </a:p>
          <a:p>
            <a:pPr lvl="1" algn="just"/>
            <a:r>
              <a:rPr lang="en-US"/>
              <a:t>They must confirm that the other generals will attack at the same time</a:t>
            </a:r>
          </a:p>
          <a:p>
            <a:pPr lvl="1" algn="just"/>
            <a:r>
              <a:rPr lang="en-US"/>
              <a:t>Therefore, the generals must rally messages and confirmation among each and every one of them before they can launch an attack. </a:t>
            </a:r>
            <a:endParaRPr lang="en-US" sz="2400"/>
          </a:p>
        </p:txBody>
      </p:sp>
      <p:sp>
        <p:nvSpPr>
          <p:cNvPr id="3" name="Slide Number Placeholder 2"/>
          <p:cNvSpPr>
            <a:spLocks noGrp="1"/>
          </p:cNvSpPr>
          <p:nvPr>
            <p:ph type="sldNum" sz="quarter" idx="12"/>
          </p:nvPr>
        </p:nvSpPr>
        <p:spPr/>
        <p:txBody>
          <a:bodyPr/>
          <a:lstStyle/>
          <a:p>
            <a:fld id="{C44D6E56-4DDB-5448-B544-C1B1DCC2E384}" type="slidenum">
              <a:rPr lang="en-US" smtClean="0"/>
              <a:t>12</a:t>
            </a:fld>
            <a:endParaRPr lang="en-US"/>
          </a:p>
        </p:txBody>
      </p:sp>
    </p:spTree>
    <p:extLst>
      <p:ext uri="{BB962C8B-B14F-4D97-AF65-F5344CB8AC3E}">
        <p14:creationId xmlns:p14="http://schemas.microsoft.com/office/powerpoint/2010/main" val="557888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15388"/>
            <a:ext cx="9144000" cy="954219"/>
          </a:xfrm>
        </p:spPr>
        <p:txBody>
          <a:bodyPr>
            <a:normAutofit/>
          </a:bodyPr>
          <a:lstStyle/>
          <a:p>
            <a:r>
              <a:rPr lang="en-US" sz="3400" i="1">
                <a:effectLst>
                  <a:outerShdw blurRad="38100" dist="38100" dir="2700000" algn="tl">
                    <a:srgbClr val="000000">
                      <a:alpha val="43137"/>
                    </a:srgbClr>
                  </a:outerShdw>
                </a:effectLst>
              </a:rPr>
              <a:t>Understanding the Byzantine Generals’ Problem </a:t>
            </a:r>
            <a:r>
              <a:rPr lang="en-US" sz="1600" i="1">
                <a:effectLst>
                  <a:outerShdw blurRad="38100" dist="38100" dir="2700000" algn="tl">
                    <a:srgbClr val="000000">
                      <a:alpha val="43137"/>
                    </a:srgbClr>
                  </a:outerShdw>
                </a:effectLst>
              </a:rPr>
              <a:t>(3/3)</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978163"/>
            <a:ext cx="8759679" cy="2791979"/>
          </a:xfrm>
          <a:prstGeom prst="rect">
            <a:avLst/>
          </a:prstGeom>
        </p:spPr>
        <p:txBody>
          <a:bodyPr lIns="91425" tIns="91425" rIns="91425" bIns="91425" anchor="t" anchorCtr="0">
            <a:noAutofit/>
          </a:bodyPr>
          <a:lstStyle/>
          <a:p>
            <a:pPr algn="just"/>
            <a:r>
              <a:rPr lang="en-US" sz="2400"/>
              <a:t>The problem complicates when we consider traitors may exist. We have no way to guarantee all of the messengers are trustworthy, and on top of that, a messenger could be captured and forced to deliver a forged message.</a:t>
            </a:r>
          </a:p>
        </p:txBody>
      </p:sp>
      <p:sp>
        <p:nvSpPr>
          <p:cNvPr id="3" name="Slide Number Placeholder 2"/>
          <p:cNvSpPr>
            <a:spLocks noGrp="1"/>
          </p:cNvSpPr>
          <p:nvPr>
            <p:ph type="sldNum" sz="quarter" idx="12"/>
          </p:nvPr>
        </p:nvSpPr>
        <p:spPr/>
        <p:txBody>
          <a:bodyPr/>
          <a:lstStyle/>
          <a:p>
            <a:fld id="{C44D6E56-4DDB-5448-B544-C1B1DCC2E384}" type="slidenum">
              <a:rPr lang="en-US" smtClean="0"/>
              <a:t>13</a:t>
            </a:fld>
            <a:endParaRPr lang="en-US"/>
          </a:p>
        </p:txBody>
      </p:sp>
      <p:pic>
        <p:nvPicPr>
          <p:cNvPr id="6" name="Picture 5">
            <a:extLst>
              <a:ext uri="{FF2B5EF4-FFF2-40B4-BE49-F238E27FC236}">
                <a16:creationId xmlns:a16="http://schemas.microsoft.com/office/drawing/2014/main" id="{E27CE3B6-02A0-4B9E-9AF0-8CE8E24C1863}"/>
              </a:ext>
            </a:extLst>
          </p:cNvPr>
          <p:cNvPicPr>
            <a:picLocks noChangeAspect="1"/>
          </p:cNvPicPr>
          <p:nvPr/>
        </p:nvPicPr>
        <p:blipFill>
          <a:blip r:embed="rId3"/>
          <a:stretch>
            <a:fillRect/>
          </a:stretch>
        </p:blipFill>
        <p:spPr>
          <a:xfrm>
            <a:off x="1279354" y="2587627"/>
            <a:ext cx="6810375" cy="4133850"/>
          </a:xfrm>
          <a:prstGeom prst="rect">
            <a:avLst/>
          </a:prstGeom>
        </p:spPr>
      </p:pic>
    </p:spTree>
    <p:extLst>
      <p:ext uri="{BB962C8B-B14F-4D97-AF65-F5344CB8AC3E}">
        <p14:creationId xmlns:p14="http://schemas.microsoft.com/office/powerpoint/2010/main" val="61861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15388"/>
            <a:ext cx="9144000" cy="954219"/>
          </a:xfrm>
        </p:spPr>
        <p:txBody>
          <a:bodyPr>
            <a:normAutofit fontScale="90000"/>
          </a:bodyPr>
          <a:lstStyle/>
          <a:p>
            <a:r>
              <a:rPr lang="en-US" sz="3400" i="1">
                <a:effectLst>
                  <a:outerShdw blurRad="38100" dist="38100" dir="2700000" algn="tl">
                    <a:srgbClr val="000000">
                      <a:alpha val="43137"/>
                    </a:srgbClr>
                  </a:outerShdw>
                </a:effectLst>
              </a:rPr>
              <a:t>Analogy between Byzantine Generals’ Problem </a:t>
            </a:r>
            <a:br>
              <a:rPr lang="en-US" sz="3400" i="1">
                <a:effectLst>
                  <a:outerShdw blurRad="38100" dist="38100" dir="2700000" algn="tl">
                    <a:srgbClr val="000000">
                      <a:alpha val="43137"/>
                    </a:srgbClr>
                  </a:outerShdw>
                </a:effectLst>
              </a:rPr>
            </a:br>
            <a:r>
              <a:rPr lang="en-US" sz="3400" i="1">
                <a:effectLst>
                  <a:outerShdw blurRad="38100" dist="38100" dir="2700000" algn="tl">
                    <a:srgbClr val="000000">
                      <a:alpha val="43137"/>
                    </a:srgbClr>
                  </a:outerShdw>
                </a:effectLst>
              </a:rPr>
              <a:t>and Blockchain Networks</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8759679" cy="5743314"/>
          </a:xfrm>
          <a:prstGeom prst="rect">
            <a:avLst/>
          </a:prstGeom>
        </p:spPr>
        <p:txBody>
          <a:bodyPr lIns="91425" tIns="91425" rIns="91425" bIns="91425" anchor="t" anchorCtr="0">
            <a:noAutofit/>
          </a:bodyPr>
          <a:lstStyle/>
          <a:p>
            <a:pPr marL="0" indent="0" algn="just">
              <a:buNone/>
            </a:pPr>
            <a:r>
              <a:rPr lang="en-US" sz="2400"/>
              <a:t>From the Byzantine Generals’ Problem, we can infer that:</a:t>
            </a:r>
          </a:p>
          <a:p>
            <a:pPr algn="just"/>
            <a:r>
              <a:rPr lang="en-US" sz="2400"/>
              <a:t>The generals in Byzantine represent nodes on a chain</a:t>
            </a:r>
          </a:p>
          <a:p>
            <a:pPr algn="just"/>
            <a:r>
              <a:rPr lang="en-US" sz="2400"/>
              <a:t>Each consensus formed by a group of generals represents a block (i.e. set of valid transactions)</a:t>
            </a:r>
          </a:p>
          <a:p>
            <a:pPr algn="just"/>
            <a:r>
              <a:rPr lang="en-US" sz="2400"/>
              <a:t>All the generals must confirm each other’s decision to reach consensus before launching a coordinated attack. Similarly in a blockchain, all nodes must agree on the next block to be written</a:t>
            </a:r>
          </a:p>
          <a:p>
            <a:pPr marL="0" indent="0" algn="just">
              <a:buNone/>
            </a:pPr>
            <a:endParaRPr lang="en-US" sz="2400"/>
          </a:p>
          <a:p>
            <a:pPr marL="0" indent="0" algn="just">
              <a:buNone/>
            </a:pPr>
            <a:r>
              <a:rPr lang="en-US" sz="2400"/>
              <a:t>Therefore, nodes are subject to failure when:</a:t>
            </a:r>
          </a:p>
          <a:p>
            <a:pPr algn="just"/>
            <a:r>
              <a:rPr lang="en-US" sz="2400"/>
              <a:t>One of the nodes is sharing inconsistent information (malicious node)</a:t>
            </a:r>
          </a:p>
          <a:p>
            <a:pPr algn="just"/>
            <a:r>
              <a:rPr lang="en-US" sz="2400"/>
              <a:t>Or in another scenario, fail to respond due to network failure</a:t>
            </a:r>
          </a:p>
        </p:txBody>
      </p:sp>
      <p:sp>
        <p:nvSpPr>
          <p:cNvPr id="3" name="Slide Number Placeholder 2"/>
          <p:cNvSpPr>
            <a:spLocks noGrp="1"/>
          </p:cNvSpPr>
          <p:nvPr>
            <p:ph type="sldNum" sz="quarter" idx="12"/>
          </p:nvPr>
        </p:nvSpPr>
        <p:spPr/>
        <p:txBody>
          <a:bodyPr/>
          <a:lstStyle/>
          <a:p>
            <a:fld id="{C44D6E56-4DDB-5448-B544-C1B1DCC2E384}" type="slidenum">
              <a:rPr lang="en-US" smtClean="0"/>
              <a:t>14</a:t>
            </a:fld>
            <a:endParaRPr lang="en-US"/>
          </a:p>
        </p:txBody>
      </p:sp>
    </p:spTree>
    <p:extLst>
      <p:ext uri="{BB962C8B-B14F-4D97-AF65-F5344CB8AC3E}">
        <p14:creationId xmlns:p14="http://schemas.microsoft.com/office/powerpoint/2010/main" val="2061972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44D6E56-4DDB-5448-B544-C1B1DCC2E384}" type="slidenum">
              <a:rPr lang="en-US" smtClean="0"/>
              <a:t>15</a:t>
            </a:fld>
            <a:endParaRPr lang="en-US"/>
          </a:p>
        </p:txBody>
      </p:sp>
      <p:pic>
        <p:nvPicPr>
          <p:cNvPr id="1026" name="Picture 2" descr="D:\consensus1\blockchainconsens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20877"/>
            <a:ext cx="7859485" cy="3130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549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44D6E56-4DDB-5448-B544-C1B1DCC2E384}" type="slidenum">
              <a:rPr lang="en-US" smtClean="0"/>
              <a:t>16</a:t>
            </a:fld>
            <a:endParaRPr lang="en-US"/>
          </a:p>
        </p:txBody>
      </p:sp>
      <p:pic>
        <p:nvPicPr>
          <p:cNvPr id="2050" name="Picture 2" descr="D:\consensus1\Capture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2810" y="876742"/>
            <a:ext cx="8955116" cy="4440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790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15388"/>
            <a:ext cx="9144000" cy="954219"/>
          </a:xfrm>
        </p:spPr>
        <p:txBody>
          <a:bodyPr>
            <a:normAutofit/>
          </a:bodyPr>
          <a:lstStyle/>
          <a:p>
            <a:r>
              <a:rPr lang="en-US" sz="3400" i="1">
                <a:effectLst>
                  <a:outerShdw blurRad="38100" dist="38100" dir="2700000" algn="tl">
                    <a:srgbClr val="000000">
                      <a:alpha val="43137"/>
                    </a:srgbClr>
                  </a:outerShdw>
                </a:effectLst>
              </a:rPr>
              <a:t>Importance of Consensus in Blockchain Networks</a:t>
            </a:r>
          </a:p>
        </p:txBody>
      </p:sp>
      <p:sp>
        <p:nvSpPr>
          <p:cNvPr id="118" name="Shape 118"/>
          <p:cNvSpPr txBox="1">
            <a:spLocks noGrp="1"/>
          </p:cNvSpPr>
          <p:nvPr>
            <p:ph idx="1"/>
          </p:nvPr>
        </p:nvSpPr>
        <p:spPr>
          <a:xfrm>
            <a:off x="88899" y="739013"/>
            <a:ext cx="8759679" cy="3017061"/>
          </a:xfrm>
          <a:prstGeom prst="rect">
            <a:avLst/>
          </a:prstGeom>
        </p:spPr>
        <p:txBody>
          <a:bodyPr lIns="91425" tIns="91425" rIns="91425" bIns="91425" anchor="t" anchorCtr="0">
            <a:noAutofit/>
          </a:bodyPr>
          <a:lstStyle/>
          <a:p>
            <a:pPr algn="just"/>
            <a:r>
              <a:rPr lang="en-US" sz="2400"/>
              <a:t>This is why it is important that everyone including the source needs to acknowledge the information everyone else knows. </a:t>
            </a:r>
          </a:p>
          <a:p>
            <a:pPr algn="just"/>
            <a:endParaRPr lang="en-US" sz="1000"/>
          </a:p>
          <a:p>
            <a:pPr algn="just"/>
            <a:r>
              <a:rPr lang="en-US" sz="2400"/>
              <a:t>At the same time, everyone including source needs to be aware of the information each other has. </a:t>
            </a:r>
          </a:p>
          <a:p>
            <a:pPr algn="just"/>
            <a:endParaRPr lang="en-US" sz="1000"/>
          </a:p>
          <a:p>
            <a:pPr algn="just"/>
            <a:r>
              <a:rPr lang="en-US" sz="2400"/>
              <a:t>This creates a scenario where the information acknowledged and known by the majority will be the final decision, i.e. consensus.</a:t>
            </a:r>
          </a:p>
        </p:txBody>
      </p:sp>
      <p:sp>
        <p:nvSpPr>
          <p:cNvPr id="3" name="Slide Number Placeholder 2"/>
          <p:cNvSpPr>
            <a:spLocks noGrp="1"/>
          </p:cNvSpPr>
          <p:nvPr>
            <p:ph type="sldNum" sz="quarter" idx="12"/>
          </p:nvPr>
        </p:nvSpPr>
        <p:spPr/>
        <p:txBody>
          <a:bodyPr/>
          <a:lstStyle/>
          <a:p>
            <a:fld id="{C44D6E56-4DDB-5448-B544-C1B1DCC2E384}" type="slidenum">
              <a:rPr lang="en-US" smtClean="0"/>
              <a:t>17</a:t>
            </a:fld>
            <a:endParaRPr lang="en-US"/>
          </a:p>
        </p:txBody>
      </p:sp>
      <p:graphicFrame>
        <p:nvGraphicFramePr>
          <p:cNvPr id="4" name="Table 4">
            <a:extLst>
              <a:ext uri="{FF2B5EF4-FFF2-40B4-BE49-F238E27FC236}">
                <a16:creationId xmlns:a16="http://schemas.microsoft.com/office/drawing/2014/main" id="{2EECAD27-3F85-4982-9ED3-1D3A3D344DF7}"/>
              </a:ext>
            </a:extLst>
          </p:cNvPr>
          <p:cNvGraphicFramePr>
            <a:graphicFrameLocks noGrp="1"/>
          </p:cNvGraphicFramePr>
          <p:nvPr>
            <p:extLst>
              <p:ext uri="{D42A27DB-BD31-4B8C-83A1-F6EECF244321}">
                <p14:modId xmlns:p14="http://schemas.microsoft.com/office/powerpoint/2010/main" val="668942640"/>
              </p:ext>
            </p:extLst>
          </p:nvPr>
        </p:nvGraphicFramePr>
        <p:xfrm>
          <a:off x="273048" y="3789626"/>
          <a:ext cx="8575530" cy="2673057"/>
        </p:xfrm>
        <a:graphic>
          <a:graphicData uri="http://schemas.openxmlformats.org/drawingml/2006/table">
            <a:tbl>
              <a:tblPr firstRow="1" bandRow="1">
                <a:tableStyleId>{073A0DAA-6AF3-43AB-8588-CEC1D06C72B9}</a:tableStyleId>
              </a:tblPr>
              <a:tblGrid>
                <a:gridCol w="2858510">
                  <a:extLst>
                    <a:ext uri="{9D8B030D-6E8A-4147-A177-3AD203B41FA5}">
                      <a16:colId xmlns:a16="http://schemas.microsoft.com/office/drawing/2014/main" val="78821733"/>
                    </a:ext>
                  </a:extLst>
                </a:gridCol>
                <a:gridCol w="2858510">
                  <a:extLst>
                    <a:ext uri="{9D8B030D-6E8A-4147-A177-3AD203B41FA5}">
                      <a16:colId xmlns:a16="http://schemas.microsoft.com/office/drawing/2014/main" val="1284102422"/>
                    </a:ext>
                  </a:extLst>
                </a:gridCol>
                <a:gridCol w="2858510">
                  <a:extLst>
                    <a:ext uri="{9D8B030D-6E8A-4147-A177-3AD203B41FA5}">
                      <a16:colId xmlns:a16="http://schemas.microsoft.com/office/drawing/2014/main" val="1379009666"/>
                    </a:ext>
                  </a:extLst>
                </a:gridCol>
              </a:tblGrid>
              <a:tr h="423659">
                <a:tc gridSpan="3">
                  <a:txBody>
                    <a:bodyPr/>
                    <a:lstStyle/>
                    <a:p>
                      <a:pPr algn="ctr"/>
                      <a:r>
                        <a:rPr lang="en-US" sz="2000"/>
                        <a:t>Classical Consensus vs Consensus in Blockchain Networks</a:t>
                      </a:r>
                    </a:p>
                  </a:txBody>
                  <a:tcPr/>
                </a:tc>
                <a:tc hMerge="1">
                  <a:txBody>
                    <a:bodyPr/>
                    <a:lstStyle/>
                    <a:p>
                      <a:pPr algn="ctr"/>
                      <a:endParaRPr lang="en-US" sz="2000"/>
                    </a:p>
                  </a:txBody>
                  <a:tcPr/>
                </a:tc>
                <a:tc hMerge="1">
                  <a:txBody>
                    <a:bodyPr/>
                    <a:lstStyle/>
                    <a:p>
                      <a:pPr algn="ctr"/>
                      <a:endParaRPr lang="en-US" sz="2000"/>
                    </a:p>
                  </a:txBody>
                  <a:tcPr/>
                </a:tc>
                <a:extLst>
                  <a:ext uri="{0D108BD9-81ED-4DB2-BD59-A6C34878D82A}">
                    <a16:rowId xmlns:a16="http://schemas.microsoft.com/office/drawing/2014/main" val="2421687822"/>
                  </a:ext>
                </a:extLst>
              </a:tr>
              <a:tr h="423659">
                <a:tc>
                  <a:txBody>
                    <a:bodyPr/>
                    <a:lstStyle/>
                    <a:p>
                      <a:pPr algn="ctr"/>
                      <a:endParaRPr lang="en-US" sz="2000"/>
                    </a:p>
                  </a:txBody>
                  <a:tcPr>
                    <a:solidFill>
                      <a:schemeClr val="tx1"/>
                    </a:solidFill>
                  </a:tcPr>
                </a:tc>
                <a:tc>
                  <a:txBody>
                    <a:bodyPr/>
                    <a:lstStyle/>
                    <a:p>
                      <a:pPr algn="ctr"/>
                      <a:r>
                        <a:rPr lang="en-US" sz="2000" b="1" kern="1200">
                          <a:solidFill>
                            <a:schemeClr val="lt1"/>
                          </a:solidFill>
                          <a:latin typeface="+mn-lt"/>
                          <a:ea typeface="+mn-ea"/>
                          <a:cs typeface="+mn-cs"/>
                        </a:rPr>
                        <a:t>Classical Consensus</a:t>
                      </a:r>
                    </a:p>
                  </a:txBody>
                  <a:tcPr>
                    <a:solidFill>
                      <a:schemeClr val="tx1"/>
                    </a:solidFill>
                  </a:tcPr>
                </a:tc>
                <a:tc>
                  <a:txBody>
                    <a:bodyPr/>
                    <a:lstStyle/>
                    <a:p>
                      <a:pPr algn="ctr"/>
                      <a:r>
                        <a:rPr lang="en-US" sz="2000" b="1" kern="1200">
                          <a:solidFill>
                            <a:schemeClr val="lt1"/>
                          </a:solidFill>
                          <a:latin typeface="+mn-lt"/>
                          <a:ea typeface="+mn-ea"/>
                          <a:cs typeface="+mn-cs"/>
                        </a:rPr>
                        <a:t>Blockchain Consensus</a:t>
                      </a:r>
                    </a:p>
                  </a:txBody>
                  <a:tcPr>
                    <a:solidFill>
                      <a:schemeClr val="tx1"/>
                    </a:solidFill>
                  </a:tcPr>
                </a:tc>
                <a:extLst>
                  <a:ext uri="{0D108BD9-81ED-4DB2-BD59-A6C34878D82A}">
                    <a16:rowId xmlns:a16="http://schemas.microsoft.com/office/drawing/2014/main" val="3605964338"/>
                  </a:ext>
                </a:extLst>
              </a:tr>
              <a:tr h="423659">
                <a:tc>
                  <a:txBody>
                    <a:bodyPr/>
                    <a:lstStyle/>
                    <a:p>
                      <a:pPr algn="ctr"/>
                      <a:r>
                        <a:rPr lang="en-US" sz="2000"/>
                        <a:t>Peer Set</a:t>
                      </a:r>
                    </a:p>
                  </a:txBody>
                  <a:tcPr/>
                </a:tc>
                <a:tc>
                  <a:txBody>
                    <a:bodyPr/>
                    <a:lstStyle/>
                    <a:p>
                      <a:pPr algn="ctr"/>
                      <a:r>
                        <a:rPr lang="en-US" sz="2000"/>
                        <a:t>Centralized</a:t>
                      </a:r>
                    </a:p>
                  </a:txBody>
                  <a:tcPr/>
                </a:tc>
                <a:tc>
                  <a:txBody>
                    <a:bodyPr/>
                    <a:lstStyle/>
                    <a:p>
                      <a:pPr algn="ctr"/>
                      <a:r>
                        <a:rPr lang="en-US" sz="2000"/>
                        <a:t>Fluctuates depending on incentives</a:t>
                      </a:r>
                    </a:p>
                  </a:txBody>
                  <a:tcPr/>
                </a:tc>
                <a:extLst>
                  <a:ext uri="{0D108BD9-81ED-4DB2-BD59-A6C34878D82A}">
                    <a16:rowId xmlns:a16="http://schemas.microsoft.com/office/drawing/2014/main" val="2681541044"/>
                  </a:ext>
                </a:extLst>
              </a:tr>
              <a:tr h="423659">
                <a:tc>
                  <a:txBody>
                    <a:bodyPr/>
                    <a:lstStyle/>
                    <a:p>
                      <a:pPr algn="ctr"/>
                      <a:r>
                        <a:rPr lang="en-US" sz="2000"/>
                        <a:t>Safety vs Liveness</a:t>
                      </a:r>
                    </a:p>
                  </a:txBody>
                  <a:tcPr/>
                </a:tc>
                <a:tc>
                  <a:txBody>
                    <a:bodyPr/>
                    <a:lstStyle/>
                    <a:p>
                      <a:pPr algn="ctr"/>
                      <a:r>
                        <a:rPr lang="en-US" sz="2000"/>
                        <a:t>Focuses on Safety</a:t>
                      </a:r>
                    </a:p>
                  </a:txBody>
                  <a:tcPr/>
                </a:tc>
                <a:tc>
                  <a:txBody>
                    <a:bodyPr/>
                    <a:lstStyle/>
                    <a:p>
                      <a:pPr algn="ctr"/>
                      <a:r>
                        <a:rPr lang="en-US" sz="2000"/>
                        <a:t>Focuses on liveness</a:t>
                      </a:r>
                    </a:p>
                  </a:txBody>
                  <a:tcPr/>
                </a:tc>
                <a:extLst>
                  <a:ext uri="{0D108BD9-81ED-4DB2-BD59-A6C34878D82A}">
                    <a16:rowId xmlns:a16="http://schemas.microsoft.com/office/drawing/2014/main" val="3012114974"/>
                  </a:ext>
                </a:extLst>
              </a:tr>
              <a:tr h="423659">
                <a:tc>
                  <a:txBody>
                    <a:bodyPr/>
                    <a:lstStyle/>
                    <a:p>
                      <a:pPr algn="ctr"/>
                      <a:r>
                        <a:rPr lang="en-US" sz="2000"/>
                        <a:t>Sustainability</a:t>
                      </a:r>
                    </a:p>
                  </a:txBody>
                  <a:tcPr/>
                </a:tc>
                <a:tc>
                  <a:txBody>
                    <a:bodyPr/>
                    <a:lstStyle/>
                    <a:p>
                      <a:pPr algn="ctr"/>
                      <a:r>
                        <a:rPr lang="en-US" sz="2000"/>
                        <a:t>No reward</a:t>
                      </a:r>
                    </a:p>
                  </a:txBody>
                  <a:tcPr/>
                </a:tc>
                <a:tc>
                  <a:txBody>
                    <a:bodyPr/>
                    <a:lstStyle/>
                    <a:p>
                      <a:pPr algn="ctr"/>
                      <a:r>
                        <a:rPr lang="en-US" sz="2000"/>
                        <a:t>Rewarded with in-hand tokens</a:t>
                      </a:r>
                    </a:p>
                  </a:txBody>
                  <a:tcPr/>
                </a:tc>
                <a:extLst>
                  <a:ext uri="{0D108BD9-81ED-4DB2-BD59-A6C34878D82A}">
                    <a16:rowId xmlns:a16="http://schemas.microsoft.com/office/drawing/2014/main" val="1340181257"/>
                  </a:ext>
                </a:extLst>
              </a:tr>
            </a:tbl>
          </a:graphicData>
        </a:graphic>
      </p:graphicFrame>
    </p:spTree>
    <p:extLst>
      <p:ext uri="{BB962C8B-B14F-4D97-AF65-F5344CB8AC3E}">
        <p14:creationId xmlns:p14="http://schemas.microsoft.com/office/powerpoint/2010/main" val="304649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15388"/>
            <a:ext cx="9144000" cy="954219"/>
          </a:xfrm>
        </p:spPr>
        <p:txBody>
          <a:bodyPr>
            <a:normAutofit/>
          </a:bodyPr>
          <a:lstStyle/>
          <a:p>
            <a:r>
              <a:rPr lang="en-US" sz="3400" i="1">
                <a:effectLst>
                  <a:outerShdw blurRad="38100" dist="38100" dir="2700000" algn="tl">
                    <a:srgbClr val="000000">
                      <a:alpha val="43137"/>
                    </a:srgbClr>
                  </a:outerShdw>
                </a:effectLst>
              </a:rPr>
              <a:t>Types of Consensus Algorithms </a:t>
            </a:r>
            <a:r>
              <a:rPr lang="en-US" sz="1600" i="1">
                <a:effectLst>
                  <a:outerShdw blurRad="38100" dist="38100" dir="2700000" algn="tl">
                    <a:srgbClr val="000000">
                      <a:alpha val="43137"/>
                    </a:srgbClr>
                  </a:outerShdw>
                </a:effectLst>
              </a:rPr>
              <a:t>(1/2)</a:t>
            </a:r>
            <a:endParaRPr lang="en-US" sz="3400" i="1">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C44D6E56-4DDB-5448-B544-C1B1DCC2E384}" type="slidenum">
              <a:rPr lang="en-US" smtClean="0"/>
              <a:t>18</a:t>
            </a:fld>
            <a:endParaRPr lang="en-US"/>
          </a:p>
        </p:txBody>
      </p:sp>
      <p:pic>
        <p:nvPicPr>
          <p:cNvPr id="8" name="Picture 7">
            <a:extLst>
              <a:ext uri="{FF2B5EF4-FFF2-40B4-BE49-F238E27FC236}">
                <a16:creationId xmlns:a16="http://schemas.microsoft.com/office/drawing/2014/main" id="{940FA71E-26CA-4BF0-8E8A-C2360E8DFDB6}"/>
              </a:ext>
            </a:extLst>
          </p:cNvPr>
          <p:cNvPicPr>
            <a:picLocks noChangeAspect="1"/>
          </p:cNvPicPr>
          <p:nvPr/>
        </p:nvPicPr>
        <p:blipFill>
          <a:blip r:embed="rId3"/>
          <a:stretch>
            <a:fillRect/>
          </a:stretch>
        </p:blipFill>
        <p:spPr>
          <a:xfrm>
            <a:off x="-3166" y="800484"/>
            <a:ext cx="10969924" cy="5250792"/>
          </a:xfrm>
          <a:prstGeom prst="rect">
            <a:avLst/>
          </a:prstGeom>
        </p:spPr>
      </p:pic>
    </p:spTree>
    <p:extLst>
      <p:ext uri="{BB962C8B-B14F-4D97-AF65-F5344CB8AC3E}">
        <p14:creationId xmlns:p14="http://schemas.microsoft.com/office/powerpoint/2010/main" val="1857445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15388"/>
            <a:ext cx="9144000" cy="954219"/>
          </a:xfrm>
        </p:spPr>
        <p:txBody>
          <a:bodyPr>
            <a:normAutofit/>
          </a:bodyPr>
          <a:lstStyle/>
          <a:p>
            <a:r>
              <a:rPr lang="en-US" sz="3400" i="1">
                <a:effectLst>
                  <a:outerShdw blurRad="38100" dist="38100" dir="2700000" algn="tl">
                    <a:srgbClr val="000000">
                      <a:alpha val="43137"/>
                    </a:srgbClr>
                  </a:outerShdw>
                </a:effectLst>
              </a:rPr>
              <a:t>Types of Consensus Algorithms </a:t>
            </a:r>
            <a:r>
              <a:rPr lang="en-US" sz="1600" i="1">
                <a:effectLst>
                  <a:outerShdw blurRad="38100" dist="38100" dir="2700000" algn="tl">
                    <a:srgbClr val="000000">
                      <a:alpha val="43137"/>
                    </a:srgbClr>
                  </a:outerShdw>
                </a:effectLst>
              </a:rPr>
              <a:t>(2/2)</a:t>
            </a:r>
            <a:endParaRPr lang="en-US" sz="3400" i="1">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C44D6E56-4DDB-5448-B544-C1B1DCC2E384}" type="slidenum">
              <a:rPr lang="en-US" smtClean="0"/>
              <a:t>19</a:t>
            </a:fld>
            <a:endParaRPr lang="en-US"/>
          </a:p>
        </p:txBody>
      </p:sp>
      <p:pic>
        <p:nvPicPr>
          <p:cNvPr id="8" name="Picture 7">
            <a:extLst>
              <a:ext uri="{FF2B5EF4-FFF2-40B4-BE49-F238E27FC236}">
                <a16:creationId xmlns:a16="http://schemas.microsoft.com/office/drawing/2014/main" id="{940FA71E-26CA-4BF0-8E8A-C2360E8DFDB6}"/>
              </a:ext>
            </a:extLst>
          </p:cNvPr>
          <p:cNvPicPr>
            <a:picLocks noChangeAspect="1"/>
          </p:cNvPicPr>
          <p:nvPr/>
        </p:nvPicPr>
        <p:blipFill>
          <a:blip r:embed="rId3"/>
          <a:srcRect/>
          <a:stretch/>
        </p:blipFill>
        <p:spPr>
          <a:xfrm>
            <a:off x="0" y="1523845"/>
            <a:ext cx="9144000" cy="4278267"/>
          </a:xfrm>
          <a:prstGeom prst="rect">
            <a:avLst/>
          </a:prstGeom>
        </p:spPr>
      </p:pic>
    </p:spTree>
    <p:extLst>
      <p:ext uri="{BB962C8B-B14F-4D97-AF65-F5344CB8AC3E}">
        <p14:creationId xmlns:p14="http://schemas.microsoft.com/office/powerpoint/2010/main" val="103219242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15388"/>
            <a:ext cx="9144000" cy="954219"/>
          </a:xfrm>
        </p:spPr>
        <p:txBody>
          <a:bodyPr>
            <a:normAutofit/>
          </a:bodyPr>
          <a:lstStyle/>
          <a:p>
            <a:r>
              <a:rPr lang="en-US" i="1">
                <a:effectLst>
                  <a:outerShdw blurRad="38100" dist="38100" dir="2700000" algn="tl">
                    <a:srgbClr val="000000">
                      <a:alpha val="43137"/>
                    </a:srgbClr>
                  </a:outerShdw>
                </a:effectLst>
              </a:rPr>
              <a:t>Agenda  </a:t>
            </a:r>
            <a:r>
              <a:rPr lang="en-US" sz="1600" i="1">
                <a:effectLst>
                  <a:outerShdw blurRad="38100" dist="38100" dir="2700000" algn="tl">
                    <a:srgbClr val="000000">
                      <a:alpha val="43137"/>
                    </a:srgbClr>
                  </a:outerShdw>
                </a:effectLst>
              </a:rPr>
              <a:t>(1/2)</a:t>
            </a:r>
          </a:p>
        </p:txBody>
      </p:sp>
      <p:sp>
        <p:nvSpPr>
          <p:cNvPr id="118" name="Shape 118"/>
          <p:cNvSpPr txBox="1">
            <a:spLocks noGrp="1"/>
          </p:cNvSpPr>
          <p:nvPr>
            <p:ph idx="1"/>
          </p:nvPr>
        </p:nvSpPr>
        <p:spPr>
          <a:xfrm>
            <a:off x="88899" y="978163"/>
            <a:ext cx="8759679" cy="4792404"/>
          </a:xfrm>
          <a:prstGeom prst="rect">
            <a:avLst/>
          </a:prstGeom>
        </p:spPr>
        <p:txBody>
          <a:bodyPr lIns="91425" tIns="91425" rIns="91425" bIns="91425" anchor="t" anchorCtr="0">
            <a:noAutofit/>
          </a:bodyPr>
          <a:lstStyle/>
          <a:p>
            <a:pPr algn="just"/>
            <a:r>
              <a:rPr lang="en-US" sz="2400" dirty="0">
                <a:solidFill>
                  <a:srgbClr val="FF0000"/>
                </a:solidFill>
              </a:rPr>
              <a:t>Some Innate Features of Blockchain Technology</a:t>
            </a:r>
            <a:endParaRPr lang="en-US" sz="2400" dirty="0">
              <a:solidFill>
                <a:srgbClr val="FF0000"/>
              </a:solidFill>
              <a:cs typeface="Calibri"/>
            </a:endParaRPr>
          </a:p>
          <a:p>
            <a:pPr algn="just"/>
            <a:endParaRPr lang="en-IN" sz="1000" dirty="0">
              <a:solidFill>
                <a:srgbClr val="FF0000"/>
              </a:solidFill>
              <a:cs typeface="Calibri"/>
            </a:endParaRPr>
          </a:p>
          <a:p>
            <a:pPr algn="just"/>
            <a:r>
              <a:rPr lang="en-IN" sz="2400" dirty="0">
                <a:solidFill>
                  <a:srgbClr val="FF0000"/>
                </a:solidFill>
              </a:rPr>
              <a:t>What are Consensus Mechanisms ?</a:t>
            </a:r>
            <a:endParaRPr lang="en-IN" sz="2400" dirty="0">
              <a:solidFill>
                <a:srgbClr val="FF0000"/>
              </a:solidFill>
              <a:cs typeface="Calibri"/>
            </a:endParaRPr>
          </a:p>
          <a:p>
            <a:pPr algn="just"/>
            <a:endParaRPr lang="en-IN" sz="1000" dirty="0">
              <a:solidFill>
                <a:srgbClr val="FF0000"/>
              </a:solidFill>
              <a:cs typeface="Calibri"/>
            </a:endParaRPr>
          </a:p>
          <a:p>
            <a:pPr algn="just"/>
            <a:r>
              <a:rPr lang="en-IN" sz="2400" dirty="0">
                <a:solidFill>
                  <a:srgbClr val="FF0000"/>
                </a:solidFill>
              </a:rPr>
              <a:t>What is a Consensus Algorithm ?</a:t>
            </a:r>
            <a:endParaRPr lang="en-IN" sz="2400" dirty="0">
              <a:solidFill>
                <a:srgbClr val="FF0000"/>
              </a:solidFill>
              <a:cs typeface="Calibri"/>
            </a:endParaRPr>
          </a:p>
          <a:p>
            <a:pPr algn="just"/>
            <a:endParaRPr lang="en-IN" sz="1000" dirty="0">
              <a:solidFill>
                <a:srgbClr val="FF0000"/>
              </a:solidFill>
              <a:cs typeface="Calibri"/>
            </a:endParaRPr>
          </a:p>
          <a:p>
            <a:pPr algn="just"/>
            <a:r>
              <a:rPr lang="en-IN" sz="2400" dirty="0">
                <a:solidFill>
                  <a:srgbClr val="FF0000"/>
                </a:solidFill>
              </a:rPr>
              <a:t>Objectives of the Consensus Process</a:t>
            </a:r>
            <a:endParaRPr lang="en-IN" sz="2400" dirty="0">
              <a:solidFill>
                <a:srgbClr val="FF0000"/>
              </a:solidFill>
              <a:cs typeface="Calibri"/>
            </a:endParaRPr>
          </a:p>
          <a:p>
            <a:pPr algn="just"/>
            <a:endParaRPr lang="en-IN" sz="1000" dirty="0">
              <a:solidFill>
                <a:srgbClr val="FF0000"/>
              </a:solidFill>
              <a:cs typeface="Calibri"/>
            </a:endParaRPr>
          </a:p>
          <a:p>
            <a:pPr algn="just"/>
            <a:r>
              <a:rPr lang="en-IN" sz="2400" dirty="0">
                <a:solidFill>
                  <a:srgbClr val="FF0000"/>
                </a:solidFill>
              </a:rPr>
              <a:t>The Byzantine Generals’ Problem</a:t>
            </a:r>
            <a:endParaRPr lang="en-IN" sz="2400" dirty="0">
              <a:solidFill>
                <a:srgbClr val="FF0000"/>
              </a:solidFill>
              <a:cs typeface="Calibri"/>
            </a:endParaRPr>
          </a:p>
          <a:p>
            <a:pPr lvl="1" algn="just"/>
            <a:r>
              <a:rPr lang="en-IN" sz="2000" dirty="0">
                <a:solidFill>
                  <a:srgbClr val="FF0000"/>
                </a:solidFill>
              </a:rPr>
              <a:t>Problem Statement</a:t>
            </a:r>
            <a:endParaRPr lang="en-IN" sz="2000" dirty="0">
              <a:solidFill>
                <a:srgbClr val="FF0000"/>
              </a:solidFill>
              <a:cs typeface="Calibri"/>
            </a:endParaRPr>
          </a:p>
          <a:p>
            <a:pPr lvl="1" algn="just"/>
            <a:r>
              <a:rPr lang="en-IN" sz="2000" dirty="0">
                <a:solidFill>
                  <a:srgbClr val="FF0000"/>
                </a:solidFill>
              </a:rPr>
              <a:t>Understanding the Byzantine Generals’ Problem</a:t>
            </a:r>
            <a:endParaRPr lang="en-IN" sz="2000" dirty="0">
              <a:solidFill>
                <a:srgbClr val="FF0000"/>
              </a:solidFill>
              <a:cs typeface="Calibri"/>
            </a:endParaRPr>
          </a:p>
          <a:p>
            <a:pPr lvl="1" algn="just"/>
            <a:r>
              <a:rPr lang="en-IN" sz="2000" dirty="0">
                <a:solidFill>
                  <a:srgbClr val="FF0000"/>
                </a:solidFill>
              </a:rPr>
              <a:t>Analogy between Byzantine Generals’ Problem and Blockchain Networks</a:t>
            </a:r>
            <a:endParaRPr lang="en-IN" sz="2000" dirty="0">
              <a:solidFill>
                <a:srgbClr val="FF0000"/>
              </a:solidFill>
              <a:cs typeface="Calibri"/>
            </a:endParaRPr>
          </a:p>
          <a:p>
            <a:pPr algn="just"/>
            <a:endParaRPr lang="en-IN" sz="1000" dirty="0">
              <a:solidFill>
                <a:srgbClr val="FF0000"/>
              </a:solidFill>
              <a:cs typeface="Calibri"/>
            </a:endParaRPr>
          </a:p>
          <a:p>
            <a:pPr algn="just"/>
            <a:r>
              <a:rPr lang="en-IN" sz="2400" dirty="0">
                <a:solidFill>
                  <a:srgbClr val="FF0000"/>
                </a:solidFill>
              </a:rPr>
              <a:t>Importance of Consensus in Blockchain Networks</a:t>
            </a:r>
            <a:endParaRPr lang="en-IN" sz="2400" dirty="0">
              <a:solidFill>
                <a:srgbClr val="FF0000"/>
              </a:solidFill>
              <a:cs typeface="Calibri"/>
            </a:endParaRPr>
          </a:p>
          <a:p>
            <a:pPr algn="just"/>
            <a:endParaRPr lang="en-IN" sz="2000" dirty="0">
              <a:solidFill>
                <a:srgbClr val="FF0000"/>
              </a:solidFill>
              <a:cs typeface="Calibri"/>
            </a:endParaRPr>
          </a:p>
          <a:p>
            <a:pPr algn="just"/>
            <a:endParaRPr lang="en-IN" sz="2400"/>
          </a:p>
        </p:txBody>
      </p:sp>
      <p:sp>
        <p:nvSpPr>
          <p:cNvPr id="3" name="Slide Number Placeholder 2"/>
          <p:cNvSpPr>
            <a:spLocks noGrp="1"/>
          </p:cNvSpPr>
          <p:nvPr>
            <p:ph type="sldNum" sz="quarter" idx="12"/>
          </p:nvPr>
        </p:nvSpPr>
        <p:spPr/>
        <p:txBody>
          <a:bodyPr/>
          <a:lstStyle/>
          <a:p>
            <a:fld id="{C44D6E56-4DDB-5448-B544-C1B1DCC2E384}" type="slidenum">
              <a:rPr lang="en-US" smtClean="0"/>
              <a:t>2</a:t>
            </a:fld>
            <a:endParaRPr lang="en-US"/>
          </a:p>
        </p:txBody>
      </p:sp>
    </p:spTree>
    <p:extLst>
      <p:ext uri="{BB962C8B-B14F-4D97-AF65-F5344CB8AC3E}">
        <p14:creationId xmlns:p14="http://schemas.microsoft.com/office/powerpoint/2010/main" val="3845119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Work (PoW)</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dirty="0"/>
              <a:t>Proof of work is the first Blockchain algorithm introduced in the blockchain network. Many blockchain Technologies uses this Blockchain consensus models to confirm all of their transactions and produce relevant blocks to the network chain.</a:t>
            </a:r>
          </a:p>
          <a:p>
            <a:pPr algn="just"/>
            <a:endParaRPr lang="en-US" sz="2400"/>
          </a:p>
          <a:p>
            <a:pPr algn="just"/>
            <a:r>
              <a:rPr lang="en-US" sz="2400" dirty="0"/>
              <a:t>The decentralization ledger system collects all the information related to the blocks. However one needs to take special care of all the transactions blocks.</a:t>
            </a:r>
          </a:p>
          <a:p>
            <a:pPr algn="just"/>
            <a:endParaRPr lang="en-US" sz="2400"/>
          </a:p>
          <a:p>
            <a:pPr algn="just"/>
            <a:r>
              <a:rPr lang="en-US" sz="2400" dirty="0"/>
              <a:t>This responsibility falls upon all the individual nodes called miners and the process they use to maintain it is called mining. The central principle behind this technology is to solve complex mathematical problems and easily give out solutions.</a:t>
            </a:r>
          </a:p>
        </p:txBody>
      </p:sp>
      <p:sp>
        <p:nvSpPr>
          <p:cNvPr id="3" name="Slide Number Placeholder 2"/>
          <p:cNvSpPr>
            <a:spLocks noGrp="1"/>
          </p:cNvSpPr>
          <p:nvPr>
            <p:ph type="sldNum" sz="quarter" idx="12"/>
          </p:nvPr>
        </p:nvSpPr>
        <p:spPr/>
        <p:txBody>
          <a:bodyPr/>
          <a:lstStyle/>
          <a:p>
            <a:fld id="{C44D6E56-4DDB-5448-B544-C1B1DCC2E384}" type="slidenum">
              <a:rPr lang="en-US" smtClean="0"/>
              <a:t>20</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Introduction</a:t>
            </a:r>
            <a:endParaRPr lang="en-US"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20703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Work (PoW)</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a:t>The mathematical problems require a lot of computational power, to begin with. For example, Hash Function or knowing how to find out the output without the input. Another one is that integer factorization, and it also covers tour puzzles.</a:t>
            </a:r>
          </a:p>
          <a:p>
            <a:pPr algn="just"/>
            <a:endParaRPr lang="en-US" sz="2400"/>
          </a:p>
          <a:p>
            <a:pPr algn="just"/>
            <a:r>
              <a:rPr lang="en-US" sz="2400"/>
              <a:t>This happens when the server feels like it has a DDoS attack and to find it out the consensus systems requires a lot of calculation. It’s where the miners come in handy. The answer to the whole problem with the mathematical equation is called the hash.</a:t>
            </a:r>
          </a:p>
          <a:p>
            <a:pPr algn="just"/>
            <a:endParaRPr lang="en-US" sz="2400"/>
          </a:p>
          <a:p>
            <a:pPr algn="just"/>
            <a:r>
              <a:rPr lang="en-US" sz="2400"/>
              <a:t>However proof of work has certain limitations. The network seems to grow a lot, and with this, it needs lots of computational power. This process is increasing the overall sensitivity of the system.</a:t>
            </a:r>
          </a:p>
        </p:txBody>
      </p:sp>
      <p:sp>
        <p:nvSpPr>
          <p:cNvPr id="3" name="Slide Number Placeholder 2"/>
          <p:cNvSpPr>
            <a:spLocks noGrp="1"/>
          </p:cNvSpPr>
          <p:nvPr>
            <p:ph type="sldNum" sz="quarter" idx="12"/>
          </p:nvPr>
        </p:nvSpPr>
        <p:spPr/>
        <p:txBody>
          <a:bodyPr/>
          <a:lstStyle/>
          <a:p>
            <a:fld id="{C44D6E56-4DDB-5448-B544-C1B1DCC2E384}" type="slidenum">
              <a:rPr lang="en-US" smtClean="0"/>
              <a:t>21</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Mathematical Problems/Puzzles</a:t>
            </a:r>
            <a:endParaRPr lang="en-US"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75515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Work (PoW)</a:t>
            </a:r>
            <a:endParaRPr lang="en-US" i="1">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C44D6E56-4DDB-5448-B544-C1B1DCC2E384}" type="slidenum">
              <a:rPr lang="en-US" smtClean="0"/>
              <a:t>22</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Key Points</a:t>
            </a:r>
            <a:endParaRPr lang="en-US" i="1">
              <a:effectLst>
                <a:outerShdw blurRad="38100" dist="38100" dir="2700000" algn="tl">
                  <a:srgbClr val="000000">
                    <a:alpha val="43137"/>
                  </a:srgbClr>
                </a:outerShdw>
              </a:effectLst>
            </a:endParaRPr>
          </a:p>
        </p:txBody>
      </p:sp>
      <p:pic>
        <p:nvPicPr>
          <p:cNvPr id="8" name="Content Placeholder 7">
            <a:extLst>
              <a:ext uri="{FF2B5EF4-FFF2-40B4-BE49-F238E27FC236}">
                <a16:creationId xmlns:a16="http://schemas.microsoft.com/office/drawing/2014/main" id="{04556444-8D5D-44E2-A7CB-554D1236C475}"/>
              </a:ext>
            </a:extLst>
          </p:cNvPr>
          <p:cNvPicPr>
            <a:picLocks noGrp="1" noChangeAspect="1"/>
          </p:cNvPicPr>
          <p:nvPr>
            <p:ph idx="1"/>
          </p:nvPr>
        </p:nvPicPr>
        <p:blipFill rotWithShape="1">
          <a:blip r:embed="rId3"/>
          <a:srcRect l="1754"/>
          <a:stretch/>
        </p:blipFill>
        <p:spPr>
          <a:xfrm>
            <a:off x="1252025" y="1066804"/>
            <a:ext cx="6755871" cy="5753102"/>
          </a:xfrm>
        </p:spPr>
      </p:pic>
    </p:spTree>
    <p:extLst>
      <p:ext uri="{BB962C8B-B14F-4D97-AF65-F5344CB8AC3E}">
        <p14:creationId xmlns:p14="http://schemas.microsoft.com/office/powerpoint/2010/main" val="3232727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Work (PoW)</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a:t>Blockchain consensus sequence relies mostly on accurate data and information. However, the speed of the system lacks tremendously. If a problem becomes too complicated, it takes a lot of time to generate a block.</a:t>
            </a:r>
          </a:p>
          <a:p>
            <a:pPr algn="just"/>
            <a:endParaRPr lang="en-US" sz="1000"/>
          </a:p>
          <a:p>
            <a:pPr algn="just"/>
            <a:r>
              <a:rPr lang="en-US" sz="2400"/>
              <a:t>The transaction gets delayed, and the overall workflow pauses. If the block generation problem can’t be solved within a specific time then generating blocks will become a miracle.</a:t>
            </a:r>
          </a:p>
          <a:p>
            <a:pPr algn="just"/>
            <a:endParaRPr lang="en-US" sz="1000"/>
          </a:p>
          <a:p>
            <a:pPr algn="just"/>
            <a:r>
              <a:rPr lang="en-US" sz="2400"/>
              <a:t>However, if the problem becomes too easy for the system, then it will be prone to DDoS attack. Also, the solution needs to be further checked precisely because not all the nodes can check for possible errors.</a:t>
            </a:r>
          </a:p>
          <a:p>
            <a:pPr algn="just"/>
            <a:endParaRPr lang="en-US" sz="1000"/>
          </a:p>
          <a:p>
            <a:pPr algn="just"/>
            <a:r>
              <a:rPr lang="en-US" sz="2400"/>
              <a:t>If they could then network would lack the most important feature    – Transparency.</a:t>
            </a:r>
          </a:p>
        </p:txBody>
      </p:sp>
      <p:sp>
        <p:nvSpPr>
          <p:cNvPr id="3" name="Slide Number Placeholder 2"/>
          <p:cNvSpPr>
            <a:spLocks noGrp="1"/>
          </p:cNvSpPr>
          <p:nvPr>
            <p:ph type="sldNum" sz="quarter" idx="12"/>
          </p:nvPr>
        </p:nvSpPr>
        <p:spPr/>
        <p:txBody>
          <a:bodyPr/>
          <a:lstStyle/>
          <a:p>
            <a:fld id="{C44D6E56-4DDB-5448-B544-C1B1DCC2E384}" type="slidenum">
              <a:rPr lang="en-US" smtClean="0"/>
              <a:t>23</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Time Criticality</a:t>
            </a:r>
          </a:p>
        </p:txBody>
      </p:sp>
    </p:spTree>
    <p:extLst>
      <p:ext uri="{BB962C8B-B14F-4D97-AF65-F5344CB8AC3E}">
        <p14:creationId xmlns:p14="http://schemas.microsoft.com/office/powerpoint/2010/main" val="3923519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Work (PoW)</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a:t>First of all, the miners will solve all the puzzles and after that new blocks will get created and confirm transactions after that. It’s impossible to say how complex a puzzle can be.</a:t>
            </a:r>
          </a:p>
          <a:p>
            <a:pPr algn="just"/>
            <a:endParaRPr lang="en-US" sz="2400"/>
          </a:p>
          <a:p>
            <a:pPr algn="just"/>
            <a:r>
              <a:rPr lang="en-US" sz="2400"/>
              <a:t>It highly depends on the maximum number of users, the minimum current power and the overall load of the network.</a:t>
            </a:r>
          </a:p>
          <a:p>
            <a:pPr algn="just"/>
            <a:endParaRPr lang="en-US" sz="2400"/>
          </a:p>
          <a:p>
            <a:pPr algn="just"/>
            <a:r>
              <a:rPr lang="en-US" sz="2400"/>
              <a:t>New blocks come with Hash Function, and each of them contains the hash function of the previous block. By this way, the network adds an extra layer of protection and prevents any type of violations. Once a miner solves the puzzle, a new block gets created, and the transaction is confirmed.</a:t>
            </a:r>
          </a:p>
        </p:txBody>
      </p:sp>
      <p:sp>
        <p:nvSpPr>
          <p:cNvPr id="3" name="Slide Number Placeholder 2"/>
          <p:cNvSpPr>
            <a:spLocks noGrp="1"/>
          </p:cNvSpPr>
          <p:nvPr>
            <p:ph type="sldNum" sz="quarter" idx="12"/>
          </p:nvPr>
        </p:nvSpPr>
        <p:spPr/>
        <p:txBody>
          <a:bodyPr/>
          <a:lstStyle/>
          <a:p>
            <a:fld id="{C44D6E56-4DDB-5448-B544-C1B1DCC2E384}" type="slidenum">
              <a:rPr lang="en-US" smtClean="0"/>
              <a:t>24</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Implementation</a:t>
            </a:r>
          </a:p>
        </p:txBody>
      </p:sp>
    </p:spTree>
    <p:extLst>
      <p:ext uri="{BB962C8B-B14F-4D97-AF65-F5344CB8AC3E}">
        <p14:creationId xmlns:p14="http://schemas.microsoft.com/office/powerpoint/2010/main" val="3338601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Work (PoW)</a:t>
            </a:r>
            <a:endParaRPr lang="en-US" i="1">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C44D6E56-4DDB-5448-B544-C1B1DCC2E384}" type="slidenum">
              <a:rPr lang="en-US" smtClean="0"/>
              <a:t>25</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State Diagram</a:t>
            </a:r>
          </a:p>
        </p:txBody>
      </p:sp>
      <p:pic>
        <p:nvPicPr>
          <p:cNvPr id="12" name="Content Placeholder 11">
            <a:extLst>
              <a:ext uri="{FF2B5EF4-FFF2-40B4-BE49-F238E27FC236}">
                <a16:creationId xmlns:a16="http://schemas.microsoft.com/office/drawing/2014/main" id="{DD06785A-BA04-49BE-BD3F-980B86402E42}"/>
              </a:ext>
            </a:extLst>
          </p:cNvPr>
          <p:cNvPicPr>
            <a:picLocks noGrp="1" noChangeAspect="1"/>
          </p:cNvPicPr>
          <p:nvPr>
            <p:ph idx="1"/>
          </p:nvPr>
        </p:nvPicPr>
        <p:blipFill>
          <a:blip r:embed="rId3"/>
          <a:stretch>
            <a:fillRect/>
          </a:stretch>
        </p:blipFill>
        <p:spPr>
          <a:xfrm>
            <a:off x="452504" y="1003319"/>
            <a:ext cx="8234296" cy="5816046"/>
          </a:xfrm>
        </p:spPr>
      </p:pic>
    </p:spTree>
    <p:extLst>
      <p:ext uri="{BB962C8B-B14F-4D97-AF65-F5344CB8AC3E}">
        <p14:creationId xmlns:p14="http://schemas.microsoft.com/office/powerpoint/2010/main" val="1886003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Work (PoW)</a:t>
            </a:r>
            <a:endParaRPr lang="en-US" i="1">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C44D6E56-4DDB-5448-B544-C1B1DCC2E384}" type="slidenum">
              <a:rPr lang="en-US" smtClean="0"/>
              <a:t>26</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Complexity</a:t>
            </a:r>
          </a:p>
        </p:txBody>
      </p:sp>
      <p:pic>
        <p:nvPicPr>
          <p:cNvPr id="8" name="Content Placeholder 7">
            <a:extLst>
              <a:ext uri="{FF2B5EF4-FFF2-40B4-BE49-F238E27FC236}">
                <a16:creationId xmlns:a16="http://schemas.microsoft.com/office/drawing/2014/main" id="{FA6C2965-34D1-4A51-8C06-1DF8F051B28C}"/>
              </a:ext>
            </a:extLst>
          </p:cNvPr>
          <p:cNvPicPr>
            <a:picLocks noGrp="1" noChangeAspect="1"/>
          </p:cNvPicPr>
          <p:nvPr>
            <p:ph idx="1"/>
          </p:nvPr>
        </p:nvPicPr>
        <p:blipFill>
          <a:blip r:embed="rId3"/>
          <a:stretch>
            <a:fillRect/>
          </a:stretch>
        </p:blipFill>
        <p:spPr>
          <a:xfrm>
            <a:off x="44096" y="1627174"/>
            <a:ext cx="9055807" cy="2663472"/>
          </a:xfrm>
        </p:spPr>
      </p:pic>
      <p:sp>
        <p:nvSpPr>
          <p:cNvPr id="10" name="Title 1">
            <a:extLst>
              <a:ext uri="{FF2B5EF4-FFF2-40B4-BE49-F238E27FC236}">
                <a16:creationId xmlns:a16="http://schemas.microsoft.com/office/drawing/2014/main" id="{896583C0-9B3F-49E7-9D43-75D71E39E603}"/>
              </a:ext>
            </a:extLst>
          </p:cNvPr>
          <p:cNvSpPr txBox="1">
            <a:spLocks/>
          </p:cNvSpPr>
          <p:nvPr/>
        </p:nvSpPr>
        <p:spPr>
          <a:xfrm>
            <a:off x="-44097" y="5021703"/>
            <a:ext cx="9144000" cy="169977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2800">
                <a:effectLst>
                  <a:outerShdw blurRad="38100" dist="38100" dir="2700000" algn="tl">
                    <a:srgbClr val="000000">
                      <a:alpha val="43137"/>
                    </a:srgbClr>
                  </a:outerShdw>
                </a:effectLst>
              </a:rPr>
              <a:t>Crutchfield’s Statistical Complexity measure 𝐶𝜇 </a:t>
            </a:r>
          </a:p>
          <a:p>
            <a:r>
              <a:rPr lang="en-US" sz="2800">
                <a:effectLst>
                  <a:outerShdw blurRad="38100" dist="38100" dir="2700000" algn="tl">
                    <a:srgbClr val="000000">
                      <a:alpha val="43137"/>
                    </a:srgbClr>
                  </a:outerShdw>
                </a:effectLst>
              </a:rPr>
              <a:t>calculated for a few PoW cryptocurrencies. </a:t>
            </a:r>
            <a:br>
              <a:rPr lang="en-US" sz="2800">
                <a:effectLst>
                  <a:outerShdw blurRad="38100" dist="38100" dir="2700000" algn="tl">
                    <a:srgbClr val="000000">
                      <a:alpha val="43137"/>
                    </a:srgbClr>
                  </a:outerShdw>
                </a:effectLst>
              </a:rPr>
            </a:br>
            <a:endParaRPr lang="en-US" sz="28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6190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Work (PoW)</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a:t>The most popular example is Bitcoin. Bitcoin introduced this type of consensus algorithm blockchain before any other cryptocurrencies. The Blockchain consensus models allowed any kind of change in the complexity of the puzzle, based on the overall power of the network.</a:t>
            </a:r>
          </a:p>
          <a:p>
            <a:pPr algn="just"/>
            <a:endParaRPr lang="en-US" sz="2400"/>
          </a:p>
          <a:p>
            <a:pPr algn="just"/>
            <a:r>
              <a:rPr lang="en-US" sz="2400"/>
              <a:t>It takes about 10 minutes to create a new block. Other cryptocurrency consensus example such as Litecoin also offers the same system.</a:t>
            </a:r>
          </a:p>
          <a:p>
            <a:pPr algn="just"/>
            <a:endParaRPr lang="en-US" sz="2400"/>
          </a:p>
          <a:p>
            <a:pPr algn="just"/>
            <a:r>
              <a:rPr lang="en-US" sz="2400"/>
              <a:t>Another blockchain algorithms user, Ethereum, used proof of work in almost 3-4 big projects on the platform. However, Ethereum has moved on to Proof of Stake(PoS).</a:t>
            </a:r>
          </a:p>
        </p:txBody>
      </p:sp>
      <p:sp>
        <p:nvSpPr>
          <p:cNvPr id="3" name="Slide Number Placeholder 2"/>
          <p:cNvSpPr>
            <a:spLocks noGrp="1"/>
          </p:cNvSpPr>
          <p:nvPr>
            <p:ph type="sldNum" sz="quarter" idx="12"/>
          </p:nvPr>
        </p:nvSpPr>
        <p:spPr/>
        <p:txBody>
          <a:bodyPr/>
          <a:lstStyle/>
          <a:p>
            <a:fld id="{C44D6E56-4DDB-5448-B544-C1B1DCC2E384}" type="slidenum">
              <a:rPr lang="en-US" smtClean="0"/>
              <a:t>27</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Examples</a:t>
            </a:r>
          </a:p>
        </p:txBody>
      </p:sp>
    </p:spTree>
    <p:extLst>
      <p:ext uri="{BB962C8B-B14F-4D97-AF65-F5344CB8AC3E}">
        <p14:creationId xmlns:p14="http://schemas.microsoft.com/office/powerpoint/2010/main" val="551839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Work (PoW)</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a:t>Blockchain network contains millions and millions of designed microchip that hashes constantly. This process requires a lot of juice.</a:t>
            </a:r>
          </a:p>
          <a:p>
            <a:pPr algn="just"/>
            <a:endParaRPr lang="en-US" sz="1000"/>
          </a:p>
          <a:p>
            <a:pPr algn="just"/>
            <a:r>
              <a:rPr lang="en-US" sz="2400"/>
              <a:t>Bitcoin currently offers 20 billion hashes per second. The miners on the network use some specifically designed microchip to hash. This procedure enables the network to add a layer of protection from botnet attack.</a:t>
            </a:r>
          </a:p>
          <a:p>
            <a:pPr algn="just"/>
            <a:endParaRPr lang="en-US" sz="1000"/>
          </a:p>
          <a:p>
            <a:pPr algn="just"/>
            <a:r>
              <a:rPr lang="en-US" sz="2400"/>
              <a:t>The security level of blockchain network based on proof of work requires a lot of energy, and it’s intensive. The greater consumption is becoming a problem in a world where we are running out of energy – miners on the system have to face a large sum of cost due to the electricity consumption.</a:t>
            </a:r>
          </a:p>
          <a:p>
            <a:pPr algn="just"/>
            <a:endParaRPr lang="en-US" sz="1000"/>
          </a:p>
          <a:p>
            <a:pPr algn="just"/>
            <a:r>
              <a:rPr lang="en-US" sz="2400"/>
              <a:t>The best solution to this problem would be a cheap source of energy.</a:t>
            </a:r>
          </a:p>
        </p:txBody>
      </p:sp>
      <p:sp>
        <p:nvSpPr>
          <p:cNvPr id="3" name="Slide Number Placeholder 2"/>
          <p:cNvSpPr>
            <a:spLocks noGrp="1"/>
          </p:cNvSpPr>
          <p:nvPr>
            <p:ph type="sldNum" sz="quarter" idx="12"/>
          </p:nvPr>
        </p:nvSpPr>
        <p:spPr/>
        <p:txBody>
          <a:bodyPr/>
          <a:lstStyle/>
          <a:p>
            <a:fld id="{C44D6E56-4DDB-5448-B544-C1B1DCC2E384}" type="slidenum">
              <a:rPr lang="en-US" smtClean="0"/>
              <a:t>28</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Issue #1 : Greater Energy Consumption</a:t>
            </a:r>
          </a:p>
        </p:txBody>
      </p:sp>
    </p:spTree>
    <p:extLst>
      <p:ext uri="{BB962C8B-B14F-4D97-AF65-F5344CB8AC3E}">
        <p14:creationId xmlns:p14="http://schemas.microsoft.com/office/powerpoint/2010/main" val="89767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Work (PoW)</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a:t>With the energy problem, proof of work will move toward cheaper electricity solutions. However, the main problem would be if a bitcoin miner-manufacturer rises. Within a certain time, the manufacturer can become more power hungry and try to create new rules in the mining system.</a:t>
            </a:r>
          </a:p>
          <a:p>
            <a:pPr algn="just"/>
            <a:endParaRPr lang="en-US" sz="2400"/>
          </a:p>
          <a:p>
            <a:pPr algn="just"/>
            <a:r>
              <a:rPr lang="en-US" sz="2400"/>
              <a:t>This situation will lead towards centralization within the decentralized network. That’s why it’s another great problem these Blockchain algorithms is facing.</a:t>
            </a:r>
          </a:p>
        </p:txBody>
      </p:sp>
      <p:sp>
        <p:nvSpPr>
          <p:cNvPr id="3" name="Slide Number Placeholder 2"/>
          <p:cNvSpPr>
            <a:spLocks noGrp="1"/>
          </p:cNvSpPr>
          <p:nvPr>
            <p:ph type="sldNum" sz="quarter" idx="12"/>
          </p:nvPr>
        </p:nvSpPr>
        <p:spPr/>
        <p:txBody>
          <a:bodyPr/>
          <a:lstStyle/>
          <a:p>
            <a:fld id="{C44D6E56-4DDB-5448-B544-C1B1DCC2E384}" type="slidenum">
              <a:rPr lang="en-US" smtClean="0"/>
              <a:t>29</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Issue #2 : Centralization of Miners</a:t>
            </a:r>
          </a:p>
        </p:txBody>
      </p:sp>
    </p:spTree>
    <p:extLst>
      <p:ext uri="{BB962C8B-B14F-4D97-AF65-F5344CB8AC3E}">
        <p14:creationId xmlns:p14="http://schemas.microsoft.com/office/powerpoint/2010/main" val="2837815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15388"/>
            <a:ext cx="9144000" cy="954219"/>
          </a:xfrm>
        </p:spPr>
        <p:txBody>
          <a:bodyPr>
            <a:normAutofit/>
          </a:bodyPr>
          <a:lstStyle/>
          <a:p>
            <a:r>
              <a:rPr lang="en-US" i="1">
                <a:effectLst>
                  <a:outerShdw blurRad="38100" dist="38100" dir="2700000" algn="tl">
                    <a:srgbClr val="000000">
                      <a:alpha val="43137"/>
                    </a:srgbClr>
                  </a:outerShdw>
                </a:effectLst>
              </a:rPr>
              <a:t>Agenda  </a:t>
            </a:r>
            <a:r>
              <a:rPr lang="en-US" sz="1600" i="1">
                <a:effectLst>
                  <a:outerShdw blurRad="38100" dist="38100" dir="2700000" algn="tl">
                    <a:srgbClr val="000000">
                      <a:alpha val="43137"/>
                    </a:srgbClr>
                  </a:outerShdw>
                </a:effectLst>
              </a:rPr>
              <a:t>(2/2)</a:t>
            </a:r>
          </a:p>
        </p:txBody>
      </p:sp>
      <p:sp>
        <p:nvSpPr>
          <p:cNvPr id="118" name="Shape 118"/>
          <p:cNvSpPr txBox="1">
            <a:spLocks noGrp="1"/>
          </p:cNvSpPr>
          <p:nvPr>
            <p:ph idx="1"/>
          </p:nvPr>
        </p:nvSpPr>
        <p:spPr>
          <a:xfrm>
            <a:off x="88899" y="978163"/>
            <a:ext cx="4483101" cy="3143671"/>
          </a:xfrm>
          <a:prstGeom prst="rect">
            <a:avLst/>
          </a:prstGeom>
        </p:spPr>
        <p:txBody>
          <a:bodyPr lIns="91425" tIns="91425" rIns="91425" bIns="91425" anchor="t" anchorCtr="0">
            <a:noAutofit/>
          </a:bodyPr>
          <a:lstStyle/>
          <a:p>
            <a:pPr algn="just"/>
            <a:r>
              <a:rPr lang="en-US" sz="2400"/>
              <a:t>Types of Consensus Algorithms</a:t>
            </a:r>
          </a:p>
          <a:p>
            <a:pPr lvl="1" algn="just"/>
            <a:r>
              <a:rPr lang="en-US"/>
              <a:t>PoW</a:t>
            </a:r>
          </a:p>
          <a:p>
            <a:pPr lvl="1" algn="just"/>
            <a:r>
              <a:rPr lang="en-US"/>
              <a:t>PoS</a:t>
            </a:r>
          </a:p>
          <a:p>
            <a:pPr lvl="1" algn="just"/>
            <a:r>
              <a:rPr lang="en-US" err="1"/>
              <a:t>DPoS</a:t>
            </a:r>
            <a:endParaRPr lang="en-US"/>
          </a:p>
          <a:p>
            <a:pPr lvl="1" algn="just"/>
            <a:r>
              <a:rPr lang="en-US" err="1"/>
              <a:t>LPoS</a:t>
            </a:r>
            <a:endParaRPr lang="en-US"/>
          </a:p>
          <a:p>
            <a:pPr lvl="1" algn="just"/>
            <a:r>
              <a:rPr lang="en-US"/>
              <a:t>PoET</a:t>
            </a:r>
          </a:p>
          <a:p>
            <a:pPr lvl="1" algn="just"/>
            <a:r>
              <a:rPr lang="en-US"/>
              <a:t>PBFT</a:t>
            </a:r>
          </a:p>
          <a:p>
            <a:pPr lvl="1" algn="just"/>
            <a:r>
              <a:rPr lang="en-US"/>
              <a:t>SBFT</a:t>
            </a:r>
            <a:endParaRPr lang="en-US" sz="2000"/>
          </a:p>
        </p:txBody>
      </p:sp>
      <p:sp>
        <p:nvSpPr>
          <p:cNvPr id="3" name="Slide Number Placeholder 2"/>
          <p:cNvSpPr>
            <a:spLocks noGrp="1"/>
          </p:cNvSpPr>
          <p:nvPr>
            <p:ph type="sldNum" sz="quarter" idx="12"/>
          </p:nvPr>
        </p:nvSpPr>
        <p:spPr/>
        <p:txBody>
          <a:bodyPr/>
          <a:lstStyle/>
          <a:p>
            <a:fld id="{C44D6E56-4DDB-5448-B544-C1B1DCC2E384}" type="slidenum">
              <a:rPr lang="en-US" smtClean="0"/>
              <a:t>3</a:t>
            </a:fld>
            <a:endParaRPr lang="en-US"/>
          </a:p>
        </p:txBody>
      </p:sp>
      <p:sp>
        <p:nvSpPr>
          <p:cNvPr id="5" name="Shape 118">
            <a:extLst>
              <a:ext uri="{FF2B5EF4-FFF2-40B4-BE49-F238E27FC236}">
                <a16:creationId xmlns:a16="http://schemas.microsoft.com/office/drawing/2014/main" id="{FD725C7D-8FA1-41B3-9E1B-540A08C8935F}"/>
              </a:ext>
            </a:extLst>
          </p:cNvPr>
          <p:cNvSpPr txBox="1">
            <a:spLocks/>
          </p:cNvSpPr>
          <p:nvPr/>
        </p:nvSpPr>
        <p:spPr>
          <a:xfrm>
            <a:off x="3040771" y="989883"/>
            <a:ext cx="4483101" cy="4792404"/>
          </a:xfrm>
          <a:prstGeom prst="rect">
            <a:avLst/>
          </a:prstGeom>
        </p:spPr>
        <p:txBody>
          <a:bodyPr vert="horz" lIns="91425" tIns="91425" rIns="91425" bIns="91425" rtlCol="0" anchor="t" anchorCtr="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lgn="just">
              <a:buNone/>
            </a:pPr>
            <a:endParaRPr lang="en-US" sz="2000"/>
          </a:p>
          <a:p>
            <a:pPr lvl="1" algn="just"/>
            <a:r>
              <a:rPr lang="en-US"/>
              <a:t>DBFT</a:t>
            </a:r>
          </a:p>
          <a:p>
            <a:pPr lvl="1" algn="just"/>
            <a:r>
              <a:rPr lang="en-US"/>
              <a:t>DAG</a:t>
            </a:r>
          </a:p>
          <a:p>
            <a:pPr lvl="1" algn="just"/>
            <a:r>
              <a:rPr lang="en-US" err="1"/>
              <a:t>PoA</a:t>
            </a:r>
            <a:endParaRPr lang="en-US"/>
          </a:p>
          <a:p>
            <a:pPr lvl="1" algn="just"/>
            <a:r>
              <a:rPr lang="en-US" err="1"/>
              <a:t>PoI</a:t>
            </a:r>
            <a:endParaRPr lang="en-US"/>
          </a:p>
          <a:p>
            <a:pPr lvl="1" algn="just"/>
            <a:r>
              <a:rPr lang="en-US"/>
              <a:t>PoC</a:t>
            </a:r>
          </a:p>
          <a:p>
            <a:pPr lvl="1" algn="just"/>
            <a:r>
              <a:rPr lang="en-US" err="1"/>
              <a:t>PoB</a:t>
            </a:r>
            <a:endParaRPr lang="en-US"/>
          </a:p>
          <a:p>
            <a:pPr lvl="1" algn="just"/>
            <a:r>
              <a:rPr lang="en-US" err="1"/>
              <a:t>PoWeight</a:t>
            </a:r>
            <a:endParaRPr lang="en-US"/>
          </a:p>
          <a:p>
            <a:pPr lvl="1" algn="just"/>
            <a:endParaRPr lang="en-US" sz="2000"/>
          </a:p>
          <a:p>
            <a:pPr lvl="1" algn="just"/>
            <a:endParaRPr lang="en-IN" sz="2000"/>
          </a:p>
        </p:txBody>
      </p:sp>
      <p:sp>
        <p:nvSpPr>
          <p:cNvPr id="4" name="Rectangle 3">
            <a:extLst>
              <a:ext uri="{FF2B5EF4-FFF2-40B4-BE49-F238E27FC236}">
                <a16:creationId xmlns:a16="http://schemas.microsoft.com/office/drawing/2014/main" id="{10F468CB-DA9A-4AD6-91FD-80C3EBCC87C8}"/>
              </a:ext>
            </a:extLst>
          </p:cNvPr>
          <p:cNvSpPr/>
          <p:nvPr/>
        </p:nvSpPr>
        <p:spPr>
          <a:xfrm>
            <a:off x="88899" y="4873412"/>
            <a:ext cx="9055101" cy="1384995"/>
          </a:xfrm>
          <a:prstGeom prst="rect">
            <a:avLst/>
          </a:prstGeom>
        </p:spPr>
        <p:txBody>
          <a:bodyPr wrap="square">
            <a:spAutoFit/>
          </a:bodyPr>
          <a:lstStyle/>
          <a:p>
            <a:pPr marL="457200" indent="-457200" algn="just">
              <a:buFont typeface="Arial" panose="020B0604020202020204" pitchFamily="34" charset="0"/>
              <a:buChar char="•"/>
            </a:pPr>
            <a:endParaRPr lang="en-US" sz="900"/>
          </a:p>
          <a:p>
            <a:pPr marL="457200" indent="-457200" algn="just">
              <a:buFont typeface="Arial" panose="020B0604020202020204" pitchFamily="34" charset="0"/>
              <a:buChar char="•"/>
            </a:pPr>
            <a:r>
              <a:rPr lang="en-US" sz="2400"/>
              <a:t>Comparative Analysis between Consensus Algorithms</a:t>
            </a:r>
          </a:p>
          <a:p>
            <a:pPr marL="457200" indent="-457200" algn="just">
              <a:buFont typeface="Arial" panose="020B0604020202020204" pitchFamily="34" charset="0"/>
              <a:buChar char="•"/>
            </a:pPr>
            <a:endParaRPr lang="en-US" sz="2400"/>
          </a:p>
          <a:p>
            <a:pPr marL="457200" indent="-457200" algn="just">
              <a:buFont typeface="Arial" panose="020B0604020202020204" pitchFamily="34" charset="0"/>
              <a:buChar char="•"/>
            </a:pPr>
            <a:r>
              <a:rPr lang="en-US" sz="2400"/>
              <a:t>Conclusion</a:t>
            </a:r>
          </a:p>
        </p:txBody>
      </p:sp>
    </p:spTree>
    <p:extLst>
      <p:ext uri="{BB962C8B-B14F-4D97-AF65-F5344CB8AC3E}">
        <p14:creationId xmlns:p14="http://schemas.microsoft.com/office/powerpoint/2010/main" val="1897803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Work (PoW)</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2347" y="1090707"/>
            <a:ext cx="9144000" cy="5743314"/>
          </a:xfrm>
          <a:prstGeom prst="rect">
            <a:avLst/>
          </a:prstGeom>
        </p:spPr>
        <p:txBody>
          <a:bodyPr lIns="91425" tIns="91425" rIns="91425" bIns="91425" anchor="t" anchorCtr="0">
            <a:noAutofit/>
          </a:bodyPr>
          <a:lstStyle/>
          <a:p>
            <a:pPr algn="just"/>
            <a:r>
              <a:rPr lang="en-US" sz="2000"/>
              <a:t>This attack would mean a possible control of majority users and taking over most of the mining power. In this scenario, the attackers will get enough power to control everything in the network.</a:t>
            </a:r>
          </a:p>
          <a:p>
            <a:pPr algn="just"/>
            <a:endParaRPr lang="en-US" sz="900"/>
          </a:p>
          <a:p>
            <a:pPr algn="just"/>
            <a:r>
              <a:rPr lang="en-US" sz="2000"/>
              <a:t>They can stop other people from generating new blocks. Attackers can also receive rewards based on their tactics.</a:t>
            </a:r>
          </a:p>
          <a:p>
            <a:pPr algn="just"/>
            <a:endParaRPr lang="en-US" sz="900"/>
          </a:p>
          <a:p>
            <a:pPr algn="just"/>
            <a:r>
              <a:rPr lang="en-US" sz="2000"/>
              <a:t>Imagine a scenario where Alice is sending Bob some cryptocurrency through the blockchain network. However, Alice is involved in the attack, and Bob is not. The transaction takes place, but the attackers don’t let any amount of money to be transferred by starting a fork in the chain.</a:t>
            </a:r>
          </a:p>
          <a:p>
            <a:pPr algn="just"/>
            <a:endParaRPr lang="en-US" sz="900"/>
          </a:p>
          <a:p>
            <a:pPr algn="just"/>
            <a:r>
              <a:rPr lang="en-US" sz="2000"/>
              <a:t>In other cases, the miners will join up in one of the branches. They will have the most computational power combined on those blocks. That’s why other blocks with shorter life get rejected. As a result, Bob won’t receive the money.</a:t>
            </a:r>
          </a:p>
          <a:p>
            <a:pPr algn="just"/>
            <a:endParaRPr lang="en-US" sz="2000"/>
          </a:p>
          <a:p>
            <a:pPr algn="just"/>
            <a:r>
              <a:rPr lang="en-US" sz="2000"/>
              <a:t>However, this isn’t the profitable solution. It will take up a lot of mining power, and after the incident getting exposure, users will start to leave the network, and eventually, the trading cost will come down.</a:t>
            </a:r>
          </a:p>
        </p:txBody>
      </p:sp>
      <p:sp>
        <p:nvSpPr>
          <p:cNvPr id="3" name="Slide Number Placeholder 2"/>
          <p:cNvSpPr>
            <a:spLocks noGrp="1"/>
          </p:cNvSpPr>
          <p:nvPr>
            <p:ph type="sldNum" sz="quarter" idx="12"/>
          </p:nvPr>
        </p:nvSpPr>
        <p:spPr/>
        <p:txBody>
          <a:bodyPr/>
          <a:lstStyle/>
          <a:p>
            <a:fld id="{C44D6E56-4DDB-5448-B544-C1B1DCC2E384}" type="slidenum">
              <a:rPr lang="en-US" smtClean="0"/>
              <a:t>30</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Issue #3 : The 51% Attack</a:t>
            </a:r>
          </a:p>
        </p:txBody>
      </p:sp>
    </p:spTree>
    <p:extLst>
      <p:ext uri="{BB962C8B-B14F-4D97-AF65-F5344CB8AC3E}">
        <p14:creationId xmlns:p14="http://schemas.microsoft.com/office/powerpoint/2010/main" val="4268180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44D6E56-4DDB-5448-B544-C1B1DCC2E384}" type="slidenum">
              <a:rPr lang="en-US" smtClean="0"/>
              <a:t>31</a:t>
            </a:fld>
            <a:endParaRPr lang="en-US"/>
          </a:p>
        </p:txBody>
      </p:sp>
      <p:pic>
        <p:nvPicPr>
          <p:cNvPr id="1026" name="Picture 2" descr="D:\consensus\Captur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713" y="1284514"/>
            <a:ext cx="8371115" cy="4229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05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44D6E56-4DDB-5448-B544-C1B1DCC2E384}" type="slidenum">
              <a:rPr lang="en-US" smtClean="0"/>
              <a:t>32</a:t>
            </a:fld>
            <a:endParaRPr lang="en-US"/>
          </a:p>
        </p:txBody>
      </p:sp>
      <p:pic>
        <p:nvPicPr>
          <p:cNvPr id="2050" name="Picture 2" descr="D:\consensus\Cap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38940"/>
            <a:ext cx="8392886" cy="4042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994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44D6E56-4DDB-5448-B544-C1B1DCC2E384}" type="slidenum">
              <a:rPr lang="en-US" smtClean="0"/>
              <a:t>33</a:t>
            </a:fld>
            <a:endParaRPr lang="en-US"/>
          </a:p>
        </p:txBody>
      </p:sp>
      <p:pic>
        <p:nvPicPr>
          <p:cNvPr id="3074" name="Picture 2" descr="D:\consensus\Capture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1086" y="1349829"/>
            <a:ext cx="5649685" cy="4081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210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44D6E56-4DDB-5448-B544-C1B1DCC2E384}" type="slidenum">
              <a:rPr lang="en-US" smtClean="0"/>
              <a:t>34</a:t>
            </a:fld>
            <a:endParaRPr lang="en-US"/>
          </a:p>
        </p:txBody>
      </p:sp>
      <p:pic>
        <p:nvPicPr>
          <p:cNvPr id="4098" name="Picture 2" descr="D:\consensus\Capture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6429" y="2111829"/>
            <a:ext cx="7772400" cy="3864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320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44D6E56-4DDB-5448-B544-C1B1DCC2E384}" type="slidenum">
              <a:rPr lang="en-US" smtClean="0"/>
              <a:t>35</a:t>
            </a:fld>
            <a:endParaRPr lang="en-US"/>
          </a:p>
        </p:txBody>
      </p:sp>
      <p:pic>
        <p:nvPicPr>
          <p:cNvPr id="5122" name="Picture 2" descr="D:\consensus\Capture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030" y="2359025"/>
            <a:ext cx="5878284" cy="3029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034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44D6E56-4DDB-5448-B544-C1B1DCC2E384}" type="slidenum">
              <a:rPr lang="en-US" smtClean="0"/>
              <a:t>36</a:t>
            </a:fld>
            <a:endParaRPr lang="en-US"/>
          </a:p>
        </p:txBody>
      </p:sp>
      <p:pic>
        <p:nvPicPr>
          <p:cNvPr id="6146" name="Picture 2" descr="D:\consensus\Capture5.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343" y="1138940"/>
            <a:ext cx="7968343" cy="4957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504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44D6E56-4DDB-5448-B544-C1B1DCC2E384}" type="slidenum">
              <a:rPr lang="en-US" smtClean="0"/>
              <a:t>37</a:t>
            </a:fld>
            <a:endParaRPr lang="en-US"/>
          </a:p>
        </p:txBody>
      </p:sp>
      <p:pic>
        <p:nvPicPr>
          <p:cNvPr id="7170" name="Picture 2" descr="D:\consensus\Capture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315" y="1785257"/>
            <a:ext cx="7674428" cy="3592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064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0" y="1143000"/>
            <a:ext cx="7467599" cy="435292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0103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1896" y="569977"/>
            <a:ext cx="7596187" cy="489585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5398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15388"/>
            <a:ext cx="9144000" cy="954219"/>
          </a:xfrm>
        </p:spPr>
        <p:txBody>
          <a:bodyPr>
            <a:normAutofit/>
          </a:bodyPr>
          <a:lstStyle/>
          <a:p>
            <a:r>
              <a:rPr lang="en-US" i="1">
                <a:effectLst>
                  <a:outerShdw blurRad="38100" dist="38100" dir="2700000" algn="tl">
                    <a:srgbClr val="000000">
                      <a:alpha val="43137"/>
                    </a:srgbClr>
                  </a:outerShdw>
                </a:effectLst>
              </a:rPr>
              <a:t>Some Innate Features of Blockchain Technology</a:t>
            </a:r>
          </a:p>
        </p:txBody>
      </p:sp>
      <p:sp>
        <p:nvSpPr>
          <p:cNvPr id="118" name="Shape 118"/>
          <p:cNvSpPr txBox="1">
            <a:spLocks noGrp="1"/>
          </p:cNvSpPr>
          <p:nvPr>
            <p:ph idx="1"/>
          </p:nvPr>
        </p:nvSpPr>
        <p:spPr>
          <a:xfrm>
            <a:off x="88900" y="1028963"/>
            <a:ext cx="8940800" cy="4792404"/>
          </a:xfrm>
          <a:prstGeom prst="rect">
            <a:avLst/>
          </a:prstGeom>
        </p:spPr>
        <p:txBody>
          <a:bodyPr lIns="91425" tIns="91425" rIns="91425" bIns="91425" anchor="t" anchorCtr="0">
            <a:noAutofit/>
          </a:bodyPr>
          <a:lstStyle/>
          <a:p>
            <a:pPr algn="just"/>
            <a:r>
              <a:rPr lang="en-US" sz="2400"/>
              <a:t>A Blockchain is a decentralized peer-to-peer system with no central authority figure. While this creates a system that is devoid of corruption from a single source, it still creates a major problem.</a:t>
            </a:r>
          </a:p>
          <a:p>
            <a:pPr lvl="2" algn="just"/>
            <a:r>
              <a:rPr lang="en-US" i="1"/>
              <a:t>How are any decisions made?</a:t>
            </a:r>
          </a:p>
          <a:p>
            <a:pPr lvl="2" algn="just"/>
            <a:r>
              <a:rPr lang="en-US" i="1"/>
              <a:t>How does anything get done?</a:t>
            </a:r>
            <a:endParaRPr lang="en-IN" i="1"/>
          </a:p>
          <a:p>
            <a:pPr algn="just"/>
            <a:endParaRPr lang="en-IN" sz="2400"/>
          </a:p>
          <a:p>
            <a:pPr algn="just"/>
            <a:r>
              <a:rPr lang="en-US" sz="2400"/>
              <a:t>Think of a normal centralized organization.</a:t>
            </a:r>
          </a:p>
          <a:p>
            <a:pPr lvl="2" algn="just"/>
            <a:r>
              <a:rPr lang="en-US"/>
              <a:t>All the decisions are taken by the leader or a board of decision makers.</a:t>
            </a:r>
            <a:endParaRPr lang="en-IN" sz="2400"/>
          </a:p>
          <a:p>
            <a:pPr algn="just"/>
            <a:endParaRPr lang="en-US" sz="2400"/>
          </a:p>
          <a:p>
            <a:pPr algn="just"/>
            <a:r>
              <a:rPr lang="en-US" sz="2400"/>
              <a:t>This isn’t possible in a decentralized system such as Blockchain because a blockchain has no “leader”. </a:t>
            </a:r>
          </a:p>
          <a:p>
            <a:pPr lvl="2" algn="just"/>
            <a:r>
              <a:rPr lang="en-US"/>
              <a:t>For the Blockchain to make decisions, they need to come to a consensus using “</a:t>
            </a:r>
            <a:r>
              <a:rPr lang="en-US" b="1"/>
              <a:t>Consensus Mechanisms</a:t>
            </a:r>
            <a:r>
              <a:rPr lang="en-US"/>
              <a:t>”.</a:t>
            </a:r>
            <a:endParaRPr lang="en-IN"/>
          </a:p>
        </p:txBody>
      </p:sp>
      <p:sp>
        <p:nvSpPr>
          <p:cNvPr id="3" name="Slide Number Placeholder 2"/>
          <p:cNvSpPr>
            <a:spLocks noGrp="1"/>
          </p:cNvSpPr>
          <p:nvPr>
            <p:ph type="sldNum" sz="quarter" idx="12"/>
          </p:nvPr>
        </p:nvSpPr>
        <p:spPr/>
        <p:txBody>
          <a:bodyPr/>
          <a:lstStyle/>
          <a:p>
            <a:fld id="{C44D6E56-4DDB-5448-B544-C1B1DCC2E384}" type="slidenum">
              <a:rPr lang="en-US" smtClean="0"/>
              <a:t>4</a:t>
            </a:fld>
            <a:endParaRPr lang="en-US"/>
          </a:p>
        </p:txBody>
      </p:sp>
    </p:spTree>
    <p:extLst>
      <p:ext uri="{BB962C8B-B14F-4D97-AF65-F5344CB8AC3E}">
        <p14:creationId xmlns:p14="http://schemas.microsoft.com/office/powerpoint/2010/main" val="28635951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0" y="685800"/>
            <a:ext cx="7848600" cy="55626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67561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0" y="533401"/>
            <a:ext cx="7386637" cy="543401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28905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5387" y="1114424"/>
            <a:ext cx="7415213" cy="543877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117573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4862" y="1166812"/>
            <a:ext cx="7881938" cy="500538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85077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066800"/>
            <a:ext cx="8305800" cy="51054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50449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381000"/>
            <a:ext cx="8077200" cy="56388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70677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dirty="0">
                <a:effectLst>
                  <a:outerShdw blurRad="38100" dist="38100" dir="2700000" algn="tl">
                    <a:srgbClr val="000000">
                      <a:alpha val="43137"/>
                    </a:srgbClr>
                  </a:outerShdw>
                </a:effectLst>
              </a:rPr>
              <a:t>Proof of Stake (</a:t>
            </a:r>
            <a:r>
              <a:rPr lang="en-US" sz="3200" i="1" dirty="0" err="1">
                <a:effectLst>
                  <a:outerShdw blurRad="38100" dist="38100" dir="2700000" algn="tl">
                    <a:srgbClr val="000000">
                      <a:alpha val="43137"/>
                    </a:srgbClr>
                  </a:outerShdw>
                </a:effectLst>
              </a:rPr>
              <a:t>PoS</a:t>
            </a:r>
            <a:r>
              <a:rPr lang="en-US" sz="3200" i="1" dirty="0">
                <a:effectLst>
                  <a:outerShdw blurRad="38100" dist="38100" dir="2700000" algn="tl">
                    <a:srgbClr val="000000">
                      <a:alpha val="43137"/>
                    </a:srgbClr>
                  </a:outerShdw>
                </a:effectLst>
              </a:rPr>
              <a:t>)</a:t>
            </a:r>
            <a:endParaRPr lang="en-US" i="1" dirty="0">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dirty="0"/>
              <a:t>Proof of stake is a consensus algorithm blockchain that deals with the main drawbacks of the proof of work algorithm. In this one, every block gets validated before the network adds another block to the blockchain ledger. There is a little bit of Twist in this one. Miners can join the mining process using their coins to stake.</a:t>
            </a:r>
          </a:p>
          <a:p>
            <a:pPr algn="just"/>
            <a:endParaRPr lang="en-US" sz="2400"/>
          </a:p>
          <a:p>
            <a:pPr algn="just"/>
            <a:r>
              <a:rPr lang="en-US" sz="2400" dirty="0"/>
              <a:t>The proof of stake is a new type of concept where every individual can mine or even validate new blocks only based on their coin possession. So, in this scenario the more coins you have, the better your chances are.</a:t>
            </a:r>
          </a:p>
        </p:txBody>
      </p:sp>
      <p:sp>
        <p:nvSpPr>
          <p:cNvPr id="3" name="Slide Number Placeholder 2"/>
          <p:cNvSpPr>
            <a:spLocks noGrp="1"/>
          </p:cNvSpPr>
          <p:nvPr>
            <p:ph type="sldNum" sz="quarter" idx="12"/>
          </p:nvPr>
        </p:nvSpPr>
        <p:spPr/>
        <p:txBody>
          <a:bodyPr/>
          <a:lstStyle/>
          <a:p>
            <a:fld id="{C44D6E56-4DDB-5448-B544-C1B1DCC2E384}" type="slidenum">
              <a:rPr lang="en-US" dirty="0" smtClean="0"/>
              <a:t>46</a:t>
            </a:fld>
            <a:endParaRPr lang="en-US" dirty="0"/>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dirty="0">
                <a:effectLst>
                  <a:outerShdw blurRad="38100" dist="38100" dir="2700000" algn="tl">
                    <a:srgbClr val="000000">
                      <a:alpha val="43137"/>
                    </a:srgbClr>
                  </a:outerShdw>
                </a:effectLst>
              </a:rPr>
              <a:t>Introduction</a:t>
            </a:r>
            <a:endParaRPr lang="en-US"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344914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dirty="0">
                <a:effectLst>
                  <a:outerShdw blurRad="38100" dist="38100" dir="2700000" algn="tl">
                    <a:srgbClr val="000000">
                      <a:alpha val="43137"/>
                    </a:srgbClr>
                  </a:outerShdw>
                </a:effectLst>
              </a:rPr>
              <a:t>Proof of Stake (</a:t>
            </a:r>
            <a:r>
              <a:rPr lang="en-US" sz="3200" i="1" dirty="0" err="1">
                <a:effectLst>
                  <a:outerShdw blurRad="38100" dist="38100" dir="2700000" algn="tl">
                    <a:srgbClr val="000000">
                      <a:alpha val="43137"/>
                    </a:srgbClr>
                  </a:outerShdw>
                </a:effectLst>
              </a:rPr>
              <a:t>PoS</a:t>
            </a:r>
            <a:r>
              <a:rPr lang="en-US" sz="3200" i="1" dirty="0">
                <a:effectLst>
                  <a:outerShdw blurRad="38100" dist="38100" dir="2700000" algn="tl">
                    <a:srgbClr val="000000">
                      <a:alpha val="43137"/>
                    </a:srgbClr>
                  </a:outerShdw>
                </a:effectLst>
              </a:rPr>
              <a:t>)</a:t>
            </a:r>
            <a:endParaRPr lang="en-US" i="1"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C44D6E56-4DDB-5448-B544-C1B1DCC2E384}" type="slidenum">
              <a:rPr lang="en-US" dirty="0" smtClean="0"/>
              <a:t>47</a:t>
            </a:fld>
            <a:endParaRPr lang="en-US" dirty="0"/>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dirty="0">
                <a:effectLst>
                  <a:outerShdw blurRad="38100" dist="38100" dir="2700000" algn="tl">
                    <a:srgbClr val="000000">
                      <a:alpha val="43137"/>
                    </a:srgbClr>
                  </a:outerShdw>
                </a:effectLst>
              </a:rPr>
              <a:t>Key Points</a:t>
            </a:r>
            <a:endParaRPr lang="en-US" i="1" dirty="0">
              <a:effectLst>
                <a:outerShdw blurRad="38100" dist="38100" dir="2700000" algn="tl">
                  <a:srgbClr val="000000">
                    <a:alpha val="43137"/>
                  </a:srgbClr>
                </a:outerShdw>
              </a:effectLst>
            </a:endParaRPr>
          </a:p>
        </p:txBody>
      </p:sp>
      <p:pic>
        <p:nvPicPr>
          <p:cNvPr id="12" name="Content Placeholder 11">
            <a:extLst>
              <a:ext uri="{FF2B5EF4-FFF2-40B4-BE49-F238E27FC236}">
                <a16:creationId xmlns:a16="http://schemas.microsoft.com/office/drawing/2014/main" id="{0EB377B7-5389-42FE-98AD-67AFCC947480}"/>
              </a:ext>
            </a:extLst>
          </p:cNvPr>
          <p:cNvPicPr>
            <a:picLocks noGrp="1" noChangeAspect="1"/>
          </p:cNvPicPr>
          <p:nvPr>
            <p:ph idx="1"/>
          </p:nvPr>
        </p:nvPicPr>
        <p:blipFill>
          <a:blip r:embed="rId3"/>
          <a:stretch>
            <a:fillRect/>
          </a:stretch>
        </p:blipFill>
        <p:spPr>
          <a:xfrm>
            <a:off x="1490740" y="1028757"/>
            <a:ext cx="6162519" cy="5791196"/>
          </a:xfrm>
        </p:spPr>
      </p:pic>
    </p:spTree>
    <p:extLst>
      <p:ext uri="{BB962C8B-B14F-4D97-AF65-F5344CB8AC3E}">
        <p14:creationId xmlns:p14="http://schemas.microsoft.com/office/powerpoint/2010/main" val="3236985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dirty="0">
                <a:effectLst>
                  <a:outerShdw blurRad="38100" dist="38100" dir="2700000" algn="tl">
                    <a:srgbClr val="000000">
                      <a:alpha val="43137"/>
                    </a:srgbClr>
                  </a:outerShdw>
                </a:effectLst>
              </a:rPr>
              <a:t>Proof of Stake (</a:t>
            </a:r>
            <a:r>
              <a:rPr lang="en-US" sz="3200" i="1" dirty="0" err="1">
                <a:effectLst>
                  <a:outerShdw blurRad="38100" dist="38100" dir="2700000" algn="tl">
                    <a:srgbClr val="000000">
                      <a:alpha val="43137"/>
                    </a:srgbClr>
                  </a:outerShdw>
                </a:effectLst>
              </a:rPr>
              <a:t>PoS</a:t>
            </a:r>
            <a:r>
              <a:rPr lang="en-US" sz="3200" i="1" dirty="0">
                <a:effectLst>
                  <a:outerShdw blurRad="38100" dist="38100" dir="2700000" algn="tl">
                    <a:srgbClr val="000000">
                      <a:alpha val="43137"/>
                    </a:srgbClr>
                  </a:outerShdw>
                </a:effectLst>
              </a:rPr>
              <a:t>)</a:t>
            </a:r>
            <a:endParaRPr lang="en-US" i="1" dirty="0">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dirty="0"/>
              <a:t>There are other ways to participate in the stacking. If the staking amount is too much high, then you can join a pool and earn profits through that. You can do it in two ways.</a:t>
            </a:r>
          </a:p>
          <a:p>
            <a:pPr algn="just"/>
            <a:endParaRPr lang="en-US" sz="2400"/>
          </a:p>
          <a:p>
            <a:pPr algn="just"/>
            <a:r>
              <a:rPr lang="en-US" sz="2400" dirty="0"/>
              <a:t>First of all, you can loan your coin to another user who will participate in the pool and then share the profit with you. However, you will need to find a reliable person for staking with.</a:t>
            </a:r>
          </a:p>
          <a:p>
            <a:pPr algn="just"/>
            <a:endParaRPr lang="en-US" sz="2400"/>
          </a:p>
          <a:p>
            <a:pPr algn="just"/>
            <a:r>
              <a:rPr lang="en-US" sz="2400" dirty="0"/>
              <a:t>Another method would be to join the pool yourself. This way everyone participating in that specific pool will divide the profit based on the stake amount.</a:t>
            </a:r>
          </a:p>
        </p:txBody>
      </p:sp>
      <p:sp>
        <p:nvSpPr>
          <p:cNvPr id="3" name="Slide Number Placeholder 2"/>
          <p:cNvSpPr>
            <a:spLocks noGrp="1"/>
          </p:cNvSpPr>
          <p:nvPr>
            <p:ph type="sldNum" sz="quarter" idx="12"/>
          </p:nvPr>
        </p:nvSpPr>
        <p:spPr/>
        <p:txBody>
          <a:bodyPr/>
          <a:lstStyle/>
          <a:p>
            <a:fld id="{C44D6E56-4DDB-5448-B544-C1B1DCC2E384}" type="slidenum">
              <a:rPr lang="en-US" dirty="0" smtClean="0"/>
              <a:t>48</a:t>
            </a:fld>
            <a:endParaRPr lang="en-US" dirty="0"/>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dirty="0">
                <a:effectLst>
                  <a:outerShdw blurRad="38100" dist="38100" dir="2700000" algn="tl">
                    <a:srgbClr val="000000">
                      <a:alpha val="43137"/>
                    </a:srgbClr>
                  </a:outerShdw>
                </a:effectLst>
              </a:rPr>
              <a:t>Pooling</a:t>
            </a:r>
            <a:endParaRPr lang="en-US"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942892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dirty="0">
                <a:effectLst>
                  <a:outerShdw blurRad="38100" dist="38100" dir="2700000" algn="tl">
                    <a:srgbClr val="000000">
                      <a:alpha val="43137"/>
                    </a:srgbClr>
                  </a:outerShdw>
                </a:effectLst>
              </a:rPr>
              <a:t>Proof of Stake (</a:t>
            </a:r>
            <a:r>
              <a:rPr lang="en-US" sz="3200" i="1" dirty="0" err="1">
                <a:effectLst>
                  <a:outerShdw blurRad="38100" dist="38100" dir="2700000" algn="tl">
                    <a:srgbClr val="000000">
                      <a:alpha val="43137"/>
                    </a:srgbClr>
                  </a:outerShdw>
                </a:effectLst>
              </a:rPr>
              <a:t>PoS</a:t>
            </a:r>
            <a:r>
              <a:rPr lang="en-US" sz="3200" i="1" dirty="0">
                <a:effectLst>
                  <a:outerShdw blurRad="38100" dist="38100" dir="2700000" algn="tl">
                    <a:srgbClr val="000000">
                      <a:alpha val="43137"/>
                    </a:srgbClr>
                  </a:outerShdw>
                </a:effectLst>
              </a:rPr>
              <a:t>)</a:t>
            </a:r>
            <a:endParaRPr lang="en-US" i="1"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C44D6E56-4DDB-5448-B544-C1B1DCC2E384}" type="slidenum">
              <a:rPr lang="en-US" dirty="0" smtClean="0"/>
              <a:t>49</a:t>
            </a:fld>
            <a:endParaRPr lang="en-US" dirty="0"/>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dirty="0">
                <a:effectLst>
                  <a:outerShdw blurRad="38100" dist="38100" dir="2700000" algn="tl">
                    <a:srgbClr val="000000">
                      <a:alpha val="43137"/>
                    </a:srgbClr>
                  </a:outerShdw>
                </a:effectLst>
              </a:rPr>
              <a:t>State Diagram</a:t>
            </a:r>
          </a:p>
        </p:txBody>
      </p:sp>
      <p:pic>
        <p:nvPicPr>
          <p:cNvPr id="8" name="Content Placeholder 7">
            <a:extLst>
              <a:ext uri="{FF2B5EF4-FFF2-40B4-BE49-F238E27FC236}">
                <a16:creationId xmlns:a16="http://schemas.microsoft.com/office/drawing/2014/main" id="{80F70ECA-99A3-4B95-A749-14B281AD646B}"/>
              </a:ext>
            </a:extLst>
          </p:cNvPr>
          <p:cNvPicPr>
            <a:picLocks noGrp="1" noChangeAspect="1"/>
          </p:cNvPicPr>
          <p:nvPr>
            <p:ph idx="1"/>
          </p:nvPr>
        </p:nvPicPr>
        <p:blipFill>
          <a:blip r:embed="rId3"/>
          <a:stretch>
            <a:fillRect/>
          </a:stretch>
        </p:blipFill>
        <p:spPr>
          <a:xfrm>
            <a:off x="219245" y="1066803"/>
            <a:ext cx="8765663" cy="5791197"/>
          </a:xfrm>
        </p:spPr>
      </p:pic>
    </p:spTree>
    <p:extLst>
      <p:ext uri="{BB962C8B-B14F-4D97-AF65-F5344CB8AC3E}">
        <p14:creationId xmlns:p14="http://schemas.microsoft.com/office/powerpoint/2010/main" val="2298619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15388"/>
            <a:ext cx="9144000" cy="954219"/>
          </a:xfrm>
        </p:spPr>
        <p:txBody>
          <a:bodyPr>
            <a:normAutofit/>
          </a:bodyPr>
          <a:lstStyle/>
          <a:p>
            <a:r>
              <a:rPr lang="en-US" i="1">
                <a:effectLst>
                  <a:outerShdw blurRad="38100" dist="38100" dir="2700000" algn="tl">
                    <a:srgbClr val="000000">
                      <a:alpha val="43137"/>
                    </a:srgbClr>
                  </a:outerShdw>
                </a:effectLst>
              </a:rPr>
              <a:t>What are Consensus Mechanisms ?</a:t>
            </a:r>
          </a:p>
        </p:txBody>
      </p:sp>
      <p:sp>
        <p:nvSpPr>
          <p:cNvPr id="118" name="Shape 118"/>
          <p:cNvSpPr txBox="1">
            <a:spLocks noGrp="1"/>
          </p:cNvSpPr>
          <p:nvPr>
            <p:ph idx="1"/>
          </p:nvPr>
        </p:nvSpPr>
        <p:spPr>
          <a:xfrm>
            <a:off x="88900" y="978163"/>
            <a:ext cx="8788400" cy="4792404"/>
          </a:xfrm>
          <a:prstGeom prst="rect">
            <a:avLst/>
          </a:prstGeom>
        </p:spPr>
        <p:txBody>
          <a:bodyPr lIns="91425" tIns="91425" rIns="91425" bIns="91425" anchor="t" anchorCtr="0">
            <a:noAutofit/>
          </a:bodyPr>
          <a:lstStyle/>
          <a:p>
            <a:pPr algn="just"/>
            <a:r>
              <a:rPr lang="en-US" sz="2400"/>
              <a:t>Consensus decision-making is a group decision-making process in which group members develop, and agree to support a decision in the best interest of the whole. Consensus may be defined professionally as an acceptable resolution, one that can be supported, even if not the “favorites” of each individual. Consensus is defined by Merriam-Webster as, first, general agreement, and second, group solidarity of belief or sentiment.</a:t>
            </a:r>
          </a:p>
          <a:p>
            <a:pPr algn="just"/>
            <a:endParaRPr lang="en-IN" sz="2400"/>
          </a:p>
          <a:p>
            <a:pPr algn="just"/>
            <a:r>
              <a:rPr lang="en-US" sz="2400"/>
              <a:t>In simpler terms, consensus is a dynamic way of reaching agreement in a group. While voting just settles for a majority rule without any thought for the feelings and well-being of the minority, a consensus on the other hand makes sure that an agreement is reached which could benefit the entire group as a whole.</a:t>
            </a:r>
            <a:endParaRPr lang="en-US"/>
          </a:p>
          <a:p>
            <a:pPr marL="457200" lvl="1" indent="0" algn="ctr">
              <a:buNone/>
            </a:pPr>
            <a:endParaRPr lang="en-IN" b="1">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C44D6E56-4DDB-5448-B544-C1B1DCC2E384}" type="slidenum">
              <a:rPr lang="en-US" smtClean="0"/>
              <a:t>5</a:t>
            </a:fld>
            <a:endParaRPr lang="en-US"/>
          </a:p>
        </p:txBody>
      </p:sp>
    </p:spTree>
    <p:extLst>
      <p:ext uri="{BB962C8B-B14F-4D97-AF65-F5344CB8AC3E}">
        <p14:creationId xmlns:p14="http://schemas.microsoft.com/office/powerpoint/2010/main" val="36637494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Stake (</a:t>
            </a:r>
            <a:r>
              <a:rPr lang="en-US" sz="3200" i="1" err="1">
                <a:effectLst>
                  <a:outerShdw blurRad="38100" dist="38100" dir="2700000" algn="tl">
                    <a:srgbClr val="000000">
                      <a:alpha val="43137"/>
                    </a:srgbClr>
                  </a:outerShdw>
                </a:effectLst>
              </a:rPr>
              <a:t>PoS</a:t>
            </a:r>
            <a:r>
              <a:rPr lang="en-US" sz="3200" i="1">
                <a:effectLst>
                  <a:outerShdw blurRad="38100" dist="38100" dir="2700000" algn="tl">
                    <a:srgbClr val="000000">
                      <a:alpha val="43137"/>
                    </a:srgbClr>
                  </a:outerShdw>
                </a:effectLst>
              </a:rPr>
              <a:t>)</a:t>
            </a:r>
            <a:endParaRPr lang="en-US" i="1">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C44D6E56-4DDB-5448-B544-C1B1DCC2E384}" type="slidenum">
              <a:rPr lang="en-US" smtClean="0"/>
              <a:t>50</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Complexity</a:t>
            </a:r>
          </a:p>
        </p:txBody>
      </p:sp>
      <p:sp>
        <p:nvSpPr>
          <p:cNvPr id="10" name="Title 1">
            <a:extLst>
              <a:ext uri="{FF2B5EF4-FFF2-40B4-BE49-F238E27FC236}">
                <a16:creationId xmlns:a16="http://schemas.microsoft.com/office/drawing/2014/main" id="{896583C0-9B3F-49E7-9D43-75D71E39E603}"/>
              </a:ext>
            </a:extLst>
          </p:cNvPr>
          <p:cNvSpPr txBox="1">
            <a:spLocks/>
          </p:cNvSpPr>
          <p:nvPr/>
        </p:nvSpPr>
        <p:spPr>
          <a:xfrm>
            <a:off x="-44097" y="5021703"/>
            <a:ext cx="9144000" cy="169977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2800">
                <a:effectLst>
                  <a:outerShdw blurRad="38100" dist="38100" dir="2700000" algn="tl">
                    <a:srgbClr val="000000">
                      <a:alpha val="43137"/>
                    </a:srgbClr>
                  </a:outerShdw>
                </a:effectLst>
              </a:rPr>
              <a:t>Crutchfield’s Statistical Complexity measure 𝐶𝜇 </a:t>
            </a:r>
          </a:p>
          <a:p>
            <a:r>
              <a:rPr lang="en-US" sz="2800">
                <a:effectLst>
                  <a:outerShdw blurRad="38100" dist="38100" dir="2700000" algn="tl">
                    <a:srgbClr val="000000">
                      <a:alpha val="43137"/>
                    </a:srgbClr>
                  </a:outerShdw>
                </a:effectLst>
              </a:rPr>
              <a:t>calculated for a few </a:t>
            </a:r>
            <a:r>
              <a:rPr lang="en-US" sz="2800" err="1">
                <a:effectLst>
                  <a:outerShdw blurRad="38100" dist="38100" dir="2700000" algn="tl">
                    <a:srgbClr val="000000">
                      <a:alpha val="43137"/>
                    </a:srgbClr>
                  </a:outerShdw>
                </a:effectLst>
              </a:rPr>
              <a:t>PoS</a:t>
            </a:r>
            <a:r>
              <a:rPr lang="en-US" sz="2800">
                <a:effectLst>
                  <a:outerShdw blurRad="38100" dist="38100" dir="2700000" algn="tl">
                    <a:srgbClr val="000000">
                      <a:alpha val="43137"/>
                    </a:srgbClr>
                  </a:outerShdw>
                </a:effectLst>
              </a:rPr>
              <a:t> cryptocurrencies. </a:t>
            </a:r>
            <a:br>
              <a:rPr lang="en-US" sz="2800">
                <a:effectLst>
                  <a:outerShdw blurRad="38100" dist="38100" dir="2700000" algn="tl">
                    <a:srgbClr val="000000">
                      <a:alpha val="43137"/>
                    </a:srgbClr>
                  </a:outerShdw>
                </a:effectLst>
              </a:rPr>
            </a:br>
            <a:endParaRPr lang="en-US" sz="2800">
              <a:effectLst>
                <a:outerShdw blurRad="38100" dist="38100" dir="2700000" algn="tl">
                  <a:srgbClr val="000000">
                    <a:alpha val="43137"/>
                  </a:srgbClr>
                </a:outerShdw>
              </a:effectLst>
            </a:endParaRPr>
          </a:p>
        </p:txBody>
      </p:sp>
      <p:pic>
        <p:nvPicPr>
          <p:cNvPr id="9" name="Content Placeholder 8">
            <a:extLst>
              <a:ext uri="{FF2B5EF4-FFF2-40B4-BE49-F238E27FC236}">
                <a16:creationId xmlns:a16="http://schemas.microsoft.com/office/drawing/2014/main" id="{C6C012C7-D9C8-4B0D-AB18-B49B8B57870B}"/>
              </a:ext>
            </a:extLst>
          </p:cNvPr>
          <p:cNvPicPr>
            <a:picLocks noGrp="1" noChangeAspect="1"/>
          </p:cNvPicPr>
          <p:nvPr>
            <p:ph idx="1"/>
          </p:nvPr>
        </p:nvPicPr>
        <p:blipFill>
          <a:blip r:embed="rId3"/>
          <a:stretch>
            <a:fillRect/>
          </a:stretch>
        </p:blipFill>
        <p:spPr>
          <a:xfrm>
            <a:off x="0" y="2042758"/>
            <a:ext cx="9211857" cy="2093143"/>
          </a:xfrm>
        </p:spPr>
      </p:pic>
    </p:spTree>
    <p:extLst>
      <p:ext uri="{BB962C8B-B14F-4D97-AF65-F5344CB8AC3E}">
        <p14:creationId xmlns:p14="http://schemas.microsoft.com/office/powerpoint/2010/main" val="35851024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Stake (PoS)</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a:t>First of all, this type of consensus algorithms doesn’t require any amount of heavy hardware backup. You only need a functional computer system and a stable internet connection. Any person who has enough coins on the network will also be able to validate transactions.</a:t>
            </a:r>
          </a:p>
          <a:p>
            <a:pPr algn="just"/>
            <a:endParaRPr lang="en-US" sz="2400"/>
          </a:p>
          <a:p>
            <a:pPr algn="just"/>
            <a:r>
              <a:rPr lang="en-US" sz="2400"/>
              <a:t>If a person invests in the network, it won’t depreciate over time like other investments. The only thing that will affect the profit is the price fluctuations. Proof of stake consensus algorithm blockchain is much more energy efficient then proof of work. It doesn’t even need too much power consumption.</a:t>
            </a:r>
          </a:p>
          <a:p>
            <a:pPr algn="just"/>
            <a:endParaRPr lang="en-US" sz="2400"/>
          </a:p>
          <a:p>
            <a:pPr algn="just"/>
            <a:r>
              <a:rPr lang="en-US" sz="2400"/>
              <a:t>It also reduces the threat of a 51% attack.</a:t>
            </a:r>
          </a:p>
        </p:txBody>
      </p:sp>
      <p:sp>
        <p:nvSpPr>
          <p:cNvPr id="3" name="Slide Number Placeholder 2"/>
          <p:cNvSpPr>
            <a:spLocks noGrp="1"/>
          </p:cNvSpPr>
          <p:nvPr>
            <p:ph type="sldNum" sz="quarter" idx="12"/>
          </p:nvPr>
        </p:nvSpPr>
        <p:spPr/>
        <p:txBody>
          <a:bodyPr/>
          <a:lstStyle/>
          <a:p>
            <a:fld id="{C44D6E56-4DDB-5448-B544-C1B1DCC2E384}" type="slidenum">
              <a:rPr lang="en-US" smtClean="0"/>
              <a:t>51</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Advantages</a:t>
            </a:r>
            <a:endParaRPr lang="en-US"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746664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Stake (PoS)</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a:t>Even though proof of stake seems quite lucrative than Proof of work, still there is one significant disadvantage. The main drawback of the system is that full decentralization is not possible ever.</a:t>
            </a:r>
          </a:p>
          <a:p>
            <a:pPr algn="just"/>
            <a:endParaRPr lang="en-US" sz="2400"/>
          </a:p>
          <a:p>
            <a:pPr algn="just"/>
            <a:r>
              <a:rPr lang="en-US" sz="2400"/>
              <a:t>This is simply because only a handful of nodes get to participate in the staking on the network. Individuals with the most coins will eventually control most of the system.</a:t>
            </a:r>
          </a:p>
          <a:p>
            <a:pPr algn="just"/>
            <a:endParaRPr lang="en-US" sz="2400"/>
          </a:p>
          <a:p>
            <a:pPr algn="just"/>
            <a:r>
              <a:rPr lang="en-US" sz="2400"/>
              <a:t>Popular Cryptocurrencies Using Proof of Stake as the Base of the Blockchain Technology</a:t>
            </a:r>
          </a:p>
          <a:p>
            <a:pPr lvl="1" algn="just"/>
            <a:r>
              <a:rPr lang="en-US"/>
              <a:t>PIVX</a:t>
            </a:r>
          </a:p>
          <a:p>
            <a:pPr lvl="1" algn="just"/>
            <a:r>
              <a:rPr lang="en-US" err="1"/>
              <a:t>NavCoin</a:t>
            </a:r>
            <a:endParaRPr lang="en-US"/>
          </a:p>
          <a:p>
            <a:pPr lvl="1" algn="just"/>
            <a:r>
              <a:rPr lang="en-US" err="1"/>
              <a:t>Stratis</a:t>
            </a:r>
            <a:endParaRPr lang="en-US"/>
          </a:p>
        </p:txBody>
      </p:sp>
      <p:sp>
        <p:nvSpPr>
          <p:cNvPr id="3" name="Slide Number Placeholder 2"/>
          <p:cNvSpPr>
            <a:spLocks noGrp="1"/>
          </p:cNvSpPr>
          <p:nvPr>
            <p:ph type="sldNum" sz="quarter" idx="12"/>
          </p:nvPr>
        </p:nvSpPr>
        <p:spPr/>
        <p:txBody>
          <a:bodyPr/>
          <a:lstStyle/>
          <a:p>
            <a:fld id="{C44D6E56-4DDB-5448-B544-C1B1DCC2E384}" type="slidenum">
              <a:rPr lang="en-US" smtClean="0"/>
              <a:t>52</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Issues</a:t>
            </a:r>
            <a:endParaRPr lang="en-US"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99184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28976" y="174701"/>
            <a:ext cx="3534410" cy="695325"/>
          </a:xfrm>
          <a:prstGeom prst="rect">
            <a:avLst/>
          </a:prstGeom>
        </p:spPr>
        <p:txBody>
          <a:bodyPr vert="horz" wrap="square" lIns="0" tIns="12065" rIns="0" bIns="0" rtlCol="0">
            <a:spAutoFit/>
          </a:bodyPr>
          <a:lstStyle/>
          <a:p>
            <a:pPr marL="12700">
              <a:lnSpc>
                <a:spcPct val="100000"/>
              </a:lnSpc>
              <a:spcBef>
                <a:spcPts val="95"/>
              </a:spcBef>
            </a:pPr>
            <a:r>
              <a:rPr b="1" spc="-5">
                <a:latin typeface="Times New Roman"/>
                <a:cs typeface="Times New Roman"/>
              </a:rPr>
              <a:t>Pro</a:t>
            </a:r>
            <a:r>
              <a:rPr b="1" spc="5">
                <a:latin typeface="Times New Roman"/>
                <a:cs typeface="Times New Roman"/>
              </a:rPr>
              <a:t>of</a:t>
            </a:r>
            <a:r>
              <a:rPr b="1" spc="-5">
                <a:latin typeface="Times New Roman"/>
                <a:cs typeface="Times New Roman"/>
              </a:rPr>
              <a:t>-</a:t>
            </a:r>
            <a:r>
              <a:rPr b="1" spc="5">
                <a:latin typeface="Times New Roman"/>
                <a:cs typeface="Times New Roman"/>
              </a:rPr>
              <a:t>o</a:t>
            </a:r>
            <a:r>
              <a:rPr b="1" spc="-5">
                <a:latin typeface="Times New Roman"/>
                <a:cs typeface="Times New Roman"/>
              </a:rPr>
              <a:t>f-St</a:t>
            </a:r>
            <a:r>
              <a:rPr b="1" spc="5">
                <a:latin typeface="Times New Roman"/>
                <a:cs typeface="Times New Roman"/>
              </a:rPr>
              <a:t>a</a:t>
            </a:r>
            <a:r>
              <a:rPr b="1" spc="-5">
                <a:latin typeface="Times New Roman"/>
                <a:cs typeface="Times New Roman"/>
              </a:rPr>
              <a:t>ke</a:t>
            </a:r>
          </a:p>
        </p:txBody>
      </p:sp>
      <p:sp>
        <p:nvSpPr>
          <p:cNvPr id="3" name="object 3"/>
          <p:cNvSpPr txBox="1"/>
          <p:nvPr/>
        </p:nvSpPr>
        <p:spPr>
          <a:xfrm>
            <a:off x="2710688" y="857757"/>
            <a:ext cx="3571240" cy="238125"/>
          </a:xfrm>
          <a:prstGeom prst="rect">
            <a:avLst/>
          </a:prstGeom>
        </p:spPr>
        <p:txBody>
          <a:bodyPr vert="horz" wrap="square" lIns="0" tIns="11430" rIns="0" bIns="0" rtlCol="0">
            <a:spAutoFit/>
          </a:bodyPr>
          <a:lstStyle/>
          <a:p>
            <a:pPr marL="12700">
              <a:lnSpc>
                <a:spcPct val="100000"/>
              </a:lnSpc>
              <a:spcBef>
                <a:spcPts val="90"/>
              </a:spcBef>
            </a:pPr>
            <a:r>
              <a:rPr sz="1400" b="1" spc="-10">
                <a:latin typeface="Times New Roman"/>
                <a:cs typeface="Times New Roman"/>
              </a:rPr>
              <a:t>Miner/Mining </a:t>
            </a:r>
            <a:r>
              <a:rPr sz="1400" b="1" spc="-5">
                <a:latin typeface="Times New Roman"/>
                <a:cs typeface="Times New Roman"/>
              </a:rPr>
              <a:t>Vs. </a:t>
            </a:r>
            <a:r>
              <a:rPr sz="1400" b="1" spc="-10">
                <a:latin typeface="Times New Roman"/>
                <a:cs typeface="Times New Roman"/>
              </a:rPr>
              <a:t>Validator/Minting </a:t>
            </a:r>
            <a:r>
              <a:rPr sz="1400" b="1" spc="-20">
                <a:latin typeface="Times New Roman"/>
                <a:cs typeface="Times New Roman"/>
              </a:rPr>
              <a:t>or</a:t>
            </a:r>
            <a:r>
              <a:rPr sz="1400" b="1" spc="-110">
                <a:latin typeface="Times New Roman"/>
                <a:cs typeface="Times New Roman"/>
              </a:rPr>
              <a:t> </a:t>
            </a:r>
            <a:r>
              <a:rPr sz="1400" b="1" spc="-10">
                <a:latin typeface="Times New Roman"/>
                <a:cs typeface="Times New Roman"/>
              </a:rPr>
              <a:t>forged</a:t>
            </a:r>
            <a:endParaRPr sz="1400">
              <a:latin typeface="Times New Roman"/>
              <a:cs typeface="Times New Roman"/>
            </a:endParaRPr>
          </a:p>
        </p:txBody>
      </p:sp>
      <p:sp>
        <p:nvSpPr>
          <p:cNvPr id="4" name="object 4"/>
          <p:cNvSpPr txBox="1"/>
          <p:nvPr/>
        </p:nvSpPr>
        <p:spPr>
          <a:xfrm>
            <a:off x="307340" y="1240662"/>
            <a:ext cx="8534400" cy="5320665"/>
          </a:xfrm>
          <a:prstGeom prst="rect">
            <a:avLst/>
          </a:prstGeom>
        </p:spPr>
        <p:txBody>
          <a:bodyPr vert="horz" wrap="square" lIns="0" tIns="11430" rIns="0" bIns="0" rtlCol="0">
            <a:spAutoFit/>
          </a:bodyPr>
          <a:lstStyle/>
          <a:p>
            <a:pPr marL="356870" marR="6350" indent="-344805">
              <a:lnSpc>
                <a:spcPct val="100000"/>
              </a:lnSpc>
              <a:spcBef>
                <a:spcPts val="90"/>
              </a:spcBef>
              <a:buChar char="•"/>
              <a:tabLst>
                <a:tab pos="356870" algn="l"/>
                <a:tab pos="357505" algn="l"/>
              </a:tabLst>
            </a:pPr>
            <a:r>
              <a:rPr sz="3200" spc="-10">
                <a:latin typeface="Times New Roman"/>
                <a:cs typeface="Times New Roman"/>
              </a:rPr>
              <a:t>POS </a:t>
            </a:r>
            <a:r>
              <a:rPr sz="3200" spc="-5">
                <a:latin typeface="Times New Roman"/>
                <a:cs typeface="Times New Roman"/>
              </a:rPr>
              <a:t>requires </a:t>
            </a:r>
            <a:r>
              <a:rPr sz="3200">
                <a:latin typeface="Times New Roman"/>
                <a:cs typeface="Times New Roman"/>
              </a:rPr>
              <a:t>people </a:t>
            </a:r>
            <a:r>
              <a:rPr sz="3200" spc="-5">
                <a:latin typeface="Times New Roman"/>
                <a:cs typeface="Times New Roman"/>
              </a:rPr>
              <a:t>to </a:t>
            </a:r>
            <a:r>
              <a:rPr sz="3200">
                <a:latin typeface="Times New Roman"/>
                <a:cs typeface="Times New Roman"/>
              </a:rPr>
              <a:t>prove the </a:t>
            </a:r>
            <a:r>
              <a:rPr sz="3200" spc="-5">
                <a:latin typeface="Times New Roman"/>
                <a:cs typeface="Times New Roman"/>
              </a:rPr>
              <a:t>ownership </a:t>
            </a:r>
            <a:r>
              <a:rPr sz="3200">
                <a:latin typeface="Times New Roman"/>
                <a:cs typeface="Times New Roman"/>
              </a:rPr>
              <a:t>of </a:t>
            </a:r>
            <a:r>
              <a:rPr sz="3200" spc="-5">
                <a:latin typeface="Times New Roman"/>
                <a:cs typeface="Times New Roman"/>
              </a:rPr>
              <a:t>a  certain </a:t>
            </a:r>
            <a:r>
              <a:rPr sz="3200" spc="-15">
                <a:latin typeface="Times New Roman"/>
                <a:cs typeface="Times New Roman"/>
              </a:rPr>
              <a:t>amount </a:t>
            </a:r>
            <a:r>
              <a:rPr sz="3200">
                <a:latin typeface="Times New Roman"/>
                <a:cs typeface="Times New Roman"/>
              </a:rPr>
              <a:t>of</a:t>
            </a:r>
            <a:r>
              <a:rPr sz="3200" spc="75">
                <a:latin typeface="Times New Roman"/>
                <a:cs typeface="Times New Roman"/>
              </a:rPr>
              <a:t> </a:t>
            </a:r>
            <a:r>
              <a:rPr sz="3200" spc="-5">
                <a:latin typeface="Times New Roman"/>
                <a:cs typeface="Times New Roman"/>
              </a:rPr>
              <a:t>currency</a:t>
            </a:r>
            <a:endParaRPr sz="3200">
              <a:latin typeface="Times New Roman"/>
              <a:cs typeface="Times New Roman"/>
            </a:endParaRPr>
          </a:p>
          <a:p>
            <a:pPr marL="756285" marR="5080" lvl="1" indent="-287020">
              <a:lnSpc>
                <a:spcPct val="100000"/>
              </a:lnSpc>
              <a:spcBef>
                <a:spcPts val="695"/>
              </a:spcBef>
              <a:buChar char="–"/>
              <a:tabLst>
                <a:tab pos="756920" algn="l"/>
              </a:tabLst>
            </a:pPr>
            <a:r>
              <a:rPr sz="2800">
                <a:latin typeface="Times New Roman"/>
                <a:cs typeface="Times New Roman"/>
              </a:rPr>
              <a:t>It </a:t>
            </a:r>
            <a:r>
              <a:rPr sz="2800" spc="5">
                <a:latin typeface="Times New Roman"/>
                <a:cs typeface="Times New Roman"/>
              </a:rPr>
              <a:t>is </a:t>
            </a:r>
            <a:r>
              <a:rPr sz="2800" spc="-5">
                <a:latin typeface="Times New Roman"/>
                <a:cs typeface="Times New Roman"/>
              </a:rPr>
              <a:t>believed that </a:t>
            </a:r>
            <a:r>
              <a:rPr sz="2800">
                <a:latin typeface="Times New Roman"/>
                <a:cs typeface="Times New Roman"/>
              </a:rPr>
              <a:t>people </a:t>
            </a:r>
            <a:r>
              <a:rPr sz="2800" spc="-10">
                <a:latin typeface="Times New Roman"/>
                <a:cs typeface="Times New Roman"/>
              </a:rPr>
              <a:t>with </a:t>
            </a:r>
            <a:r>
              <a:rPr sz="2800" spc="-5">
                <a:latin typeface="Times New Roman"/>
                <a:cs typeface="Times New Roman"/>
              </a:rPr>
              <a:t>more currencies would  </a:t>
            </a:r>
            <a:r>
              <a:rPr sz="2800" spc="5">
                <a:latin typeface="Times New Roman"/>
                <a:cs typeface="Times New Roman"/>
              </a:rPr>
              <a:t>be less </a:t>
            </a:r>
            <a:r>
              <a:rPr sz="2800">
                <a:latin typeface="Times New Roman"/>
                <a:cs typeface="Times New Roman"/>
              </a:rPr>
              <a:t>likely </a:t>
            </a:r>
            <a:r>
              <a:rPr sz="2800" spc="5">
                <a:latin typeface="Times New Roman"/>
                <a:cs typeface="Times New Roman"/>
              </a:rPr>
              <a:t>to attack </a:t>
            </a:r>
            <a:r>
              <a:rPr sz="2800">
                <a:latin typeface="Times New Roman"/>
                <a:cs typeface="Times New Roman"/>
              </a:rPr>
              <a:t>the</a:t>
            </a:r>
            <a:r>
              <a:rPr sz="2800" spc="-254">
                <a:latin typeface="Times New Roman"/>
                <a:cs typeface="Times New Roman"/>
              </a:rPr>
              <a:t> </a:t>
            </a:r>
            <a:r>
              <a:rPr sz="2800" spc="5">
                <a:latin typeface="Times New Roman"/>
                <a:cs typeface="Times New Roman"/>
              </a:rPr>
              <a:t>network.</a:t>
            </a:r>
            <a:endParaRPr sz="2800">
              <a:latin typeface="Times New Roman"/>
              <a:cs typeface="Times New Roman"/>
            </a:endParaRPr>
          </a:p>
          <a:p>
            <a:pPr marL="756285" marR="7620" lvl="1" indent="-287020">
              <a:lnSpc>
                <a:spcPct val="100000"/>
              </a:lnSpc>
              <a:spcBef>
                <a:spcPts val="675"/>
              </a:spcBef>
              <a:buChar char="–"/>
              <a:tabLst>
                <a:tab pos="756920" algn="l"/>
                <a:tab pos="1146810" algn="l"/>
                <a:tab pos="2247265" algn="l"/>
                <a:tab pos="3348354" algn="l"/>
                <a:tab pos="4576445" algn="l"/>
                <a:tab pos="5970270" algn="l"/>
                <a:tab pos="6894195" algn="l"/>
                <a:tab pos="7659370" algn="l"/>
                <a:tab pos="8324215" algn="l"/>
              </a:tabLst>
            </a:pPr>
            <a:r>
              <a:rPr sz="2800">
                <a:latin typeface="Times New Roman"/>
                <a:cs typeface="Times New Roman"/>
              </a:rPr>
              <a:t>If	r</a:t>
            </a:r>
            <a:r>
              <a:rPr sz="2800" spc="10">
                <a:latin typeface="Times New Roman"/>
                <a:cs typeface="Times New Roman"/>
              </a:rPr>
              <a:t>i</a:t>
            </a:r>
            <a:r>
              <a:rPr sz="2800">
                <a:latin typeface="Times New Roman"/>
                <a:cs typeface="Times New Roman"/>
              </a:rPr>
              <a:t>ch</a:t>
            </a:r>
            <a:r>
              <a:rPr sz="2800" spc="-35">
                <a:latin typeface="Times New Roman"/>
                <a:cs typeface="Times New Roman"/>
              </a:rPr>
              <a:t>e</a:t>
            </a:r>
            <a:r>
              <a:rPr sz="2800" spc="10">
                <a:latin typeface="Times New Roman"/>
                <a:cs typeface="Times New Roman"/>
              </a:rPr>
              <a:t>s</a:t>
            </a:r>
            <a:r>
              <a:rPr sz="2800">
                <a:latin typeface="Times New Roman"/>
                <a:cs typeface="Times New Roman"/>
              </a:rPr>
              <a:t>t	</a:t>
            </a:r>
            <a:r>
              <a:rPr sz="2800" spc="15">
                <a:latin typeface="Times New Roman"/>
                <a:cs typeface="Times New Roman"/>
              </a:rPr>
              <a:t>p</a:t>
            </a:r>
            <a:r>
              <a:rPr sz="2800">
                <a:latin typeface="Times New Roman"/>
                <a:cs typeface="Times New Roman"/>
              </a:rPr>
              <a:t>e</a:t>
            </a:r>
            <a:r>
              <a:rPr sz="2800" spc="-20">
                <a:latin typeface="Times New Roman"/>
                <a:cs typeface="Times New Roman"/>
              </a:rPr>
              <a:t>r</a:t>
            </a:r>
            <a:r>
              <a:rPr sz="2800" spc="-15">
                <a:latin typeface="Times New Roman"/>
                <a:cs typeface="Times New Roman"/>
              </a:rPr>
              <a:t>s</a:t>
            </a:r>
            <a:r>
              <a:rPr sz="2800" spc="15">
                <a:latin typeface="Times New Roman"/>
                <a:cs typeface="Times New Roman"/>
              </a:rPr>
              <a:t>o</a:t>
            </a:r>
            <a:r>
              <a:rPr sz="2800" spc="5">
                <a:latin typeface="Times New Roman"/>
                <a:cs typeface="Times New Roman"/>
              </a:rPr>
              <a:t>n</a:t>
            </a:r>
            <a:r>
              <a:rPr sz="2800">
                <a:latin typeface="Times New Roman"/>
                <a:cs typeface="Times New Roman"/>
              </a:rPr>
              <a:t>	a</a:t>
            </a:r>
            <a:r>
              <a:rPr sz="2800" spc="-15">
                <a:latin typeface="Times New Roman"/>
                <a:cs typeface="Times New Roman"/>
              </a:rPr>
              <a:t>t</a:t>
            </a:r>
            <a:r>
              <a:rPr sz="2800" spc="5">
                <a:latin typeface="Times New Roman"/>
                <a:cs typeface="Times New Roman"/>
              </a:rPr>
              <a:t>t</a:t>
            </a:r>
            <a:r>
              <a:rPr sz="2800" spc="-25">
                <a:latin typeface="Times New Roman"/>
                <a:cs typeface="Times New Roman"/>
              </a:rPr>
              <a:t>a</a:t>
            </a:r>
            <a:r>
              <a:rPr sz="2800">
                <a:latin typeface="Times New Roman"/>
                <a:cs typeface="Times New Roman"/>
              </a:rPr>
              <a:t>cks,	</a:t>
            </a:r>
            <a:r>
              <a:rPr sz="2800" spc="-25">
                <a:latin typeface="Times New Roman"/>
                <a:cs typeface="Times New Roman"/>
              </a:rPr>
              <a:t>c</a:t>
            </a:r>
            <a:r>
              <a:rPr sz="2800" spc="15">
                <a:latin typeface="Times New Roman"/>
                <a:cs typeface="Times New Roman"/>
              </a:rPr>
              <a:t>u</a:t>
            </a:r>
            <a:r>
              <a:rPr sz="2800">
                <a:latin typeface="Times New Roman"/>
                <a:cs typeface="Times New Roman"/>
              </a:rPr>
              <a:t>rr</a:t>
            </a:r>
            <a:r>
              <a:rPr sz="2800" spc="-20">
                <a:latin typeface="Times New Roman"/>
                <a:cs typeface="Times New Roman"/>
              </a:rPr>
              <a:t>e</a:t>
            </a:r>
            <a:r>
              <a:rPr sz="2800" spc="15">
                <a:latin typeface="Times New Roman"/>
                <a:cs typeface="Times New Roman"/>
              </a:rPr>
              <a:t>n</a:t>
            </a:r>
            <a:r>
              <a:rPr sz="2800">
                <a:latin typeface="Times New Roman"/>
                <a:cs typeface="Times New Roman"/>
              </a:rPr>
              <a:t>cy	</a:t>
            </a:r>
            <a:r>
              <a:rPr sz="2800" spc="15">
                <a:latin typeface="Times New Roman"/>
                <a:cs typeface="Times New Roman"/>
              </a:rPr>
              <a:t>v</a:t>
            </a:r>
            <a:r>
              <a:rPr sz="2800">
                <a:latin typeface="Times New Roman"/>
                <a:cs typeface="Times New Roman"/>
              </a:rPr>
              <a:t>a</a:t>
            </a:r>
            <a:r>
              <a:rPr sz="2800" spc="-15">
                <a:latin typeface="Times New Roman"/>
                <a:cs typeface="Times New Roman"/>
              </a:rPr>
              <a:t>l</a:t>
            </a:r>
            <a:r>
              <a:rPr sz="2800" spc="15">
                <a:latin typeface="Times New Roman"/>
                <a:cs typeface="Times New Roman"/>
              </a:rPr>
              <a:t>u</a:t>
            </a:r>
            <a:r>
              <a:rPr sz="2800">
                <a:latin typeface="Times New Roman"/>
                <a:cs typeface="Times New Roman"/>
              </a:rPr>
              <a:t>e	falls	</a:t>
            </a:r>
            <a:r>
              <a:rPr sz="2800" spc="5">
                <a:latin typeface="Times New Roman"/>
                <a:cs typeface="Times New Roman"/>
              </a:rPr>
              <a:t>and</a:t>
            </a:r>
            <a:r>
              <a:rPr sz="2800">
                <a:latin typeface="Times New Roman"/>
                <a:cs typeface="Times New Roman"/>
              </a:rPr>
              <a:t>	</a:t>
            </a:r>
            <a:r>
              <a:rPr sz="2800" spc="-15">
                <a:latin typeface="Times New Roman"/>
                <a:cs typeface="Times New Roman"/>
              </a:rPr>
              <a:t>it  may </a:t>
            </a:r>
            <a:r>
              <a:rPr sz="2800" spc="5">
                <a:latin typeface="Times New Roman"/>
                <a:cs typeface="Times New Roman"/>
              </a:rPr>
              <a:t>be </a:t>
            </a:r>
            <a:r>
              <a:rPr sz="2800">
                <a:latin typeface="Times New Roman"/>
                <a:cs typeface="Times New Roman"/>
              </a:rPr>
              <a:t>a </a:t>
            </a:r>
            <a:r>
              <a:rPr sz="2800" spc="10">
                <a:latin typeface="Times New Roman"/>
                <a:cs typeface="Times New Roman"/>
              </a:rPr>
              <a:t>loss </a:t>
            </a:r>
            <a:r>
              <a:rPr sz="2800" spc="5">
                <a:latin typeface="Times New Roman"/>
                <a:cs typeface="Times New Roman"/>
              </a:rPr>
              <a:t>for the</a:t>
            </a:r>
            <a:r>
              <a:rPr sz="2800" spc="-135">
                <a:latin typeface="Times New Roman"/>
                <a:cs typeface="Times New Roman"/>
              </a:rPr>
              <a:t> </a:t>
            </a:r>
            <a:r>
              <a:rPr sz="2800">
                <a:latin typeface="Times New Roman"/>
                <a:cs typeface="Times New Roman"/>
              </a:rPr>
              <a:t>attackers!</a:t>
            </a:r>
          </a:p>
          <a:p>
            <a:pPr marL="356870" marR="529590" indent="-344805">
              <a:lnSpc>
                <a:spcPct val="100000"/>
              </a:lnSpc>
              <a:spcBef>
                <a:spcPts val="750"/>
              </a:spcBef>
              <a:buChar char="•"/>
              <a:tabLst>
                <a:tab pos="356870" algn="l"/>
                <a:tab pos="357505" algn="l"/>
              </a:tabLst>
            </a:pPr>
            <a:r>
              <a:rPr sz="3200" spc="-5">
                <a:latin typeface="Times New Roman"/>
                <a:cs typeface="Times New Roman"/>
              </a:rPr>
              <a:t>Many </a:t>
            </a:r>
            <a:r>
              <a:rPr sz="3200">
                <a:latin typeface="Times New Roman"/>
                <a:cs typeface="Times New Roman"/>
              </a:rPr>
              <a:t>blockchains adopt </a:t>
            </a:r>
            <a:r>
              <a:rPr sz="3200" spc="-5">
                <a:latin typeface="Times New Roman"/>
                <a:cs typeface="Times New Roman"/>
              </a:rPr>
              <a:t>PoW at </a:t>
            </a:r>
            <a:r>
              <a:rPr sz="3200">
                <a:latin typeface="Times New Roman"/>
                <a:cs typeface="Times New Roman"/>
              </a:rPr>
              <a:t>the beginning  </a:t>
            </a:r>
            <a:r>
              <a:rPr sz="3200" spc="-5">
                <a:latin typeface="Times New Roman"/>
                <a:cs typeface="Times New Roman"/>
              </a:rPr>
              <a:t>and </a:t>
            </a:r>
            <a:r>
              <a:rPr sz="3200">
                <a:latin typeface="Times New Roman"/>
                <a:cs typeface="Times New Roman"/>
              </a:rPr>
              <a:t>transform </a:t>
            </a:r>
            <a:r>
              <a:rPr sz="3200" spc="-5">
                <a:latin typeface="Times New Roman"/>
                <a:cs typeface="Times New Roman"/>
              </a:rPr>
              <a:t>to </a:t>
            </a:r>
            <a:r>
              <a:rPr sz="3200">
                <a:latin typeface="Times New Roman"/>
                <a:cs typeface="Times New Roman"/>
              </a:rPr>
              <a:t>PoS</a:t>
            </a:r>
            <a:r>
              <a:rPr sz="3200" spc="-5">
                <a:latin typeface="Times New Roman"/>
                <a:cs typeface="Times New Roman"/>
              </a:rPr>
              <a:t> gradually.</a:t>
            </a:r>
            <a:endParaRPr sz="3200">
              <a:latin typeface="Times New Roman"/>
              <a:cs typeface="Times New Roman"/>
            </a:endParaRPr>
          </a:p>
          <a:p>
            <a:pPr marL="756285" marR="519430" lvl="1" indent="-287020">
              <a:lnSpc>
                <a:spcPct val="100000"/>
              </a:lnSpc>
              <a:spcBef>
                <a:spcPts val="695"/>
              </a:spcBef>
              <a:buChar char="–"/>
              <a:tabLst>
                <a:tab pos="756920" algn="l"/>
              </a:tabLst>
            </a:pPr>
            <a:r>
              <a:rPr sz="2800" spc="5">
                <a:latin typeface="Times New Roman"/>
                <a:cs typeface="Times New Roman"/>
              </a:rPr>
              <a:t>For </a:t>
            </a:r>
            <a:r>
              <a:rPr sz="2800">
                <a:latin typeface="Times New Roman"/>
                <a:cs typeface="Times New Roman"/>
              </a:rPr>
              <a:t>instance, </a:t>
            </a:r>
            <a:r>
              <a:rPr sz="2800" spc="5">
                <a:latin typeface="Times New Roman"/>
                <a:cs typeface="Times New Roman"/>
              </a:rPr>
              <a:t>Ethereum is planning to </a:t>
            </a:r>
            <a:r>
              <a:rPr sz="2800" spc="-5">
                <a:latin typeface="Times New Roman"/>
                <a:cs typeface="Times New Roman"/>
              </a:rPr>
              <a:t>move </a:t>
            </a:r>
            <a:r>
              <a:rPr sz="2800" spc="5">
                <a:latin typeface="Times New Roman"/>
                <a:cs typeface="Times New Roman"/>
              </a:rPr>
              <a:t>from  Ethash </a:t>
            </a:r>
            <a:r>
              <a:rPr sz="2800">
                <a:latin typeface="Times New Roman"/>
                <a:cs typeface="Times New Roman"/>
              </a:rPr>
              <a:t>(a </a:t>
            </a:r>
            <a:r>
              <a:rPr sz="2800" spc="5">
                <a:latin typeface="Times New Roman"/>
                <a:cs typeface="Times New Roman"/>
              </a:rPr>
              <a:t>kind of </a:t>
            </a:r>
            <a:r>
              <a:rPr sz="2800" spc="-5">
                <a:latin typeface="Times New Roman"/>
                <a:cs typeface="Times New Roman"/>
              </a:rPr>
              <a:t>PoW) </a:t>
            </a:r>
            <a:r>
              <a:rPr sz="2800">
                <a:latin typeface="Times New Roman"/>
                <a:cs typeface="Times New Roman"/>
              </a:rPr>
              <a:t>(Wood, </a:t>
            </a:r>
            <a:r>
              <a:rPr sz="2800" spc="10">
                <a:latin typeface="Times New Roman"/>
                <a:cs typeface="Times New Roman"/>
              </a:rPr>
              <a:t>2014) </a:t>
            </a:r>
            <a:r>
              <a:rPr sz="2800" spc="5">
                <a:latin typeface="Times New Roman"/>
                <a:cs typeface="Times New Roman"/>
              </a:rPr>
              <a:t>to Casper</a:t>
            </a:r>
            <a:r>
              <a:rPr sz="2800" spc="-315">
                <a:latin typeface="Times New Roman"/>
                <a:cs typeface="Times New Roman"/>
              </a:rPr>
              <a:t> </a:t>
            </a:r>
            <a:r>
              <a:rPr sz="2800">
                <a:latin typeface="Times New Roman"/>
                <a:cs typeface="Times New Roman"/>
              </a:rPr>
              <a:t>(a  </a:t>
            </a:r>
            <a:r>
              <a:rPr sz="2800" spc="10">
                <a:latin typeface="Times New Roman"/>
                <a:cs typeface="Times New Roman"/>
              </a:rPr>
              <a:t>kind </a:t>
            </a:r>
            <a:r>
              <a:rPr sz="2800" spc="5">
                <a:latin typeface="Times New Roman"/>
                <a:cs typeface="Times New Roman"/>
              </a:rPr>
              <a:t>of PoS) </a:t>
            </a:r>
            <a:r>
              <a:rPr sz="2800" spc="-5">
                <a:latin typeface="Times New Roman"/>
                <a:cs typeface="Times New Roman"/>
              </a:rPr>
              <a:t>(Zamfir,</a:t>
            </a:r>
            <a:r>
              <a:rPr sz="2800" spc="-90">
                <a:latin typeface="Times New Roman"/>
                <a:cs typeface="Times New Roman"/>
              </a:rPr>
              <a:t> </a:t>
            </a:r>
            <a:r>
              <a:rPr sz="2800" spc="10">
                <a:latin typeface="Times New Roman"/>
                <a:cs typeface="Times New Roman"/>
              </a:rPr>
              <a:t>2015).</a:t>
            </a:r>
            <a:endParaRPr sz="2800">
              <a:latin typeface="Times New Roman"/>
              <a:cs typeface="Times New Roman"/>
            </a:endParaRPr>
          </a:p>
        </p:txBody>
      </p:sp>
    </p:spTree>
    <p:extLst>
      <p:ext uri="{BB962C8B-B14F-4D97-AF65-F5344CB8AC3E}">
        <p14:creationId xmlns:p14="http://schemas.microsoft.com/office/powerpoint/2010/main" val="32004484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5176" y="586562"/>
            <a:ext cx="3534410" cy="695325"/>
          </a:xfrm>
          <a:prstGeom prst="rect">
            <a:avLst/>
          </a:prstGeom>
        </p:spPr>
        <p:txBody>
          <a:bodyPr vert="horz" wrap="square" lIns="0" tIns="12065" rIns="0" bIns="0" rtlCol="0">
            <a:spAutoFit/>
          </a:bodyPr>
          <a:lstStyle/>
          <a:p>
            <a:pPr marL="12700">
              <a:lnSpc>
                <a:spcPct val="100000"/>
              </a:lnSpc>
              <a:spcBef>
                <a:spcPts val="95"/>
              </a:spcBef>
            </a:pPr>
            <a:r>
              <a:rPr b="1" spc="-5">
                <a:latin typeface="Times New Roman"/>
                <a:cs typeface="Times New Roman"/>
              </a:rPr>
              <a:t>Pro</a:t>
            </a:r>
            <a:r>
              <a:rPr b="1" spc="5">
                <a:latin typeface="Times New Roman"/>
                <a:cs typeface="Times New Roman"/>
              </a:rPr>
              <a:t>of</a:t>
            </a:r>
            <a:r>
              <a:rPr b="1" spc="-5">
                <a:latin typeface="Times New Roman"/>
                <a:cs typeface="Times New Roman"/>
              </a:rPr>
              <a:t>-</a:t>
            </a:r>
            <a:r>
              <a:rPr b="1" spc="5">
                <a:latin typeface="Times New Roman"/>
                <a:cs typeface="Times New Roman"/>
              </a:rPr>
              <a:t>o</a:t>
            </a:r>
            <a:r>
              <a:rPr b="1" spc="-5">
                <a:latin typeface="Times New Roman"/>
                <a:cs typeface="Times New Roman"/>
              </a:rPr>
              <a:t>f-St</a:t>
            </a:r>
            <a:r>
              <a:rPr b="1" spc="5">
                <a:latin typeface="Times New Roman"/>
                <a:cs typeface="Times New Roman"/>
              </a:rPr>
              <a:t>a</a:t>
            </a:r>
            <a:r>
              <a:rPr b="1" spc="-5">
                <a:latin typeface="Times New Roman"/>
                <a:cs typeface="Times New Roman"/>
              </a:rPr>
              <a:t>ke</a:t>
            </a:r>
          </a:p>
        </p:txBody>
      </p:sp>
      <p:sp>
        <p:nvSpPr>
          <p:cNvPr id="3" name="object 3"/>
          <p:cNvSpPr txBox="1"/>
          <p:nvPr/>
        </p:nvSpPr>
        <p:spPr>
          <a:xfrm>
            <a:off x="764844" y="2002917"/>
            <a:ext cx="7597140" cy="4415790"/>
          </a:xfrm>
          <a:prstGeom prst="rect">
            <a:avLst/>
          </a:prstGeom>
        </p:spPr>
        <p:txBody>
          <a:bodyPr vert="horz" wrap="square" lIns="0" tIns="11430" rIns="0" bIns="0" rtlCol="0">
            <a:spAutoFit/>
          </a:bodyPr>
          <a:lstStyle/>
          <a:p>
            <a:pPr marL="356870" marR="450850" indent="-344805">
              <a:lnSpc>
                <a:spcPct val="100000"/>
              </a:lnSpc>
              <a:spcBef>
                <a:spcPts val="90"/>
              </a:spcBef>
              <a:buChar char="•"/>
              <a:tabLst>
                <a:tab pos="356870" algn="l"/>
                <a:tab pos="357505" algn="l"/>
              </a:tabLst>
            </a:pPr>
            <a:r>
              <a:rPr sz="3200" spc="-5">
                <a:latin typeface="Times New Roman"/>
                <a:cs typeface="Times New Roman"/>
              </a:rPr>
              <a:t>PoS alternatives </a:t>
            </a:r>
            <a:r>
              <a:rPr sz="3200" spc="-10">
                <a:latin typeface="Times New Roman"/>
                <a:cs typeface="Times New Roman"/>
              </a:rPr>
              <a:t>consume </a:t>
            </a:r>
            <a:r>
              <a:rPr sz="3200" spc="-5">
                <a:latin typeface="Times New Roman"/>
                <a:cs typeface="Times New Roman"/>
              </a:rPr>
              <a:t>less energy and  reach </a:t>
            </a:r>
            <a:r>
              <a:rPr sz="3200">
                <a:latin typeface="Times New Roman"/>
                <a:cs typeface="Times New Roman"/>
              </a:rPr>
              <a:t>higher </a:t>
            </a:r>
            <a:r>
              <a:rPr sz="3200" spc="-5">
                <a:latin typeface="Times New Roman"/>
                <a:cs typeface="Times New Roman"/>
              </a:rPr>
              <a:t>transactions per</a:t>
            </a:r>
            <a:r>
              <a:rPr sz="3200" spc="15">
                <a:latin typeface="Times New Roman"/>
                <a:cs typeface="Times New Roman"/>
              </a:rPr>
              <a:t> </a:t>
            </a:r>
            <a:r>
              <a:rPr sz="3200" spc="-5">
                <a:latin typeface="Times New Roman"/>
                <a:cs typeface="Times New Roman"/>
              </a:rPr>
              <a:t>second.</a:t>
            </a:r>
            <a:endParaRPr sz="3200">
              <a:latin typeface="Times New Roman"/>
              <a:cs typeface="Times New Roman"/>
            </a:endParaRPr>
          </a:p>
          <a:p>
            <a:pPr marL="356870" marR="5080" indent="-344805">
              <a:lnSpc>
                <a:spcPct val="100000"/>
              </a:lnSpc>
              <a:spcBef>
                <a:spcPts val="1925"/>
              </a:spcBef>
              <a:buChar char="•"/>
              <a:tabLst>
                <a:tab pos="356870" algn="l"/>
                <a:tab pos="357505" algn="l"/>
              </a:tabLst>
            </a:pPr>
            <a:r>
              <a:rPr sz="3200">
                <a:latin typeface="Times New Roman"/>
                <a:cs typeface="Times New Roman"/>
              </a:rPr>
              <a:t>But </a:t>
            </a:r>
            <a:r>
              <a:rPr sz="3200" spc="-5">
                <a:latin typeface="Times New Roman"/>
                <a:cs typeface="Times New Roman"/>
              </a:rPr>
              <a:t>they have also still to prove their </a:t>
            </a:r>
            <a:r>
              <a:rPr sz="3200" spc="5">
                <a:latin typeface="Times New Roman"/>
                <a:cs typeface="Times New Roman"/>
              </a:rPr>
              <a:t>attack-  </a:t>
            </a:r>
            <a:r>
              <a:rPr sz="3200" spc="-5">
                <a:latin typeface="Times New Roman"/>
                <a:cs typeface="Times New Roman"/>
              </a:rPr>
              <a:t>resistance in </a:t>
            </a:r>
            <a:r>
              <a:rPr sz="3200" spc="-10">
                <a:latin typeface="Times New Roman"/>
                <a:cs typeface="Times New Roman"/>
              </a:rPr>
              <a:t>real </a:t>
            </a:r>
            <a:r>
              <a:rPr sz="3200" spc="-5">
                <a:latin typeface="Times New Roman"/>
                <a:cs typeface="Times New Roman"/>
              </a:rPr>
              <a:t>open </a:t>
            </a:r>
            <a:r>
              <a:rPr sz="3200">
                <a:latin typeface="Times New Roman"/>
                <a:cs typeface="Times New Roman"/>
              </a:rPr>
              <a:t>public </a:t>
            </a:r>
            <a:r>
              <a:rPr sz="3200" spc="-5">
                <a:latin typeface="Times New Roman"/>
                <a:cs typeface="Times New Roman"/>
              </a:rPr>
              <a:t>settings like  PoW so</a:t>
            </a:r>
            <a:r>
              <a:rPr sz="3200" spc="10">
                <a:latin typeface="Times New Roman"/>
                <a:cs typeface="Times New Roman"/>
              </a:rPr>
              <a:t> </a:t>
            </a:r>
            <a:r>
              <a:rPr sz="3200" spc="-5">
                <a:latin typeface="Times New Roman"/>
                <a:cs typeface="Times New Roman"/>
              </a:rPr>
              <a:t>far.</a:t>
            </a:r>
            <a:endParaRPr sz="3200">
              <a:latin typeface="Times New Roman"/>
              <a:cs typeface="Times New Roman"/>
            </a:endParaRPr>
          </a:p>
          <a:p>
            <a:pPr marL="356870" marR="400050" indent="-344805">
              <a:lnSpc>
                <a:spcPct val="100000"/>
              </a:lnSpc>
              <a:spcBef>
                <a:spcPts val="1925"/>
              </a:spcBef>
              <a:buChar char="•"/>
              <a:tabLst>
                <a:tab pos="356870" algn="l"/>
                <a:tab pos="357505" algn="l"/>
              </a:tabLst>
            </a:pPr>
            <a:r>
              <a:rPr sz="3200" spc="-5">
                <a:latin typeface="Times New Roman"/>
                <a:cs typeface="Times New Roman"/>
              </a:rPr>
              <a:t>Challenge </a:t>
            </a:r>
            <a:r>
              <a:rPr sz="3200">
                <a:latin typeface="Times New Roman"/>
                <a:cs typeface="Times New Roman"/>
              </a:rPr>
              <a:t>for proof-of-stake </a:t>
            </a:r>
            <a:r>
              <a:rPr sz="3200" spc="-15">
                <a:latin typeface="Times New Roman"/>
                <a:cs typeface="Times New Roman"/>
              </a:rPr>
              <a:t>systems </a:t>
            </a:r>
            <a:r>
              <a:rPr sz="3200" spc="-5">
                <a:latin typeface="Times New Roman"/>
                <a:cs typeface="Times New Roman"/>
              </a:rPr>
              <a:t>is to  keep track of the changing stakes of the  stakeholders.</a:t>
            </a:r>
            <a:endParaRPr sz="3200">
              <a:latin typeface="Times New Roman"/>
              <a:cs typeface="Times New Roman"/>
            </a:endParaRPr>
          </a:p>
        </p:txBody>
      </p:sp>
    </p:spTree>
    <p:extLst>
      <p:ext uri="{BB962C8B-B14F-4D97-AF65-F5344CB8AC3E}">
        <p14:creationId xmlns:p14="http://schemas.microsoft.com/office/powerpoint/2010/main" val="27634188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28976" y="434086"/>
            <a:ext cx="3533775" cy="695325"/>
          </a:xfrm>
          <a:prstGeom prst="rect">
            <a:avLst/>
          </a:prstGeom>
        </p:spPr>
        <p:txBody>
          <a:bodyPr vert="horz" wrap="square" lIns="0" tIns="11430" rIns="0" bIns="0" rtlCol="0">
            <a:spAutoFit/>
          </a:bodyPr>
          <a:lstStyle/>
          <a:p>
            <a:pPr marL="12700">
              <a:lnSpc>
                <a:spcPct val="100000"/>
              </a:lnSpc>
              <a:spcBef>
                <a:spcPts val="90"/>
              </a:spcBef>
            </a:pPr>
            <a:r>
              <a:rPr b="1" spc="-5">
                <a:latin typeface="Times New Roman"/>
                <a:cs typeface="Times New Roman"/>
              </a:rPr>
              <a:t>Proof-of-Stake</a:t>
            </a:r>
          </a:p>
        </p:txBody>
      </p:sp>
      <p:sp>
        <p:nvSpPr>
          <p:cNvPr id="3" name="object 3"/>
          <p:cNvSpPr txBox="1"/>
          <p:nvPr/>
        </p:nvSpPr>
        <p:spPr>
          <a:xfrm>
            <a:off x="764844" y="1697812"/>
            <a:ext cx="7618095" cy="4610735"/>
          </a:xfrm>
          <a:prstGeom prst="rect">
            <a:avLst/>
          </a:prstGeom>
        </p:spPr>
        <p:txBody>
          <a:bodyPr vert="horz" wrap="square" lIns="0" tIns="12065" rIns="0" bIns="0" rtlCol="0">
            <a:spAutoFit/>
          </a:bodyPr>
          <a:lstStyle/>
          <a:p>
            <a:pPr marL="356870" marR="5080" indent="-344805" algn="just">
              <a:lnSpc>
                <a:spcPct val="100000"/>
              </a:lnSpc>
              <a:spcBef>
                <a:spcPts val="95"/>
              </a:spcBef>
              <a:buChar char="•"/>
              <a:tabLst>
                <a:tab pos="357505" algn="l"/>
              </a:tabLst>
            </a:pPr>
            <a:r>
              <a:rPr sz="3200" spc="-5">
                <a:latin typeface="Times New Roman"/>
                <a:cs typeface="Times New Roman"/>
              </a:rPr>
              <a:t>Selection </a:t>
            </a:r>
            <a:r>
              <a:rPr sz="3200">
                <a:latin typeface="Times New Roman"/>
                <a:cs typeface="Times New Roman"/>
              </a:rPr>
              <a:t>by account </a:t>
            </a:r>
            <a:r>
              <a:rPr sz="3200" spc="-5">
                <a:latin typeface="Times New Roman"/>
                <a:cs typeface="Times New Roman"/>
              </a:rPr>
              <a:t>balance </a:t>
            </a:r>
            <a:r>
              <a:rPr sz="3200">
                <a:latin typeface="Times New Roman"/>
                <a:cs typeface="Times New Roman"/>
              </a:rPr>
              <a:t>would </a:t>
            </a:r>
            <a:r>
              <a:rPr sz="3200" spc="-5">
                <a:latin typeface="Times New Roman"/>
                <a:cs typeface="Times New Roman"/>
              </a:rPr>
              <a:t>result  in undesirable centralization </a:t>
            </a:r>
            <a:r>
              <a:rPr sz="3200">
                <a:latin typeface="Times New Roman"/>
                <a:cs typeface="Times New Roman"/>
              </a:rPr>
              <a:t>because </a:t>
            </a:r>
            <a:r>
              <a:rPr sz="3200" spc="-5">
                <a:latin typeface="Times New Roman"/>
                <a:cs typeface="Times New Roman"/>
              </a:rPr>
              <a:t>the  </a:t>
            </a:r>
            <a:r>
              <a:rPr sz="3200">
                <a:latin typeface="Times New Roman"/>
                <a:cs typeface="Times New Roman"/>
              </a:rPr>
              <a:t>single </a:t>
            </a:r>
            <a:r>
              <a:rPr sz="3200" spc="-5">
                <a:latin typeface="Times New Roman"/>
                <a:cs typeface="Times New Roman"/>
              </a:rPr>
              <a:t>richest member would have a  </a:t>
            </a:r>
            <a:r>
              <a:rPr sz="3200" spc="-10">
                <a:latin typeface="Times New Roman"/>
                <a:cs typeface="Times New Roman"/>
              </a:rPr>
              <a:t>permanent </a:t>
            </a:r>
            <a:r>
              <a:rPr sz="3200">
                <a:latin typeface="Times New Roman"/>
                <a:cs typeface="Times New Roman"/>
              </a:rPr>
              <a:t>advantage </a:t>
            </a:r>
            <a:r>
              <a:rPr sz="3200" spc="-10">
                <a:latin typeface="Times New Roman"/>
                <a:cs typeface="Times New Roman"/>
              </a:rPr>
              <a:t>as </a:t>
            </a:r>
            <a:r>
              <a:rPr sz="3200" spc="-5">
                <a:latin typeface="Times New Roman"/>
                <a:cs typeface="Times New Roman"/>
              </a:rPr>
              <a:t>it gets</a:t>
            </a:r>
            <a:r>
              <a:rPr sz="3200" spc="114">
                <a:latin typeface="Times New Roman"/>
                <a:cs typeface="Times New Roman"/>
              </a:rPr>
              <a:t> </a:t>
            </a:r>
            <a:r>
              <a:rPr sz="3200" spc="-5">
                <a:latin typeface="Times New Roman"/>
                <a:cs typeface="Times New Roman"/>
              </a:rPr>
              <a:t>richer.</a:t>
            </a:r>
            <a:endParaRPr sz="3200">
              <a:latin typeface="Times New Roman"/>
              <a:cs typeface="Times New Roman"/>
            </a:endParaRPr>
          </a:p>
          <a:p>
            <a:pPr>
              <a:lnSpc>
                <a:spcPct val="100000"/>
              </a:lnSpc>
              <a:spcBef>
                <a:spcPts val="35"/>
              </a:spcBef>
              <a:buFont typeface="Times New Roman"/>
              <a:buChar char="•"/>
            </a:pPr>
            <a:endParaRPr sz="4650">
              <a:latin typeface="Times New Roman"/>
              <a:cs typeface="Times New Roman"/>
            </a:endParaRPr>
          </a:p>
          <a:p>
            <a:pPr marL="356870" marR="6350" indent="-344805" algn="just">
              <a:lnSpc>
                <a:spcPct val="100000"/>
              </a:lnSpc>
              <a:buChar char="•"/>
              <a:tabLst>
                <a:tab pos="357505" algn="l"/>
              </a:tabLst>
            </a:pPr>
            <a:r>
              <a:rPr sz="3200" spc="-5">
                <a:latin typeface="Times New Roman"/>
                <a:cs typeface="Times New Roman"/>
              </a:rPr>
              <a:t>Different </a:t>
            </a:r>
            <a:r>
              <a:rPr sz="3200">
                <a:latin typeface="Times New Roman"/>
                <a:cs typeface="Times New Roman"/>
              </a:rPr>
              <a:t>versions: random selection, </a:t>
            </a:r>
            <a:r>
              <a:rPr sz="3200" spc="-5">
                <a:latin typeface="Times New Roman"/>
                <a:cs typeface="Times New Roman"/>
              </a:rPr>
              <a:t>age-  based stake </a:t>
            </a:r>
            <a:r>
              <a:rPr sz="3200">
                <a:latin typeface="Times New Roman"/>
                <a:cs typeface="Times New Roman"/>
              </a:rPr>
              <a:t>selection </a:t>
            </a:r>
            <a:r>
              <a:rPr sz="3200" spc="-10">
                <a:latin typeface="Times New Roman"/>
                <a:cs typeface="Times New Roman"/>
              </a:rPr>
              <a:t>(number </a:t>
            </a:r>
            <a:r>
              <a:rPr sz="3200">
                <a:latin typeface="Times New Roman"/>
                <a:cs typeface="Times New Roman"/>
              </a:rPr>
              <a:t>of </a:t>
            </a:r>
            <a:r>
              <a:rPr sz="3200" spc="-5">
                <a:latin typeface="Times New Roman"/>
                <a:cs typeface="Times New Roman"/>
              </a:rPr>
              <a:t>coins stake  multiply </a:t>
            </a:r>
            <a:r>
              <a:rPr sz="3200">
                <a:latin typeface="Times New Roman"/>
                <a:cs typeface="Times New Roman"/>
              </a:rPr>
              <a:t>by </a:t>
            </a:r>
            <a:r>
              <a:rPr sz="3200" spc="-5">
                <a:latin typeface="Times New Roman"/>
                <a:cs typeface="Times New Roman"/>
              </a:rPr>
              <a:t>the </a:t>
            </a:r>
            <a:r>
              <a:rPr sz="3200" spc="-10">
                <a:latin typeface="Times New Roman"/>
                <a:cs typeface="Times New Roman"/>
              </a:rPr>
              <a:t>time </a:t>
            </a:r>
            <a:r>
              <a:rPr sz="3200" spc="-5">
                <a:latin typeface="Times New Roman"/>
                <a:cs typeface="Times New Roman"/>
              </a:rPr>
              <a:t>they have </a:t>
            </a:r>
            <a:r>
              <a:rPr sz="3200">
                <a:latin typeface="Times New Roman"/>
                <a:cs typeface="Times New Roman"/>
              </a:rPr>
              <a:t>been </a:t>
            </a:r>
            <a:r>
              <a:rPr sz="3200" spc="-5">
                <a:latin typeface="Times New Roman"/>
                <a:cs typeface="Times New Roman"/>
              </a:rPr>
              <a:t>staked,  when selected, </a:t>
            </a:r>
            <a:r>
              <a:rPr sz="3200" spc="-20">
                <a:latin typeface="Times New Roman"/>
                <a:cs typeface="Times New Roman"/>
              </a:rPr>
              <a:t>time </a:t>
            </a:r>
            <a:r>
              <a:rPr sz="3200" spc="-5">
                <a:latin typeface="Times New Roman"/>
                <a:cs typeface="Times New Roman"/>
              </a:rPr>
              <a:t>reset to</a:t>
            </a:r>
            <a:r>
              <a:rPr sz="3200" spc="180">
                <a:latin typeface="Times New Roman"/>
                <a:cs typeface="Times New Roman"/>
              </a:rPr>
              <a:t> </a:t>
            </a:r>
            <a:r>
              <a:rPr sz="3200" spc="-5">
                <a:latin typeface="Times New Roman"/>
                <a:cs typeface="Times New Roman"/>
              </a:rPr>
              <a:t>0)…</a:t>
            </a:r>
            <a:endParaRPr sz="3200">
              <a:latin typeface="Times New Roman"/>
              <a:cs typeface="Times New Roman"/>
            </a:endParaRPr>
          </a:p>
        </p:txBody>
      </p:sp>
    </p:spTree>
    <p:extLst>
      <p:ext uri="{BB962C8B-B14F-4D97-AF65-F5344CB8AC3E}">
        <p14:creationId xmlns:p14="http://schemas.microsoft.com/office/powerpoint/2010/main" val="1449155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4844" y="2002917"/>
            <a:ext cx="7595234" cy="3147060"/>
          </a:xfrm>
          <a:prstGeom prst="rect">
            <a:avLst/>
          </a:prstGeom>
        </p:spPr>
        <p:txBody>
          <a:bodyPr vert="horz" wrap="square" lIns="0" tIns="11430" rIns="0" bIns="0" rtlCol="0">
            <a:spAutoFit/>
          </a:bodyPr>
          <a:lstStyle/>
          <a:p>
            <a:pPr marL="356870" marR="5080" indent="-344805">
              <a:lnSpc>
                <a:spcPct val="100000"/>
              </a:lnSpc>
              <a:spcBef>
                <a:spcPts val="90"/>
              </a:spcBef>
              <a:buChar char="•"/>
              <a:tabLst>
                <a:tab pos="356870" algn="l"/>
                <a:tab pos="357505" algn="l"/>
              </a:tabLst>
            </a:pPr>
            <a:r>
              <a:rPr sz="3200" spc="-5">
                <a:latin typeface="Times New Roman"/>
                <a:cs typeface="Times New Roman"/>
              </a:rPr>
              <a:t>Blackcoin (Vasin, </a:t>
            </a:r>
            <a:r>
              <a:rPr sz="3200">
                <a:latin typeface="Times New Roman"/>
                <a:cs typeface="Times New Roman"/>
              </a:rPr>
              <a:t>2014) </a:t>
            </a:r>
            <a:r>
              <a:rPr sz="3200" spc="-5">
                <a:latin typeface="Times New Roman"/>
                <a:cs typeface="Times New Roman"/>
              </a:rPr>
              <a:t>uses </a:t>
            </a:r>
            <a:r>
              <a:rPr sz="3200" spc="-10">
                <a:latin typeface="Times New Roman"/>
                <a:cs typeface="Times New Roman"/>
              </a:rPr>
              <a:t>randomization  </a:t>
            </a:r>
            <a:r>
              <a:rPr sz="3200" spc="-5">
                <a:latin typeface="Times New Roman"/>
                <a:cs typeface="Times New Roman"/>
              </a:rPr>
              <a:t>to predict the next</a:t>
            </a:r>
            <a:r>
              <a:rPr sz="3200" spc="15">
                <a:latin typeface="Times New Roman"/>
                <a:cs typeface="Times New Roman"/>
              </a:rPr>
              <a:t> </a:t>
            </a:r>
            <a:r>
              <a:rPr sz="3200" spc="-5">
                <a:latin typeface="Times New Roman"/>
                <a:cs typeface="Times New Roman"/>
              </a:rPr>
              <a:t>generator.</a:t>
            </a:r>
            <a:endParaRPr sz="3200">
              <a:latin typeface="Times New Roman"/>
              <a:cs typeface="Times New Roman"/>
            </a:endParaRPr>
          </a:p>
          <a:p>
            <a:pPr>
              <a:lnSpc>
                <a:spcPct val="100000"/>
              </a:lnSpc>
              <a:spcBef>
                <a:spcPts val="35"/>
              </a:spcBef>
              <a:buFont typeface="Times New Roman"/>
              <a:buChar char="•"/>
            </a:pPr>
            <a:endParaRPr sz="4650">
              <a:latin typeface="Times New Roman"/>
              <a:cs typeface="Times New Roman"/>
            </a:endParaRPr>
          </a:p>
          <a:p>
            <a:pPr marL="356870" marR="358140" indent="-344805">
              <a:lnSpc>
                <a:spcPct val="100000"/>
              </a:lnSpc>
              <a:buChar char="•"/>
              <a:tabLst>
                <a:tab pos="356870" algn="l"/>
                <a:tab pos="357505" algn="l"/>
              </a:tabLst>
            </a:pPr>
            <a:r>
              <a:rPr sz="3200" spc="-5">
                <a:latin typeface="Times New Roman"/>
                <a:cs typeface="Times New Roman"/>
              </a:rPr>
              <a:t>It uses a </a:t>
            </a:r>
            <a:r>
              <a:rPr sz="3200" spc="-15">
                <a:latin typeface="Times New Roman"/>
                <a:cs typeface="Times New Roman"/>
              </a:rPr>
              <a:t>formula </a:t>
            </a:r>
            <a:r>
              <a:rPr sz="3200" spc="-5">
                <a:latin typeface="Times New Roman"/>
                <a:cs typeface="Times New Roman"/>
              </a:rPr>
              <a:t>that </a:t>
            </a:r>
            <a:r>
              <a:rPr sz="3200">
                <a:latin typeface="Times New Roman"/>
                <a:cs typeface="Times New Roman"/>
              </a:rPr>
              <a:t>looks for </a:t>
            </a:r>
            <a:r>
              <a:rPr sz="3200" spc="-5">
                <a:latin typeface="Times New Roman"/>
                <a:cs typeface="Times New Roman"/>
              </a:rPr>
              <a:t>the lowest  hash value in </a:t>
            </a:r>
            <a:r>
              <a:rPr sz="3200" spc="-10">
                <a:latin typeface="Times New Roman"/>
                <a:cs typeface="Times New Roman"/>
              </a:rPr>
              <a:t>combination </a:t>
            </a:r>
            <a:r>
              <a:rPr sz="3200" spc="-5">
                <a:latin typeface="Times New Roman"/>
                <a:cs typeface="Times New Roman"/>
              </a:rPr>
              <a:t>with the size of  the</a:t>
            </a:r>
            <a:r>
              <a:rPr sz="3200" spc="-10">
                <a:latin typeface="Times New Roman"/>
                <a:cs typeface="Times New Roman"/>
              </a:rPr>
              <a:t> </a:t>
            </a:r>
            <a:r>
              <a:rPr sz="3200" spc="-5">
                <a:latin typeface="Times New Roman"/>
                <a:cs typeface="Times New Roman"/>
              </a:rPr>
              <a:t>stake.</a:t>
            </a:r>
            <a:endParaRPr sz="3200">
              <a:latin typeface="Times New Roman"/>
              <a:cs typeface="Times New Roman"/>
            </a:endParaRPr>
          </a:p>
        </p:txBody>
      </p:sp>
      <p:sp>
        <p:nvSpPr>
          <p:cNvPr id="3" name="object 3"/>
          <p:cNvSpPr txBox="1">
            <a:spLocks noGrp="1"/>
          </p:cNvSpPr>
          <p:nvPr>
            <p:ph type="title"/>
          </p:nvPr>
        </p:nvSpPr>
        <p:spPr>
          <a:xfrm>
            <a:off x="738022" y="434086"/>
            <a:ext cx="7513955" cy="695325"/>
          </a:xfrm>
          <a:prstGeom prst="rect">
            <a:avLst/>
          </a:prstGeom>
        </p:spPr>
        <p:txBody>
          <a:bodyPr vert="horz" wrap="square" lIns="0" tIns="11430" rIns="0" bIns="0" rtlCol="0">
            <a:spAutoFit/>
          </a:bodyPr>
          <a:lstStyle/>
          <a:p>
            <a:pPr marL="12700">
              <a:lnSpc>
                <a:spcPct val="100000"/>
              </a:lnSpc>
              <a:spcBef>
                <a:spcPts val="90"/>
              </a:spcBef>
            </a:pPr>
            <a:r>
              <a:rPr b="1" spc="-5">
                <a:latin typeface="Times New Roman"/>
                <a:cs typeface="Times New Roman"/>
              </a:rPr>
              <a:t>Proof-of-Stake:</a:t>
            </a:r>
            <a:r>
              <a:rPr b="1">
                <a:latin typeface="Times New Roman"/>
                <a:cs typeface="Times New Roman"/>
              </a:rPr>
              <a:t> </a:t>
            </a:r>
            <a:r>
              <a:rPr b="1" spc="-10">
                <a:latin typeface="Times New Roman"/>
                <a:cs typeface="Times New Roman"/>
              </a:rPr>
              <a:t>Randomization</a:t>
            </a:r>
          </a:p>
        </p:txBody>
      </p:sp>
    </p:spTree>
    <p:extLst>
      <p:ext uri="{BB962C8B-B14F-4D97-AF65-F5344CB8AC3E}">
        <p14:creationId xmlns:p14="http://schemas.microsoft.com/office/powerpoint/2010/main" val="1237790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1774317"/>
            <a:ext cx="8279130" cy="3927475"/>
          </a:xfrm>
          <a:prstGeom prst="rect">
            <a:avLst/>
          </a:prstGeom>
        </p:spPr>
        <p:txBody>
          <a:bodyPr vert="horz" wrap="square" lIns="0" tIns="11430" rIns="0" bIns="0" rtlCol="0">
            <a:spAutoFit/>
          </a:bodyPr>
          <a:lstStyle/>
          <a:p>
            <a:pPr marL="356870" marR="401955" indent="-344805">
              <a:lnSpc>
                <a:spcPct val="100000"/>
              </a:lnSpc>
              <a:spcBef>
                <a:spcPts val="90"/>
              </a:spcBef>
              <a:buChar char="•"/>
              <a:tabLst>
                <a:tab pos="356870" algn="l"/>
                <a:tab pos="357505" algn="l"/>
              </a:tabLst>
            </a:pPr>
            <a:r>
              <a:rPr sz="3200" spc="-5">
                <a:latin typeface="Times New Roman"/>
                <a:cs typeface="Times New Roman"/>
              </a:rPr>
              <a:t>Peercoin (King and Nadal, </a:t>
            </a:r>
            <a:r>
              <a:rPr sz="3200">
                <a:latin typeface="Times New Roman"/>
                <a:cs typeface="Times New Roman"/>
              </a:rPr>
              <a:t>2012) favours </a:t>
            </a:r>
            <a:r>
              <a:rPr sz="3200" spc="-5">
                <a:latin typeface="Times New Roman"/>
                <a:cs typeface="Times New Roman"/>
              </a:rPr>
              <a:t>coin  age-based</a:t>
            </a:r>
            <a:r>
              <a:rPr sz="3200" spc="25">
                <a:latin typeface="Times New Roman"/>
                <a:cs typeface="Times New Roman"/>
              </a:rPr>
              <a:t> </a:t>
            </a:r>
            <a:r>
              <a:rPr sz="3200">
                <a:latin typeface="Times New Roman"/>
                <a:cs typeface="Times New Roman"/>
              </a:rPr>
              <a:t>selection.</a:t>
            </a:r>
          </a:p>
          <a:p>
            <a:pPr marL="356870" marR="5080" indent="-344805">
              <a:lnSpc>
                <a:spcPct val="100000"/>
              </a:lnSpc>
              <a:spcBef>
                <a:spcPts val="1925"/>
              </a:spcBef>
              <a:buChar char="•"/>
              <a:tabLst>
                <a:tab pos="356870" algn="l"/>
                <a:tab pos="357505" algn="l"/>
              </a:tabLst>
            </a:pPr>
            <a:r>
              <a:rPr sz="3200" spc="-5">
                <a:latin typeface="Times New Roman"/>
                <a:cs typeface="Times New Roman"/>
              </a:rPr>
              <a:t>In Peercoin, </a:t>
            </a:r>
            <a:r>
              <a:rPr sz="3200">
                <a:latin typeface="Times New Roman"/>
                <a:cs typeface="Times New Roman"/>
              </a:rPr>
              <a:t>older </a:t>
            </a:r>
            <a:r>
              <a:rPr sz="3200" spc="-5">
                <a:latin typeface="Times New Roman"/>
                <a:cs typeface="Times New Roman"/>
              </a:rPr>
              <a:t>and larger sets </a:t>
            </a:r>
            <a:r>
              <a:rPr sz="3200">
                <a:latin typeface="Times New Roman"/>
                <a:cs typeface="Times New Roman"/>
              </a:rPr>
              <a:t>of coins have </a:t>
            </a:r>
            <a:r>
              <a:rPr sz="3200" spc="-5">
                <a:latin typeface="Times New Roman"/>
                <a:cs typeface="Times New Roman"/>
              </a:rPr>
              <a:t>a  greater </a:t>
            </a:r>
            <a:r>
              <a:rPr sz="3200">
                <a:latin typeface="Times New Roman"/>
                <a:cs typeface="Times New Roman"/>
              </a:rPr>
              <a:t>probability </a:t>
            </a:r>
            <a:r>
              <a:rPr sz="3200" spc="-5">
                <a:latin typeface="Times New Roman"/>
                <a:cs typeface="Times New Roman"/>
              </a:rPr>
              <a:t>of </a:t>
            </a:r>
            <a:r>
              <a:rPr sz="3200" spc="-15">
                <a:latin typeface="Times New Roman"/>
                <a:cs typeface="Times New Roman"/>
              </a:rPr>
              <a:t>mining </a:t>
            </a:r>
            <a:r>
              <a:rPr sz="3200">
                <a:latin typeface="Times New Roman"/>
                <a:cs typeface="Times New Roman"/>
              </a:rPr>
              <a:t>the next</a:t>
            </a:r>
            <a:r>
              <a:rPr sz="3200" spc="45">
                <a:latin typeface="Times New Roman"/>
                <a:cs typeface="Times New Roman"/>
              </a:rPr>
              <a:t> </a:t>
            </a:r>
            <a:r>
              <a:rPr sz="3200">
                <a:latin typeface="Times New Roman"/>
                <a:cs typeface="Times New Roman"/>
              </a:rPr>
              <a:t>block.</a:t>
            </a:r>
          </a:p>
          <a:p>
            <a:pPr marL="356870" marR="107950" indent="-344805" algn="just">
              <a:lnSpc>
                <a:spcPct val="100000"/>
              </a:lnSpc>
              <a:spcBef>
                <a:spcPts val="1920"/>
              </a:spcBef>
              <a:buChar char="•"/>
              <a:tabLst>
                <a:tab pos="357505" algn="l"/>
              </a:tabLst>
            </a:pPr>
            <a:r>
              <a:rPr sz="3200" spc="-5">
                <a:latin typeface="Times New Roman"/>
                <a:cs typeface="Times New Roman"/>
              </a:rPr>
              <a:t>Once a </a:t>
            </a:r>
            <a:r>
              <a:rPr sz="3200">
                <a:latin typeface="Times New Roman"/>
                <a:cs typeface="Times New Roman"/>
              </a:rPr>
              <a:t>user </a:t>
            </a:r>
            <a:r>
              <a:rPr sz="3200" spc="-5">
                <a:latin typeface="Times New Roman"/>
                <a:cs typeface="Times New Roman"/>
              </a:rPr>
              <a:t>has forged a </a:t>
            </a:r>
            <a:r>
              <a:rPr sz="3200">
                <a:latin typeface="Times New Roman"/>
                <a:cs typeface="Times New Roman"/>
              </a:rPr>
              <a:t>block, </a:t>
            </a:r>
            <a:r>
              <a:rPr sz="3200" spc="-5">
                <a:latin typeface="Times New Roman"/>
                <a:cs typeface="Times New Roman"/>
              </a:rPr>
              <a:t>their coin age is  reset to zero and then they </a:t>
            </a:r>
            <a:r>
              <a:rPr sz="3200" spc="-20">
                <a:latin typeface="Times New Roman"/>
                <a:cs typeface="Times New Roman"/>
              </a:rPr>
              <a:t>must </a:t>
            </a:r>
            <a:r>
              <a:rPr sz="3200" spc="-5">
                <a:latin typeface="Times New Roman"/>
                <a:cs typeface="Times New Roman"/>
              </a:rPr>
              <a:t>wait at least </a:t>
            </a:r>
            <a:r>
              <a:rPr sz="3200">
                <a:latin typeface="Times New Roman"/>
                <a:cs typeface="Times New Roman"/>
              </a:rPr>
              <a:t>30  </a:t>
            </a:r>
            <a:r>
              <a:rPr sz="3200" spc="-5">
                <a:latin typeface="Times New Roman"/>
                <a:cs typeface="Times New Roman"/>
              </a:rPr>
              <a:t>days again </a:t>
            </a:r>
            <a:r>
              <a:rPr sz="3200">
                <a:latin typeface="Times New Roman"/>
                <a:cs typeface="Times New Roman"/>
              </a:rPr>
              <a:t>before they </a:t>
            </a:r>
            <a:r>
              <a:rPr sz="3200" spc="-5">
                <a:latin typeface="Times New Roman"/>
                <a:cs typeface="Times New Roman"/>
              </a:rPr>
              <a:t>can </a:t>
            </a:r>
            <a:r>
              <a:rPr sz="3200">
                <a:latin typeface="Times New Roman"/>
                <a:cs typeface="Times New Roman"/>
              </a:rPr>
              <a:t>sign another block.</a:t>
            </a:r>
          </a:p>
        </p:txBody>
      </p:sp>
      <p:sp>
        <p:nvSpPr>
          <p:cNvPr id="3" name="object 3"/>
          <p:cNvSpPr txBox="1">
            <a:spLocks noGrp="1"/>
          </p:cNvSpPr>
          <p:nvPr>
            <p:ph type="title"/>
          </p:nvPr>
        </p:nvSpPr>
        <p:spPr>
          <a:xfrm>
            <a:off x="1518666" y="434086"/>
            <a:ext cx="5951220" cy="695325"/>
          </a:xfrm>
          <a:prstGeom prst="rect">
            <a:avLst/>
          </a:prstGeom>
        </p:spPr>
        <p:txBody>
          <a:bodyPr vert="horz" wrap="square" lIns="0" tIns="11430" rIns="0" bIns="0" rtlCol="0">
            <a:spAutoFit/>
          </a:bodyPr>
          <a:lstStyle/>
          <a:p>
            <a:pPr marL="12700">
              <a:lnSpc>
                <a:spcPct val="100000"/>
              </a:lnSpc>
              <a:spcBef>
                <a:spcPts val="90"/>
              </a:spcBef>
            </a:pPr>
            <a:r>
              <a:rPr b="1" spc="-5">
                <a:latin typeface="Times New Roman"/>
                <a:cs typeface="Times New Roman"/>
              </a:rPr>
              <a:t>Proof-of-Stake: Coin</a:t>
            </a:r>
            <a:r>
              <a:rPr b="1" spc="-30">
                <a:latin typeface="Times New Roman"/>
                <a:cs typeface="Times New Roman"/>
              </a:rPr>
              <a:t> </a:t>
            </a:r>
            <a:r>
              <a:rPr b="1" spc="-5">
                <a:latin typeface="Times New Roman"/>
                <a:cs typeface="Times New Roman"/>
              </a:rPr>
              <a:t>age</a:t>
            </a:r>
          </a:p>
        </p:txBody>
      </p:sp>
    </p:spTree>
    <p:extLst>
      <p:ext uri="{BB962C8B-B14F-4D97-AF65-F5344CB8AC3E}">
        <p14:creationId xmlns:p14="http://schemas.microsoft.com/office/powerpoint/2010/main" val="39403673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44564" y="204639"/>
            <a:ext cx="9144000" cy="603590"/>
          </a:xfrm>
        </p:spPr>
        <p:txBody>
          <a:bodyPr>
            <a:normAutofit/>
          </a:bodyPr>
          <a:lstStyle/>
          <a:p>
            <a:r>
              <a:rPr lang="en-US" sz="3200" i="1">
                <a:effectLst>
                  <a:outerShdw blurRad="38100" dist="38100" dir="2700000" algn="tl">
                    <a:srgbClr val="000000">
                      <a:alpha val="43137"/>
                    </a:srgbClr>
                  </a:outerShdw>
                </a:effectLst>
              </a:rPr>
              <a:t>Proof of Work vs Proof of Stake</a:t>
            </a:r>
            <a:endParaRPr lang="en-US" i="1">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C44D6E56-4DDB-5448-B544-C1B1DCC2E384}" type="slidenum">
              <a:rPr lang="en-US" smtClean="0"/>
              <a:t>58</a:t>
            </a:fld>
            <a:endParaRPr lang="en-US"/>
          </a:p>
        </p:txBody>
      </p:sp>
      <p:pic>
        <p:nvPicPr>
          <p:cNvPr id="16" name="Content Placeholder 15">
            <a:extLst>
              <a:ext uri="{FF2B5EF4-FFF2-40B4-BE49-F238E27FC236}">
                <a16:creationId xmlns:a16="http://schemas.microsoft.com/office/drawing/2014/main" id="{26D82D34-1EEF-4FC2-AE1A-D4E6335D71B3}"/>
              </a:ext>
            </a:extLst>
          </p:cNvPr>
          <p:cNvPicPr>
            <a:picLocks noGrp="1" noChangeAspect="1"/>
          </p:cNvPicPr>
          <p:nvPr>
            <p:ph idx="1"/>
          </p:nvPr>
        </p:nvPicPr>
        <p:blipFill>
          <a:blip r:embed="rId3"/>
          <a:stretch>
            <a:fillRect/>
          </a:stretch>
        </p:blipFill>
        <p:spPr>
          <a:xfrm>
            <a:off x="72646" y="1335979"/>
            <a:ext cx="8909579" cy="4492622"/>
          </a:xfrm>
        </p:spPr>
      </p:pic>
    </p:spTree>
    <p:extLst>
      <p:ext uri="{BB962C8B-B14F-4D97-AF65-F5344CB8AC3E}">
        <p14:creationId xmlns:p14="http://schemas.microsoft.com/office/powerpoint/2010/main" val="448180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Delegated Proof of Stake (</a:t>
            </a:r>
            <a:r>
              <a:rPr lang="en-US" sz="3200" i="1" err="1">
                <a:effectLst>
                  <a:outerShdw blurRad="38100" dist="38100" dir="2700000" algn="tl">
                    <a:srgbClr val="000000">
                      <a:alpha val="43137"/>
                    </a:srgbClr>
                  </a:outerShdw>
                </a:effectLst>
              </a:rPr>
              <a:t>DPoS</a:t>
            </a:r>
            <a:r>
              <a:rPr lang="en-US" sz="3200" i="1">
                <a:effectLst>
                  <a:outerShdw blurRad="38100" dist="38100" dir="2700000" algn="tl">
                    <a:srgbClr val="000000">
                      <a:alpha val="43137"/>
                    </a:srgbClr>
                  </a:outerShdw>
                </a:effectLst>
              </a:rPr>
              <a: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a:t>Delegated Proof of Stake is a variation of the typical proof of stake. The system is quite robust and adds a different form of flexibility to the whole equation.</a:t>
            </a:r>
          </a:p>
          <a:p>
            <a:pPr algn="just"/>
            <a:endParaRPr lang="en-US" sz="2400"/>
          </a:p>
          <a:p>
            <a:pPr algn="just"/>
            <a:r>
              <a:rPr lang="en-US" sz="2400"/>
              <a:t>If you want fast, efficient, decentralized consensus algorithms then Delegated Proof of Stake would be the best way to go. The issue of the stakeholders gets fully solved here in a democratic way. Every component on the network can become a delegate.</a:t>
            </a:r>
          </a:p>
          <a:p>
            <a:pPr algn="just"/>
            <a:endParaRPr lang="en-US" sz="2400"/>
          </a:p>
          <a:p>
            <a:pPr algn="just"/>
            <a:r>
              <a:rPr lang="en-US" sz="2400"/>
              <a:t>Here, instead of miners or Validators, the nodes are called delegates. By determining block production, this system can make a transaction within just one second! Moreover, this system was designed to ensure all level of protection against regulatory problems.</a:t>
            </a:r>
          </a:p>
        </p:txBody>
      </p:sp>
      <p:sp>
        <p:nvSpPr>
          <p:cNvPr id="3" name="Slide Number Placeholder 2"/>
          <p:cNvSpPr>
            <a:spLocks noGrp="1"/>
          </p:cNvSpPr>
          <p:nvPr>
            <p:ph type="sldNum" sz="quarter" idx="12"/>
          </p:nvPr>
        </p:nvSpPr>
        <p:spPr/>
        <p:txBody>
          <a:bodyPr/>
          <a:lstStyle/>
          <a:p>
            <a:fld id="{C44D6E56-4DDB-5448-B544-C1B1DCC2E384}" type="slidenum">
              <a:rPr lang="en-US" smtClean="0"/>
              <a:t>59</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Introduction</a:t>
            </a:r>
            <a:endParaRPr lang="en-US"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11242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15388"/>
            <a:ext cx="9144000" cy="954219"/>
          </a:xfrm>
        </p:spPr>
        <p:txBody>
          <a:bodyPr>
            <a:normAutofit/>
          </a:bodyPr>
          <a:lstStyle/>
          <a:p>
            <a:r>
              <a:rPr lang="en-US" i="1">
                <a:effectLst>
                  <a:outerShdw blurRad="38100" dist="38100" dir="2700000" algn="tl">
                    <a:srgbClr val="000000">
                      <a:alpha val="43137"/>
                    </a:srgbClr>
                  </a:outerShdw>
                </a:effectLst>
              </a:rPr>
              <a:t>What is a Consensus Algorithm?</a:t>
            </a:r>
          </a:p>
        </p:txBody>
      </p:sp>
      <p:sp>
        <p:nvSpPr>
          <p:cNvPr id="118" name="Shape 118"/>
          <p:cNvSpPr txBox="1">
            <a:spLocks noGrp="1"/>
          </p:cNvSpPr>
          <p:nvPr>
            <p:ph idx="1"/>
          </p:nvPr>
        </p:nvSpPr>
        <p:spPr>
          <a:xfrm>
            <a:off x="88899" y="978163"/>
            <a:ext cx="8759679" cy="4792404"/>
          </a:xfrm>
          <a:prstGeom prst="rect">
            <a:avLst/>
          </a:prstGeom>
        </p:spPr>
        <p:txBody>
          <a:bodyPr lIns="91425" tIns="91425" rIns="91425" bIns="91425" anchor="t" anchorCtr="0">
            <a:noAutofit/>
          </a:bodyPr>
          <a:lstStyle/>
          <a:p>
            <a:pPr algn="just"/>
            <a:r>
              <a:rPr lang="en-US" sz="2200"/>
              <a:t>Consensus algorithms are a decision-making process for a group, where individuals of the group construct and support the decision that works best for the rest of them. It’s a form of resolution where individuals need to support the majority decision, whether they liked it or not.</a:t>
            </a:r>
          </a:p>
          <a:p>
            <a:pPr algn="just"/>
            <a:endParaRPr lang="en-US" sz="1100"/>
          </a:p>
          <a:p>
            <a:pPr algn="just"/>
            <a:r>
              <a:rPr lang="en-US" sz="2200"/>
              <a:t>In simple terms, it’s just a method to decide within a group. </a:t>
            </a:r>
          </a:p>
          <a:p>
            <a:pPr lvl="2" algn="just"/>
            <a:r>
              <a:rPr lang="en-US" sz="2200"/>
              <a:t>Example :  Imagine a group of ten people that want to make a decision about a project that benefits them all. Every one of them can suggest an idea, but the majority will be in favor of the one that helps them the most. Others have to deal with this decision whether they liked it or not.</a:t>
            </a:r>
          </a:p>
          <a:p>
            <a:pPr algn="just"/>
            <a:endParaRPr lang="en-US" sz="1100"/>
          </a:p>
          <a:p>
            <a:pPr algn="just"/>
            <a:r>
              <a:rPr lang="en-US" sz="2200"/>
              <a:t>Now imagine the same thing with thousands of people. Wouldn’t that drastically make it way more difficult?</a:t>
            </a:r>
          </a:p>
          <a:p>
            <a:pPr lvl="2" algn="just"/>
            <a:r>
              <a:rPr lang="en-US" sz="2200"/>
              <a:t>Consensus algorithms do not merely agree with the majority votes, but it also agrees to one that benefits all of them. So, it’s always a win for the network.</a:t>
            </a:r>
            <a:endParaRPr lang="en-IN" sz="2200"/>
          </a:p>
        </p:txBody>
      </p:sp>
      <p:sp>
        <p:nvSpPr>
          <p:cNvPr id="3" name="Slide Number Placeholder 2"/>
          <p:cNvSpPr>
            <a:spLocks noGrp="1"/>
          </p:cNvSpPr>
          <p:nvPr>
            <p:ph type="sldNum" sz="quarter" idx="12"/>
          </p:nvPr>
        </p:nvSpPr>
        <p:spPr/>
        <p:txBody>
          <a:bodyPr/>
          <a:lstStyle/>
          <a:p>
            <a:fld id="{C44D6E56-4DDB-5448-B544-C1B1DCC2E384}" type="slidenum">
              <a:rPr lang="en-US" smtClean="0"/>
              <a:t>6</a:t>
            </a:fld>
            <a:endParaRPr lang="en-US"/>
          </a:p>
        </p:txBody>
      </p:sp>
    </p:spTree>
    <p:extLst>
      <p:ext uri="{BB962C8B-B14F-4D97-AF65-F5344CB8AC3E}">
        <p14:creationId xmlns:p14="http://schemas.microsoft.com/office/powerpoint/2010/main" val="19027922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Delegated Proof of Stake (</a:t>
            </a:r>
            <a:r>
              <a:rPr lang="en-US" sz="3200" i="1" err="1">
                <a:effectLst>
                  <a:outerShdw blurRad="38100" dist="38100" dir="2700000" algn="tl">
                    <a:srgbClr val="000000">
                      <a:alpha val="43137"/>
                    </a:srgbClr>
                  </a:outerShdw>
                </a:effectLst>
              </a:rPr>
              <a:t>DPoS</a:t>
            </a:r>
            <a:r>
              <a:rPr lang="en-US" sz="3200" i="1">
                <a:effectLst>
                  <a:outerShdw blurRad="38100" dist="38100" dir="2700000" algn="tl">
                    <a:srgbClr val="000000">
                      <a:alpha val="43137"/>
                    </a:srgbClr>
                  </a:outerShdw>
                </a:effectLst>
              </a:rPr>
              <a: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000"/>
              <a:t>Usually, </a:t>
            </a:r>
            <a:r>
              <a:rPr lang="en-US" sz="2000" b="1"/>
              <a:t>witnesses</a:t>
            </a:r>
            <a:r>
              <a:rPr lang="en-US" sz="2000"/>
              <a:t> are free from regulations and other neutral words. Standard witness in the traditional contracts has a special place for witnesses to validate. They just make sure that individuals are supposed to get in contact at a specified time.</a:t>
            </a:r>
          </a:p>
          <a:p>
            <a:pPr algn="just"/>
            <a:endParaRPr lang="en-US" sz="800"/>
          </a:p>
          <a:p>
            <a:pPr algn="just"/>
            <a:r>
              <a:rPr lang="en-US" sz="2000"/>
              <a:t>In DPOS, witnesses can generate blocks of information. There also is a concept of voting to elect the top witnesses. The voting only occurs when the system thinks it’s fully decentralized.</a:t>
            </a:r>
          </a:p>
          <a:p>
            <a:pPr algn="just"/>
            <a:endParaRPr lang="en-US" sz="800"/>
          </a:p>
          <a:p>
            <a:pPr algn="just"/>
            <a:r>
              <a:rPr lang="en-US" sz="2000"/>
              <a:t>All the witnesses are paid right after it produces a block. The rate gets previously selected through a voting system.</a:t>
            </a:r>
          </a:p>
          <a:p>
            <a:pPr algn="just"/>
            <a:endParaRPr lang="en-US" sz="800"/>
          </a:p>
          <a:p>
            <a:pPr algn="just"/>
            <a:r>
              <a:rPr lang="en-US" sz="2000"/>
              <a:t>Just like witnesses, </a:t>
            </a:r>
            <a:r>
              <a:rPr lang="en-US" sz="2000" b="1"/>
              <a:t>delegates</a:t>
            </a:r>
            <a:r>
              <a:rPr lang="en-US" sz="2000"/>
              <a:t> get also chosen. Delegates are used for changing the overall network parameters. </a:t>
            </a:r>
          </a:p>
          <a:p>
            <a:pPr algn="just"/>
            <a:endParaRPr lang="en-US" sz="800"/>
          </a:p>
          <a:p>
            <a:pPr algn="just"/>
            <a:r>
              <a:rPr lang="en-US" sz="2000"/>
              <a:t>With delegates, you’ll get access to transaction fees, block intervals, block sizes and witness pay.</a:t>
            </a:r>
          </a:p>
          <a:p>
            <a:pPr algn="just"/>
            <a:endParaRPr lang="en-US" sz="800"/>
          </a:p>
          <a:p>
            <a:pPr algn="just"/>
            <a:r>
              <a:rPr lang="en-US" sz="2000"/>
              <a:t>To change a parameter in the network, a majority of delegates need to vote for the same thing. However, delegates won’t get paid like witnesses.</a:t>
            </a:r>
          </a:p>
          <a:p>
            <a:pPr algn="just"/>
            <a:endParaRPr lang="en-US" sz="2000"/>
          </a:p>
        </p:txBody>
      </p:sp>
      <p:sp>
        <p:nvSpPr>
          <p:cNvPr id="3" name="Slide Number Placeholder 2"/>
          <p:cNvSpPr>
            <a:spLocks noGrp="1"/>
          </p:cNvSpPr>
          <p:nvPr>
            <p:ph type="sldNum" sz="quarter" idx="12"/>
          </p:nvPr>
        </p:nvSpPr>
        <p:spPr/>
        <p:txBody>
          <a:bodyPr/>
          <a:lstStyle/>
          <a:p>
            <a:fld id="{C44D6E56-4DDB-5448-B544-C1B1DCC2E384}" type="slidenum">
              <a:rPr lang="en-US" smtClean="0"/>
              <a:t>60</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Witnesses and Delegates</a:t>
            </a:r>
            <a:endParaRPr lang="en-US"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026356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Delegated Proof of Stake (</a:t>
            </a:r>
            <a:r>
              <a:rPr lang="en-US" sz="3200" i="1" err="1">
                <a:effectLst>
                  <a:outerShdw blurRad="38100" dist="38100" dir="2700000" algn="tl">
                    <a:srgbClr val="000000">
                      <a:alpha val="43137"/>
                    </a:srgbClr>
                  </a:outerShdw>
                </a:effectLst>
              </a:rPr>
              <a:t>DPoS</a:t>
            </a:r>
            <a:r>
              <a:rPr lang="en-US" sz="3200" i="1">
                <a:effectLst>
                  <a:outerShdw blurRad="38100" dist="38100" dir="2700000" algn="tl">
                    <a:srgbClr val="000000">
                      <a:alpha val="43137"/>
                    </a:srgbClr>
                  </a:outerShdw>
                </a:effectLst>
              </a:rPr>
              <a: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a:t>In DPOS, the risk of double spending is reduced to a great extent. This can occur when a blockchain network fails to include a previously spent transaction in the database.</a:t>
            </a:r>
          </a:p>
          <a:p>
            <a:pPr algn="just"/>
            <a:endParaRPr lang="en-US" sz="2400"/>
          </a:p>
          <a:p>
            <a:pPr algn="just"/>
            <a:r>
              <a:rPr lang="en-US" sz="2400"/>
              <a:t>The network can check up on its health without anyone’s help and can detect any sort of loss. In this way, it ensures 100% transparency in the database.</a:t>
            </a:r>
          </a:p>
          <a:p>
            <a:pPr algn="just"/>
            <a:endParaRPr lang="en-US" sz="2400"/>
          </a:p>
          <a:p>
            <a:pPr algn="just"/>
            <a:r>
              <a:rPr lang="en-US" sz="2400"/>
              <a:t>Although the system is a variation of proof of stake, still the core transaction system runs entirely on the proof of stake algorithm. The transaction process of the Proof of Stake ensures an added layer of protection against faulty consensus systems.</a:t>
            </a:r>
          </a:p>
          <a:p>
            <a:pPr algn="just"/>
            <a:endParaRPr lang="en-US" sz="2400"/>
          </a:p>
          <a:p>
            <a:pPr algn="just"/>
            <a:r>
              <a:rPr lang="en-US" sz="2400"/>
              <a:t>Example of Blockchain Platform using </a:t>
            </a:r>
            <a:r>
              <a:rPr lang="en-US" sz="2400" err="1"/>
              <a:t>DPoS</a:t>
            </a:r>
            <a:r>
              <a:rPr lang="en-US" sz="2400"/>
              <a:t> : </a:t>
            </a:r>
            <a:r>
              <a:rPr lang="en-US" sz="2400" b="1" err="1"/>
              <a:t>Lisk</a:t>
            </a:r>
            <a:endParaRPr lang="en-US" sz="2400" b="1"/>
          </a:p>
        </p:txBody>
      </p:sp>
      <p:sp>
        <p:nvSpPr>
          <p:cNvPr id="3" name="Slide Number Placeholder 2"/>
          <p:cNvSpPr>
            <a:spLocks noGrp="1"/>
          </p:cNvSpPr>
          <p:nvPr>
            <p:ph type="sldNum" sz="quarter" idx="12"/>
          </p:nvPr>
        </p:nvSpPr>
        <p:spPr/>
        <p:txBody>
          <a:bodyPr/>
          <a:lstStyle/>
          <a:p>
            <a:fld id="{C44D6E56-4DDB-5448-B544-C1B1DCC2E384}" type="slidenum">
              <a:rPr lang="en-US" smtClean="0"/>
              <a:t>61</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Advantages</a:t>
            </a:r>
          </a:p>
        </p:txBody>
      </p:sp>
    </p:spTree>
    <p:extLst>
      <p:ext uri="{BB962C8B-B14F-4D97-AF65-F5344CB8AC3E}">
        <p14:creationId xmlns:p14="http://schemas.microsoft.com/office/powerpoint/2010/main" val="13940316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44D6E56-4DDB-5448-B544-C1B1DCC2E384}" type="slidenum">
              <a:rPr lang="en-US" smtClean="0"/>
              <a:t>62</a:t>
            </a:fld>
            <a:endParaRPr lang="en-US"/>
          </a:p>
        </p:txBody>
      </p:sp>
      <p:pic>
        <p:nvPicPr>
          <p:cNvPr id="1027" name="Picture 3" descr="D:\consensus\Capture7.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9344" y="1752600"/>
            <a:ext cx="7739742" cy="360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3214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44D6E56-4DDB-5448-B544-C1B1DCC2E384}" type="slidenum">
              <a:rPr lang="en-US" smtClean="0"/>
              <a:t>63</a:t>
            </a:fld>
            <a:endParaRPr lang="en-US"/>
          </a:p>
        </p:txBody>
      </p:sp>
      <p:pic>
        <p:nvPicPr>
          <p:cNvPr id="2050" name="Picture 2" descr="D:\consensus\Capture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286" y="1676400"/>
            <a:ext cx="8414657" cy="4158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0566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44D6E56-4DDB-5448-B544-C1B1DCC2E384}" type="slidenum">
              <a:rPr lang="en-US" smtClean="0"/>
              <a:t>64</a:t>
            </a:fld>
            <a:endParaRPr lang="en-US"/>
          </a:p>
        </p:txBody>
      </p:sp>
      <p:pic>
        <p:nvPicPr>
          <p:cNvPr id="3074" name="Picture 2" descr="D:\consensus\Capture9.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9971" y="2427514"/>
            <a:ext cx="6474279" cy="1845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5437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44D6E56-4DDB-5448-B544-C1B1DCC2E384}" type="slidenum">
              <a:rPr lang="en-US" smtClean="0"/>
              <a:t>65</a:t>
            </a:fld>
            <a:endParaRPr lang="en-US"/>
          </a:p>
        </p:txBody>
      </p:sp>
      <p:pic>
        <p:nvPicPr>
          <p:cNvPr id="4098" name="Picture 2" descr="D:\consensus\Capture1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5825" y="1980406"/>
            <a:ext cx="4832350" cy="349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6361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44D6E56-4DDB-5448-B544-C1B1DCC2E384}" type="slidenum">
              <a:rPr lang="en-US" smtClean="0"/>
              <a:t>66</a:t>
            </a:fld>
            <a:endParaRPr lang="en-US"/>
          </a:p>
        </p:txBody>
      </p:sp>
      <p:pic>
        <p:nvPicPr>
          <p:cNvPr id="5122" name="Picture 2" descr="D:\consensus\Capture1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2150" y="2059781"/>
            <a:ext cx="5219700" cy="334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8618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44D6E56-4DDB-5448-B544-C1B1DCC2E384}" type="slidenum">
              <a:rPr lang="en-US" smtClean="0"/>
              <a:t>67</a:t>
            </a:fld>
            <a:endParaRPr lang="en-US"/>
          </a:p>
        </p:txBody>
      </p:sp>
      <p:pic>
        <p:nvPicPr>
          <p:cNvPr id="6146" name="Picture 2" descr="D:\consensus\Capture.11JP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8715" y="1524000"/>
            <a:ext cx="7674428"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2570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44D6E56-4DDB-5448-B544-C1B1DCC2E384}" type="slidenum">
              <a:rPr lang="en-US" smtClean="0"/>
              <a:t>68</a:t>
            </a:fld>
            <a:endParaRPr lang="en-US"/>
          </a:p>
        </p:txBody>
      </p:sp>
      <p:pic>
        <p:nvPicPr>
          <p:cNvPr id="7170" name="Picture 2" descr="D:\consensus\Capture.16JP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0856" y="1382485"/>
            <a:ext cx="7587343" cy="4506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1445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170129"/>
            <a:ext cx="9144000" cy="603590"/>
          </a:xfrm>
        </p:spPr>
        <p:txBody>
          <a:bodyPr>
            <a:normAutofit/>
          </a:bodyPr>
          <a:lstStyle/>
          <a:p>
            <a:r>
              <a:rPr lang="en-US" sz="3200" i="1">
                <a:effectLst>
                  <a:outerShdw blurRad="38100" dist="38100" dir="2700000" algn="tl">
                    <a:srgbClr val="000000">
                      <a:alpha val="43137"/>
                    </a:srgbClr>
                  </a:outerShdw>
                </a:effectLst>
              </a:rPr>
              <a:t>Leased Proof of Stake (</a:t>
            </a:r>
            <a:r>
              <a:rPr lang="en-US" sz="3200" i="1" err="1">
                <a:effectLst>
                  <a:outerShdw blurRad="38100" dist="38100" dir="2700000" algn="tl">
                    <a:srgbClr val="000000">
                      <a:alpha val="43137"/>
                    </a:srgbClr>
                  </a:outerShdw>
                </a:effectLst>
              </a:rPr>
              <a:t>LPoS</a:t>
            </a:r>
            <a:r>
              <a:rPr lang="en-US" sz="3200" i="1">
                <a:effectLst>
                  <a:outerShdw blurRad="38100" dist="38100" dir="2700000" algn="tl">
                    <a:srgbClr val="000000">
                      <a:alpha val="43137"/>
                    </a:srgbClr>
                  </a:outerShdw>
                </a:effectLst>
              </a:rPr>
              <a: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815926"/>
            <a:ext cx="9052753" cy="6018095"/>
          </a:xfrm>
          <a:prstGeom prst="rect">
            <a:avLst/>
          </a:prstGeom>
        </p:spPr>
        <p:txBody>
          <a:bodyPr lIns="91425" tIns="91425" rIns="91425" bIns="91425" anchor="t" anchorCtr="0">
            <a:noAutofit/>
          </a:bodyPr>
          <a:lstStyle/>
          <a:p>
            <a:pPr algn="just"/>
            <a:r>
              <a:rPr lang="en-US" sz="2200"/>
              <a:t>This consensus algorithm blockchain was introduced to by Waves platform. </a:t>
            </a:r>
          </a:p>
          <a:p>
            <a:pPr algn="just"/>
            <a:endParaRPr lang="en-US" sz="2200"/>
          </a:p>
          <a:p>
            <a:pPr algn="just"/>
            <a:r>
              <a:rPr lang="en-US" sz="2200"/>
              <a:t>The original proof of stake had some limitations for staking. Individuals with a limited amount of coins might never actually participate in the staking ever. To maintain the network successfully, only a handful of an individual with more coins to offer is left behind. This process allows the system to create a centralized community within a decentralized platform, which is apparently not the desired one.</a:t>
            </a:r>
          </a:p>
          <a:p>
            <a:pPr algn="just"/>
            <a:endParaRPr lang="en-US" sz="2200"/>
          </a:p>
          <a:p>
            <a:pPr algn="just"/>
            <a:r>
              <a:rPr lang="en-US" sz="2200"/>
              <a:t>In leased proof of stake, the smallholders can finally get their chance of staking. They can lease their coins to the network and take the benefit from there. After the introduction to the new Leased Proof of Stake, People with a small number of coins in their wallet would began getting a chance to acquire the benefits like the big fishes. This way it totally establishes the main theme of the consensus algorithms – transparency.</a:t>
            </a:r>
            <a:endParaRPr lang="en-US" sz="2200" b="1"/>
          </a:p>
        </p:txBody>
      </p:sp>
      <p:sp>
        <p:nvSpPr>
          <p:cNvPr id="3" name="Slide Number Placeholder 2"/>
          <p:cNvSpPr>
            <a:spLocks noGrp="1"/>
          </p:cNvSpPr>
          <p:nvPr>
            <p:ph type="sldNum" sz="quarter" idx="12"/>
          </p:nvPr>
        </p:nvSpPr>
        <p:spPr/>
        <p:txBody>
          <a:bodyPr/>
          <a:lstStyle/>
          <a:p>
            <a:fld id="{C44D6E56-4DDB-5448-B544-C1B1DCC2E384}" type="slidenum">
              <a:rPr lang="en-US" smtClean="0"/>
              <a:t>69</a:t>
            </a:fld>
            <a:endParaRPr lang="en-US"/>
          </a:p>
        </p:txBody>
      </p:sp>
    </p:spTree>
    <p:extLst>
      <p:ext uri="{BB962C8B-B14F-4D97-AF65-F5344CB8AC3E}">
        <p14:creationId xmlns:p14="http://schemas.microsoft.com/office/powerpoint/2010/main" val="1218067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15388"/>
            <a:ext cx="9144000" cy="954219"/>
          </a:xfrm>
        </p:spPr>
        <p:txBody>
          <a:bodyPr>
            <a:normAutofit/>
          </a:bodyPr>
          <a:lstStyle/>
          <a:p>
            <a:r>
              <a:rPr lang="en-US" i="1">
                <a:effectLst>
                  <a:outerShdw blurRad="38100" dist="38100" dir="2700000" algn="tl">
                    <a:srgbClr val="000000">
                      <a:alpha val="43137"/>
                    </a:srgbClr>
                  </a:outerShdw>
                </a:effectLst>
              </a:rPr>
              <a:t>Objectives of the Consensus Process</a:t>
            </a:r>
          </a:p>
        </p:txBody>
      </p:sp>
      <p:sp>
        <p:nvSpPr>
          <p:cNvPr id="118" name="Shape 118"/>
          <p:cNvSpPr txBox="1">
            <a:spLocks noGrp="1"/>
          </p:cNvSpPr>
          <p:nvPr>
            <p:ph idx="1"/>
          </p:nvPr>
        </p:nvSpPr>
        <p:spPr>
          <a:xfrm>
            <a:off x="88899" y="978163"/>
            <a:ext cx="8759679" cy="4792404"/>
          </a:xfrm>
          <a:prstGeom prst="rect">
            <a:avLst/>
          </a:prstGeom>
        </p:spPr>
        <p:txBody>
          <a:bodyPr lIns="91425" tIns="91425" rIns="91425" bIns="91425" anchor="t" anchorCtr="0">
            <a:noAutofit/>
          </a:bodyPr>
          <a:lstStyle/>
          <a:p>
            <a:pPr algn="just"/>
            <a:r>
              <a:rPr lang="en-US" sz="2400" b="1"/>
              <a:t>Coming to an agreement: </a:t>
            </a:r>
            <a:r>
              <a:rPr lang="en-US" sz="2400"/>
              <a:t>The mechanism gathers all the agreements from the group as much as it can.</a:t>
            </a:r>
          </a:p>
          <a:p>
            <a:pPr algn="just"/>
            <a:endParaRPr lang="en-US" sz="1000"/>
          </a:p>
          <a:p>
            <a:pPr algn="just"/>
            <a:r>
              <a:rPr lang="en-US" sz="2400" b="1"/>
              <a:t>Collaboration: </a:t>
            </a:r>
            <a:r>
              <a:rPr lang="en-US" sz="2400"/>
              <a:t>Every one of the group aims toward a better agreement that results in the groups’ interests as a whole.</a:t>
            </a:r>
          </a:p>
          <a:p>
            <a:pPr algn="just"/>
            <a:endParaRPr lang="en-US" sz="1000"/>
          </a:p>
          <a:p>
            <a:pPr algn="just"/>
            <a:r>
              <a:rPr lang="en-US" sz="2400" b="1"/>
              <a:t>Co-operation: </a:t>
            </a:r>
            <a:r>
              <a:rPr lang="en-US" sz="2400"/>
              <a:t>Every individual will work as a team and put their own interests aside.</a:t>
            </a:r>
          </a:p>
          <a:p>
            <a:pPr algn="just"/>
            <a:endParaRPr lang="en-US" sz="1000"/>
          </a:p>
          <a:p>
            <a:pPr algn="just"/>
            <a:r>
              <a:rPr lang="en-US" sz="2400" b="1"/>
              <a:t>Equal Rights: </a:t>
            </a:r>
            <a:r>
              <a:rPr lang="en-US" sz="2400"/>
              <a:t>Every single participant has the same value in voting. This means that every person’s vote is important.</a:t>
            </a:r>
          </a:p>
          <a:p>
            <a:pPr algn="just"/>
            <a:endParaRPr lang="en-US" sz="1000"/>
          </a:p>
          <a:p>
            <a:pPr algn="just"/>
            <a:r>
              <a:rPr lang="en-US" sz="2400" b="1"/>
              <a:t>Participation: </a:t>
            </a:r>
            <a:r>
              <a:rPr lang="en-US" sz="2400"/>
              <a:t>Everyone inside the network needs to participate in the voting. No one will be left out or can stay out without a vote.</a:t>
            </a:r>
          </a:p>
          <a:p>
            <a:pPr algn="just"/>
            <a:endParaRPr lang="en-US" sz="1000"/>
          </a:p>
          <a:p>
            <a:pPr algn="just"/>
            <a:r>
              <a:rPr lang="en-US" sz="2400" b="1"/>
              <a:t>Activity: </a:t>
            </a:r>
            <a:r>
              <a:rPr lang="en-US" sz="2400"/>
              <a:t>every member of the group is equally active. There is no one with more responsibility in the group.</a:t>
            </a:r>
            <a:endParaRPr lang="en-IN" sz="2400"/>
          </a:p>
        </p:txBody>
      </p:sp>
      <p:sp>
        <p:nvSpPr>
          <p:cNvPr id="3" name="Slide Number Placeholder 2"/>
          <p:cNvSpPr>
            <a:spLocks noGrp="1"/>
          </p:cNvSpPr>
          <p:nvPr>
            <p:ph type="sldNum" sz="quarter" idx="12"/>
          </p:nvPr>
        </p:nvSpPr>
        <p:spPr/>
        <p:txBody>
          <a:bodyPr/>
          <a:lstStyle/>
          <a:p>
            <a:fld id="{C44D6E56-4DDB-5448-B544-C1B1DCC2E384}" type="slidenum">
              <a:rPr lang="en-US" smtClean="0"/>
              <a:t>7</a:t>
            </a:fld>
            <a:endParaRPr lang="en-US"/>
          </a:p>
        </p:txBody>
      </p:sp>
    </p:spTree>
    <p:extLst>
      <p:ext uri="{BB962C8B-B14F-4D97-AF65-F5344CB8AC3E}">
        <p14:creationId xmlns:p14="http://schemas.microsoft.com/office/powerpoint/2010/main" val="18311976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Elapsed Time (PoET)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a:t>PoET is one of the best consensus algorithms. This particular algorithm is used mainly on permissioned blockchain network where you’ll have to get permission for accessing the network. These permissions networks need to decide on the mining rights or voting principles.</a:t>
            </a:r>
          </a:p>
          <a:p>
            <a:pPr algn="just"/>
            <a:endParaRPr lang="en-US" sz="2400"/>
          </a:p>
          <a:p>
            <a:pPr algn="just"/>
            <a:r>
              <a:rPr lang="en-US" sz="2400"/>
              <a:t>To make sure that everything runs smoothly the PoET algorithms uses a particular tactic for covering transparency into the whole network. The Consensus algorithms also ensure a secure login into the system, as the network requires identification before joining the miners.</a:t>
            </a:r>
          </a:p>
          <a:p>
            <a:pPr algn="just"/>
            <a:endParaRPr lang="en-US" sz="2400"/>
          </a:p>
          <a:p>
            <a:pPr algn="just"/>
            <a:r>
              <a:rPr lang="en-US" sz="2400"/>
              <a:t>Needless to say, this consensus algorithm gives a chance to pick the winners using fair means only.</a:t>
            </a:r>
          </a:p>
        </p:txBody>
      </p:sp>
      <p:sp>
        <p:nvSpPr>
          <p:cNvPr id="3" name="Slide Number Placeholder 2"/>
          <p:cNvSpPr>
            <a:spLocks noGrp="1"/>
          </p:cNvSpPr>
          <p:nvPr>
            <p:ph type="sldNum" sz="quarter" idx="12"/>
          </p:nvPr>
        </p:nvSpPr>
        <p:spPr/>
        <p:txBody>
          <a:bodyPr/>
          <a:lstStyle/>
          <a:p>
            <a:fld id="{C44D6E56-4DDB-5448-B544-C1B1DCC2E384}" type="slidenum">
              <a:rPr lang="en-US" smtClean="0"/>
              <a:t>70</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Introduction and Advantages</a:t>
            </a:r>
            <a:endParaRPr lang="en-US"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104794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Elapsed Time (PoET)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200"/>
              <a:t>Every individual on the network has to wait for an amount of time; however, the time limit is totally random.</a:t>
            </a:r>
          </a:p>
          <a:p>
            <a:pPr algn="just"/>
            <a:r>
              <a:rPr lang="en-US" sz="2200"/>
              <a:t>The participant who has finished his/her fair share of waiting time will get to be on the ledger to create a new block.</a:t>
            </a:r>
          </a:p>
          <a:p>
            <a:pPr algn="just"/>
            <a:endParaRPr lang="en-US" sz="800"/>
          </a:p>
          <a:p>
            <a:pPr algn="just"/>
            <a:r>
              <a:rPr lang="en-US" sz="2200"/>
              <a:t>To justify these scenarios the algorithm has to consider two facts.</a:t>
            </a:r>
          </a:p>
          <a:p>
            <a:pPr algn="just"/>
            <a:endParaRPr lang="en-US" sz="800"/>
          </a:p>
          <a:p>
            <a:pPr lvl="1" algn="just"/>
            <a:r>
              <a:rPr lang="en-US" sz="2200"/>
              <a:t>Whether the winner actually chose the random number in the first place? He or She could choose a random short time and get the win first.</a:t>
            </a:r>
          </a:p>
          <a:p>
            <a:pPr lvl="1" algn="just"/>
            <a:r>
              <a:rPr lang="en-US" sz="2200"/>
              <a:t>Did the individual really wait the specific time he/she were assigned?</a:t>
            </a:r>
          </a:p>
          <a:p>
            <a:pPr lvl="1" algn="just"/>
            <a:endParaRPr lang="en-US" sz="800"/>
          </a:p>
          <a:p>
            <a:pPr algn="just"/>
            <a:r>
              <a:rPr lang="en-US" sz="2200"/>
              <a:t>PoET depends on a special CPU requirement. It’s called Intel Software Guard Extension (Intel SGX). This Software Guard Extension helps to run unique codes within the network. PoET uses this system and makes sure the winning is purely fair.</a:t>
            </a:r>
          </a:p>
        </p:txBody>
      </p:sp>
      <p:sp>
        <p:nvSpPr>
          <p:cNvPr id="3" name="Slide Number Placeholder 2"/>
          <p:cNvSpPr>
            <a:spLocks noGrp="1"/>
          </p:cNvSpPr>
          <p:nvPr>
            <p:ph type="sldNum" sz="quarter" idx="12"/>
          </p:nvPr>
        </p:nvSpPr>
        <p:spPr/>
        <p:txBody>
          <a:bodyPr/>
          <a:lstStyle/>
          <a:p>
            <a:fld id="{C44D6E56-4DDB-5448-B544-C1B1DCC2E384}" type="slidenum">
              <a:rPr lang="en-US" smtClean="0"/>
              <a:t>71</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Main Strategy</a:t>
            </a:r>
            <a:endParaRPr lang="en-US"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841952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Practical Byzantine Fault Tolerance (PBFT)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000"/>
              <a:t>PBFT mainly focuses on the state machine. It replicates the system but gets rid of the main Byzantine general problem. Now, how does it do that?</a:t>
            </a:r>
          </a:p>
          <a:p>
            <a:pPr algn="just"/>
            <a:endParaRPr lang="en-US" sz="800"/>
          </a:p>
          <a:p>
            <a:pPr algn="just"/>
            <a:r>
              <a:rPr lang="en-US" sz="2000"/>
              <a:t>Well, the algorithm assumes from the start that there could be possible failures in the network and some independent nodes can malfunction at certain times.</a:t>
            </a:r>
          </a:p>
          <a:p>
            <a:pPr algn="just"/>
            <a:endParaRPr lang="en-US" sz="800"/>
          </a:p>
          <a:p>
            <a:pPr algn="just"/>
            <a:r>
              <a:rPr lang="en-US" sz="2000"/>
              <a:t>The algorithm is designed for asynchronous consensus systems and further optimized in an efficient way to deal with all the problem.</a:t>
            </a:r>
          </a:p>
          <a:p>
            <a:pPr algn="just"/>
            <a:endParaRPr lang="en-US" sz="800"/>
          </a:p>
          <a:p>
            <a:pPr algn="just"/>
            <a:r>
              <a:rPr lang="en-US" sz="2000"/>
              <a:t>Moreover, all the nodes inside the system gets arranged in a specific order. One node is selected as the primary one, and others work as the backup plan. However, all the nodes inside the system work in harmony and communicate with one another.</a:t>
            </a:r>
          </a:p>
          <a:p>
            <a:pPr algn="just"/>
            <a:endParaRPr lang="en-US" sz="800"/>
          </a:p>
          <a:p>
            <a:pPr algn="just"/>
            <a:r>
              <a:rPr lang="en-US" sz="2000"/>
              <a:t>The communication level is pretty high because they want to verify every information found on the network. This gets rid of the unreliable information problem.</a:t>
            </a:r>
          </a:p>
          <a:p>
            <a:pPr algn="just"/>
            <a:endParaRPr lang="en-US" sz="800"/>
          </a:p>
          <a:p>
            <a:pPr algn="just"/>
            <a:r>
              <a:rPr lang="en-US" sz="2000"/>
              <a:t>However, with this new process, they’re able to find out if even one of the node gets compromised. All of the nodes reach an agreement through majority voting.</a:t>
            </a:r>
          </a:p>
        </p:txBody>
      </p:sp>
      <p:sp>
        <p:nvSpPr>
          <p:cNvPr id="3" name="Slide Number Placeholder 2"/>
          <p:cNvSpPr>
            <a:spLocks noGrp="1"/>
          </p:cNvSpPr>
          <p:nvPr>
            <p:ph type="sldNum" sz="quarter" idx="12"/>
          </p:nvPr>
        </p:nvSpPr>
        <p:spPr/>
        <p:txBody>
          <a:bodyPr/>
          <a:lstStyle/>
          <a:p>
            <a:fld id="{C44D6E56-4DDB-5448-B544-C1B1DCC2E384}" type="slidenum">
              <a:rPr lang="en-US" smtClean="0"/>
              <a:t>72</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Introduction</a:t>
            </a:r>
            <a:endParaRPr lang="en-US"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995710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Practical Byzantine Fault Tolerance (PBFT)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b="1"/>
              <a:t>No Need for Confirmation:</a:t>
            </a:r>
          </a:p>
          <a:p>
            <a:pPr lvl="1" algn="just"/>
            <a:r>
              <a:rPr lang="en-US"/>
              <a:t>The transactions on this network work a bit differently. It can finalize a transaction without any type of confirmation as we see in the PoW system.</a:t>
            </a:r>
          </a:p>
          <a:p>
            <a:pPr lvl="1" algn="just"/>
            <a:endParaRPr lang="en-US" sz="800"/>
          </a:p>
          <a:p>
            <a:pPr lvl="1" algn="just"/>
            <a:r>
              <a:rPr lang="en-US"/>
              <a:t>If the nodes agree on a specific block, then it gets finalized. This is due to the fact that, all the authentic nodes communicate with each other at the same time and come to an understanding of the specific block.</a:t>
            </a:r>
          </a:p>
          <a:p>
            <a:pPr lvl="1" algn="just"/>
            <a:endParaRPr lang="en-US" sz="800"/>
          </a:p>
          <a:p>
            <a:pPr algn="just"/>
            <a:r>
              <a:rPr lang="en-US" sz="2400" b="1"/>
              <a:t>Reduction in Energy:</a:t>
            </a:r>
          </a:p>
          <a:p>
            <a:pPr lvl="1" algn="just"/>
            <a:r>
              <a:rPr lang="en-US"/>
              <a:t>The new model offers a good amount of reduction in consumption of power than PoW. In the PoW, every block needed individual PoW round. However, in this model, not every miner is solving the typical hashing algorithm.</a:t>
            </a:r>
          </a:p>
          <a:p>
            <a:pPr lvl="1" algn="just"/>
            <a:endParaRPr lang="en-US"/>
          </a:p>
          <a:p>
            <a:pPr lvl="1" algn="just"/>
            <a:r>
              <a:rPr lang="en-US"/>
              <a:t>That’s why the system doesn’t need that much of computational power.</a:t>
            </a:r>
          </a:p>
        </p:txBody>
      </p:sp>
      <p:sp>
        <p:nvSpPr>
          <p:cNvPr id="3" name="Slide Number Placeholder 2"/>
          <p:cNvSpPr>
            <a:spLocks noGrp="1"/>
          </p:cNvSpPr>
          <p:nvPr>
            <p:ph type="sldNum" sz="quarter" idx="12"/>
          </p:nvPr>
        </p:nvSpPr>
        <p:spPr/>
        <p:txBody>
          <a:bodyPr/>
          <a:lstStyle/>
          <a:p>
            <a:fld id="{C44D6E56-4DDB-5448-B544-C1B1DCC2E384}" type="slidenum">
              <a:rPr lang="en-US" smtClean="0"/>
              <a:t>73</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Advantages</a:t>
            </a:r>
            <a:endParaRPr lang="en-US"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841614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Practical Byzantine Fault Tolerance (PBFT)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200"/>
              <a:t>The most important factor of this algorithm is the communication among the nodes. Every node on the network has to make sure that the information they gather is solid. However, the Consensus algorithms only happen to work efficiently for a smaller group of nodes.</a:t>
            </a:r>
          </a:p>
          <a:p>
            <a:pPr algn="just"/>
            <a:endParaRPr lang="en-US" sz="800"/>
          </a:p>
          <a:p>
            <a:pPr algn="just"/>
            <a:r>
              <a:rPr lang="en-US" sz="2200"/>
              <a:t>If the group of nodes increases to a great extent, the system may find it hard to keep track of all the nodes and can’t communicate with every single one of them.</a:t>
            </a:r>
          </a:p>
          <a:p>
            <a:pPr algn="just"/>
            <a:endParaRPr lang="en-US" sz="800"/>
          </a:p>
          <a:p>
            <a:pPr algn="just"/>
            <a:r>
              <a:rPr lang="en-US" sz="2200"/>
              <a:t>The paper backing this model states to use MACs and other digital signature to prove the authenticity of the information. That being said, MACs aren’t capable of handling the blockchain type network system, so using it would be a significant loss at the end.</a:t>
            </a:r>
          </a:p>
          <a:p>
            <a:pPr algn="just"/>
            <a:endParaRPr lang="en-US" sz="800"/>
          </a:p>
          <a:p>
            <a:pPr algn="just"/>
            <a:r>
              <a:rPr lang="en-US" sz="2200"/>
              <a:t>The digital signature can be a good point but maintaining security with all these communication nodes would become harder and harder as the number of the node will increase.</a:t>
            </a:r>
          </a:p>
          <a:p>
            <a:pPr algn="just"/>
            <a:endParaRPr lang="en-US" sz="2200"/>
          </a:p>
        </p:txBody>
      </p:sp>
      <p:sp>
        <p:nvSpPr>
          <p:cNvPr id="3" name="Slide Number Placeholder 2"/>
          <p:cNvSpPr>
            <a:spLocks noGrp="1"/>
          </p:cNvSpPr>
          <p:nvPr>
            <p:ph type="sldNum" sz="quarter" idx="12"/>
          </p:nvPr>
        </p:nvSpPr>
        <p:spPr/>
        <p:txBody>
          <a:bodyPr/>
          <a:lstStyle/>
          <a:p>
            <a:fld id="{C44D6E56-4DDB-5448-B544-C1B1DCC2E384}" type="slidenum">
              <a:rPr lang="en-US" smtClean="0"/>
              <a:t>74</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Drawback #1 : Communication Gap</a:t>
            </a:r>
            <a:endParaRPr lang="en-US"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592485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2839" y="815162"/>
            <a:ext cx="4340860" cy="695325"/>
          </a:xfrm>
          <a:prstGeom prst="rect">
            <a:avLst/>
          </a:prstGeom>
        </p:spPr>
        <p:txBody>
          <a:bodyPr vert="horz" wrap="square" lIns="0" tIns="12065" rIns="0" bIns="0" rtlCol="0">
            <a:spAutoFit/>
          </a:bodyPr>
          <a:lstStyle/>
          <a:p>
            <a:pPr marL="12700">
              <a:lnSpc>
                <a:spcPct val="100000"/>
              </a:lnSpc>
              <a:spcBef>
                <a:spcPts val="95"/>
              </a:spcBef>
            </a:pPr>
            <a:r>
              <a:rPr b="1" spc="-5">
                <a:latin typeface="Times New Roman"/>
                <a:cs typeface="Times New Roman"/>
              </a:rPr>
              <a:t>Proof-of-Capacity</a:t>
            </a:r>
          </a:p>
        </p:txBody>
      </p:sp>
      <p:sp>
        <p:nvSpPr>
          <p:cNvPr id="3" name="object 3"/>
          <p:cNvSpPr txBox="1"/>
          <p:nvPr/>
        </p:nvSpPr>
        <p:spPr>
          <a:xfrm>
            <a:off x="764844" y="1904160"/>
            <a:ext cx="7375525" cy="3830954"/>
          </a:xfrm>
          <a:prstGeom prst="rect">
            <a:avLst/>
          </a:prstGeom>
        </p:spPr>
        <p:txBody>
          <a:bodyPr vert="horz" wrap="square" lIns="0" tIns="110490" rIns="0" bIns="0" rtlCol="0">
            <a:spAutoFit/>
          </a:bodyPr>
          <a:lstStyle/>
          <a:p>
            <a:pPr marL="356870" indent="-344805">
              <a:lnSpc>
                <a:spcPct val="100000"/>
              </a:lnSpc>
              <a:spcBef>
                <a:spcPts val="870"/>
              </a:spcBef>
              <a:buChar char="•"/>
              <a:tabLst>
                <a:tab pos="356870" algn="l"/>
                <a:tab pos="357505" algn="l"/>
              </a:tabLst>
            </a:pPr>
            <a:r>
              <a:rPr sz="3200" spc="-15">
                <a:latin typeface="Times New Roman"/>
                <a:cs typeface="Times New Roman"/>
              </a:rPr>
              <a:t>Sometimes </a:t>
            </a:r>
            <a:r>
              <a:rPr sz="3200" spc="-5">
                <a:latin typeface="Times New Roman"/>
                <a:cs typeface="Times New Roman"/>
              </a:rPr>
              <a:t>stake could be other</a:t>
            </a:r>
            <a:r>
              <a:rPr sz="3200" spc="130">
                <a:latin typeface="Times New Roman"/>
                <a:cs typeface="Times New Roman"/>
              </a:rPr>
              <a:t> </a:t>
            </a:r>
            <a:r>
              <a:rPr sz="3200" spc="-5">
                <a:latin typeface="Times New Roman"/>
                <a:cs typeface="Times New Roman"/>
              </a:rPr>
              <a:t>things.</a:t>
            </a:r>
            <a:endParaRPr sz="3200">
              <a:latin typeface="Times New Roman"/>
              <a:cs typeface="Times New Roman"/>
            </a:endParaRPr>
          </a:p>
          <a:p>
            <a:pPr marL="356870" marR="142240" indent="-344805">
              <a:lnSpc>
                <a:spcPct val="100000"/>
              </a:lnSpc>
              <a:spcBef>
                <a:spcPts val="770"/>
              </a:spcBef>
              <a:buChar char="•"/>
              <a:tabLst>
                <a:tab pos="356870" algn="l"/>
                <a:tab pos="357505" algn="l"/>
              </a:tabLst>
            </a:pPr>
            <a:r>
              <a:rPr sz="3200" spc="-5">
                <a:latin typeface="Times New Roman"/>
                <a:cs typeface="Times New Roman"/>
              </a:rPr>
              <a:t>For </a:t>
            </a:r>
            <a:r>
              <a:rPr sz="3200" spc="-10">
                <a:latin typeface="Times New Roman"/>
                <a:cs typeface="Times New Roman"/>
              </a:rPr>
              <a:t>example, </a:t>
            </a:r>
            <a:r>
              <a:rPr sz="3200" spc="-5">
                <a:latin typeface="Times New Roman"/>
                <a:cs typeface="Times New Roman"/>
              </a:rPr>
              <a:t>proof </a:t>
            </a:r>
            <a:r>
              <a:rPr sz="3200">
                <a:latin typeface="Times New Roman"/>
                <a:cs typeface="Times New Roman"/>
              </a:rPr>
              <a:t>of </a:t>
            </a:r>
            <a:r>
              <a:rPr sz="3200" spc="-5">
                <a:latin typeface="Times New Roman"/>
                <a:cs typeface="Times New Roman"/>
              </a:rPr>
              <a:t>capacity (burstcoin,  </a:t>
            </a:r>
            <a:r>
              <a:rPr sz="3200">
                <a:latin typeface="Times New Roman"/>
                <a:cs typeface="Times New Roman"/>
              </a:rPr>
              <a:t>2014).</a:t>
            </a:r>
          </a:p>
          <a:p>
            <a:pPr marL="356870" marR="5080" indent="-344805">
              <a:lnSpc>
                <a:spcPct val="100000"/>
              </a:lnSpc>
              <a:spcBef>
                <a:spcPts val="770"/>
              </a:spcBef>
              <a:buChar char="•"/>
              <a:tabLst>
                <a:tab pos="356870" algn="l"/>
                <a:tab pos="357505" algn="l"/>
              </a:tabLst>
            </a:pPr>
            <a:r>
              <a:rPr sz="3200" spc="-5">
                <a:latin typeface="Times New Roman"/>
                <a:cs typeface="Times New Roman"/>
              </a:rPr>
              <a:t>In proof-of-capacity, participants vote on  new blocks weighted by their capacity to  allocate a </a:t>
            </a:r>
            <a:r>
              <a:rPr sz="3200">
                <a:latin typeface="Times New Roman"/>
                <a:cs typeface="Times New Roman"/>
              </a:rPr>
              <a:t>non-trivial </a:t>
            </a:r>
            <a:r>
              <a:rPr sz="3200" spc="-15">
                <a:latin typeface="Times New Roman"/>
                <a:cs typeface="Times New Roman"/>
              </a:rPr>
              <a:t>amount </a:t>
            </a:r>
            <a:r>
              <a:rPr sz="3200">
                <a:latin typeface="Times New Roman"/>
                <a:cs typeface="Times New Roman"/>
              </a:rPr>
              <a:t>of </a:t>
            </a:r>
            <a:r>
              <a:rPr sz="3200" spc="-5">
                <a:latin typeface="Times New Roman"/>
                <a:cs typeface="Times New Roman"/>
              </a:rPr>
              <a:t>disk</a:t>
            </a:r>
            <a:r>
              <a:rPr sz="3200" spc="55">
                <a:latin typeface="Times New Roman"/>
                <a:cs typeface="Times New Roman"/>
              </a:rPr>
              <a:t> </a:t>
            </a:r>
            <a:r>
              <a:rPr sz="3200" spc="-5">
                <a:latin typeface="Times New Roman"/>
                <a:cs typeface="Times New Roman"/>
              </a:rPr>
              <a:t>space.</a:t>
            </a:r>
            <a:endParaRPr sz="3200">
              <a:latin typeface="Times New Roman"/>
              <a:cs typeface="Times New Roman"/>
            </a:endParaRPr>
          </a:p>
          <a:p>
            <a:pPr marL="356870" indent="-344805">
              <a:lnSpc>
                <a:spcPct val="100000"/>
              </a:lnSpc>
              <a:spcBef>
                <a:spcPts val="775"/>
              </a:spcBef>
              <a:buChar char="•"/>
              <a:tabLst>
                <a:tab pos="356870" algn="l"/>
                <a:tab pos="357505" algn="l"/>
              </a:tabLst>
            </a:pPr>
            <a:r>
              <a:rPr sz="3200" spc="-5">
                <a:latin typeface="Times New Roman"/>
                <a:cs typeface="Times New Roman"/>
              </a:rPr>
              <a:t>Other </a:t>
            </a:r>
            <a:r>
              <a:rPr sz="3200" spc="-10">
                <a:latin typeface="Times New Roman"/>
                <a:cs typeface="Times New Roman"/>
              </a:rPr>
              <a:t>Examples: PermaCoin,</a:t>
            </a:r>
            <a:r>
              <a:rPr sz="3200" spc="130">
                <a:latin typeface="Times New Roman"/>
                <a:cs typeface="Times New Roman"/>
              </a:rPr>
              <a:t> </a:t>
            </a:r>
            <a:r>
              <a:rPr sz="3200" spc="-5">
                <a:latin typeface="Times New Roman"/>
                <a:cs typeface="Times New Roman"/>
              </a:rPr>
              <a:t>SpaceMint</a:t>
            </a:r>
            <a:endParaRPr sz="3200">
              <a:latin typeface="Times New Roman"/>
              <a:cs typeface="Times New Roman"/>
            </a:endParaRPr>
          </a:p>
        </p:txBody>
      </p:sp>
    </p:spTree>
    <p:extLst>
      <p:ext uri="{BB962C8B-B14F-4D97-AF65-F5344CB8AC3E}">
        <p14:creationId xmlns:p14="http://schemas.microsoft.com/office/powerpoint/2010/main" val="730903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2839" y="815162"/>
            <a:ext cx="4340860" cy="695325"/>
          </a:xfrm>
          <a:prstGeom prst="rect">
            <a:avLst/>
          </a:prstGeom>
        </p:spPr>
        <p:txBody>
          <a:bodyPr vert="horz" wrap="square" lIns="0" tIns="12065" rIns="0" bIns="0" rtlCol="0">
            <a:spAutoFit/>
          </a:bodyPr>
          <a:lstStyle/>
          <a:p>
            <a:pPr marL="12700">
              <a:lnSpc>
                <a:spcPct val="100000"/>
              </a:lnSpc>
              <a:spcBef>
                <a:spcPts val="95"/>
              </a:spcBef>
            </a:pPr>
            <a:r>
              <a:rPr b="1" spc="-5">
                <a:latin typeface="Times New Roman"/>
                <a:cs typeface="Times New Roman"/>
              </a:rPr>
              <a:t>Proof-of-Capacity</a:t>
            </a:r>
          </a:p>
        </p:txBody>
      </p:sp>
      <p:sp>
        <p:nvSpPr>
          <p:cNvPr id="3" name="object 3"/>
          <p:cNvSpPr txBox="1"/>
          <p:nvPr/>
        </p:nvSpPr>
        <p:spPr>
          <a:xfrm>
            <a:off x="764844" y="2002917"/>
            <a:ext cx="7441565" cy="3049270"/>
          </a:xfrm>
          <a:prstGeom prst="rect">
            <a:avLst/>
          </a:prstGeom>
        </p:spPr>
        <p:txBody>
          <a:bodyPr vert="horz" wrap="square" lIns="0" tIns="11430" rIns="0" bIns="0" rtlCol="0">
            <a:spAutoFit/>
          </a:bodyPr>
          <a:lstStyle/>
          <a:p>
            <a:pPr marL="356870" marR="59690" indent="-344805">
              <a:lnSpc>
                <a:spcPct val="100000"/>
              </a:lnSpc>
              <a:spcBef>
                <a:spcPts val="90"/>
              </a:spcBef>
              <a:buChar char="•"/>
              <a:tabLst>
                <a:tab pos="356870" algn="l"/>
                <a:tab pos="357505" algn="l"/>
              </a:tabLst>
            </a:pPr>
            <a:r>
              <a:rPr sz="3200" spc="-15">
                <a:latin typeface="Times New Roman"/>
                <a:cs typeface="Times New Roman"/>
              </a:rPr>
              <a:t>PermaCoin </a:t>
            </a:r>
            <a:r>
              <a:rPr sz="3200" spc="-5">
                <a:latin typeface="Times New Roman"/>
                <a:cs typeface="Times New Roman"/>
              </a:rPr>
              <a:t>repurposes Bitcoin’s </a:t>
            </a:r>
            <a:r>
              <a:rPr sz="3200" spc="-10">
                <a:latin typeface="Times New Roman"/>
                <a:cs typeface="Times New Roman"/>
              </a:rPr>
              <a:t>PoW with  </a:t>
            </a:r>
            <a:r>
              <a:rPr sz="3200" spc="-5">
                <a:latin typeface="Times New Roman"/>
                <a:cs typeface="Times New Roman"/>
              </a:rPr>
              <a:t>a </a:t>
            </a:r>
            <a:r>
              <a:rPr sz="3200" spc="-20">
                <a:latin typeface="Times New Roman"/>
                <a:cs typeface="Times New Roman"/>
              </a:rPr>
              <a:t>more </a:t>
            </a:r>
            <a:r>
              <a:rPr sz="3200" spc="-5">
                <a:latin typeface="Times New Roman"/>
                <a:cs typeface="Times New Roman"/>
              </a:rPr>
              <a:t>broadly </a:t>
            </a:r>
            <a:r>
              <a:rPr sz="3200">
                <a:latin typeface="Times New Roman"/>
                <a:cs typeface="Times New Roman"/>
              </a:rPr>
              <a:t>useful </a:t>
            </a:r>
            <a:r>
              <a:rPr sz="3200" spc="-5">
                <a:latin typeface="Times New Roman"/>
                <a:cs typeface="Times New Roman"/>
              </a:rPr>
              <a:t>task: </a:t>
            </a:r>
            <a:r>
              <a:rPr sz="3200">
                <a:latin typeface="Times New Roman"/>
                <a:cs typeface="Times New Roman"/>
              </a:rPr>
              <a:t>providing </a:t>
            </a:r>
            <a:r>
              <a:rPr sz="3200" spc="-5">
                <a:latin typeface="Times New Roman"/>
                <a:cs typeface="Times New Roman"/>
              </a:rPr>
              <a:t>a  robust, distributed storage.</a:t>
            </a:r>
            <a:endParaRPr sz="3200">
              <a:latin typeface="Times New Roman"/>
              <a:cs typeface="Times New Roman"/>
            </a:endParaRPr>
          </a:p>
          <a:p>
            <a:pPr marL="356870" marR="5080" indent="-344805">
              <a:lnSpc>
                <a:spcPct val="100000"/>
              </a:lnSpc>
              <a:spcBef>
                <a:spcPts val="775"/>
              </a:spcBef>
              <a:buChar char="•"/>
              <a:tabLst>
                <a:tab pos="356870" algn="l"/>
                <a:tab pos="357505" algn="l"/>
              </a:tabLst>
            </a:pPr>
            <a:r>
              <a:rPr sz="3200" spc="-5">
                <a:latin typeface="Times New Roman"/>
                <a:cs typeface="Times New Roman"/>
              </a:rPr>
              <a:t>SpaceMint </a:t>
            </a:r>
            <a:r>
              <a:rPr sz="3200" spc="-15">
                <a:latin typeface="Times New Roman"/>
                <a:cs typeface="Times New Roman"/>
              </a:rPr>
              <a:t>employs </a:t>
            </a:r>
            <a:r>
              <a:rPr sz="3200" spc="-5">
                <a:latin typeface="Times New Roman"/>
                <a:cs typeface="Times New Roman"/>
              </a:rPr>
              <a:t>a </a:t>
            </a:r>
            <a:r>
              <a:rPr sz="3200">
                <a:latin typeface="Times New Roman"/>
                <a:cs typeface="Times New Roman"/>
              </a:rPr>
              <a:t>consensus </a:t>
            </a:r>
            <a:r>
              <a:rPr sz="3200" spc="-5">
                <a:latin typeface="Times New Roman"/>
                <a:cs typeface="Times New Roman"/>
              </a:rPr>
              <a:t>protocol  based on a non-interactive variant of </a:t>
            </a:r>
            <a:r>
              <a:rPr sz="3200" spc="5">
                <a:latin typeface="Times New Roman"/>
                <a:cs typeface="Times New Roman"/>
              </a:rPr>
              <a:t>proof-  </a:t>
            </a:r>
            <a:r>
              <a:rPr sz="3200" spc="-5">
                <a:latin typeface="Times New Roman"/>
                <a:cs typeface="Times New Roman"/>
              </a:rPr>
              <a:t>of-capacity (called</a:t>
            </a:r>
            <a:r>
              <a:rPr sz="3200" spc="30">
                <a:latin typeface="Times New Roman"/>
                <a:cs typeface="Times New Roman"/>
              </a:rPr>
              <a:t> </a:t>
            </a:r>
            <a:r>
              <a:rPr sz="3200">
                <a:latin typeface="Times New Roman"/>
                <a:cs typeface="Times New Roman"/>
              </a:rPr>
              <a:t>proof-of-space).</a:t>
            </a:r>
          </a:p>
        </p:txBody>
      </p:sp>
    </p:spTree>
    <p:extLst>
      <p:ext uri="{BB962C8B-B14F-4D97-AF65-F5344CB8AC3E}">
        <p14:creationId xmlns:p14="http://schemas.microsoft.com/office/powerpoint/2010/main" val="20707227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3527" y="815162"/>
            <a:ext cx="3997960" cy="695325"/>
          </a:xfrm>
          <a:prstGeom prst="rect">
            <a:avLst/>
          </a:prstGeom>
        </p:spPr>
        <p:txBody>
          <a:bodyPr vert="horz" wrap="square" lIns="0" tIns="12065" rIns="0" bIns="0" rtlCol="0">
            <a:spAutoFit/>
          </a:bodyPr>
          <a:lstStyle/>
          <a:p>
            <a:pPr marL="12700">
              <a:lnSpc>
                <a:spcPct val="100000"/>
              </a:lnSpc>
              <a:spcBef>
                <a:spcPts val="95"/>
              </a:spcBef>
            </a:pPr>
            <a:r>
              <a:rPr b="1" spc="-5">
                <a:latin typeface="Times New Roman"/>
                <a:cs typeface="Times New Roman"/>
              </a:rPr>
              <a:t>Proof-of-Deposit</a:t>
            </a:r>
          </a:p>
        </p:txBody>
      </p:sp>
      <p:sp>
        <p:nvSpPr>
          <p:cNvPr id="3" name="object 3"/>
          <p:cNvSpPr txBox="1"/>
          <p:nvPr/>
        </p:nvSpPr>
        <p:spPr>
          <a:xfrm>
            <a:off x="764844" y="2002917"/>
            <a:ext cx="7466330" cy="4122420"/>
          </a:xfrm>
          <a:prstGeom prst="rect">
            <a:avLst/>
          </a:prstGeom>
        </p:spPr>
        <p:txBody>
          <a:bodyPr vert="horz" wrap="square" lIns="0" tIns="11430" rIns="0" bIns="0" rtlCol="0">
            <a:spAutoFit/>
          </a:bodyPr>
          <a:lstStyle/>
          <a:p>
            <a:pPr marL="356870" marR="5080" indent="-344805">
              <a:lnSpc>
                <a:spcPct val="100000"/>
              </a:lnSpc>
              <a:spcBef>
                <a:spcPts val="90"/>
              </a:spcBef>
              <a:buChar char="•"/>
              <a:tabLst>
                <a:tab pos="356870" algn="l"/>
                <a:tab pos="357505" algn="l"/>
              </a:tabLst>
            </a:pPr>
            <a:r>
              <a:rPr sz="3200" spc="-10">
                <a:latin typeface="Times New Roman"/>
                <a:cs typeface="Times New Roman"/>
              </a:rPr>
              <a:t>Miners </a:t>
            </a:r>
            <a:r>
              <a:rPr sz="3200" spc="-5">
                <a:latin typeface="Times New Roman"/>
                <a:cs typeface="Times New Roman"/>
              </a:rPr>
              <a:t>‘lock’ a certain </a:t>
            </a:r>
            <a:r>
              <a:rPr sz="3200" spc="-15">
                <a:latin typeface="Times New Roman"/>
                <a:cs typeface="Times New Roman"/>
              </a:rPr>
              <a:t>amount </a:t>
            </a:r>
            <a:r>
              <a:rPr sz="3200" spc="-5">
                <a:latin typeface="Times New Roman"/>
                <a:cs typeface="Times New Roman"/>
              </a:rPr>
              <a:t>of coins,  which they </a:t>
            </a:r>
            <a:r>
              <a:rPr sz="3200">
                <a:latin typeface="Times New Roman"/>
                <a:cs typeface="Times New Roman"/>
              </a:rPr>
              <a:t>cannot spend for </a:t>
            </a:r>
            <a:r>
              <a:rPr sz="3200" spc="-5">
                <a:latin typeface="Times New Roman"/>
                <a:cs typeface="Times New Roman"/>
              </a:rPr>
              <a:t>the duration of  their </a:t>
            </a:r>
            <a:r>
              <a:rPr sz="3200" spc="-10">
                <a:latin typeface="Times New Roman"/>
                <a:cs typeface="Times New Roman"/>
              </a:rPr>
              <a:t>mining.</a:t>
            </a:r>
            <a:endParaRPr sz="3200">
              <a:latin typeface="Times New Roman"/>
              <a:cs typeface="Times New Roman"/>
            </a:endParaRPr>
          </a:p>
          <a:p>
            <a:pPr marL="356870" marR="108585" indent="-344805">
              <a:lnSpc>
                <a:spcPct val="100000"/>
              </a:lnSpc>
              <a:spcBef>
                <a:spcPts val="775"/>
              </a:spcBef>
              <a:buChar char="•"/>
              <a:tabLst>
                <a:tab pos="356870" algn="l"/>
                <a:tab pos="357505" algn="l"/>
              </a:tabLst>
            </a:pPr>
            <a:r>
              <a:rPr sz="3200" spc="-5">
                <a:latin typeface="Times New Roman"/>
                <a:cs typeface="Times New Roman"/>
              </a:rPr>
              <a:t>One </a:t>
            </a:r>
            <a:r>
              <a:rPr sz="3200">
                <a:latin typeface="Times New Roman"/>
                <a:cs typeface="Times New Roman"/>
              </a:rPr>
              <a:t>such </a:t>
            </a:r>
            <a:r>
              <a:rPr sz="3200" spc="-10">
                <a:latin typeface="Times New Roman"/>
                <a:cs typeface="Times New Roman"/>
              </a:rPr>
              <a:t>system </a:t>
            </a:r>
            <a:r>
              <a:rPr sz="3200" spc="-5">
                <a:latin typeface="Times New Roman"/>
                <a:cs typeface="Times New Roman"/>
              </a:rPr>
              <a:t>is </a:t>
            </a:r>
            <a:r>
              <a:rPr sz="3200" spc="-10">
                <a:latin typeface="Times New Roman"/>
                <a:cs typeface="Times New Roman"/>
              </a:rPr>
              <a:t>Tendermint, </a:t>
            </a:r>
            <a:r>
              <a:rPr sz="3200" spc="-5">
                <a:latin typeface="Times New Roman"/>
                <a:cs typeface="Times New Roman"/>
              </a:rPr>
              <a:t>where a  </a:t>
            </a:r>
            <a:r>
              <a:rPr sz="3200" spc="-15">
                <a:latin typeface="Times New Roman"/>
                <a:cs typeface="Times New Roman"/>
              </a:rPr>
              <a:t>miner’s </a:t>
            </a:r>
            <a:r>
              <a:rPr sz="3200" spc="-5">
                <a:latin typeface="Times New Roman"/>
                <a:cs typeface="Times New Roman"/>
              </a:rPr>
              <a:t>voting power is proportional to the  </a:t>
            </a:r>
            <a:r>
              <a:rPr sz="3200" spc="-15">
                <a:latin typeface="Times New Roman"/>
                <a:cs typeface="Times New Roman"/>
              </a:rPr>
              <a:t>amount </a:t>
            </a:r>
            <a:r>
              <a:rPr sz="3200">
                <a:latin typeface="Times New Roman"/>
                <a:cs typeface="Times New Roman"/>
              </a:rPr>
              <a:t>of </a:t>
            </a:r>
            <a:r>
              <a:rPr sz="3200" spc="-5">
                <a:latin typeface="Times New Roman"/>
                <a:cs typeface="Times New Roman"/>
              </a:rPr>
              <a:t>coins they have</a:t>
            </a:r>
            <a:r>
              <a:rPr sz="3200" spc="60">
                <a:latin typeface="Times New Roman"/>
                <a:cs typeface="Times New Roman"/>
              </a:rPr>
              <a:t> </a:t>
            </a:r>
            <a:r>
              <a:rPr sz="3200" spc="-5">
                <a:latin typeface="Times New Roman"/>
                <a:cs typeface="Times New Roman"/>
              </a:rPr>
              <a:t>locked.</a:t>
            </a:r>
            <a:endParaRPr sz="3200">
              <a:latin typeface="Times New Roman"/>
              <a:cs typeface="Times New Roman"/>
            </a:endParaRPr>
          </a:p>
          <a:p>
            <a:pPr marL="356870" marR="1787525" indent="-344805">
              <a:lnSpc>
                <a:spcPct val="100000"/>
              </a:lnSpc>
              <a:spcBef>
                <a:spcPts val="775"/>
              </a:spcBef>
              <a:buChar char="•"/>
              <a:tabLst>
                <a:tab pos="356870" algn="l"/>
                <a:tab pos="357505" algn="l"/>
              </a:tabLst>
            </a:pPr>
            <a:r>
              <a:rPr sz="3200" spc="-5">
                <a:latin typeface="Times New Roman"/>
                <a:cs typeface="Times New Roman"/>
              </a:rPr>
              <a:t>Deposit could be revoked if they  </a:t>
            </a:r>
            <a:r>
              <a:rPr sz="3200" spc="-10">
                <a:latin typeface="Times New Roman"/>
                <a:cs typeface="Times New Roman"/>
              </a:rPr>
              <a:t>misbehaved.</a:t>
            </a:r>
            <a:endParaRPr sz="3200">
              <a:latin typeface="Times New Roman"/>
              <a:cs typeface="Times New Roman"/>
            </a:endParaRPr>
          </a:p>
        </p:txBody>
      </p:sp>
    </p:spTree>
    <p:extLst>
      <p:ext uri="{BB962C8B-B14F-4D97-AF65-F5344CB8AC3E}">
        <p14:creationId xmlns:p14="http://schemas.microsoft.com/office/powerpoint/2010/main" val="17867837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7807" y="509981"/>
            <a:ext cx="4090035" cy="695325"/>
          </a:xfrm>
          <a:prstGeom prst="rect">
            <a:avLst/>
          </a:prstGeom>
        </p:spPr>
        <p:txBody>
          <a:bodyPr vert="horz" wrap="square" lIns="0" tIns="12065" rIns="0" bIns="0" rtlCol="0">
            <a:spAutoFit/>
          </a:bodyPr>
          <a:lstStyle/>
          <a:p>
            <a:pPr marL="12700">
              <a:lnSpc>
                <a:spcPct val="100000"/>
              </a:lnSpc>
              <a:spcBef>
                <a:spcPts val="95"/>
              </a:spcBef>
            </a:pPr>
            <a:r>
              <a:rPr b="1" spc="-5">
                <a:latin typeface="Times New Roman"/>
                <a:cs typeface="Times New Roman"/>
              </a:rPr>
              <a:t>Proof-of-Activity</a:t>
            </a:r>
          </a:p>
        </p:txBody>
      </p:sp>
      <p:sp>
        <p:nvSpPr>
          <p:cNvPr id="3" name="object 3"/>
          <p:cNvSpPr txBox="1"/>
          <p:nvPr/>
        </p:nvSpPr>
        <p:spPr>
          <a:xfrm>
            <a:off x="764844" y="1621612"/>
            <a:ext cx="7446009" cy="4552315"/>
          </a:xfrm>
          <a:prstGeom prst="rect">
            <a:avLst/>
          </a:prstGeom>
        </p:spPr>
        <p:txBody>
          <a:bodyPr vert="horz" wrap="square" lIns="0" tIns="13970" rIns="0" bIns="0" rtlCol="0">
            <a:spAutoFit/>
          </a:bodyPr>
          <a:lstStyle/>
          <a:p>
            <a:pPr marL="356870" marR="78740" indent="-344805">
              <a:lnSpc>
                <a:spcPct val="100000"/>
              </a:lnSpc>
              <a:spcBef>
                <a:spcPts val="110"/>
              </a:spcBef>
              <a:buChar char="•"/>
              <a:tabLst>
                <a:tab pos="356870" algn="l"/>
                <a:tab pos="357505" algn="l"/>
              </a:tabLst>
            </a:pPr>
            <a:r>
              <a:rPr sz="2800" spc="-5">
                <a:latin typeface="Times New Roman"/>
                <a:cs typeface="Times New Roman"/>
              </a:rPr>
              <a:t>To </a:t>
            </a:r>
            <a:r>
              <a:rPr sz="2800">
                <a:latin typeface="Times New Roman"/>
                <a:cs typeface="Times New Roman"/>
              </a:rPr>
              <a:t>combine </a:t>
            </a:r>
            <a:r>
              <a:rPr sz="2800" spc="5">
                <a:latin typeface="Times New Roman"/>
                <a:cs typeface="Times New Roman"/>
              </a:rPr>
              <a:t>the benefits of </a:t>
            </a:r>
            <a:r>
              <a:rPr sz="2800" spc="-5">
                <a:latin typeface="Times New Roman"/>
                <a:cs typeface="Times New Roman"/>
              </a:rPr>
              <a:t>POW </a:t>
            </a:r>
            <a:r>
              <a:rPr sz="2800" spc="5">
                <a:latin typeface="Times New Roman"/>
                <a:cs typeface="Times New Roman"/>
              </a:rPr>
              <a:t>and </a:t>
            </a:r>
            <a:r>
              <a:rPr sz="2800">
                <a:latin typeface="Times New Roman"/>
                <a:cs typeface="Times New Roman"/>
              </a:rPr>
              <a:t>POS,</a:t>
            </a:r>
            <a:r>
              <a:rPr sz="2800" spc="-275">
                <a:latin typeface="Times New Roman"/>
                <a:cs typeface="Times New Roman"/>
              </a:rPr>
              <a:t> </a:t>
            </a:r>
            <a:r>
              <a:rPr sz="2800" spc="5">
                <a:latin typeface="Times New Roman"/>
                <a:cs typeface="Times New Roman"/>
              </a:rPr>
              <a:t>proof  of </a:t>
            </a:r>
            <a:r>
              <a:rPr sz="2800">
                <a:latin typeface="Times New Roman"/>
                <a:cs typeface="Times New Roman"/>
              </a:rPr>
              <a:t>activity </a:t>
            </a:r>
            <a:r>
              <a:rPr sz="2800" spc="5">
                <a:latin typeface="Times New Roman"/>
                <a:cs typeface="Times New Roman"/>
              </a:rPr>
              <a:t>(Bentov </a:t>
            </a:r>
            <a:r>
              <a:rPr sz="2800">
                <a:latin typeface="Times New Roman"/>
                <a:cs typeface="Times New Roman"/>
              </a:rPr>
              <a:t>et al., </a:t>
            </a:r>
            <a:r>
              <a:rPr sz="2800" spc="5">
                <a:latin typeface="Times New Roman"/>
                <a:cs typeface="Times New Roman"/>
              </a:rPr>
              <a:t>2014) </a:t>
            </a:r>
            <a:r>
              <a:rPr sz="2800">
                <a:latin typeface="Times New Roman"/>
                <a:cs typeface="Times New Roman"/>
              </a:rPr>
              <a:t>is</a:t>
            </a:r>
            <a:r>
              <a:rPr sz="2800" spc="-310">
                <a:latin typeface="Times New Roman"/>
                <a:cs typeface="Times New Roman"/>
              </a:rPr>
              <a:t> </a:t>
            </a:r>
            <a:r>
              <a:rPr sz="2800">
                <a:latin typeface="Times New Roman"/>
                <a:cs typeface="Times New Roman"/>
              </a:rPr>
              <a:t>proposed.</a:t>
            </a:r>
          </a:p>
          <a:p>
            <a:pPr marL="356870" marR="5080" indent="-344805">
              <a:lnSpc>
                <a:spcPct val="100000"/>
              </a:lnSpc>
              <a:spcBef>
                <a:spcPts val="675"/>
              </a:spcBef>
              <a:buChar char="•"/>
              <a:tabLst>
                <a:tab pos="356870" algn="l"/>
                <a:tab pos="357505" algn="l"/>
              </a:tabLst>
            </a:pPr>
            <a:r>
              <a:rPr sz="2800">
                <a:latin typeface="Times New Roman"/>
                <a:cs typeface="Times New Roman"/>
              </a:rPr>
              <a:t>In </a:t>
            </a:r>
            <a:r>
              <a:rPr sz="2800" spc="5">
                <a:latin typeface="Times New Roman"/>
                <a:cs typeface="Times New Roman"/>
              </a:rPr>
              <a:t>proof of </a:t>
            </a:r>
            <a:r>
              <a:rPr sz="2800" spc="-5">
                <a:latin typeface="Times New Roman"/>
                <a:cs typeface="Times New Roman"/>
              </a:rPr>
              <a:t>activity, </a:t>
            </a:r>
            <a:r>
              <a:rPr sz="2800">
                <a:latin typeface="Times New Roman"/>
                <a:cs typeface="Times New Roman"/>
              </a:rPr>
              <a:t>a </a:t>
            </a:r>
            <a:r>
              <a:rPr sz="2800" spc="-5">
                <a:latin typeface="Times New Roman"/>
                <a:cs typeface="Times New Roman"/>
              </a:rPr>
              <a:t>mined </a:t>
            </a:r>
            <a:r>
              <a:rPr sz="2800" spc="5">
                <a:latin typeface="Times New Roman"/>
                <a:cs typeface="Times New Roman"/>
              </a:rPr>
              <a:t>block (based on  </a:t>
            </a:r>
            <a:r>
              <a:rPr sz="2800" spc="-5">
                <a:latin typeface="Times New Roman"/>
                <a:cs typeface="Times New Roman"/>
              </a:rPr>
              <a:t>PoW) </a:t>
            </a:r>
            <a:r>
              <a:rPr sz="2800" spc="5">
                <a:latin typeface="Times New Roman"/>
                <a:cs typeface="Times New Roman"/>
              </a:rPr>
              <a:t>needs to be signed by N </a:t>
            </a:r>
            <a:r>
              <a:rPr sz="2800">
                <a:latin typeface="Times New Roman"/>
                <a:cs typeface="Times New Roman"/>
              </a:rPr>
              <a:t>validators (PoS)</a:t>
            </a:r>
            <a:r>
              <a:rPr sz="2800" spc="-315">
                <a:latin typeface="Times New Roman"/>
                <a:cs typeface="Times New Roman"/>
              </a:rPr>
              <a:t> </a:t>
            </a:r>
            <a:r>
              <a:rPr sz="2800" spc="5">
                <a:latin typeface="Times New Roman"/>
                <a:cs typeface="Times New Roman"/>
              </a:rPr>
              <a:t>to  be</a:t>
            </a:r>
            <a:r>
              <a:rPr sz="2800" spc="-35">
                <a:latin typeface="Times New Roman"/>
                <a:cs typeface="Times New Roman"/>
              </a:rPr>
              <a:t> </a:t>
            </a:r>
            <a:r>
              <a:rPr sz="2800" spc="5">
                <a:latin typeface="Times New Roman"/>
                <a:cs typeface="Times New Roman"/>
              </a:rPr>
              <a:t>valid.</a:t>
            </a:r>
            <a:endParaRPr sz="2800">
              <a:latin typeface="Times New Roman"/>
              <a:cs typeface="Times New Roman"/>
            </a:endParaRPr>
          </a:p>
          <a:p>
            <a:pPr marL="356870" marR="240029" indent="-344805">
              <a:lnSpc>
                <a:spcPct val="100000"/>
              </a:lnSpc>
              <a:spcBef>
                <a:spcPts val="675"/>
              </a:spcBef>
              <a:buChar char="•"/>
              <a:tabLst>
                <a:tab pos="356870" algn="l"/>
                <a:tab pos="357505" algn="l"/>
              </a:tabLst>
            </a:pPr>
            <a:r>
              <a:rPr sz="2800">
                <a:latin typeface="Times New Roman"/>
                <a:cs typeface="Times New Roman"/>
              </a:rPr>
              <a:t>In </a:t>
            </a:r>
            <a:r>
              <a:rPr sz="2800" spc="5">
                <a:latin typeface="Times New Roman"/>
                <a:cs typeface="Times New Roman"/>
              </a:rPr>
              <a:t>that </a:t>
            </a:r>
            <a:r>
              <a:rPr sz="2800" spc="-10">
                <a:latin typeface="Times New Roman"/>
                <a:cs typeface="Times New Roman"/>
              </a:rPr>
              <a:t>way, </a:t>
            </a:r>
            <a:r>
              <a:rPr sz="2800" spc="5">
                <a:latin typeface="Times New Roman"/>
                <a:cs typeface="Times New Roman"/>
              </a:rPr>
              <a:t>if </a:t>
            </a:r>
            <a:r>
              <a:rPr sz="2800" spc="-10">
                <a:latin typeface="Times New Roman"/>
                <a:cs typeface="Times New Roman"/>
              </a:rPr>
              <a:t>some </a:t>
            </a:r>
            <a:r>
              <a:rPr sz="2800">
                <a:latin typeface="Times New Roman"/>
                <a:cs typeface="Times New Roman"/>
              </a:rPr>
              <a:t>owner </a:t>
            </a:r>
            <a:r>
              <a:rPr sz="2800" spc="5">
                <a:latin typeface="Times New Roman"/>
                <a:cs typeface="Times New Roman"/>
              </a:rPr>
              <a:t>of 50% of </a:t>
            </a:r>
            <a:r>
              <a:rPr sz="2800">
                <a:latin typeface="Times New Roman"/>
                <a:cs typeface="Times New Roman"/>
              </a:rPr>
              <a:t>all </a:t>
            </a:r>
            <a:r>
              <a:rPr sz="2800" spc="5">
                <a:latin typeface="Times New Roman"/>
                <a:cs typeface="Times New Roman"/>
              </a:rPr>
              <a:t>coins  </a:t>
            </a:r>
            <a:r>
              <a:rPr sz="2800">
                <a:latin typeface="Times New Roman"/>
                <a:cs typeface="Times New Roman"/>
              </a:rPr>
              <a:t>exists, </a:t>
            </a:r>
            <a:r>
              <a:rPr sz="2800" spc="5">
                <a:latin typeface="Times New Roman"/>
                <a:cs typeface="Times New Roman"/>
              </a:rPr>
              <a:t>he/she cannot </a:t>
            </a:r>
            <a:r>
              <a:rPr sz="2800">
                <a:latin typeface="Times New Roman"/>
                <a:cs typeface="Times New Roman"/>
              </a:rPr>
              <a:t>control </a:t>
            </a:r>
            <a:r>
              <a:rPr sz="2800" spc="5">
                <a:latin typeface="Times New Roman"/>
                <a:cs typeface="Times New Roman"/>
              </a:rPr>
              <a:t>the creation of</a:t>
            </a:r>
            <a:r>
              <a:rPr sz="2800" spc="-455">
                <a:latin typeface="Times New Roman"/>
                <a:cs typeface="Times New Roman"/>
              </a:rPr>
              <a:t> </a:t>
            </a:r>
            <a:r>
              <a:rPr sz="2800" spc="5">
                <a:latin typeface="Times New Roman"/>
                <a:cs typeface="Times New Roman"/>
              </a:rPr>
              <a:t>new  blocks on </a:t>
            </a:r>
            <a:r>
              <a:rPr sz="2800">
                <a:latin typeface="Times New Roman"/>
                <a:cs typeface="Times New Roman"/>
              </a:rPr>
              <a:t>his/her</a:t>
            </a:r>
            <a:r>
              <a:rPr sz="2800" spc="-185">
                <a:latin typeface="Times New Roman"/>
                <a:cs typeface="Times New Roman"/>
              </a:rPr>
              <a:t> </a:t>
            </a:r>
            <a:r>
              <a:rPr sz="2800">
                <a:latin typeface="Times New Roman"/>
                <a:cs typeface="Times New Roman"/>
              </a:rPr>
              <a:t>own.</a:t>
            </a:r>
          </a:p>
          <a:p>
            <a:pPr marL="356870" marR="800735" indent="-344805">
              <a:lnSpc>
                <a:spcPct val="100000"/>
              </a:lnSpc>
              <a:spcBef>
                <a:spcPts val="675"/>
              </a:spcBef>
              <a:buChar char="•"/>
              <a:tabLst>
                <a:tab pos="356870" algn="l"/>
                <a:tab pos="357505" algn="l"/>
              </a:tabLst>
            </a:pPr>
            <a:r>
              <a:rPr sz="2800" spc="5">
                <a:latin typeface="Times New Roman"/>
                <a:cs typeface="Times New Roman"/>
              </a:rPr>
              <a:t>Since </a:t>
            </a:r>
            <a:r>
              <a:rPr sz="2800" spc="-5">
                <a:latin typeface="Times New Roman"/>
                <a:cs typeface="Times New Roman"/>
              </a:rPr>
              <a:t>POA marries POW </a:t>
            </a:r>
            <a:r>
              <a:rPr sz="2800" spc="5">
                <a:latin typeface="Times New Roman"/>
                <a:cs typeface="Times New Roman"/>
              </a:rPr>
              <a:t>and </a:t>
            </a:r>
            <a:r>
              <a:rPr sz="2800">
                <a:latin typeface="Times New Roman"/>
                <a:cs typeface="Times New Roman"/>
              </a:rPr>
              <a:t>POS, </a:t>
            </a:r>
            <a:r>
              <a:rPr sz="2800" spc="5">
                <a:latin typeface="Times New Roman"/>
                <a:cs typeface="Times New Roman"/>
              </a:rPr>
              <a:t>it</a:t>
            </a:r>
            <a:r>
              <a:rPr sz="2800" spc="-145">
                <a:latin typeface="Times New Roman"/>
                <a:cs typeface="Times New Roman"/>
              </a:rPr>
              <a:t> </a:t>
            </a:r>
            <a:r>
              <a:rPr sz="2800">
                <a:latin typeface="Times New Roman"/>
                <a:cs typeface="Times New Roman"/>
              </a:rPr>
              <a:t>draws  criticism </a:t>
            </a:r>
            <a:r>
              <a:rPr sz="2800" spc="5">
                <a:latin typeface="Times New Roman"/>
                <a:cs typeface="Times New Roman"/>
              </a:rPr>
              <a:t>for its partial use of</a:t>
            </a:r>
            <a:r>
              <a:rPr sz="2800" spc="-300">
                <a:latin typeface="Times New Roman"/>
                <a:cs typeface="Times New Roman"/>
              </a:rPr>
              <a:t> </a:t>
            </a:r>
            <a:r>
              <a:rPr sz="2800" spc="5">
                <a:latin typeface="Times New Roman"/>
                <a:cs typeface="Times New Roman"/>
              </a:rPr>
              <a:t>both.</a:t>
            </a:r>
            <a:endParaRPr sz="2800">
              <a:latin typeface="Times New Roman"/>
              <a:cs typeface="Times New Roman"/>
            </a:endParaRPr>
          </a:p>
        </p:txBody>
      </p:sp>
    </p:spTree>
    <p:extLst>
      <p:ext uri="{BB962C8B-B14F-4D97-AF65-F5344CB8AC3E}">
        <p14:creationId xmlns:p14="http://schemas.microsoft.com/office/powerpoint/2010/main" val="41783736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2089" y="357886"/>
            <a:ext cx="6030595" cy="695325"/>
          </a:xfrm>
          <a:prstGeom prst="rect">
            <a:avLst/>
          </a:prstGeom>
        </p:spPr>
        <p:txBody>
          <a:bodyPr vert="horz" wrap="square" lIns="0" tIns="11430" rIns="0" bIns="0" rtlCol="0">
            <a:spAutoFit/>
          </a:bodyPr>
          <a:lstStyle/>
          <a:p>
            <a:pPr marL="12700">
              <a:lnSpc>
                <a:spcPct val="100000"/>
              </a:lnSpc>
              <a:spcBef>
                <a:spcPts val="90"/>
              </a:spcBef>
            </a:pPr>
            <a:r>
              <a:rPr b="1" spc="-5">
                <a:latin typeface="Times New Roman"/>
                <a:cs typeface="Times New Roman"/>
              </a:rPr>
              <a:t>Delegated</a:t>
            </a:r>
            <a:r>
              <a:rPr b="1" spc="-75">
                <a:latin typeface="Times New Roman"/>
                <a:cs typeface="Times New Roman"/>
              </a:rPr>
              <a:t> </a:t>
            </a:r>
            <a:r>
              <a:rPr b="1">
                <a:latin typeface="Times New Roman"/>
                <a:cs typeface="Times New Roman"/>
              </a:rPr>
              <a:t>Proof-of-Stake</a:t>
            </a:r>
          </a:p>
        </p:txBody>
      </p:sp>
      <p:sp>
        <p:nvSpPr>
          <p:cNvPr id="3" name="object 3"/>
          <p:cNvSpPr txBox="1"/>
          <p:nvPr/>
        </p:nvSpPr>
        <p:spPr>
          <a:xfrm>
            <a:off x="383540" y="1393062"/>
            <a:ext cx="8383905" cy="5064125"/>
          </a:xfrm>
          <a:prstGeom prst="rect">
            <a:avLst/>
          </a:prstGeom>
        </p:spPr>
        <p:txBody>
          <a:bodyPr vert="horz" wrap="square" lIns="0" tIns="13335" rIns="0" bIns="0" rtlCol="0">
            <a:spAutoFit/>
          </a:bodyPr>
          <a:lstStyle/>
          <a:p>
            <a:pPr marL="356870" marR="5080" indent="-344805" algn="just">
              <a:lnSpc>
                <a:spcPct val="100000"/>
              </a:lnSpc>
              <a:spcBef>
                <a:spcPts val="105"/>
              </a:spcBef>
              <a:buChar char="•"/>
              <a:tabLst>
                <a:tab pos="357505" algn="l"/>
              </a:tabLst>
            </a:pPr>
            <a:r>
              <a:rPr sz="2800">
                <a:latin typeface="Times New Roman"/>
                <a:cs typeface="Times New Roman"/>
              </a:rPr>
              <a:t>In </a:t>
            </a:r>
            <a:r>
              <a:rPr sz="2800" spc="-5">
                <a:latin typeface="Times New Roman"/>
                <a:cs typeface="Times New Roman"/>
              </a:rPr>
              <a:t>Delegated PoS (DPOS), </a:t>
            </a:r>
            <a:r>
              <a:rPr sz="2800">
                <a:latin typeface="Times New Roman"/>
                <a:cs typeface="Times New Roman"/>
              </a:rPr>
              <a:t>stake-holders don’t </a:t>
            </a:r>
            <a:r>
              <a:rPr sz="2800" spc="5">
                <a:latin typeface="Times New Roman"/>
                <a:cs typeface="Times New Roman"/>
              </a:rPr>
              <a:t>vote </a:t>
            </a:r>
            <a:r>
              <a:rPr sz="2800" spc="-10">
                <a:latin typeface="Times New Roman"/>
                <a:cs typeface="Times New Roman"/>
              </a:rPr>
              <a:t>on  </a:t>
            </a:r>
            <a:r>
              <a:rPr sz="2800">
                <a:latin typeface="Times New Roman"/>
                <a:cs typeface="Times New Roman"/>
              </a:rPr>
              <a:t>the </a:t>
            </a:r>
            <a:r>
              <a:rPr sz="2800" spc="-5">
                <a:latin typeface="Times New Roman"/>
                <a:cs typeface="Times New Roman"/>
              </a:rPr>
              <a:t>validity </a:t>
            </a:r>
            <a:r>
              <a:rPr sz="2800" spc="5">
                <a:latin typeface="Times New Roman"/>
                <a:cs typeface="Times New Roman"/>
              </a:rPr>
              <a:t>of the </a:t>
            </a:r>
            <a:r>
              <a:rPr sz="2800" spc="-5">
                <a:latin typeface="Times New Roman"/>
                <a:cs typeface="Times New Roman"/>
              </a:rPr>
              <a:t>blocks themselves, </a:t>
            </a:r>
            <a:r>
              <a:rPr sz="2800">
                <a:latin typeface="Times New Roman"/>
                <a:cs typeface="Times New Roman"/>
              </a:rPr>
              <a:t>but </a:t>
            </a:r>
            <a:r>
              <a:rPr sz="2800" spc="-5">
                <a:latin typeface="Times New Roman"/>
                <a:cs typeface="Times New Roman"/>
              </a:rPr>
              <a:t>vote  </a:t>
            </a:r>
            <a:r>
              <a:rPr sz="2800">
                <a:latin typeface="Times New Roman"/>
                <a:cs typeface="Times New Roman"/>
              </a:rPr>
              <a:t>(proportionately weighted </a:t>
            </a:r>
            <a:r>
              <a:rPr sz="2800" spc="-5">
                <a:latin typeface="Times New Roman"/>
                <a:cs typeface="Times New Roman"/>
              </a:rPr>
              <a:t>based on </a:t>
            </a:r>
            <a:r>
              <a:rPr sz="2800">
                <a:latin typeface="Times New Roman"/>
                <a:cs typeface="Times New Roman"/>
              </a:rPr>
              <a:t>the stake) </a:t>
            </a:r>
            <a:r>
              <a:rPr sz="2800" spc="5">
                <a:latin typeface="Times New Roman"/>
                <a:cs typeface="Times New Roman"/>
              </a:rPr>
              <a:t>to </a:t>
            </a:r>
            <a:r>
              <a:rPr sz="2800" spc="-5">
                <a:latin typeface="Times New Roman"/>
                <a:cs typeface="Times New Roman"/>
              </a:rPr>
              <a:t>elect  </a:t>
            </a:r>
            <a:r>
              <a:rPr sz="2800" spc="5">
                <a:latin typeface="Times New Roman"/>
                <a:cs typeface="Times New Roman"/>
              </a:rPr>
              <a:t>delegates to do the </a:t>
            </a:r>
            <a:r>
              <a:rPr sz="2800">
                <a:latin typeface="Times New Roman"/>
                <a:cs typeface="Times New Roman"/>
              </a:rPr>
              <a:t>validation </a:t>
            </a:r>
            <a:r>
              <a:rPr sz="2800" spc="5">
                <a:latin typeface="Times New Roman"/>
                <a:cs typeface="Times New Roman"/>
              </a:rPr>
              <a:t>on their</a:t>
            </a:r>
            <a:r>
              <a:rPr sz="2800" spc="-380">
                <a:latin typeface="Times New Roman"/>
                <a:cs typeface="Times New Roman"/>
              </a:rPr>
              <a:t> </a:t>
            </a:r>
            <a:r>
              <a:rPr sz="2800" spc="5">
                <a:latin typeface="Times New Roman"/>
                <a:cs typeface="Times New Roman"/>
              </a:rPr>
              <a:t>behalf.</a:t>
            </a:r>
            <a:endParaRPr sz="2800">
              <a:latin typeface="Times New Roman"/>
              <a:cs typeface="Times New Roman"/>
            </a:endParaRPr>
          </a:p>
          <a:p>
            <a:pPr>
              <a:lnSpc>
                <a:spcPct val="100000"/>
              </a:lnSpc>
              <a:buFont typeface="Times New Roman"/>
              <a:buChar char="•"/>
            </a:pPr>
            <a:endParaRPr sz="4100">
              <a:latin typeface="Times New Roman"/>
              <a:cs typeface="Times New Roman"/>
            </a:endParaRPr>
          </a:p>
          <a:p>
            <a:pPr marL="356870" marR="6985" indent="-344805" algn="just">
              <a:lnSpc>
                <a:spcPct val="100000"/>
              </a:lnSpc>
              <a:buChar char="•"/>
              <a:tabLst>
                <a:tab pos="357505" algn="l"/>
              </a:tabLst>
            </a:pPr>
            <a:r>
              <a:rPr sz="2800">
                <a:latin typeface="Times New Roman"/>
                <a:cs typeface="Times New Roman"/>
              </a:rPr>
              <a:t>The </a:t>
            </a:r>
            <a:r>
              <a:rPr sz="2800" spc="-10">
                <a:latin typeface="Times New Roman"/>
                <a:cs typeface="Times New Roman"/>
              </a:rPr>
              <a:t>major </a:t>
            </a:r>
            <a:r>
              <a:rPr sz="2800">
                <a:latin typeface="Times New Roman"/>
                <a:cs typeface="Times New Roman"/>
              </a:rPr>
              <a:t>difference </a:t>
            </a:r>
            <a:r>
              <a:rPr sz="2800" spc="-5">
                <a:latin typeface="Times New Roman"/>
                <a:cs typeface="Times New Roman"/>
              </a:rPr>
              <a:t>between </a:t>
            </a:r>
            <a:r>
              <a:rPr sz="2800">
                <a:latin typeface="Times New Roman"/>
                <a:cs typeface="Times New Roman"/>
              </a:rPr>
              <a:t>POS </a:t>
            </a:r>
            <a:r>
              <a:rPr sz="2800" spc="5">
                <a:latin typeface="Times New Roman"/>
                <a:cs typeface="Times New Roman"/>
              </a:rPr>
              <a:t>and </a:t>
            </a:r>
            <a:r>
              <a:rPr sz="2800">
                <a:latin typeface="Times New Roman"/>
                <a:cs typeface="Times New Roman"/>
              </a:rPr>
              <a:t>DPOS </a:t>
            </a:r>
            <a:r>
              <a:rPr sz="2800" spc="5">
                <a:latin typeface="Times New Roman"/>
                <a:cs typeface="Times New Roman"/>
              </a:rPr>
              <a:t>is </a:t>
            </a:r>
            <a:r>
              <a:rPr sz="2800">
                <a:latin typeface="Times New Roman"/>
                <a:cs typeface="Times New Roman"/>
              </a:rPr>
              <a:t>that  POS </a:t>
            </a:r>
            <a:r>
              <a:rPr sz="2800" spc="5">
                <a:latin typeface="Times New Roman"/>
                <a:cs typeface="Times New Roman"/>
              </a:rPr>
              <a:t>is </a:t>
            </a:r>
            <a:r>
              <a:rPr sz="2800">
                <a:latin typeface="Times New Roman"/>
                <a:cs typeface="Times New Roman"/>
              </a:rPr>
              <a:t>a direct </a:t>
            </a:r>
            <a:r>
              <a:rPr sz="2800" spc="-5">
                <a:latin typeface="Times New Roman"/>
                <a:cs typeface="Times New Roman"/>
              </a:rPr>
              <a:t>democratic </a:t>
            </a:r>
            <a:r>
              <a:rPr sz="2800" spc="-10">
                <a:latin typeface="Times New Roman"/>
                <a:cs typeface="Times New Roman"/>
              </a:rPr>
              <a:t>while </a:t>
            </a:r>
            <a:r>
              <a:rPr sz="2800">
                <a:latin typeface="Times New Roman"/>
                <a:cs typeface="Times New Roman"/>
              </a:rPr>
              <a:t>DPOS </a:t>
            </a:r>
            <a:r>
              <a:rPr sz="2800" spc="10">
                <a:latin typeface="Times New Roman"/>
                <a:cs typeface="Times New Roman"/>
              </a:rPr>
              <a:t>is  </a:t>
            </a:r>
            <a:r>
              <a:rPr sz="2800" spc="5">
                <a:latin typeface="Times New Roman"/>
                <a:cs typeface="Times New Roman"/>
              </a:rPr>
              <a:t>representative</a:t>
            </a:r>
            <a:r>
              <a:rPr sz="2800" spc="-125">
                <a:latin typeface="Times New Roman"/>
                <a:cs typeface="Times New Roman"/>
              </a:rPr>
              <a:t> </a:t>
            </a:r>
            <a:r>
              <a:rPr sz="2800">
                <a:latin typeface="Times New Roman"/>
                <a:cs typeface="Times New Roman"/>
              </a:rPr>
              <a:t>democratic.</a:t>
            </a:r>
          </a:p>
          <a:p>
            <a:pPr>
              <a:lnSpc>
                <a:spcPct val="100000"/>
              </a:lnSpc>
              <a:spcBef>
                <a:spcPts val="50"/>
              </a:spcBef>
              <a:buFont typeface="Times New Roman"/>
              <a:buChar char="•"/>
            </a:pPr>
            <a:endParaRPr sz="4050">
              <a:latin typeface="Times New Roman"/>
              <a:cs typeface="Times New Roman"/>
            </a:endParaRPr>
          </a:p>
          <a:p>
            <a:pPr marL="356870" marR="5080" indent="-344805" algn="just">
              <a:lnSpc>
                <a:spcPct val="100000"/>
              </a:lnSpc>
              <a:buChar char="•"/>
              <a:tabLst>
                <a:tab pos="357505" algn="l"/>
              </a:tabLst>
            </a:pPr>
            <a:r>
              <a:rPr sz="2800">
                <a:latin typeface="Times New Roman"/>
                <a:cs typeface="Times New Roman"/>
              </a:rPr>
              <a:t>Users </a:t>
            </a:r>
            <a:r>
              <a:rPr sz="2800" spc="-5">
                <a:latin typeface="Times New Roman"/>
                <a:cs typeface="Times New Roman"/>
              </a:rPr>
              <a:t>can also delegate </a:t>
            </a:r>
            <a:r>
              <a:rPr sz="2800">
                <a:latin typeface="Times New Roman"/>
                <a:cs typeface="Times New Roman"/>
              </a:rPr>
              <a:t>their </a:t>
            </a:r>
            <a:r>
              <a:rPr sz="2800" spc="-5">
                <a:latin typeface="Times New Roman"/>
                <a:cs typeface="Times New Roman"/>
              </a:rPr>
              <a:t>voting </a:t>
            </a:r>
            <a:r>
              <a:rPr sz="2800">
                <a:latin typeface="Times New Roman"/>
                <a:cs typeface="Times New Roman"/>
              </a:rPr>
              <a:t>power </a:t>
            </a:r>
            <a:r>
              <a:rPr sz="2800" spc="-5">
                <a:latin typeface="Times New Roman"/>
                <a:cs typeface="Times New Roman"/>
              </a:rPr>
              <a:t>to </a:t>
            </a:r>
            <a:r>
              <a:rPr sz="2800">
                <a:latin typeface="Times New Roman"/>
                <a:cs typeface="Times New Roman"/>
              </a:rPr>
              <a:t>another  </a:t>
            </a:r>
            <a:r>
              <a:rPr sz="2800" spc="5">
                <a:latin typeface="Times New Roman"/>
                <a:cs typeface="Times New Roman"/>
              </a:rPr>
              <a:t>user </a:t>
            </a:r>
            <a:r>
              <a:rPr sz="2800">
                <a:latin typeface="Times New Roman"/>
                <a:cs typeface="Times New Roman"/>
              </a:rPr>
              <a:t>who </a:t>
            </a:r>
            <a:r>
              <a:rPr sz="2800" spc="5">
                <a:latin typeface="Times New Roman"/>
                <a:cs typeface="Times New Roman"/>
              </a:rPr>
              <a:t>will </a:t>
            </a:r>
            <a:r>
              <a:rPr sz="2800" spc="10">
                <a:latin typeface="Times New Roman"/>
                <a:cs typeface="Times New Roman"/>
              </a:rPr>
              <a:t>vote on </a:t>
            </a:r>
            <a:r>
              <a:rPr sz="2800" spc="5">
                <a:latin typeface="Times New Roman"/>
                <a:cs typeface="Times New Roman"/>
              </a:rPr>
              <a:t>their</a:t>
            </a:r>
            <a:r>
              <a:rPr sz="2800" spc="-290">
                <a:latin typeface="Times New Roman"/>
                <a:cs typeface="Times New Roman"/>
              </a:rPr>
              <a:t> </a:t>
            </a:r>
            <a:r>
              <a:rPr sz="2800" spc="5">
                <a:latin typeface="Times New Roman"/>
                <a:cs typeface="Times New Roman"/>
              </a:rPr>
              <a:t>behalf.</a:t>
            </a:r>
            <a:endParaRPr sz="2800">
              <a:latin typeface="Times New Roman"/>
              <a:cs typeface="Times New Roman"/>
            </a:endParaRPr>
          </a:p>
        </p:txBody>
      </p:sp>
    </p:spTree>
    <p:extLst>
      <p:ext uri="{BB962C8B-B14F-4D97-AF65-F5344CB8AC3E}">
        <p14:creationId xmlns:p14="http://schemas.microsoft.com/office/powerpoint/2010/main" val="3929445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15388"/>
            <a:ext cx="9144000" cy="954219"/>
          </a:xfrm>
        </p:spPr>
        <p:txBody>
          <a:bodyPr>
            <a:normAutofit/>
          </a:bodyPr>
          <a:lstStyle/>
          <a:p>
            <a:r>
              <a:rPr lang="en-US" i="1">
                <a:effectLst>
                  <a:outerShdw blurRad="38100" dist="38100" dir="2700000" algn="tl">
                    <a:srgbClr val="000000">
                      <a:alpha val="43137"/>
                    </a:srgbClr>
                  </a:outerShdw>
                </a:effectLst>
              </a:rPr>
              <a:t>The Byzantine Generals’ Problem</a:t>
            </a:r>
          </a:p>
        </p:txBody>
      </p:sp>
      <p:sp>
        <p:nvSpPr>
          <p:cNvPr id="3" name="Slide Number Placeholder 2"/>
          <p:cNvSpPr>
            <a:spLocks noGrp="1"/>
          </p:cNvSpPr>
          <p:nvPr>
            <p:ph type="sldNum" sz="quarter" idx="12"/>
          </p:nvPr>
        </p:nvSpPr>
        <p:spPr/>
        <p:txBody>
          <a:bodyPr/>
          <a:lstStyle/>
          <a:p>
            <a:fld id="{C44D6E56-4DDB-5448-B544-C1B1DCC2E384}" type="slidenum">
              <a:rPr lang="en-US" smtClean="0"/>
              <a:t>8</a:t>
            </a:fld>
            <a:endParaRPr lang="en-US"/>
          </a:p>
        </p:txBody>
      </p:sp>
      <p:pic>
        <p:nvPicPr>
          <p:cNvPr id="7" name="Content Placeholder 6">
            <a:extLst>
              <a:ext uri="{FF2B5EF4-FFF2-40B4-BE49-F238E27FC236}">
                <a16:creationId xmlns:a16="http://schemas.microsoft.com/office/drawing/2014/main" id="{C8973933-69EB-4B03-B21E-6E56C163A922}"/>
              </a:ext>
            </a:extLst>
          </p:cNvPr>
          <p:cNvPicPr>
            <a:picLocks noGrp="1" noChangeAspect="1"/>
          </p:cNvPicPr>
          <p:nvPr>
            <p:ph idx="1"/>
          </p:nvPr>
        </p:nvPicPr>
        <p:blipFill>
          <a:blip r:embed="rId3"/>
          <a:stretch>
            <a:fillRect/>
          </a:stretch>
        </p:blipFill>
        <p:spPr>
          <a:xfrm>
            <a:off x="210989" y="1466001"/>
            <a:ext cx="8722021" cy="3925997"/>
          </a:xfrm>
        </p:spPr>
      </p:pic>
    </p:spTree>
    <p:extLst>
      <p:ext uri="{BB962C8B-B14F-4D97-AF65-F5344CB8AC3E}">
        <p14:creationId xmlns:p14="http://schemas.microsoft.com/office/powerpoint/2010/main" val="2972650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8289" y="815162"/>
            <a:ext cx="6031865" cy="695325"/>
          </a:xfrm>
          <a:prstGeom prst="rect">
            <a:avLst/>
          </a:prstGeom>
        </p:spPr>
        <p:txBody>
          <a:bodyPr vert="horz" wrap="square" lIns="0" tIns="12065" rIns="0" bIns="0" rtlCol="0">
            <a:spAutoFit/>
          </a:bodyPr>
          <a:lstStyle/>
          <a:p>
            <a:pPr marL="12700">
              <a:lnSpc>
                <a:spcPct val="100000"/>
              </a:lnSpc>
              <a:spcBef>
                <a:spcPts val="95"/>
              </a:spcBef>
            </a:pPr>
            <a:r>
              <a:rPr b="1" spc="-5">
                <a:latin typeface="Times New Roman"/>
                <a:cs typeface="Times New Roman"/>
              </a:rPr>
              <a:t>Delegated</a:t>
            </a:r>
            <a:r>
              <a:rPr b="1" spc="-65">
                <a:latin typeface="Times New Roman"/>
                <a:cs typeface="Times New Roman"/>
              </a:rPr>
              <a:t> </a:t>
            </a:r>
            <a:r>
              <a:rPr b="1">
                <a:latin typeface="Times New Roman"/>
                <a:cs typeface="Times New Roman"/>
              </a:rPr>
              <a:t>Proof-of-Stake</a:t>
            </a:r>
          </a:p>
        </p:txBody>
      </p:sp>
      <p:sp>
        <p:nvSpPr>
          <p:cNvPr id="3" name="object 3"/>
          <p:cNvSpPr txBox="1"/>
          <p:nvPr/>
        </p:nvSpPr>
        <p:spPr>
          <a:xfrm>
            <a:off x="764844" y="2002917"/>
            <a:ext cx="7621905" cy="3783965"/>
          </a:xfrm>
          <a:prstGeom prst="rect">
            <a:avLst/>
          </a:prstGeom>
        </p:spPr>
        <p:txBody>
          <a:bodyPr vert="horz" wrap="square" lIns="0" tIns="13335" rIns="0" bIns="0" rtlCol="0">
            <a:spAutoFit/>
          </a:bodyPr>
          <a:lstStyle/>
          <a:p>
            <a:pPr marL="356870" marR="5080" indent="-344805" algn="just">
              <a:lnSpc>
                <a:spcPct val="100000"/>
              </a:lnSpc>
              <a:spcBef>
                <a:spcPts val="105"/>
              </a:spcBef>
              <a:buChar char="•"/>
              <a:tabLst>
                <a:tab pos="357505" algn="l"/>
              </a:tabLst>
            </a:pPr>
            <a:r>
              <a:rPr sz="2800">
                <a:latin typeface="Times New Roman"/>
                <a:cs typeface="Times New Roman"/>
              </a:rPr>
              <a:t>Higher </a:t>
            </a:r>
            <a:r>
              <a:rPr sz="2800" spc="-5">
                <a:latin typeface="Times New Roman"/>
                <a:cs typeface="Times New Roman"/>
              </a:rPr>
              <a:t>Throughput: With significantly </a:t>
            </a:r>
            <a:r>
              <a:rPr sz="2800">
                <a:latin typeface="Times New Roman"/>
                <a:cs typeface="Times New Roman"/>
              </a:rPr>
              <a:t>fewer  </a:t>
            </a:r>
            <a:r>
              <a:rPr sz="2800" spc="-5">
                <a:latin typeface="Times New Roman"/>
                <a:cs typeface="Times New Roman"/>
              </a:rPr>
              <a:t>nodes to validate </a:t>
            </a:r>
            <a:r>
              <a:rPr sz="2800">
                <a:latin typeface="Times New Roman"/>
                <a:cs typeface="Times New Roman"/>
              </a:rPr>
              <a:t>the </a:t>
            </a:r>
            <a:r>
              <a:rPr sz="2800" spc="-5">
                <a:latin typeface="Times New Roman"/>
                <a:cs typeface="Times New Roman"/>
              </a:rPr>
              <a:t>block, </a:t>
            </a:r>
            <a:r>
              <a:rPr sz="2800">
                <a:latin typeface="Times New Roman"/>
                <a:cs typeface="Times New Roman"/>
              </a:rPr>
              <a:t>the </a:t>
            </a:r>
            <a:r>
              <a:rPr sz="2800" spc="-5">
                <a:latin typeface="Times New Roman"/>
                <a:cs typeface="Times New Roman"/>
              </a:rPr>
              <a:t>block </a:t>
            </a:r>
            <a:r>
              <a:rPr sz="2800" spc="-10">
                <a:latin typeface="Times New Roman"/>
                <a:cs typeface="Times New Roman"/>
              </a:rPr>
              <a:t>could </a:t>
            </a:r>
            <a:r>
              <a:rPr sz="2800" spc="10">
                <a:latin typeface="Times New Roman"/>
                <a:cs typeface="Times New Roman"/>
              </a:rPr>
              <a:t>be  </a:t>
            </a:r>
            <a:r>
              <a:rPr sz="2800" spc="-5">
                <a:latin typeface="Times New Roman"/>
                <a:cs typeface="Times New Roman"/>
              </a:rPr>
              <a:t>confirmed </a:t>
            </a:r>
            <a:r>
              <a:rPr sz="2800" spc="-10">
                <a:latin typeface="Times New Roman"/>
                <a:cs typeface="Times New Roman"/>
              </a:rPr>
              <a:t>quickly, </a:t>
            </a:r>
            <a:r>
              <a:rPr sz="2800" spc="-5">
                <a:latin typeface="Times New Roman"/>
                <a:cs typeface="Times New Roman"/>
              </a:rPr>
              <a:t>making the transactions  </a:t>
            </a:r>
            <a:r>
              <a:rPr sz="2800">
                <a:latin typeface="Times New Roman"/>
                <a:cs typeface="Times New Roman"/>
              </a:rPr>
              <a:t>confirmed</a:t>
            </a:r>
            <a:r>
              <a:rPr sz="2800" spc="-30">
                <a:latin typeface="Times New Roman"/>
                <a:cs typeface="Times New Roman"/>
              </a:rPr>
              <a:t> </a:t>
            </a:r>
            <a:r>
              <a:rPr sz="2800">
                <a:latin typeface="Times New Roman"/>
                <a:cs typeface="Times New Roman"/>
              </a:rPr>
              <a:t>quickly.</a:t>
            </a:r>
          </a:p>
          <a:p>
            <a:pPr>
              <a:lnSpc>
                <a:spcPct val="100000"/>
              </a:lnSpc>
              <a:spcBef>
                <a:spcPts val="55"/>
              </a:spcBef>
              <a:buFont typeface="Times New Roman"/>
              <a:buChar char="•"/>
            </a:pPr>
            <a:endParaRPr sz="4050">
              <a:latin typeface="Times New Roman"/>
              <a:cs typeface="Times New Roman"/>
            </a:endParaRPr>
          </a:p>
          <a:p>
            <a:pPr marL="356870" indent="-344805">
              <a:lnSpc>
                <a:spcPct val="100000"/>
              </a:lnSpc>
              <a:buChar char="•"/>
              <a:tabLst>
                <a:tab pos="356870" algn="l"/>
                <a:tab pos="357505" algn="l"/>
              </a:tabLst>
            </a:pPr>
            <a:r>
              <a:rPr sz="2800">
                <a:latin typeface="Times New Roman"/>
                <a:cs typeface="Times New Roman"/>
              </a:rPr>
              <a:t>Dishonest delegates </a:t>
            </a:r>
            <a:r>
              <a:rPr sz="2800" spc="5">
                <a:latin typeface="Times New Roman"/>
                <a:cs typeface="Times New Roman"/>
              </a:rPr>
              <a:t>could be voted </a:t>
            </a:r>
            <a:r>
              <a:rPr sz="2800" spc="10">
                <a:latin typeface="Times New Roman"/>
                <a:cs typeface="Times New Roman"/>
              </a:rPr>
              <a:t>out</a:t>
            </a:r>
            <a:r>
              <a:rPr sz="2800" spc="-315">
                <a:latin typeface="Times New Roman"/>
                <a:cs typeface="Times New Roman"/>
              </a:rPr>
              <a:t> </a:t>
            </a:r>
            <a:r>
              <a:rPr sz="2800">
                <a:latin typeface="Times New Roman"/>
                <a:cs typeface="Times New Roman"/>
              </a:rPr>
              <a:t>easily.</a:t>
            </a:r>
          </a:p>
          <a:p>
            <a:pPr>
              <a:lnSpc>
                <a:spcPct val="100000"/>
              </a:lnSpc>
              <a:spcBef>
                <a:spcPts val="50"/>
              </a:spcBef>
              <a:buFont typeface="Times New Roman"/>
              <a:buChar char="•"/>
            </a:pPr>
            <a:endParaRPr sz="4050">
              <a:latin typeface="Times New Roman"/>
              <a:cs typeface="Times New Roman"/>
            </a:endParaRPr>
          </a:p>
          <a:p>
            <a:pPr marL="356870" indent="-344805">
              <a:lnSpc>
                <a:spcPct val="100000"/>
              </a:lnSpc>
              <a:buChar char="•"/>
              <a:tabLst>
                <a:tab pos="356870" algn="l"/>
                <a:tab pos="357505" algn="l"/>
              </a:tabLst>
            </a:pPr>
            <a:r>
              <a:rPr sz="2800">
                <a:latin typeface="Times New Roman"/>
                <a:cs typeface="Times New Roman"/>
              </a:rPr>
              <a:t>Examples: </a:t>
            </a:r>
            <a:r>
              <a:rPr sz="2800" spc="5">
                <a:latin typeface="Times New Roman"/>
                <a:cs typeface="Times New Roman"/>
              </a:rPr>
              <a:t>Steem and</a:t>
            </a:r>
            <a:r>
              <a:rPr sz="2800" spc="-120">
                <a:latin typeface="Times New Roman"/>
                <a:cs typeface="Times New Roman"/>
              </a:rPr>
              <a:t> </a:t>
            </a:r>
            <a:r>
              <a:rPr sz="2800">
                <a:latin typeface="Times New Roman"/>
                <a:cs typeface="Times New Roman"/>
              </a:rPr>
              <a:t>BitShares</a:t>
            </a:r>
          </a:p>
        </p:txBody>
      </p:sp>
    </p:spTree>
    <p:extLst>
      <p:ext uri="{BB962C8B-B14F-4D97-AF65-F5344CB8AC3E}">
        <p14:creationId xmlns:p14="http://schemas.microsoft.com/office/powerpoint/2010/main" val="28303818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3944" y="434086"/>
            <a:ext cx="3439795" cy="695325"/>
          </a:xfrm>
          <a:prstGeom prst="rect">
            <a:avLst/>
          </a:prstGeom>
        </p:spPr>
        <p:txBody>
          <a:bodyPr vert="horz" wrap="square" lIns="0" tIns="11430" rIns="0" bIns="0" rtlCol="0">
            <a:spAutoFit/>
          </a:bodyPr>
          <a:lstStyle/>
          <a:p>
            <a:pPr marL="12700">
              <a:lnSpc>
                <a:spcPct val="100000"/>
              </a:lnSpc>
              <a:spcBef>
                <a:spcPts val="90"/>
              </a:spcBef>
            </a:pPr>
            <a:r>
              <a:rPr b="1" spc="-5">
                <a:latin typeface="Times New Roman"/>
                <a:cs typeface="Times New Roman"/>
              </a:rPr>
              <a:t>Proof-of-Burn</a:t>
            </a:r>
          </a:p>
        </p:txBody>
      </p:sp>
      <p:sp>
        <p:nvSpPr>
          <p:cNvPr id="3" name="object 3"/>
          <p:cNvSpPr txBox="1"/>
          <p:nvPr/>
        </p:nvSpPr>
        <p:spPr>
          <a:xfrm>
            <a:off x="764844" y="1752675"/>
            <a:ext cx="7620634" cy="4210685"/>
          </a:xfrm>
          <a:prstGeom prst="rect">
            <a:avLst/>
          </a:prstGeom>
        </p:spPr>
        <p:txBody>
          <a:bodyPr vert="horz" wrap="square" lIns="0" tIns="13970" rIns="0" bIns="0" rtlCol="0">
            <a:spAutoFit/>
          </a:bodyPr>
          <a:lstStyle/>
          <a:p>
            <a:pPr marL="356870" marR="9525" indent="-344805" algn="just">
              <a:lnSpc>
                <a:spcPct val="100000"/>
              </a:lnSpc>
              <a:spcBef>
                <a:spcPts val="110"/>
              </a:spcBef>
              <a:buChar char="•"/>
              <a:tabLst>
                <a:tab pos="357505" algn="l"/>
              </a:tabLst>
            </a:pPr>
            <a:r>
              <a:rPr sz="2800">
                <a:latin typeface="Times New Roman"/>
                <a:cs typeface="Times New Roman"/>
              </a:rPr>
              <a:t>Method </a:t>
            </a:r>
            <a:r>
              <a:rPr sz="2800" spc="5">
                <a:latin typeface="Times New Roman"/>
                <a:cs typeface="Times New Roman"/>
              </a:rPr>
              <a:t>for </a:t>
            </a:r>
            <a:r>
              <a:rPr sz="2800" spc="-5">
                <a:latin typeface="Times New Roman"/>
                <a:cs typeface="Times New Roman"/>
              </a:rPr>
              <a:t>distributed consensus </a:t>
            </a:r>
            <a:r>
              <a:rPr sz="2800">
                <a:latin typeface="Times New Roman"/>
                <a:cs typeface="Times New Roman"/>
              </a:rPr>
              <a:t>and </a:t>
            </a:r>
            <a:r>
              <a:rPr sz="2800" spc="-25">
                <a:latin typeface="Times New Roman"/>
                <a:cs typeface="Times New Roman"/>
              </a:rPr>
              <a:t>an  </a:t>
            </a:r>
            <a:r>
              <a:rPr sz="2800">
                <a:latin typeface="Times New Roman"/>
                <a:cs typeface="Times New Roman"/>
              </a:rPr>
              <a:t>alternative </a:t>
            </a:r>
            <a:r>
              <a:rPr sz="2800" spc="5">
                <a:latin typeface="Times New Roman"/>
                <a:cs typeface="Times New Roman"/>
              </a:rPr>
              <a:t>to Proof of </a:t>
            </a:r>
            <a:r>
              <a:rPr sz="2800" spc="-5">
                <a:latin typeface="Times New Roman"/>
                <a:cs typeface="Times New Roman"/>
              </a:rPr>
              <a:t>Work </a:t>
            </a:r>
            <a:r>
              <a:rPr sz="2800" spc="5">
                <a:latin typeface="Times New Roman"/>
                <a:cs typeface="Times New Roman"/>
              </a:rPr>
              <a:t>and Proof of</a:t>
            </a:r>
            <a:r>
              <a:rPr sz="2800" spc="-210">
                <a:latin typeface="Times New Roman"/>
                <a:cs typeface="Times New Roman"/>
              </a:rPr>
              <a:t> </a:t>
            </a:r>
            <a:r>
              <a:rPr sz="2800" spc="5">
                <a:latin typeface="Times New Roman"/>
                <a:cs typeface="Times New Roman"/>
              </a:rPr>
              <a:t>Stake</a:t>
            </a:r>
            <a:endParaRPr sz="2800">
              <a:latin typeface="Times New Roman"/>
              <a:cs typeface="Times New Roman"/>
            </a:endParaRPr>
          </a:p>
          <a:p>
            <a:pPr>
              <a:lnSpc>
                <a:spcPct val="100000"/>
              </a:lnSpc>
              <a:spcBef>
                <a:spcPts val="50"/>
              </a:spcBef>
              <a:buFont typeface="Times New Roman"/>
              <a:buChar char="•"/>
            </a:pPr>
            <a:endParaRPr sz="4050">
              <a:latin typeface="Times New Roman"/>
              <a:cs typeface="Times New Roman"/>
            </a:endParaRPr>
          </a:p>
          <a:p>
            <a:pPr marL="356870" marR="5080" indent="-344805" algn="just">
              <a:lnSpc>
                <a:spcPct val="100000"/>
              </a:lnSpc>
              <a:buChar char="•"/>
              <a:tabLst>
                <a:tab pos="357505" algn="l"/>
              </a:tabLst>
            </a:pPr>
            <a:r>
              <a:rPr sz="2800" spc="-5">
                <a:latin typeface="Times New Roman"/>
                <a:cs typeface="Times New Roman"/>
              </a:rPr>
              <a:t>Miners </a:t>
            </a:r>
            <a:r>
              <a:rPr sz="2800">
                <a:latin typeface="Times New Roman"/>
                <a:cs typeface="Times New Roman"/>
              </a:rPr>
              <a:t>prove </a:t>
            </a:r>
            <a:r>
              <a:rPr sz="2800" spc="-5">
                <a:latin typeface="Times New Roman"/>
                <a:cs typeface="Times New Roman"/>
              </a:rPr>
              <a:t>that </a:t>
            </a:r>
            <a:r>
              <a:rPr sz="2800">
                <a:latin typeface="Times New Roman"/>
                <a:cs typeface="Times New Roman"/>
              </a:rPr>
              <a:t>they </a:t>
            </a:r>
            <a:r>
              <a:rPr sz="2800" spc="5">
                <a:latin typeface="Times New Roman"/>
                <a:cs typeface="Times New Roman"/>
              </a:rPr>
              <a:t>have </a:t>
            </a:r>
            <a:r>
              <a:rPr sz="2800" spc="-5">
                <a:latin typeface="Times New Roman"/>
                <a:cs typeface="Times New Roman"/>
              </a:rPr>
              <a:t>destroyed </a:t>
            </a:r>
            <a:r>
              <a:rPr sz="2800">
                <a:latin typeface="Times New Roman"/>
                <a:cs typeface="Times New Roman"/>
              </a:rPr>
              <a:t>a </a:t>
            </a:r>
            <a:r>
              <a:rPr sz="2800" spc="-5">
                <a:latin typeface="Times New Roman"/>
                <a:cs typeface="Times New Roman"/>
              </a:rPr>
              <a:t>quantity  </a:t>
            </a:r>
            <a:r>
              <a:rPr sz="2800" spc="5">
                <a:latin typeface="Times New Roman"/>
                <a:cs typeface="Times New Roman"/>
              </a:rPr>
              <a:t>of </a:t>
            </a:r>
            <a:r>
              <a:rPr sz="2800">
                <a:latin typeface="Times New Roman"/>
                <a:cs typeface="Times New Roman"/>
              </a:rPr>
              <a:t>coins, </a:t>
            </a:r>
            <a:r>
              <a:rPr sz="2800" spc="5">
                <a:latin typeface="Times New Roman"/>
                <a:cs typeface="Times New Roman"/>
              </a:rPr>
              <a:t>for </a:t>
            </a:r>
            <a:r>
              <a:rPr sz="2800" spc="-10">
                <a:latin typeface="Times New Roman"/>
                <a:cs typeface="Times New Roman"/>
              </a:rPr>
              <a:t>example </a:t>
            </a:r>
            <a:r>
              <a:rPr sz="2800" spc="10">
                <a:latin typeface="Times New Roman"/>
                <a:cs typeface="Times New Roman"/>
              </a:rPr>
              <a:t>by </a:t>
            </a:r>
            <a:r>
              <a:rPr sz="2800" spc="-5">
                <a:latin typeface="Times New Roman"/>
                <a:cs typeface="Times New Roman"/>
              </a:rPr>
              <a:t>sending them </a:t>
            </a:r>
            <a:r>
              <a:rPr sz="2800" spc="5">
                <a:latin typeface="Times New Roman"/>
                <a:cs typeface="Times New Roman"/>
              </a:rPr>
              <a:t>to </a:t>
            </a:r>
            <a:r>
              <a:rPr sz="2800">
                <a:latin typeface="Times New Roman"/>
                <a:cs typeface="Times New Roman"/>
              </a:rPr>
              <a:t>a  verifiably unspendable</a:t>
            </a:r>
            <a:r>
              <a:rPr sz="2800" spc="-135">
                <a:latin typeface="Times New Roman"/>
                <a:cs typeface="Times New Roman"/>
              </a:rPr>
              <a:t> </a:t>
            </a:r>
            <a:r>
              <a:rPr sz="2800" spc="5">
                <a:latin typeface="Times New Roman"/>
                <a:cs typeface="Times New Roman"/>
              </a:rPr>
              <a:t>address.</a:t>
            </a:r>
            <a:endParaRPr sz="2800">
              <a:latin typeface="Times New Roman"/>
              <a:cs typeface="Times New Roman"/>
            </a:endParaRPr>
          </a:p>
          <a:p>
            <a:pPr>
              <a:lnSpc>
                <a:spcPct val="100000"/>
              </a:lnSpc>
              <a:spcBef>
                <a:spcPts val="55"/>
              </a:spcBef>
              <a:buFont typeface="Times New Roman"/>
              <a:buChar char="•"/>
            </a:pPr>
            <a:endParaRPr sz="4050">
              <a:latin typeface="Times New Roman"/>
              <a:cs typeface="Times New Roman"/>
            </a:endParaRPr>
          </a:p>
          <a:p>
            <a:pPr marL="356870" marR="8255" indent="-344805" algn="just">
              <a:lnSpc>
                <a:spcPct val="100000"/>
              </a:lnSpc>
              <a:buChar char="•"/>
              <a:tabLst>
                <a:tab pos="357505" algn="l"/>
              </a:tabLst>
            </a:pPr>
            <a:r>
              <a:rPr sz="2800" spc="-5">
                <a:latin typeface="Times New Roman"/>
                <a:cs typeface="Times New Roman"/>
              </a:rPr>
              <a:t>Slimcode </a:t>
            </a:r>
            <a:r>
              <a:rPr sz="2800" spc="-10">
                <a:latin typeface="Times New Roman"/>
                <a:cs typeface="Times New Roman"/>
              </a:rPr>
              <a:t>implemente </a:t>
            </a:r>
            <a:r>
              <a:rPr sz="2800" spc="-5">
                <a:latin typeface="Times New Roman"/>
                <a:cs typeface="Times New Roman"/>
              </a:rPr>
              <a:t>this </a:t>
            </a:r>
            <a:r>
              <a:rPr sz="2800" spc="-10">
                <a:latin typeface="Times New Roman"/>
                <a:cs typeface="Times New Roman"/>
              </a:rPr>
              <a:t>approach </a:t>
            </a:r>
            <a:r>
              <a:rPr sz="2800" spc="-5">
                <a:latin typeface="Times New Roman"/>
                <a:cs typeface="Times New Roman"/>
              </a:rPr>
              <a:t>in 2014 </a:t>
            </a:r>
            <a:r>
              <a:rPr sz="2800" spc="-15">
                <a:latin typeface="Times New Roman"/>
                <a:cs typeface="Times New Roman"/>
              </a:rPr>
              <a:t>but </a:t>
            </a:r>
            <a:r>
              <a:rPr sz="2800" spc="670">
                <a:latin typeface="Times New Roman"/>
                <a:cs typeface="Times New Roman"/>
              </a:rPr>
              <a:t> </a:t>
            </a:r>
            <a:r>
              <a:rPr sz="2800" spc="5">
                <a:latin typeface="Times New Roman"/>
                <a:cs typeface="Times New Roman"/>
              </a:rPr>
              <a:t>has recently been</a:t>
            </a:r>
            <a:r>
              <a:rPr sz="2800" spc="-145">
                <a:latin typeface="Times New Roman"/>
                <a:cs typeface="Times New Roman"/>
              </a:rPr>
              <a:t> </a:t>
            </a:r>
            <a:r>
              <a:rPr sz="2800">
                <a:latin typeface="Times New Roman"/>
                <a:cs typeface="Times New Roman"/>
              </a:rPr>
              <a:t>discontinued.</a:t>
            </a:r>
          </a:p>
        </p:txBody>
      </p:sp>
    </p:spTree>
    <p:extLst>
      <p:ext uri="{BB962C8B-B14F-4D97-AF65-F5344CB8AC3E}">
        <p14:creationId xmlns:p14="http://schemas.microsoft.com/office/powerpoint/2010/main" val="670153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4529" y="434086"/>
            <a:ext cx="5237480" cy="695325"/>
          </a:xfrm>
          <a:prstGeom prst="rect">
            <a:avLst/>
          </a:prstGeom>
        </p:spPr>
        <p:txBody>
          <a:bodyPr vert="horz" wrap="square" lIns="0" tIns="11430" rIns="0" bIns="0" rtlCol="0">
            <a:spAutoFit/>
          </a:bodyPr>
          <a:lstStyle/>
          <a:p>
            <a:pPr marL="12700">
              <a:lnSpc>
                <a:spcPct val="100000"/>
              </a:lnSpc>
              <a:spcBef>
                <a:spcPts val="90"/>
              </a:spcBef>
            </a:pPr>
            <a:r>
              <a:rPr spc="-5"/>
              <a:t>Proof-of-Elapsed-Time</a:t>
            </a:r>
          </a:p>
        </p:txBody>
      </p:sp>
      <p:sp>
        <p:nvSpPr>
          <p:cNvPr id="3" name="object 3"/>
          <p:cNvSpPr txBox="1"/>
          <p:nvPr/>
        </p:nvSpPr>
        <p:spPr>
          <a:xfrm>
            <a:off x="764844" y="1393062"/>
            <a:ext cx="7565390" cy="4979035"/>
          </a:xfrm>
          <a:prstGeom prst="rect">
            <a:avLst/>
          </a:prstGeom>
        </p:spPr>
        <p:txBody>
          <a:bodyPr vert="horz" wrap="square" lIns="0" tIns="13335" rIns="0" bIns="0" rtlCol="0">
            <a:spAutoFit/>
          </a:bodyPr>
          <a:lstStyle/>
          <a:p>
            <a:pPr marL="356870" marR="1052195" indent="-344805">
              <a:lnSpc>
                <a:spcPct val="100000"/>
              </a:lnSpc>
              <a:spcBef>
                <a:spcPts val="105"/>
              </a:spcBef>
              <a:buChar char="•"/>
              <a:tabLst>
                <a:tab pos="356870" algn="l"/>
                <a:tab pos="357505" algn="l"/>
              </a:tabLst>
            </a:pPr>
            <a:r>
              <a:rPr sz="2800">
                <a:latin typeface="Times New Roman"/>
                <a:cs typeface="Times New Roman"/>
              </a:rPr>
              <a:t>Often </a:t>
            </a:r>
            <a:r>
              <a:rPr sz="2800" spc="5">
                <a:latin typeface="Times New Roman"/>
                <a:cs typeface="Times New Roman"/>
              </a:rPr>
              <a:t>used on the </a:t>
            </a:r>
            <a:r>
              <a:rPr sz="2800">
                <a:latin typeface="Times New Roman"/>
                <a:cs typeface="Times New Roman"/>
              </a:rPr>
              <a:t>permissioned</a:t>
            </a:r>
            <a:r>
              <a:rPr sz="2800" spc="-285">
                <a:latin typeface="Times New Roman"/>
                <a:cs typeface="Times New Roman"/>
              </a:rPr>
              <a:t> </a:t>
            </a:r>
            <a:r>
              <a:rPr sz="2800">
                <a:latin typeface="Times New Roman"/>
                <a:cs typeface="Times New Roman"/>
              </a:rPr>
              <a:t>blockchain  </a:t>
            </a:r>
            <a:r>
              <a:rPr sz="2800" spc="5">
                <a:latin typeface="Times New Roman"/>
                <a:cs typeface="Times New Roman"/>
              </a:rPr>
              <a:t>networks.</a:t>
            </a:r>
            <a:endParaRPr sz="2800">
              <a:latin typeface="Times New Roman"/>
              <a:cs typeface="Times New Roman"/>
            </a:endParaRPr>
          </a:p>
          <a:p>
            <a:pPr marL="356870" marR="254000" indent="-344805">
              <a:lnSpc>
                <a:spcPct val="100000"/>
              </a:lnSpc>
              <a:spcBef>
                <a:spcPts val="680"/>
              </a:spcBef>
              <a:buChar char="•"/>
              <a:tabLst>
                <a:tab pos="356870" algn="l"/>
                <a:tab pos="357505" algn="l"/>
              </a:tabLst>
            </a:pPr>
            <a:r>
              <a:rPr sz="2800">
                <a:latin typeface="Times New Roman"/>
                <a:cs typeface="Times New Roman"/>
              </a:rPr>
              <a:t>Each </a:t>
            </a:r>
            <a:r>
              <a:rPr sz="2800" spc="5">
                <a:latin typeface="Times New Roman"/>
                <a:cs typeface="Times New Roman"/>
              </a:rPr>
              <a:t>node in the </a:t>
            </a:r>
            <a:r>
              <a:rPr sz="2800">
                <a:latin typeface="Times New Roman"/>
                <a:cs typeface="Times New Roman"/>
              </a:rPr>
              <a:t>blockchain network </a:t>
            </a:r>
            <a:r>
              <a:rPr sz="2800" spc="5">
                <a:latin typeface="Times New Roman"/>
                <a:cs typeface="Times New Roman"/>
              </a:rPr>
              <a:t>generates</a:t>
            </a:r>
            <a:r>
              <a:rPr sz="2800" spc="-415">
                <a:latin typeface="Times New Roman"/>
                <a:cs typeface="Times New Roman"/>
              </a:rPr>
              <a:t> </a:t>
            </a:r>
            <a:r>
              <a:rPr sz="2800">
                <a:latin typeface="Times New Roman"/>
                <a:cs typeface="Times New Roman"/>
              </a:rPr>
              <a:t>a  </a:t>
            </a:r>
            <a:r>
              <a:rPr sz="2800" spc="5">
                <a:latin typeface="Times New Roman"/>
                <a:cs typeface="Times New Roman"/>
              </a:rPr>
              <a:t>random </a:t>
            </a:r>
            <a:r>
              <a:rPr sz="2800">
                <a:latin typeface="Times New Roman"/>
                <a:cs typeface="Times New Roman"/>
              </a:rPr>
              <a:t>wait </a:t>
            </a:r>
            <a:r>
              <a:rPr sz="2800" spc="-10">
                <a:latin typeface="Times New Roman"/>
                <a:cs typeface="Times New Roman"/>
              </a:rPr>
              <a:t>time </a:t>
            </a:r>
            <a:r>
              <a:rPr sz="2800" spc="5">
                <a:latin typeface="Times New Roman"/>
                <a:cs typeface="Times New Roman"/>
              </a:rPr>
              <a:t>and goes to sleep for that  </a:t>
            </a:r>
            <a:r>
              <a:rPr sz="2800">
                <a:latin typeface="Times New Roman"/>
                <a:cs typeface="Times New Roman"/>
              </a:rPr>
              <a:t>specified</a:t>
            </a:r>
            <a:r>
              <a:rPr sz="2800" spc="-95">
                <a:latin typeface="Times New Roman"/>
                <a:cs typeface="Times New Roman"/>
              </a:rPr>
              <a:t> </a:t>
            </a:r>
            <a:r>
              <a:rPr sz="2800" spc="5">
                <a:latin typeface="Times New Roman"/>
                <a:cs typeface="Times New Roman"/>
              </a:rPr>
              <a:t>duration.</a:t>
            </a:r>
            <a:endParaRPr sz="2800">
              <a:latin typeface="Times New Roman"/>
              <a:cs typeface="Times New Roman"/>
            </a:endParaRPr>
          </a:p>
          <a:p>
            <a:pPr marL="356870" marR="66675" indent="-344805">
              <a:lnSpc>
                <a:spcPct val="100000"/>
              </a:lnSpc>
              <a:spcBef>
                <a:spcPts val="675"/>
              </a:spcBef>
              <a:buChar char="•"/>
              <a:tabLst>
                <a:tab pos="356870" algn="l"/>
                <a:tab pos="357505" algn="l"/>
              </a:tabLst>
            </a:pPr>
            <a:r>
              <a:rPr sz="2800">
                <a:latin typeface="Times New Roman"/>
                <a:cs typeface="Times New Roman"/>
              </a:rPr>
              <a:t>The </a:t>
            </a:r>
            <a:r>
              <a:rPr sz="2800" spc="5">
                <a:latin typeface="Times New Roman"/>
                <a:cs typeface="Times New Roman"/>
              </a:rPr>
              <a:t>one to </a:t>
            </a:r>
            <a:r>
              <a:rPr sz="2800">
                <a:latin typeface="Times New Roman"/>
                <a:cs typeface="Times New Roman"/>
              </a:rPr>
              <a:t>wake </a:t>
            </a:r>
            <a:r>
              <a:rPr sz="2800" spc="5">
                <a:latin typeface="Times New Roman"/>
                <a:cs typeface="Times New Roman"/>
              </a:rPr>
              <a:t>up </a:t>
            </a:r>
            <a:r>
              <a:rPr sz="2800">
                <a:latin typeface="Times New Roman"/>
                <a:cs typeface="Times New Roman"/>
              </a:rPr>
              <a:t>first – </a:t>
            </a:r>
            <a:r>
              <a:rPr sz="2800" spc="5">
                <a:latin typeface="Times New Roman"/>
                <a:cs typeface="Times New Roman"/>
              </a:rPr>
              <a:t>that is, the one </a:t>
            </a:r>
            <a:r>
              <a:rPr sz="2800">
                <a:latin typeface="Times New Roman"/>
                <a:cs typeface="Times New Roman"/>
              </a:rPr>
              <a:t>with</a:t>
            </a:r>
            <a:r>
              <a:rPr sz="2800" spc="-420">
                <a:latin typeface="Times New Roman"/>
                <a:cs typeface="Times New Roman"/>
              </a:rPr>
              <a:t> </a:t>
            </a:r>
            <a:r>
              <a:rPr sz="2800" spc="5">
                <a:latin typeface="Times New Roman"/>
                <a:cs typeface="Times New Roman"/>
              </a:rPr>
              <a:t>the  </a:t>
            </a:r>
            <a:r>
              <a:rPr sz="2800">
                <a:latin typeface="Times New Roman"/>
                <a:cs typeface="Times New Roman"/>
              </a:rPr>
              <a:t>shortest wait </a:t>
            </a:r>
            <a:r>
              <a:rPr sz="2800" spc="-10">
                <a:latin typeface="Times New Roman"/>
                <a:cs typeface="Times New Roman"/>
              </a:rPr>
              <a:t>time </a:t>
            </a:r>
            <a:r>
              <a:rPr sz="2800">
                <a:latin typeface="Times New Roman"/>
                <a:cs typeface="Times New Roman"/>
              </a:rPr>
              <a:t>– wakes </a:t>
            </a:r>
            <a:r>
              <a:rPr sz="2800" spc="5">
                <a:latin typeface="Times New Roman"/>
                <a:cs typeface="Times New Roman"/>
              </a:rPr>
              <a:t>up and </a:t>
            </a:r>
            <a:r>
              <a:rPr sz="2800" spc="-10">
                <a:latin typeface="Times New Roman"/>
                <a:cs typeface="Times New Roman"/>
              </a:rPr>
              <a:t>commits </a:t>
            </a:r>
            <a:r>
              <a:rPr sz="2800">
                <a:latin typeface="Times New Roman"/>
                <a:cs typeface="Times New Roman"/>
              </a:rPr>
              <a:t>a </a:t>
            </a:r>
            <a:r>
              <a:rPr sz="2800" spc="5">
                <a:latin typeface="Times New Roman"/>
                <a:cs typeface="Times New Roman"/>
              </a:rPr>
              <a:t>new  block to the </a:t>
            </a:r>
            <a:r>
              <a:rPr sz="2800">
                <a:latin typeface="Times New Roman"/>
                <a:cs typeface="Times New Roman"/>
              </a:rPr>
              <a:t>blockchain, broadcasting </a:t>
            </a:r>
            <a:r>
              <a:rPr sz="2800" spc="5">
                <a:latin typeface="Times New Roman"/>
                <a:cs typeface="Times New Roman"/>
              </a:rPr>
              <a:t>the  </a:t>
            </a:r>
            <a:r>
              <a:rPr sz="2800">
                <a:latin typeface="Times New Roman"/>
                <a:cs typeface="Times New Roman"/>
              </a:rPr>
              <a:t>necessary information </a:t>
            </a:r>
            <a:r>
              <a:rPr sz="2800" spc="5">
                <a:latin typeface="Times New Roman"/>
                <a:cs typeface="Times New Roman"/>
              </a:rPr>
              <a:t>to the </a:t>
            </a:r>
            <a:r>
              <a:rPr sz="2800">
                <a:latin typeface="Times New Roman"/>
                <a:cs typeface="Times New Roman"/>
              </a:rPr>
              <a:t>whole peer</a:t>
            </a:r>
            <a:r>
              <a:rPr sz="2800" spc="-315">
                <a:latin typeface="Times New Roman"/>
                <a:cs typeface="Times New Roman"/>
              </a:rPr>
              <a:t> </a:t>
            </a:r>
            <a:r>
              <a:rPr sz="2800">
                <a:latin typeface="Times New Roman"/>
                <a:cs typeface="Times New Roman"/>
              </a:rPr>
              <a:t>network</a:t>
            </a:r>
          </a:p>
          <a:p>
            <a:pPr marL="356870" marR="5080" indent="-344805">
              <a:lnSpc>
                <a:spcPct val="100000"/>
              </a:lnSpc>
              <a:spcBef>
                <a:spcPts val="675"/>
              </a:spcBef>
              <a:buChar char="•"/>
              <a:tabLst>
                <a:tab pos="356870" algn="l"/>
                <a:tab pos="357505" algn="l"/>
              </a:tabLst>
            </a:pPr>
            <a:r>
              <a:rPr sz="2800">
                <a:latin typeface="Times New Roman"/>
                <a:cs typeface="Times New Roman"/>
              </a:rPr>
              <a:t>The </a:t>
            </a:r>
            <a:r>
              <a:rPr sz="2800" spc="-10">
                <a:latin typeface="Times New Roman"/>
                <a:cs typeface="Times New Roman"/>
              </a:rPr>
              <a:t>same </a:t>
            </a:r>
            <a:r>
              <a:rPr sz="2800" spc="5">
                <a:latin typeface="Times New Roman"/>
                <a:cs typeface="Times New Roman"/>
              </a:rPr>
              <a:t>process then repeats for the </a:t>
            </a:r>
            <a:r>
              <a:rPr sz="2800">
                <a:latin typeface="Times New Roman"/>
                <a:cs typeface="Times New Roman"/>
              </a:rPr>
              <a:t>discovery</a:t>
            </a:r>
            <a:r>
              <a:rPr sz="2800" spc="-390">
                <a:latin typeface="Times New Roman"/>
                <a:cs typeface="Times New Roman"/>
              </a:rPr>
              <a:t> </a:t>
            </a:r>
            <a:r>
              <a:rPr sz="2800" spc="5">
                <a:latin typeface="Times New Roman"/>
                <a:cs typeface="Times New Roman"/>
              </a:rPr>
              <a:t>of  the next</a:t>
            </a:r>
            <a:r>
              <a:rPr sz="2800" spc="-110">
                <a:latin typeface="Times New Roman"/>
                <a:cs typeface="Times New Roman"/>
              </a:rPr>
              <a:t> </a:t>
            </a:r>
            <a:r>
              <a:rPr sz="2800" spc="5">
                <a:latin typeface="Times New Roman"/>
                <a:cs typeface="Times New Roman"/>
              </a:rPr>
              <a:t>block.</a:t>
            </a:r>
            <a:endParaRPr sz="2800">
              <a:latin typeface="Times New Roman"/>
              <a:cs typeface="Times New Roman"/>
            </a:endParaRPr>
          </a:p>
        </p:txBody>
      </p:sp>
    </p:spTree>
    <p:extLst>
      <p:ext uri="{BB962C8B-B14F-4D97-AF65-F5344CB8AC3E}">
        <p14:creationId xmlns:p14="http://schemas.microsoft.com/office/powerpoint/2010/main" val="39948977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4604">
              <a:lnSpc>
                <a:spcPct val="100000"/>
              </a:lnSpc>
              <a:spcBef>
                <a:spcPts val="95"/>
              </a:spcBef>
            </a:pPr>
            <a:r>
              <a:rPr spc="-5"/>
              <a:t>Proof-of-Elapsed-Time</a:t>
            </a:r>
          </a:p>
        </p:txBody>
      </p:sp>
      <p:sp>
        <p:nvSpPr>
          <p:cNvPr id="3" name="object 3"/>
          <p:cNvSpPr txBox="1"/>
          <p:nvPr/>
        </p:nvSpPr>
        <p:spPr>
          <a:xfrm>
            <a:off x="764844" y="2002917"/>
            <a:ext cx="7246620" cy="3735070"/>
          </a:xfrm>
          <a:prstGeom prst="rect">
            <a:avLst/>
          </a:prstGeom>
        </p:spPr>
        <p:txBody>
          <a:bodyPr vert="horz" wrap="square" lIns="0" tIns="11430" rIns="0" bIns="0" rtlCol="0">
            <a:spAutoFit/>
          </a:bodyPr>
          <a:lstStyle/>
          <a:p>
            <a:pPr marL="356870" marR="5080" indent="-344805">
              <a:lnSpc>
                <a:spcPct val="100000"/>
              </a:lnSpc>
              <a:spcBef>
                <a:spcPts val="90"/>
              </a:spcBef>
              <a:buChar char="•"/>
              <a:tabLst>
                <a:tab pos="356870" algn="l"/>
                <a:tab pos="357505" algn="l"/>
              </a:tabLst>
            </a:pPr>
            <a:r>
              <a:rPr sz="3200" spc="-5">
                <a:latin typeface="Times New Roman"/>
                <a:cs typeface="Times New Roman"/>
              </a:rPr>
              <a:t>The </a:t>
            </a:r>
            <a:r>
              <a:rPr sz="3200" spc="-10">
                <a:latin typeface="Times New Roman"/>
                <a:cs typeface="Times New Roman"/>
              </a:rPr>
              <a:t>POET </a:t>
            </a:r>
            <a:r>
              <a:rPr sz="3200" spc="-5">
                <a:latin typeface="Times New Roman"/>
                <a:cs typeface="Times New Roman"/>
              </a:rPr>
              <a:t>network </a:t>
            </a:r>
            <a:r>
              <a:rPr sz="3200">
                <a:latin typeface="Times New Roman"/>
                <a:cs typeface="Times New Roman"/>
              </a:rPr>
              <a:t>consensus </a:t>
            </a:r>
            <a:r>
              <a:rPr sz="3200" spc="-10">
                <a:latin typeface="Times New Roman"/>
                <a:cs typeface="Times New Roman"/>
              </a:rPr>
              <a:t>mechanism  </a:t>
            </a:r>
            <a:r>
              <a:rPr sz="3200" spc="-5">
                <a:latin typeface="Times New Roman"/>
                <a:cs typeface="Times New Roman"/>
              </a:rPr>
              <a:t>needs to ensure two </a:t>
            </a:r>
            <a:r>
              <a:rPr sz="3200" spc="-10">
                <a:latin typeface="Times New Roman"/>
                <a:cs typeface="Times New Roman"/>
              </a:rPr>
              <a:t>important</a:t>
            </a:r>
            <a:r>
              <a:rPr sz="3200" spc="60">
                <a:latin typeface="Times New Roman"/>
                <a:cs typeface="Times New Roman"/>
              </a:rPr>
              <a:t> </a:t>
            </a:r>
            <a:r>
              <a:rPr sz="3200" spc="-5">
                <a:latin typeface="Times New Roman"/>
                <a:cs typeface="Times New Roman"/>
              </a:rPr>
              <a:t>factors:</a:t>
            </a:r>
            <a:endParaRPr sz="3200">
              <a:latin typeface="Times New Roman"/>
              <a:cs typeface="Times New Roman"/>
            </a:endParaRPr>
          </a:p>
          <a:p>
            <a:pPr marL="756285" marR="170815" lvl="1" indent="-287020">
              <a:lnSpc>
                <a:spcPct val="100000"/>
              </a:lnSpc>
              <a:spcBef>
                <a:spcPts val="695"/>
              </a:spcBef>
              <a:buChar char="–"/>
              <a:tabLst>
                <a:tab pos="756920" algn="l"/>
              </a:tabLst>
            </a:pPr>
            <a:r>
              <a:rPr sz="2800" spc="5">
                <a:latin typeface="Times New Roman"/>
                <a:cs typeface="Times New Roman"/>
              </a:rPr>
              <a:t>First, that the </a:t>
            </a:r>
            <a:r>
              <a:rPr sz="2800">
                <a:latin typeface="Times New Roman"/>
                <a:cs typeface="Times New Roman"/>
              </a:rPr>
              <a:t>participating </a:t>
            </a:r>
            <a:r>
              <a:rPr sz="2800" spc="5">
                <a:latin typeface="Times New Roman"/>
                <a:cs typeface="Times New Roman"/>
              </a:rPr>
              <a:t>nodes </a:t>
            </a:r>
            <a:r>
              <a:rPr sz="2800">
                <a:latin typeface="Times New Roman"/>
                <a:cs typeface="Times New Roman"/>
              </a:rPr>
              <a:t>genuinely  select a </a:t>
            </a:r>
            <a:r>
              <a:rPr sz="2800" spc="-10">
                <a:latin typeface="Times New Roman"/>
                <a:cs typeface="Times New Roman"/>
              </a:rPr>
              <a:t>time </a:t>
            </a:r>
            <a:r>
              <a:rPr sz="2800" spc="5">
                <a:latin typeface="Times New Roman"/>
                <a:cs typeface="Times New Roman"/>
              </a:rPr>
              <a:t>that </a:t>
            </a:r>
            <a:r>
              <a:rPr sz="2800">
                <a:latin typeface="Times New Roman"/>
                <a:cs typeface="Times New Roman"/>
              </a:rPr>
              <a:t>is </a:t>
            </a:r>
            <a:r>
              <a:rPr sz="2800" spc="5">
                <a:latin typeface="Times New Roman"/>
                <a:cs typeface="Times New Roman"/>
              </a:rPr>
              <a:t>indeed random </a:t>
            </a:r>
            <a:r>
              <a:rPr sz="2800">
                <a:latin typeface="Times New Roman"/>
                <a:cs typeface="Times New Roman"/>
              </a:rPr>
              <a:t>and </a:t>
            </a:r>
            <a:r>
              <a:rPr sz="2800" spc="5">
                <a:latin typeface="Times New Roman"/>
                <a:cs typeface="Times New Roman"/>
              </a:rPr>
              <a:t>not</a:t>
            </a:r>
            <a:r>
              <a:rPr sz="2800" spc="-390">
                <a:latin typeface="Times New Roman"/>
                <a:cs typeface="Times New Roman"/>
              </a:rPr>
              <a:t> </a:t>
            </a:r>
            <a:r>
              <a:rPr sz="2800">
                <a:latin typeface="Times New Roman"/>
                <a:cs typeface="Times New Roman"/>
              </a:rPr>
              <a:t>a  </a:t>
            </a:r>
            <a:r>
              <a:rPr sz="2800" spc="5">
                <a:latin typeface="Times New Roman"/>
                <a:cs typeface="Times New Roman"/>
              </a:rPr>
              <a:t>shorter duration chosen purposely by the  </a:t>
            </a:r>
            <a:r>
              <a:rPr sz="2800">
                <a:latin typeface="Times New Roman"/>
                <a:cs typeface="Times New Roman"/>
              </a:rPr>
              <a:t>participants </a:t>
            </a:r>
            <a:r>
              <a:rPr sz="2800" spc="5">
                <a:latin typeface="Times New Roman"/>
                <a:cs typeface="Times New Roman"/>
              </a:rPr>
              <a:t>in order to </a:t>
            </a:r>
            <a:r>
              <a:rPr sz="2800">
                <a:latin typeface="Times New Roman"/>
                <a:cs typeface="Times New Roman"/>
              </a:rPr>
              <a:t>win,</a:t>
            </a:r>
            <a:r>
              <a:rPr sz="2800" spc="-235">
                <a:latin typeface="Times New Roman"/>
                <a:cs typeface="Times New Roman"/>
              </a:rPr>
              <a:t> </a:t>
            </a:r>
            <a:r>
              <a:rPr sz="2800" spc="5">
                <a:latin typeface="Times New Roman"/>
                <a:cs typeface="Times New Roman"/>
              </a:rPr>
              <a:t>and</a:t>
            </a:r>
            <a:endParaRPr sz="2800">
              <a:latin typeface="Times New Roman"/>
              <a:cs typeface="Times New Roman"/>
            </a:endParaRPr>
          </a:p>
          <a:p>
            <a:pPr marL="756285" marR="64769" lvl="1" indent="-287020">
              <a:lnSpc>
                <a:spcPct val="100000"/>
              </a:lnSpc>
              <a:spcBef>
                <a:spcPts val="675"/>
              </a:spcBef>
              <a:buChar char="–"/>
              <a:tabLst>
                <a:tab pos="756920" algn="l"/>
              </a:tabLst>
            </a:pPr>
            <a:r>
              <a:rPr sz="2800" spc="5">
                <a:latin typeface="Times New Roman"/>
                <a:cs typeface="Times New Roman"/>
              </a:rPr>
              <a:t>Second, the </a:t>
            </a:r>
            <a:r>
              <a:rPr sz="2800">
                <a:latin typeface="Times New Roman"/>
                <a:cs typeface="Times New Roman"/>
              </a:rPr>
              <a:t>winner </a:t>
            </a:r>
            <a:r>
              <a:rPr sz="2800" spc="5">
                <a:latin typeface="Times New Roman"/>
                <a:cs typeface="Times New Roman"/>
              </a:rPr>
              <a:t>has indeed </a:t>
            </a:r>
            <a:r>
              <a:rPr sz="2800">
                <a:latin typeface="Times New Roman"/>
                <a:cs typeface="Times New Roman"/>
              </a:rPr>
              <a:t>completed</a:t>
            </a:r>
            <a:r>
              <a:rPr sz="2800" spc="-409">
                <a:latin typeface="Times New Roman"/>
                <a:cs typeface="Times New Roman"/>
              </a:rPr>
              <a:t> </a:t>
            </a:r>
            <a:r>
              <a:rPr sz="2800" spc="5">
                <a:latin typeface="Times New Roman"/>
                <a:cs typeface="Times New Roman"/>
              </a:rPr>
              <a:t>the  waiting</a:t>
            </a:r>
            <a:r>
              <a:rPr sz="2800" spc="-20">
                <a:latin typeface="Times New Roman"/>
                <a:cs typeface="Times New Roman"/>
              </a:rPr>
              <a:t> </a:t>
            </a:r>
            <a:r>
              <a:rPr sz="2800" spc="-10">
                <a:latin typeface="Times New Roman"/>
                <a:cs typeface="Times New Roman"/>
              </a:rPr>
              <a:t>time.</a:t>
            </a:r>
            <a:endParaRPr sz="2800">
              <a:latin typeface="Times New Roman"/>
              <a:cs typeface="Times New Roman"/>
            </a:endParaRPr>
          </a:p>
        </p:txBody>
      </p:sp>
    </p:spTree>
    <p:extLst>
      <p:ext uri="{BB962C8B-B14F-4D97-AF65-F5344CB8AC3E}">
        <p14:creationId xmlns:p14="http://schemas.microsoft.com/office/powerpoint/2010/main" val="22518195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4604">
              <a:lnSpc>
                <a:spcPct val="100000"/>
              </a:lnSpc>
              <a:spcBef>
                <a:spcPts val="95"/>
              </a:spcBef>
            </a:pPr>
            <a:r>
              <a:rPr spc="-5"/>
              <a:t>Proof-of-Elapsed-Time</a:t>
            </a:r>
          </a:p>
        </p:txBody>
      </p:sp>
      <p:sp>
        <p:nvSpPr>
          <p:cNvPr id="3" name="object 3"/>
          <p:cNvSpPr txBox="1"/>
          <p:nvPr/>
        </p:nvSpPr>
        <p:spPr>
          <a:xfrm>
            <a:off x="764844" y="2002917"/>
            <a:ext cx="7545070" cy="3147060"/>
          </a:xfrm>
          <a:prstGeom prst="rect">
            <a:avLst/>
          </a:prstGeom>
        </p:spPr>
        <p:txBody>
          <a:bodyPr vert="horz" wrap="square" lIns="0" tIns="11430" rIns="0" bIns="0" rtlCol="0">
            <a:spAutoFit/>
          </a:bodyPr>
          <a:lstStyle/>
          <a:p>
            <a:pPr marL="356870" marR="669925" indent="-344805">
              <a:lnSpc>
                <a:spcPct val="100000"/>
              </a:lnSpc>
              <a:spcBef>
                <a:spcPts val="90"/>
              </a:spcBef>
              <a:buChar char="•"/>
              <a:tabLst>
                <a:tab pos="356870" algn="l"/>
                <a:tab pos="357505" algn="l"/>
              </a:tabLst>
            </a:pPr>
            <a:r>
              <a:rPr sz="3200" spc="-5">
                <a:latin typeface="Times New Roman"/>
                <a:cs typeface="Times New Roman"/>
              </a:rPr>
              <a:t>The </a:t>
            </a:r>
            <a:r>
              <a:rPr sz="3200" spc="-10">
                <a:latin typeface="Times New Roman"/>
                <a:cs typeface="Times New Roman"/>
              </a:rPr>
              <a:t>POET </a:t>
            </a:r>
            <a:r>
              <a:rPr sz="3200" spc="-5">
                <a:latin typeface="Times New Roman"/>
                <a:cs typeface="Times New Roman"/>
              </a:rPr>
              <a:t>concept was invented during  </a:t>
            </a:r>
            <a:r>
              <a:rPr sz="3200" spc="-10">
                <a:latin typeface="Times New Roman"/>
                <a:cs typeface="Times New Roman"/>
              </a:rPr>
              <a:t>early </a:t>
            </a:r>
            <a:r>
              <a:rPr sz="3200">
                <a:latin typeface="Times New Roman"/>
                <a:cs typeface="Times New Roman"/>
              </a:rPr>
              <a:t>2016 </a:t>
            </a:r>
            <a:r>
              <a:rPr sz="3200" spc="-5">
                <a:latin typeface="Times New Roman"/>
                <a:cs typeface="Times New Roman"/>
              </a:rPr>
              <a:t>by</a:t>
            </a:r>
            <a:r>
              <a:rPr sz="3200" spc="-10">
                <a:latin typeface="Times New Roman"/>
                <a:cs typeface="Times New Roman"/>
              </a:rPr>
              <a:t> </a:t>
            </a:r>
            <a:r>
              <a:rPr sz="3200" spc="-5">
                <a:latin typeface="Times New Roman"/>
                <a:cs typeface="Times New Roman"/>
              </a:rPr>
              <a:t>Intel.</a:t>
            </a:r>
            <a:endParaRPr sz="3200">
              <a:latin typeface="Times New Roman"/>
              <a:cs typeface="Times New Roman"/>
            </a:endParaRPr>
          </a:p>
          <a:p>
            <a:pPr>
              <a:lnSpc>
                <a:spcPct val="100000"/>
              </a:lnSpc>
              <a:spcBef>
                <a:spcPts val="35"/>
              </a:spcBef>
              <a:buFont typeface="Times New Roman"/>
              <a:buChar char="•"/>
            </a:pPr>
            <a:endParaRPr sz="4650">
              <a:latin typeface="Times New Roman"/>
              <a:cs typeface="Times New Roman"/>
            </a:endParaRPr>
          </a:p>
          <a:p>
            <a:pPr marL="356870" marR="5080" indent="-344805">
              <a:lnSpc>
                <a:spcPct val="100000"/>
              </a:lnSpc>
              <a:buChar char="•"/>
              <a:tabLst>
                <a:tab pos="356870" algn="l"/>
                <a:tab pos="357505" algn="l"/>
              </a:tabLst>
            </a:pPr>
            <a:r>
              <a:rPr sz="3200" spc="-5">
                <a:latin typeface="Times New Roman"/>
                <a:cs typeface="Times New Roman"/>
              </a:rPr>
              <a:t>It </a:t>
            </a:r>
            <a:r>
              <a:rPr sz="3200">
                <a:latin typeface="Times New Roman"/>
                <a:cs typeface="Times New Roman"/>
              </a:rPr>
              <a:t>offers </a:t>
            </a:r>
            <a:r>
              <a:rPr sz="3200" spc="-5">
                <a:latin typeface="Times New Roman"/>
                <a:cs typeface="Times New Roman"/>
              </a:rPr>
              <a:t>a </a:t>
            </a:r>
            <a:r>
              <a:rPr sz="3200" spc="-15">
                <a:latin typeface="Times New Roman"/>
                <a:cs typeface="Times New Roman"/>
              </a:rPr>
              <a:t>readymade </a:t>
            </a:r>
            <a:r>
              <a:rPr sz="3200" spc="-5">
                <a:latin typeface="Times New Roman"/>
                <a:cs typeface="Times New Roman"/>
              </a:rPr>
              <a:t>high tech tool to </a:t>
            </a:r>
            <a:r>
              <a:rPr sz="3200">
                <a:latin typeface="Times New Roman"/>
                <a:cs typeface="Times New Roman"/>
              </a:rPr>
              <a:t>solve  </a:t>
            </a:r>
            <a:r>
              <a:rPr sz="3200" spc="-5">
                <a:latin typeface="Times New Roman"/>
                <a:cs typeface="Times New Roman"/>
              </a:rPr>
              <a:t>the </a:t>
            </a:r>
            <a:r>
              <a:rPr sz="3200" spc="-10">
                <a:latin typeface="Times New Roman"/>
                <a:cs typeface="Times New Roman"/>
              </a:rPr>
              <a:t>computing </a:t>
            </a:r>
            <a:r>
              <a:rPr sz="3200" spc="-5">
                <a:latin typeface="Times New Roman"/>
                <a:cs typeface="Times New Roman"/>
              </a:rPr>
              <a:t>problem of "random leader  election."</a:t>
            </a:r>
            <a:endParaRPr sz="3200">
              <a:latin typeface="Times New Roman"/>
              <a:cs typeface="Times New Roman"/>
            </a:endParaRPr>
          </a:p>
        </p:txBody>
      </p:sp>
    </p:spTree>
    <p:extLst>
      <p:ext uri="{BB962C8B-B14F-4D97-AF65-F5344CB8AC3E}">
        <p14:creationId xmlns:p14="http://schemas.microsoft.com/office/powerpoint/2010/main" val="21667055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7038" y="815162"/>
            <a:ext cx="6647180" cy="695325"/>
          </a:xfrm>
          <a:prstGeom prst="rect">
            <a:avLst/>
          </a:prstGeom>
        </p:spPr>
        <p:txBody>
          <a:bodyPr vert="horz" wrap="square" lIns="0" tIns="12065" rIns="0" bIns="0" rtlCol="0">
            <a:spAutoFit/>
          </a:bodyPr>
          <a:lstStyle/>
          <a:p>
            <a:pPr marL="12700">
              <a:lnSpc>
                <a:spcPct val="100000"/>
              </a:lnSpc>
              <a:spcBef>
                <a:spcPts val="95"/>
              </a:spcBef>
            </a:pPr>
            <a:r>
              <a:rPr b="1" spc="-5">
                <a:latin typeface="Times New Roman"/>
                <a:cs typeface="Times New Roman"/>
              </a:rPr>
              <a:t>Hyperledger Fabric :</a:t>
            </a:r>
            <a:r>
              <a:rPr b="1" spc="-45">
                <a:latin typeface="Times New Roman"/>
                <a:cs typeface="Times New Roman"/>
              </a:rPr>
              <a:t> </a:t>
            </a:r>
            <a:r>
              <a:rPr b="1" spc="-5">
                <a:latin typeface="Times New Roman"/>
                <a:cs typeface="Times New Roman"/>
              </a:rPr>
              <a:t>PBFT</a:t>
            </a:r>
          </a:p>
        </p:txBody>
      </p:sp>
      <p:sp>
        <p:nvSpPr>
          <p:cNvPr id="3" name="object 3"/>
          <p:cNvSpPr txBox="1"/>
          <p:nvPr/>
        </p:nvSpPr>
        <p:spPr>
          <a:xfrm>
            <a:off x="764844" y="2002917"/>
            <a:ext cx="7905750" cy="4122420"/>
          </a:xfrm>
          <a:prstGeom prst="rect">
            <a:avLst/>
          </a:prstGeom>
        </p:spPr>
        <p:txBody>
          <a:bodyPr vert="horz" wrap="square" lIns="0" tIns="11430" rIns="0" bIns="0" rtlCol="0">
            <a:spAutoFit/>
          </a:bodyPr>
          <a:lstStyle/>
          <a:p>
            <a:pPr marL="356870" marR="5080" indent="-344805">
              <a:lnSpc>
                <a:spcPct val="100000"/>
              </a:lnSpc>
              <a:spcBef>
                <a:spcPts val="90"/>
              </a:spcBef>
              <a:buChar char="•"/>
              <a:tabLst>
                <a:tab pos="356870" algn="l"/>
                <a:tab pos="357505" algn="l"/>
              </a:tabLst>
            </a:pPr>
            <a:r>
              <a:rPr sz="3200" spc="-5">
                <a:latin typeface="Times New Roman"/>
                <a:cs typeface="Times New Roman"/>
              </a:rPr>
              <a:t>Practical byzantine </a:t>
            </a:r>
            <a:r>
              <a:rPr sz="3200">
                <a:latin typeface="Times New Roman"/>
                <a:cs typeface="Times New Roman"/>
              </a:rPr>
              <a:t>fault </a:t>
            </a:r>
            <a:r>
              <a:rPr sz="3200" spc="-5">
                <a:latin typeface="Times New Roman"/>
                <a:cs typeface="Times New Roman"/>
              </a:rPr>
              <a:t>tolerance (PBFT) is a  replication algorithm to tolerate byzantine  faults (Miguel and Barbara,</a:t>
            </a:r>
            <a:r>
              <a:rPr sz="3200" spc="55">
                <a:latin typeface="Times New Roman"/>
                <a:cs typeface="Times New Roman"/>
              </a:rPr>
              <a:t> </a:t>
            </a:r>
            <a:r>
              <a:rPr sz="3200">
                <a:latin typeface="Times New Roman"/>
                <a:cs typeface="Times New Roman"/>
              </a:rPr>
              <a:t>1999).</a:t>
            </a:r>
          </a:p>
          <a:p>
            <a:pPr>
              <a:lnSpc>
                <a:spcPct val="100000"/>
              </a:lnSpc>
              <a:spcBef>
                <a:spcPts val="35"/>
              </a:spcBef>
              <a:buFont typeface="Times New Roman"/>
              <a:buChar char="•"/>
            </a:pPr>
            <a:endParaRPr sz="4650">
              <a:latin typeface="Times New Roman"/>
              <a:cs typeface="Times New Roman"/>
            </a:endParaRPr>
          </a:p>
          <a:p>
            <a:pPr marL="356870" marR="227965" indent="-344805">
              <a:lnSpc>
                <a:spcPct val="100000"/>
              </a:lnSpc>
              <a:buChar char="•"/>
              <a:tabLst>
                <a:tab pos="356870" algn="l"/>
                <a:tab pos="357505" algn="l"/>
              </a:tabLst>
            </a:pPr>
            <a:r>
              <a:rPr sz="3200" spc="-5">
                <a:latin typeface="Times New Roman"/>
                <a:cs typeface="Times New Roman"/>
              </a:rPr>
              <a:t>Hyperledger Fabric (hyperledger, </a:t>
            </a:r>
            <a:r>
              <a:rPr sz="3200">
                <a:latin typeface="Times New Roman"/>
                <a:cs typeface="Times New Roman"/>
              </a:rPr>
              <a:t>2015)  </a:t>
            </a:r>
            <a:r>
              <a:rPr sz="3200" spc="-5">
                <a:latin typeface="Times New Roman"/>
                <a:cs typeface="Times New Roman"/>
              </a:rPr>
              <a:t>utilises the PBFT </a:t>
            </a:r>
            <a:r>
              <a:rPr sz="3200" spc="-15">
                <a:latin typeface="Times New Roman"/>
                <a:cs typeface="Times New Roman"/>
              </a:rPr>
              <a:t>as </a:t>
            </a:r>
            <a:r>
              <a:rPr sz="3200" spc="-5">
                <a:latin typeface="Times New Roman"/>
                <a:cs typeface="Times New Roman"/>
              </a:rPr>
              <a:t>its </a:t>
            </a:r>
            <a:r>
              <a:rPr sz="3200">
                <a:latin typeface="Times New Roman"/>
                <a:cs typeface="Times New Roman"/>
              </a:rPr>
              <a:t>consensus </a:t>
            </a:r>
            <a:r>
              <a:rPr sz="3200" spc="-5">
                <a:latin typeface="Times New Roman"/>
                <a:cs typeface="Times New Roman"/>
              </a:rPr>
              <a:t>algorithm  since PBFT could handle up to 1/3 </a:t>
            </a:r>
            <a:r>
              <a:rPr sz="3200" spc="-10">
                <a:latin typeface="Times New Roman"/>
                <a:cs typeface="Times New Roman"/>
              </a:rPr>
              <a:t>malicious  </a:t>
            </a:r>
            <a:r>
              <a:rPr sz="3200" spc="-5">
                <a:latin typeface="Times New Roman"/>
                <a:cs typeface="Times New Roman"/>
              </a:rPr>
              <a:t>byzantine</a:t>
            </a:r>
            <a:r>
              <a:rPr sz="3200" spc="5">
                <a:latin typeface="Times New Roman"/>
                <a:cs typeface="Times New Roman"/>
              </a:rPr>
              <a:t> </a:t>
            </a:r>
            <a:r>
              <a:rPr sz="3200" spc="-5">
                <a:latin typeface="Times New Roman"/>
                <a:cs typeface="Times New Roman"/>
              </a:rPr>
              <a:t>replicas.</a:t>
            </a:r>
            <a:endParaRPr sz="3200">
              <a:latin typeface="Times New Roman"/>
              <a:cs typeface="Times New Roman"/>
            </a:endParaRPr>
          </a:p>
        </p:txBody>
      </p:sp>
    </p:spTree>
    <p:extLst>
      <p:ext uri="{BB962C8B-B14F-4D97-AF65-F5344CB8AC3E}">
        <p14:creationId xmlns:p14="http://schemas.microsoft.com/office/powerpoint/2010/main" val="10304327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2674" y="815162"/>
            <a:ext cx="5977890" cy="695325"/>
          </a:xfrm>
          <a:prstGeom prst="rect">
            <a:avLst/>
          </a:prstGeom>
        </p:spPr>
        <p:txBody>
          <a:bodyPr vert="horz" wrap="square" lIns="0" tIns="12065" rIns="0" bIns="0" rtlCol="0">
            <a:spAutoFit/>
          </a:bodyPr>
          <a:lstStyle/>
          <a:p>
            <a:pPr marL="12700">
              <a:lnSpc>
                <a:spcPct val="100000"/>
              </a:lnSpc>
              <a:spcBef>
                <a:spcPts val="95"/>
              </a:spcBef>
            </a:pPr>
            <a:r>
              <a:rPr spc="-5"/>
              <a:t>Consensus: A</a:t>
            </a:r>
            <a:r>
              <a:rPr spc="-25"/>
              <a:t> </a:t>
            </a:r>
            <a:r>
              <a:rPr spc="-10"/>
              <a:t>Comparison</a:t>
            </a:r>
          </a:p>
        </p:txBody>
      </p:sp>
      <p:sp>
        <p:nvSpPr>
          <p:cNvPr id="3" name="object 3"/>
          <p:cNvSpPr/>
          <p:nvPr/>
        </p:nvSpPr>
        <p:spPr>
          <a:xfrm>
            <a:off x="231140" y="2057400"/>
            <a:ext cx="8229600" cy="346341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31140" y="5928766"/>
            <a:ext cx="8016240" cy="757555"/>
          </a:xfrm>
          <a:prstGeom prst="rect">
            <a:avLst/>
          </a:prstGeom>
        </p:spPr>
        <p:txBody>
          <a:bodyPr vert="horz" wrap="square" lIns="0" tIns="12700" rIns="0" bIns="0" rtlCol="0">
            <a:spAutoFit/>
          </a:bodyPr>
          <a:lstStyle/>
          <a:p>
            <a:pPr marL="12700" marR="5080">
              <a:lnSpc>
                <a:spcPct val="100000"/>
              </a:lnSpc>
              <a:spcBef>
                <a:spcPts val="100"/>
              </a:spcBef>
            </a:pPr>
            <a:r>
              <a:rPr sz="2400" b="1">
                <a:solidFill>
                  <a:srgbClr val="0000FF"/>
                </a:solidFill>
                <a:latin typeface="Arial"/>
                <a:cs typeface="Arial"/>
              </a:rPr>
              <a:t>Blockchain challenges and </a:t>
            </a:r>
            <a:r>
              <a:rPr sz="2400" b="1" spc="-5">
                <a:solidFill>
                  <a:srgbClr val="0000FF"/>
                </a:solidFill>
                <a:latin typeface="Arial"/>
                <a:cs typeface="Arial"/>
              </a:rPr>
              <a:t>opportunities: a survey </a:t>
            </a:r>
            <a:r>
              <a:rPr sz="2400" b="1">
                <a:solidFill>
                  <a:srgbClr val="0000FF"/>
                </a:solidFill>
                <a:latin typeface="Arial"/>
                <a:cs typeface="Arial"/>
              </a:rPr>
              <a:t>- </a:t>
            </a:r>
            <a:r>
              <a:rPr sz="2400" b="1" spc="-5">
                <a:solidFill>
                  <a:srgbClr val="0000FF"/>
                </a:solidFill>
                <a:latin typeface="Arial"/>
                <a:cs typeface="Arial"/>
              </a:rPr>
              <a:t>by  </a:t>
            </a:r>
            <a:r>
              <a:rPr sz="2400" b="1">
                <a:solidFill>
                  <a:srgbClr val="0000FF"/>
                </a:solidFill>
                <a:latin typeface="Arial"/>
                <a:cs typeface="Arial"/>
              </a:rPr>
              <a:t>Zibin </a:t>
            </a:r>
            <a:r>
              <a:rPr sz="2400" b="1" spc="-5">
                <a:solidFill>
                  <a:srgbClr val="0000FF"/>
                </a:solidFill>
                <a:latin typeface="Arial"/>
                <a:cs typeface="Arial"/>
              </a:rPr>
              <a:t>Zheng </a:t>
            </a:r>
            <a:r>
              <a:rPr sz="2400" b="1">
                <a:solidFill>
                  <a:srgbClr val="0000FF"/>
                </a:solidFill>
                <a:latin typeface="Arial"/>
                <a:cs typeface="Arial"/>
              </a:rPr>
              <a:t>et al.,</a:t>
            </a:r>
            <a:r>
              <a:rPr sz="2400" b="1" spc="-100">
                <a:solidFill>
                  <a:srgbClr val="0000FF"/>
                </a:solidFill>
                <a:latin typeface="Arial"/>
                <a:cs typeface="Arial"/>
              </a:rPr>
              <a:t> </a:t>
            </a:r>
            <a:r>
              <a:rPr sz="2400" b="1">
                <a:solidFill>
                  <a:srgbClr val="0000FF"/>
                </a:solidFill>
                <a:latin typeface="Arial"/>
                <a:cs typeface="Arial"/>
              </a:rPr>
              <a:t>2018</a:t>
            </a:r>
            <a:endParaRPr sz="2400">
              <a:latin typeface="Arial"/>
              <a:cs typeface="Arial"/>
            </a:endParaRPr>
          </a:p>
        </p:txBody>
      </p:sp>
    </p:spTree>
    <p:extLst>
      <p:ext uri="{BB962C8B-B14F-4D97-AF65-F5344CB8AC3E}">
        <p14:creationId xmlns:p14="http://schemas.microsoft.com/office/powerpoint/2010/main" val="100148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Practical Byzantine Fault Tolerance (PBFT)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3045195"/>
          </a:xfrm>
          <a:prstGeom prst="rect">
            <a:avLst/>
          </a:prstGeom>
        </p:spPr>
        <p:txBody>
          <a:bodyPr lIns="91425" tIns="91425" rIns="91425" bIns="91425" anchor="t" anchorCtr="0">
            <a:noAutofit/>
          </a:bodyPr>
          <a:lstStyle/>
          <a:p>
            <a:pPr algn="just"/>
            <a:r>
              <a:rPr lang="en-US" sz="2200"/>
              <a:t>PBFT is quite vulnerable to Sybil attacks. In these attacks, they can manipulate a group of nodes together, and by doing so, they compromise the whole network. This also gets far worse with larger networks, and the scalability of the system gets reduced.</a:t>
            </a:r>
          </a:p>
          <a:p>
            <a:pPr algn="just"/>
            <a:endParaRPr lang="en-US" sz="800"/>
          </a:p>
          <a:p>
            <a:pPr algn="just"/>
            <a:r>
              <a:rPr lang="en-US" sz="2200"/>
              <a:t>In a Sybil attack, the attacker subverts the reputation system of a network service by creating a large number of pseudonymous identities and uses them to gain a disproportionately large influence.</a:t>
            </a:r>
          </a:p>
        </p:txBody>
      </p:sp>
      <p:sp>
        <p:nvSpPr>
          <p:cNvPr id="3" name="Slide Number Placeholder 2"/>
          <p:cNvSpPr>
            <a:spLocks noGrp="1"/>
          </p:cNvSpPr>
          <p:nvPr>
            <p:ph type="sldNum" sz="quarter" idx="12"/>
          </p:nvPr>
        </p:nvSpPr>
        <p:spPr/>
        <p:txBody>
          <a:bodyPr/>
          <a:lstStyle/>
          <a:p>
            <a:fld id="{C44D6E56-4DDB-5448-B544-C1B1DCC2E384}" type="slidenum">
              <a:rPr lang="en-US" smtClean="0"/>
              <a:t>87</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Drawback #2 : Sybil Attack</a:t>
            </a:r>
            <a:endParaRPr lang="en-US" i="1">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BDCC6232-E4DE-40EB-984F-2C6B76DDE935}"/>
              </a:ext>
            </a:extLst>
          </p:cNvPr>
          <p:cNvPicPr>
            <a:picLocks noChangeAspect="1"/>
          </p:cNvPicPr>
          <p:nvPr/>
        </p:nvPicPr>
        <p:blipFill>
          <a:blip r:embed="rId3"/>
          <a:stretch>
            <a:fillRect/>
          </a:stretch>
        </p:blipFill>
        <p:spPr>
          <a:xfrm>
            <a:off x="1681329" y="3809211"/>
            <a:ext cx="5781342" cy="2912266"/>
          </a:xfrm>
          <a:prstGeom prst="rect">
            <a:avLst/>
          </a:prstGeom>
        </p:spPr>
      </p:pic>
    </p:spTree>
    <p:extLst>
      <p:ext uri="{BB962C8B-B14F-4D97-AF65-F5344CB8AC3E}">
        <p14:creationId xmlns:p14="http://schemas.microsoft.com/office/powerpoint/2010/main" val="23085184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Simplified Byzantine Fault Tolerance (SBFT)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a:t>First, a block generator will collect all the transaction at a time and validate them after batching them together in a new type of block.</a:t>
            </a:r>
          </a:p>
          <a:p>
            <a:pPr algn="just"/>
            <a:endParaRPr lang="en-US" sz="2400"/>
          </a:p>
          <a:p>
            <a:pPr algn="just"/>
            <a:r>
              <a:rPr lang="en-US" sz="2400"/>
              <a:t>In simple terms, a block will gather all the transactions, batch them accordingly into another block and then finally validate all of them together.</a:t>
            </a:r>
          </a:p>
          <a:p>
            <a:pPr algn="just"/>
            <a:endParaRPr lang="en-US" sz="2400"/>
          </a:p>
          <a:p>
            <a:pPr algn="just"/>
            <a:r>
              <a:rPr lang="en-US" sz="2400"/>
              <a:t>The generator applies certain rules that all the nodes follow to validate all the transactions. After that, a block signer will validate them and add their very own signature. That’s why if any of the blocks miss even one of the keys then it will get rejected.</a:t>
            </a:r>
          </a:p>
        </p:txBody>
      </p:sp>
      <p:sp>
        <p:nvSpPr>
          <p:cNvPr id="3" name="Slide Number Placeholder 2"/>
          <p:cNvSpPr>
            <a:spLocks noGrp="1"/>
          </p:cNvSpPr>
          <p:nvPr>
            <p:ph type="sldNum" sz="quarter" idx="12"/>
          </p:nvPr>
        </p:nvSpPr>
        <p:spPr/>
        <p:txBody>
          <a:bodyPr/>
          <a:lstStyle/>
          <a:p>
            <a:fld id="{C44D6E56-4DDB-5448-B544-C1B1DCC2E384}" type="slidenum">
              <a:rPr lang="en-US" smtClean="0"/>
              <a:t>88</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Working</a:t>
            </a:r>
            <a:endParaRPr lang="en-US"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66653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Simplified Byzantine Fault Tolerance (SBFT)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a:t>The process starts with the </a:t>
            </a:r>
            <a:r>
              <a:rPr lang="en-US" sz="2400" b="1"/>
              <a:t>Creation phase</a:t>
            </a:r>
            <a:r>
              <a:rPr lang="en-US" sz="2400"/>
              <a:t>, where the asset user will produce a greater number of unique asset IDs.</a:t>
            </a:r>
          </a:p>
          <a:p>
            <a:pPr algn="just"/>
            <a:endParaRPr lang="en-US" sz="1800"/>
          </a:p>
          <a:p>
            <a:pPr algn="just"/>
            <a:r>
              <a:rPr lang="en-US" sz="2400"/>
              <a:t>After that, in the </a:t>
            </a:r>
            <a:r>
              <a:rPr lang="en-US" sz="2400" b="1"/>
              <a:t>Submission phase</a:t>
            </a:r>
            <a:r>
              <a:rPr lang="en-US" sz="2400"/>
              <a:t>, the user submits all the IDs on the platform.</a:t>
            </a:r>
          </a:p>
          <a:p>
            <a:pPr algn="just"/>
            <a:endParaRPr lang="en-US" sz="1800"/>
          </a:p>
          <a:p>
            <a:pPr algn="just"/>
            <a:r>
              <a:rPr lang="en-US" sz="2400"/>
              <a:t>Then begins the </a:t>
            </a:r>
            <a:r>
              <a:rPr lang="en-US" sz="2400" b="1"/>
              <a:t>Validation phase</a:t>
            </a:r>
            <a:r>
              <a:rPr lang="en-US" sz="2400"/>
              <a:t>, where the IDs get specified terms of use cases.</a:t>
            </a:r>
          </a:p>
          <a:p>
            <a:pPr algn="just"/>
            <a:endParaRPr lang="en-US" sz="1800"/>
          </a:p>
          <a:p>
            <a:pPr algn="just"/>
            <a:r>
              <a:rPr lang="en-US" sz="2400"/>
              <a:t>Once they are all signed up, they will get stored and transferred to different accounts. The transactions could happen with the help of smart contracts.</a:t>
            </a:r>
          </a:p>
          <a:p>
            <a:pPr algn="just"/>
            <a:endParaRPr lang="en-US" sz="1800"/>
          </a:p>
          <a:p>
            <a:pPr algn="just"/>
            <a:r>
              <a:rPr lang="en-US" sz="2400"/>
              <a:t>Lastly, the transactions become live.</a:t>
            </a:r>
          </a:p>
        </p:txBody>
      </p:sp>
      <p:sp>
        <p:nvSpPr>
          <p:cNvPr id="3" name="Slide Number Placeholder 2"/>
          <p:cNvSpPr>
            <a:spLocks noGrp="1"/>
          </p:cNvSpPr>
          <p:nvPr>
            <p:ph type="sldNum" sz="quarter" idx="12"/>
          </p:nvPr>
        </p:nvSpPr>
        <p:spPr/>
        <p:txBody>
          <a:bodyPr/>
          <a:lstStyle/>
          <a:p>
            <a:fld id="{C44D6E56-4DDB-5448-B544-C1B1DCC2E384}" type="slidenum">
              <a:rPr lang="en-US" smtClean="0"/>
              <a:t>89</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Different Stages</a:t>
            </a:r>
          </a:p>
        </p:txBody>
      </p:sp>
    </p:spTree>
    <p:extLst>
      <p:ext uri="{BB962C8B-B14F-4D97-AF65-F5344CB8AC3E}">
        <p14:creationId xmlns:p14="http://schemas.microsoft.com/office/powerpoint/2010/main" val="3346688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15388"/>
            <a:ext cx="9144000" cy="954219"/>
          </a:xfrm>
        </p:spPr>
        <p:txBody>
          <a:bodyPr>
            <a:normAutofit/>
          </a:bodyPr>
          <a:lstStyle/>
          <a:p>
            <a:r>
              <a:rPr lang="en-US" i="1">
                <a:effectLst>
                  <a:outerShdw blurRad="38100" dist="38100" dir="2700000" algn="tl">
                    <a:srgbClr val="000000">
                      <a:alpha val="43137"/>
                    </a:srgbClr>
                  </a:outerShdw>
                </a:effectLst>
              </a:rPr>
              <a:t>The Byzantine Generals’ Problem </a:t>
            </a:r>
            <a:r>
              <a:rPr lang="en-US" sz="1600" i="1">
                <a:effectLst>
                  <a:outerShdw blurRad="38100" dist="38100" dir="2700000" algn="tl">
                    <a:srgbClr val="000000">
                      <a:alpha val="43137"/>
                    </a:srgbClr>
                  </a:outerShdw>
                </a:effectLst>
              </a:rPr>
              <a:t>(1/2)</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978163"/>
            <a:ext cx="8759679" cy="4792404"/>
          </a:xfrm>
          <a:prstGeom prst="rect">
            <a:avLst/>
          </a:prstGeom>
        </p:spPr>
        <p:txBody>
          <a:bodyPr lIns="91425" tIns="91425" rIns="91425" bIns="91425" anchor="t" anchorCtr="0">
            <a:noAutofit/>
          </a:bodyPr>
          <a:lstStyle/>
          <a:p>
            <a:pPr algn="just"/>
            <a:r>
              <a:rPr lang="en-US" sz="2400"/>
              <a:t>Imagine there’s a group of generals, where each one of them owns the Byzantine army. They are going to attack a city and take control, but for that, they’ll need to decide how to attack.</a:t>
            </a:r>
          </a:p>
          <a:p>
            <a:pPr algn="just"/>
            <a:endParaRPr lang="en-US" sz="2400"/>
          </a:p>
          <a:p>
            <a:pPr algn="just"/>
            <a:r>
              <a:rPr lang="en-US" sz="2400"/>
              <a:t>It might seem effortless. However, there’s a slight difficulty. The generals can only communicate through a messenger, and some traitorous generals will try to sabotage the whole attack.</a:t>
            </a:r>
          </a:p>
          <a:p>
            <a:pPr algn="just"/>
            <a:endParaRPr lang="en-US" sz="2400"/>
          </a:p>
          <a:p>
            <a:pPr algn="just"/>
            <a:r>
              <a:rPr lang="en-US" sz="2400"/>
              <a:t>They can send unreliable information through the messenger, or the messenger can even become the enemy here.</a:t>
            </a:r>
          </a:p>
          <a:p>
            <a:pPr algn="just"/>
            <a:endParaRPr lang="en-US" sz="2400"/>
          </a:p>
          <a:p>
            <a:pPr algn="just"/>
            <a:r>
              <a:rPr lang="en-US" sz="2400"/>
              <a:t>The messenger could also intentionally sabotage by delivering the wrong information.</a:t>
            </a:r>
          </a:p>
        </p:txBody>
      </p:sp>
      <p:sp>
        <p:nvSpPr>
          <p:cNvPr id="3" name="Slide Number Placeholder 2"/>
          <p:cNvSpPr>
            <a:spLocks noGrp="1"/>
          </p:cNvSpPr>
          <p:nvPr>
            <p:ph type="sldNum" sz="quarter" idx="12"/>
          </p:nvPr>
        </p:nvSpPr>
        <p:spPr/>
        <p:txBody>
          <a:bodyPr/>
          <a:lstStyle/>
          <a:p>
            <a:fld id="{C44D6E56-4DDB-5448-B544-C1B1DCC2E384}" type="slidenum">
              <a:rPr lang="en-US" smtClean="0"/>
              <a:t>9</a:t>
            </a:fld>
            <a:endParaRPr lang="en-US"/>
          </a:p>
        </p:txBody>
      </p:sp>
    </p:spTree>
    <p:extLst>
      <p:ext uri="{BB962C8B-B14F-4D97-AF65-F5344CB8AC3E}">
        <p14:creationId xmlns:p14="http://schemas.microsoft.com/office/powerpoint/2010/main" val="32124429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Simplified Byzantine Fault Tolerance (SBFT)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200"/>
              <a:t>SBFT is for a private network where confidentiality is the priority of the network. Primary techniques to enforce security and ensure privacy include : </a:t>
            </a:r>
          </a:p>
          <a:p>
            <a:pPr algn="just"/>
            <a:endParaRPr lang="en-US" sz="800"/>
          </a:p>
          <a:p>
            <a:pPr algn="just"/>
            <a:r>
              <a:rPr lang="en-US" sz="2200" b="1"/>
              <a:t>One Time Use Addresses:</a:t>
            </a:r>
          </a:p>
          <a:p>
            <a:pPr lvl="1" algn="just"/>
            <a:r>
              <a:rPr lang="en-US" sz="2200"/>
              <a:t>Every time a user wants to receive some assets in his/her wallet, they will be assigned one-time use addresses. Every address differs from each other and thus, prevents any other user to intercept with the transaction.</a:t>
            </a:r>
          </a:p>
          <a:p>
            <a:pPr algn="just"/>
            <a:endParaRPr lang="en-US" sz="800"/>
          </a:p>
          <a:p>
            <a:pPr algn="just"/>
            <a:r>
              <a:rPr lang="en-US" sz="2200" b="1"/>
              <a:t>Zero Knowledge Proof:</a:t>
            </a:r>
          </a:p>
          <a:p>
            <a:pPr lvl="1" algn="just"/>
            <a:r>
              <a:rPr lang="en-US" sz="2200"/>
              <a:t>Zero knowledge proof is used to conceal all the components of a transaction. However, the entire network would still be able to validate the integrity. This gets done with the help of Zero-Knowledge Proofs where one party will prove their authenticity to another party. In this way, only the receiver and the sender will be able to see the components of the transaction.</a:t>
            </a:r>
          </a:p>
          <a:p>
            <a:pPr algn="just"/>
            <a:endParaRPr lang="en-US" sz="2200"/>
          </a:p>
        </p:txBody>
      </p:sp>
      <p:sp>
        <p:nvSpPr>
          <p:cNvPr id="3" name="Slide Number Placeholder 2"/>
          <p:cNvSpPr>
            <a:spLocks noGrp="1"/>
          </p:cNvSpPr>
          <p:nvPr>
            <p:ph type="sldNum" sz="quarter" idx="12"/>
          </p:nvPr>
        </p:nvSpPr>
        <p:spPr/>
        <p:txBody>
          <a:bodyPr/>
          <a:lstStyle/>
          <a:p>
            <a:fld id="{C44D6E56-4DDB-5448-B544-C1B1DCC2E384}" type="slidenum">
              <a:rPr lang="en-US" smtClean="0"/>
              <a:t>90</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Security and Privacy </a:t>
            </a:r>
            <a:r>
              <a:rPr lang="en-US" sz="1600" i="1">
                <a:effectLst>
                  <a:outerShdw blurRad="38100" dist="38100" dir="2700000" algn="tl">
                    <a:srgbClr val="000000">
                      <a:alpha val="43137"/>
                    </a:srgbClr>
                  </a:outerShdw>
                </a:effectLst>
              </a:rPr>
              <a:t>(1/2)</a:t>
            </a:r>
            <a:endParaRPr lang="en-US" sz="3200"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747047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Simplified Byzantine Fault Tolerance (SBFT)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200" b="1"/>
              <a:t>Metadata Encryption:</a:t>
            </a:r>
          </a:p>
          <a:p>
            <a:pPr lvl="1" algn="just"/>
            <a:r>
              <a:rPr lang="en-US" sz="2200"/>
              <a:t>The metadata of the transitions is also encrypted to ensure further security. The network will allow the usage of keys to validate the authenticity. However, for better protection, the keys will alter every 2-3 days.</a:t>
            </a:r>
          </a:p>
          <a:p>
            <a:pPr algn="just"/>
            <a:endParaRPr lang="en-US" sz="800"/>
          </a:p>
          <a:p>
            <a:pPr lvl="1" algn="just"/>
            <a:r>
              <a:rPr lang="en-US" sz="2200"/>
              <a:t>Also, all of them are kept separated and on different parts of the data network. So, if one of them gets hacked, one can use other keys to generate more unique keys. Managing these keys and rotating them every few days is necessary for ensuring the integrity of these consensus algorithms.</a:t>
            </a:r>
          </a:p>
          <a:p>
            <a:pPr algn="just"/>
            <a:endParaRPr lang="en-US" sz="800"/>
          </a:p>
          <a:p>
            <a:pPr algn="just"/>
            <a:r>
              <a:rPr lang="en-US" sz="2200" b="1"/>
              <a:t>Chain, </a:t>
            </a:r>
            <a:r>
              <a:rPr lang="en-US" sz="2200"/>
              <a:t>a blockchain based platform uses SBFT to validate all of their transaction on the network. Other than that, they are also using an HSM (Hardware Security Module) for an industry level security. By using HSMs, they ensure extra security without the need for any single point failure.</a:t>
            </a:r>
          </a:p>
        </p:txBody>
      </p:sp>
      <p:sp>
        <p:nvSpPr>
          <p:cNvPr id="3" name="Slide Number Placeholder 2"/>
          <p:cNvSpPr>
            <a:spLocks noGrp="1"/>
          </p:cNvSpPr>
          <p:nvPr>
            <p:ph type="sldNum" sz="quarter" idx="12"/>
          </p:nvPr>
        </p:nvSpPr>
        <p:spPr/>
        <p:txBody>
          <a:bodyPr/>
          <a:lstStyle/>
          <a:p>
            <a:fld id="{C44D6E56-4DDB-5448-B544-C1B1DCC2E384}" type="slidenum">
              <a:rPr lang="en-US" smtClean="0"/>
              <a:t>91</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Security and Privacy </a:t>
            </a:r>
            <a:r>
              <a:rPr lang="en-US" sz="1600" i="1">
                <a:effectLst>
                  <a:outerShdw blurRad="38100" dist="38100" dir="2700000" algn="tl">
                    <a:srgbClr val="000000">
                      <a:alpha val="43137"/>
                    </a:srgbClr>
                  </a:outerShdw>
                </a:effectLst>
              </a:rPr>
              <a:t>(2/2)</a:t>
            </a:r>
            <a:endParaRPr lang="en-US" sz="3200"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210165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Delegated Byzantine Fault Tolerance (</a:t>
            </a:r>
            <a:r>
              <a:rPr lang="en-US" sz="3200" i="1" err="1">
                <a:effectLst>
                  <a:outerShdw blurRad="38100" dist="38100" dir="2700000" algn="tl">
                    <a:srgbClr val="000000">
                      <a:alpha val="43137"/>
                    </a:srgbClr>
                  </a:outerShdw>
                </a:effectLst>
              </a:rPr>
              <a:t>dBFT</a:t>
            </a:r>
            <a:r>
              <a:rPr lang="en-US" sz="3200" i="1">
                <a:effectLst>
                  <a:outerShdw blurRad="38100" dist="38100" dir="2700000" algn="tl">
                    <a:srgbClr val="000000">
                      <a:alpha val="43137"/>
                    </a:srgbClr>
                  </a:outerShdw>
                </a:effectLst>
              </a:rPr>
              <a: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000" err="1"/>
              <a:t>dBFT</a:t>
            </a:r>
            <a:r>
              <a:rPr lang="en-US" sz="2000"/>
              <a:t> consensus mechanism looks similar to Delegated Proof-of-Stake. Using a voting process, NEO token holders have the right to vote for delegates. This is regardless of the amount of currency in their possession.</a:t>
            </a:r>
          </a:p>
          <a:p>
            <a:pPr algn="just"/>
            <a:endParaRPr lang="en-US" sz="800"/>
          </a:p>
          <a:p>
            <a:pPr algn="just"/>
            <a:r>
              <a:rPr lang="en-US" sz="2000"/>
              <a:t>Anyone can become a delegate, as long as he or she meets the requirements. This means a reliable internet connection, the right equipment, a validated identity, and 1,000 GAS. GAS is the reward users receive for their activity on the network. From the delegates, a speaker is chosen randomly.</a:t>
            </a:r>
          </a:p>
          <a:p>
            <a:pPr algn="just"/>
            <a:endParaRPr lang="en-US" sz="800"/>
          </a:p>
          <a:p>
            <a:pPr algn="just"/>
            <a:r>
              <a:rPr lang="en-US" sz="2000"/>
              <a:t>The speaker builds a new block from the transactions that waits to be validated. Then, the speaker sends the proposal to the elected delegates. They are expected to keep track of all the transactions and record them on the network.</a:t>
            </a:r>
          </a:p>
          <a:p>
            <a:pPr algn="just"/>
            <a:endParaRPr lang="en-US" sz="800"/>
          </a:p>
          <a:p>
            <a:pPr algn="just"/>
            <a:r>
              <a:rPr lang="en-US" sz="2000"/>
              <a:t>The delegates are free to share and compare the proposal they’ve received to test data accuracy, as well as the honesty of the speaker. The block is added to the blockchain if more than two-thirds of the delegates reach a consensus and validate it.</a:t>
            </a:r>
          </a:p>
          <a:p>
            <a:pPr algn="just"/>
            <a:endParaRPr lang="en-US" sz="800"/>
          </a:p>
          <a:p>
            <a:pPr algn="just"/>
            <a:r>
              <a:rPr lang="en-US" sz="2000"/>
              <a:t>Voting in the NEO network is a process that occurs in real time.</a:t>
            </a:r>
          </a:p>
        </p:txBody>
      </p:sp>
      <p:sp>
        <p:nvSpPr>
          <p:cNvPr id="3" name="Slide Number Placeholder 2"/>
          <p:cNvSpPr>
            <a:spLocks noGrp="1"/>
          </p:cNvSpPr>
          <p:nvPr>
            <p:ph type="sldNum" sz="quarter" idx="12"/>
          </p:nvPr>
        </p:nvSpPr>
        <p:spPr/>
        <p:txBody>
          <a:bodyPr/>
          <a:lstStyle/>
          <a:p>
            <a:fld id="{C44D6E56-4DDB-5448-B544-C1B1DCC2E384}" type="slidenum">
              <a:rPr lang="en-US" smtClean="0"/>
              <a:t>92</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Working</a:t>
            </a:r>
          </a:p>
        </p:txBody>
      </p:sp>
    </p:spTree>
    <p:extLst>
      <p:ext uri="{BB962C8B-B14F-4D97-AF65-F5344CB8AC3E}">
        <p14:creationId xmlns:p14="http://schemas.microsoft.com/office/powerpoint/2010/main" val="34893148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Delegated Byzantine Fault Tolerance (</a:t>
            </a:r>
            <a:r>
              <a:rPr lang="en-US" sz="3200" i="1" err="1">
                <a:effectLst>
                  <a:outerShdw blurRad="38100" dist="38100" dir="2700000" algn="tl">
                    <a:srgbClr val="000000">
                      <a:alpha val="43137"/>
                    </a:srgbClr>
                  </a:outerShdw>
                </a:effectLst>
              </a:rPr>
              <a:t>dBFT</a:t>
            </a:r>
            <a:r>
              <a:rPr lang="en-US" sz="3200" i="1">
                <a:effectLst>
                  <a:outerShdw blurRad="38100" dist="38100" dir="2700000" algn="tl">
                    <a:srgbClr val="000000">
                      <a:alpha val="43137"/>
                    </a:srgbClr>
                  </a:outerShdw>
                </a:effectLst>
              </a:rPr>
              <a: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1800"/>
              <a:t>As all delegates can verify the block proposal, it’s easy to understand whether the data sent by the speaker is valid or invalid. So, if the speaker is dishonest and sends invalid proposals to two-thirds of the delegates, the blocks won’t match, and node owners won’t validate it. The consensus is reached with two-thirds of the votes, and a new speaker is selected.</a:t>
            </a:r>
          </a:p>
          <a:p>
            <a:pPr algn="just"/>
            <a:endParaRPr lang="en-US" sz="1800"/>
          </a:p>
          <a:p>
            <a:pPr algn="just"/>
            <a:r>
              <a:rPr lang="en-US" sz="1800"/>
              <a:t>If one of the nodes is corrupted, the other delegates can determine the validity of the proposal by comparing their own versions of the proposal. Consensus can still be reached as only two-thirds of the delegates are required to agree to validate the block and replace the dishonest delegate.</a:t>
            </a:r>
          </a:p>
          <a:p>
            <a:pPr algn="just"/>
            <a:endParaRPr lang="en-US" sz="1800"/>
          </a:p>
          <a:p>
            <a:pPr algn="just"/>
            <a:r>
              <a:rPr lang="en-US" sz="1800"/>
              <a:t>Using the Delegated Byzantine Fault Tolerance algorithm, consensus can also be reached when both the speaker and a delegate are dishonest. When comparing blocks, delegates can see whether either the speaker or a delegate is corrupt, and they can agree to invalidate the block, which automatically leads to selecting a new speaker.</a:t>
            </a:r>
          </a:p>
          <a:p>
            <a:pPr algn="just"/>
            <a:endParaRPr lang="en-US" sz="1800"/>
          </a:p>
          <a:p>
            <a:pPr algn="just"/>
            <a:r>
              <a:rPr lang="en-US" sz="1800"/>
              <a:t>In any of these three situations, the dishonest delegates need to control two-thirds of the network to corrupt data written on the blockchain. This is hard to achieve since all NEO token holders can vote, delegates aren’t anonymous, and becoming a node owner costs 1,000 GAS.</a:t>
            </a:r>
          </a:p>
        </p:txBody>
      </p:sp>
      <p:sp>
        <p:nvSpPr>
          <p:cNvPr id="3" name="Slide Number Placeholder 2"/>
          <p:cNvSpPr>
            <a:spLocks noGrp="1"/>
          </p:cNvSpPr>
          <p:nvPr>
            <p:ph type="sldNum" sz="quarter" idx="12"/>
          </p:nvPr>
        </p:nvSpPr>
        <p:spPr/>
        <p:txBody>
          <a:bodyPr/>
          <a:lstStyle/>
          <a:p>
            <a:fld id="{C44D6E56-4DDB-5448-B544-C1B1DCC2E384}" type="slidenum">
              <a:rPr lang="en-US" smtClean="0"/>
              <a:t>93</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Countering Dishonesty</a:t>
            </a:r>
          </a:p>
        </p:txBody>
      </p:sp>
    </p:spTree>
    <p:extLst>
      <p:ext uri="{BB962C8B-B14F-4D97-AF65-F5344CB8AC3E}">
        <p14:creationId xmlns:p14="http://schemas.microsoft.com/office/powerpoint/2010/main" val="38921913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Delegated Byzantine Fault Tolerance (</a:t>
            </a:r>
            <a:r>
              <a:rPr lang="en-US" sz="3200" i="1" err="1">
                <a:effectLst>
                  <a:outerShdw blurRad="38100" dist="38100" dir="2700000" algn="tl">
                    <a:srgbClr val="000000">
                      <a:alpha val="43137"/>
                    </a:srgbClr>
                  </a:outerShdw>
                </a:effectLst>
              </a:rPr>
              <a:t>dBFT</a:t>
            </a:r>
            <a:r>
              <a:rPr lang="en-US" sz="3200" i="1">
                <a:effectLst>
                  <a:outerShdw blurRad="38100" dist="38100" dir="2700000" algn="tl">
                    <a:srgbClr val="000000">
                      <a:alpha val="43137"/>
                    </a:srgbClr>
                  </a:outerShdw>
                </a:effectLst>
              </a:rPr>
              <a: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000" b="1"/>
              <a:t>Advantages:</a:t>
            </a:r>
          </a:p>
          <a:p>
            <a:pPr lvl="1" algn="just"/>
            <a:r>
              <a:rPr lang="en-US" sz="2000"/>
              <a:t>Generating a new block on the chain takes between 15 and 20 seconds.</a:t>
            </a:r>
          </a:p>
          <a:p>
            <a:pPr lvl="1" algn="just"/>
            <a:r>
              <a:rPr lang="en-US" sz="2000"/>
              <a:t>The transaction throughput is close to 1,000 TPS. NEO hopes to reach 100,000 TPS, which would allow the network to support large-scale commercial applications.</a:t>
            </a:r>
          </a:p>
          <a:p>
            <a:pPr lvl="1" algn="just"/>
            <a:r>
              <a:rPr lang="en-US" sz="2000"/>
              <a:t>No expenditure of energy needed (unlike the Proof-of-Work consensus algorithm).</a:t>
            </a:r>
          </a:p>
          <a:p>
            <a:pPr lvl="1" algn="just"/>
            <a:r>
              <a:rPr lang="en-US" sz="2000"/>
              <a:t>Total finality for transactions after their confirmation.</a:t>
            </a:r>
          </a:p>
          <a:p>
            <a:pPr lvl="1" algn="just"/>
            <a:r>
              <a:rPr lang="en-US" sz="2000"/>
              <a:t>There are no forks on the NEO blockchain.</a:t>
            </a:r>
          </a:p>
          <a:p>
            <a:pPr algn="just"/>
            <a:endParaRPr lang="en-US" sz="2000"/>
          </a:p>
          <a:p>
            <a:pPr algn="just"/>
            <a:r>
              <a:rPr lang="en-US" sz="2000" b="1"/>
              <a:t>Disadvantages:</a:t>
            </a:r>
          </a:p>
          <a:p>
            <a:pPr lvl="1" algn="just"/>
            <a:r>
              <a:rPr lang="en-US" sz="2000"/>
              <a:t>As delegates need to operate under real identities to be elected, there’s no anonymity on the blockchain.</a:t>
            </a:r>
          </a:p>
          <a:p>
            <a:pPr lvl="1" algn="just"/>
            <a:r>
              <a:rPr lang="en-US" sz="2000"/>
              <a:t>The mechanism requires regulated blockchains, which includes a certain level of centralization (exactly what blockchains like Bitcoin and Ethereum are trying to achieve).</a:t>
            </a:r>
          </a:p>
        </p:txBody>
      </p:sp>
      <p:sp>
        <p:nvSpPr>
          <p:cNvPr id="3" name="Slide Number Placeholder 2"/>
          <p:cNvSpPr>
            <a:spLocks noGrp="1"/>
          </p:cNvSpPr>
          <p:nvPr>
            <p:ph type="sldNum" sz="quarter" idx="12"/>
          </p:nvPr>
        </p:nvSpPr>
        <p:spPr/>
        <p:txBody>
          <a:bodyPr/>
          <a:lstStyle/>
          <a:p>
            <a:fld id="{C44D6E56-4DDB-5448-B544-C1B1DCC2E384}" type="slidenum">
              <a:rPr lang="en-US" smtClean="0"/>
              <a:t>94</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Advantages and Disadvantages</a:t>
            </a:r>
          </a:p>
        </p:txBody>
      </p:sp>
    </p:spTree>
    <p:extLst>
      <p:ext uri="{BB962C8B-B14F-4D97-AF65-F5344CB8AC3E}">
        <p14:creationId xmlns:p14="http://schemas.microsoft.com/office/powerpoint/2010/main" val="6230334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Delegated Byzantine Fault Tolerance (</a:t>
            </a:r>
            <a:r>
              <a:rPr lang="en-US" sz="3200" i="1" err="1">
                <a:effectLst>
                  <a:outerShdw blurRad="38100" dist="38100" dir="2700000" algn="tl">
                    <a:srgbClr val="000000">
                      <a:alpha val="43137"/>
                    </a:srgbClr>
                  </a:outerShdw>
                </a:effectLst>
              </a:rPr>
              <a:t>dBFT</a:t>
            </a:r>
            <a:r>
              <a:rPr lang="en-US" sz="3200" i="1">
                <a:effectLst>
                  <a:outerShdw blurRad="38100" dist="38100" dir="2700000" algn="tl">
                    <a:srgbClr val="000000">
                      <a:alpha val="43137"/>
                    </a:srgbClr>
                  </a:outerShdw>
                </a:effectLst>
              </a:rPr>
              <a: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000" b="1"/>
              <a:t>Advantages:</a:t>
            </a:r>
          </a:p>
          <a:p>
            <a:pPr lvl="1" algn="just"/>
            <a:r>
              <a:rPr lang="en-US" sz="2000"/>
              <a:t>Generating a new block on the chain takes between 15 and 20 seconds.</a:t>
            </a:r>
          </a:p>
          <a:p>
            <a:pPr lvl="1" algn="just"/>
            <a:r>
              <a:rPr lang="en-US" sz="2000"/>
              <a:t>The transaction throughput is close to 1,000 TPS. NEO hopes to reach 100,000 TPS, which would allow the network to support large-scale commercial applications.</a:t>
            </a:r>
          </a:p>
          <a:p>
            <a:pPr lvl="1" algn="just"/>
            <a:r>
              <a:rPr lang="en-US" sz="2000"/>
              <a:t>No expenditure of energy needed (unlike the Proof-of-Work consensus algorithm).</a:t>
            </a:r>
          </a:p>
          <a:p>
            <a:pPr lvl="1" algn="just"/>
            <a:r>
              <a:rPr lang="en-US" sz="2000"/>
              <a:t>Total finality for transactions after their confirmation.</a:t>
            </a:r>
          </a:p>
          <a:p>
            <a:pPr lvl="1" algn="just"/>
            <a:r>
              <a:rPr lang="en-US" sz="2000"/>
              <a:t>There are no forks on the NEO blockchain.</a:t>
            </a:r>
          </a:p>
          <a:p>
            <a:pPr algn="just"/>
            <a:endParaRPr lang="en-US" sz="2000"/>
          </a:p>
          <a:p>
            <a:pPr algn="just"/>
            <a:r>
              <a:rPr lang="en-US" sz="2000" b="1"/>
              <a:t>Disadvantages:</a:t>
            </a:r>
          </a:p>
          <a:p>
            <a:pPr lvl="1" algn="just"/>
            <a:r>
              <a:rPr lang="en-US" sz="2000"/>
              <a:t>As delegates need to operate under real identities to be elected, there’s no anonymity on the blockchain.</a:t>
            </a:r>
          </a:p>
          <a:p>
            <a:pPr lvl="1" algn="just"/>
            <a:r>
              <a:rPr lang="en-US" sz="2000"/>
              <a:t>The mechanism requires regulated blockchains, which includes a certain level of centralization (exactly what blockchains like Bitcoin and Ethereum are trying to achieve).</a:t>
            </a:r>
          </a:p>
        </p:txBody>
      </p:sp>
      <p:sp>
        <p:nvSpPr>
          <p:cNvPr id="3" name="Slide Number Placeholder 2"/>
          <p:cNvSpPr>
            <a:spLocks noGrp="1"/>
          </p:cNvSpPr>
          <p:nvPr>
            <p:ph type="sldNum" sz="quarter" idx="12"/>
          </p:nvPr>
        </p:nvSpPr>
        <p:spPr/>
        <p:txBody>
          <a:bodyPr/>
          <a:lstStyle/>
          <a:p>
            <a:fld id="{C44D6E56-4DDB-5448-B544-C1B1DCC2E384}" type="slidenum">
              <a:rPr lang="en-US" smtClean="0"/>
              <a:t>95</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Advantages and Disadvantages</a:t>
            </a:r>
          </a:p>
        </p:txBody>
      </p:sp>
    </p:spTree>
    <p:extLst>
      <p:ext uri="{BB962C8B-B14F-4D97-AF65-F5344CB8AC3E}">
        <p14:creationId xmlns:p14="http://schemas.microsoft.com/office/powerpoint/2010/main" val="30158588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Directed Acyclic Graph (DAG)</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000"/>
              <a:t>DAG is basically a form of data structure. While most of the blockchains are a “chain” of “blocks” containing data, DAG is a seamless graph where data gets stored topologically. DAG could come convenient handling specific problems like – data processing, routing, compression.</a:t>
            </a:r>
          </a:p>
          <a:p>
            <a:pPr algn="just"/>
            <a:endParaRPr lang="en-US" sz="800"/>
          </a:p>
          <a:p>
            <a:pPr algn="just"/>
            <a:r>
              <a:rPr lang="en-US" sz="2000"/>
              <a:t>It takes about 10 minutes to create a block using the Proof-of-Work consensus algorithm. Yes, the PoW is a slowpoke! Rather than working on a single chain, DAG implements the “side-chains.” A side-chain allows different transactions to perform independently on multiple chains.</a:t>
            </a:r>
          </a:p>
          <a:p>
            <a:pPr algn="just"/>
            <a:endParaRPr lang="en-US" sz="800"/>
          </a:p>
          <a:p>
            <a:pPr algn="just"/>
            <a:r>
              <a:rPr lang="en-US" sz="2000"/>
              <a:t>This will reduce the time of creating and validating a block. Well, actually, it dissolves the necessity of blocks altogether. Moreover, the mining seems to be a waste of time and energy too!</a:t>
            </a:r>
          </a:p>
          <a:p>
            <a:pPr algn="just"/>
            <a:endParaRPr lang="en-US" sz="800"/>
          </a:p>
          <a:p>
            <a:pPr algn="just"/>
            <a:r>
              <a:rPr lang="en-US" sz="2000"/>
              <a:t>Here, all the transactions are directed and maintain a particular sequence. Moreover, the system is acyclic, meaning the chance of finding the parent node is zero as it a tree of nodes, not a loop of nodes. DAG is showing the world a possibility of blockchains without the blocks!</a:t>
            </a:r>
          </a:p>
        </p:txBody>
      </p:sp>
      <p:sp>
        <p:nvSpPr>
          <p:cNvPr id="3" name="Slide Number Placeholder 2"/>
          <p:cNvSpPr>
            <a:spLocks noGrp="1"/>
          </p:cNvSpPr>
          <p:nvPr>
            <p:ph type="sldNum" sz="quarter" idx="12"/>
          </p:nvPr>
        </p:nvSpPr>
        <p:spPr/>
        <p:txBody>
          <a:bodyPr/>
          <a:lstStyle/>
          <a:p>
            <a:fld id="{C44D6E56-4DDB-5448-B544-C1B1DCC2E384}" type="slidenum">
              <a:rPr lang="en-US" smtClean="0"/>
              <a:t>96</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Working</a:t>
            </a:r>
          </a:p>
        </p:txBody>
      </p:sp>
    </p:spTree>
    <p:extLst>
      <p:ext uri="{BB962C8B-B14F-4D97-AF65-F5344CB8AC3E}">
        <p14:creationId xmlns:p14="http://schemas.microsoft.com/office/powerpoint/2010/main" val="18553688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Directed Acyclic Graph (DAG)</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200" b="1"/>
              <a:t>No More Double Spending</a:t>
            </a:r>
          </a:p>
          <a:p>
            <a:pPr lvl="1" algn="just"/>
            <a:r>
              <a:rPr lang="en-US" sz="2200"/>
              <a:t>The traditional blockchain allows the mining of on single block at a time. There is a possibility that more than one miner will try to validate a block. This creates a likelihood of double spending.</a:t>
            </a:r>
          </a:p>
          <a:p>
            <a:pPr lvl="1" algn="just"/>
            <a:endParaRPr lang="en-US" sz="2200"/>
          </a:p>
          <a:p>
            <a:pPr lvl="1" algn="just"/>
            <a:r>
              <a:rPr lang="en-US" sz="2200"/>
              <a:t>Moreover, the situation might lead to soft even hard forks. The DAG validates a particular transaction based on the previous number of transactions. This makes the blockchain system safer and more robust.</a:t>
            </a:r>
          </a:p>
          <a:p>
            <a:pPr algn="just"/>
            <a:endParaRPr lang="en-US" sz="2200"/>
          </a:p>
          <a:p>
            <a:pPr algn="just"/>
            <a:r>
              <a:rPr lang="en-US" sz="2200" b="1"/>
              <a:t>Less Width</a:t>
            </a:r>
          </a:p>
          <a:p>
            <a:pPr lvl="1" algn="just"/>
            <a:r>
              <a:rPr lang="en-US" sz="2200"/>
              <a:t>In other consensus algorithms, the transaction nodes get added to the whole network. This makes the width of the system bulkier. Whereas, DAG links the new transactions to the older transaction graph. This makes the entire network lean and more straightforward to validate a particular transaction.</a:t>
            </a:r>
          </a:p>
        </p:txBody>
      </p:sp>
      <p:sp>
        <p:nvSpPr>
          <p:cNvPr id="3" name="Slide Number Placeholder 2"/>
          <p:cNvSpPr>
            <a:spLocks noGrp="1"/>
          </p:cNvSpPr>
          <p:nvPr>
            <p:ph type="sldNum" sz="quarter" idx="12"/>
          </p:nvPr>
        </p:nvSpPr>
        <p:spPr/>
        <p:txBody>
          <a:bodyPr/>
          <a:lstStyle/>
          <a:p>
            <a:fld id="{C44D6E56-4DDB-5448-B544-C1B1DCC2E384}" type="slidenum">
              <a:rPr lang="en-US" smtClean="0"/>
              <a:t>97</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Basic Concepts </a:t>
            </a:r>
            <a:r>
              <a:rPr lang="en-US" sz="1600" i="1">
                <a:effectLst>
                  <a:outerShdw blurRad="38100" dist="38100" dir="2700000" algn="tl">
                    <a:srgbClr val="000000">
                      <a:alpha val="43137"/>
                    </a:srgbClr>
                  </a:outerShdw>
                </a:effectLst>
              </a:rPr>
              <a:t>(1/2)</a:t>
            </a:r>
          </a:p>
        </p:txBody>
      </p:sp>
    </p:spTree>
    <p:extLst>
      <p:ext uri="{BB962C8B-B14F-4D97-AF65-F5344CB8AC3E}">
        <p14:creationId xmlns:p14="http://schemas.microsoft.com/office/powerpoint/2010/main" val="93192805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Directed Acyclic Graph (DAG)</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200" b="1"/>
              <a:t>Faster and Smarter</a:t>
            </a:r>
          </a:p>
          <a:p>
            <a:pPr lvl="1" algn="just"/>
            <a:r>
              <a:rPr lang="en-US" sz="2200"/>
              <a:t>As DAG has </a:t>
            </a:r>
            <a:r>
              <a:rPr lang="en-US" sz="2200" err="1"/>
              <a:t>blockless</a:t>
            </a:r>
            <a:r>
              <a:rPr lang="en-US" sz="2200"/>
              <a:t> nature, it can handle transactions way faster. In fact, it makes the PoW and the PoS look like grandpas in a race.</a:t>
            </a:r>
          </a:p>
          <a:p>
            <a:pPr algn="just"/>
            <a:endParaRPr lang="en-US" sz="2200"/>
          </a:p>
          <a:p>
            <a:pPr algn="just"/>
            <a:r>
              <a:rPr lang="en-US" sz="2200" b="1"/>
              <a:t>Favorable to the Smaller Transactions</a:t>
            </a:r>
          </a:p>
          <a:p>
            <a:pPr lvl="1" algn="just"/>
            <a:r>
              <a:rPr lang="en-US" sz="2200"/>
              <a:t>Not everyone is transacting millions over a single transaction. In fact, the smaller payments are more commonly witnessed. But the substantial payment fees of Bitcoin and Ethereum doesn’t seem that much friendly to the smaller amounts. On the other hand, DAG is perfectly suitable to the smaller ones because of the negligible transaction fees.</a:t>
            </a:r>
          </a:p>
          <a:p>
            <a:pPr algn="just"/>
            <a:endParaRPr lang="en-US" sz="2200"/>
          </a:p>
        </p:txBody>
      </p:sp>
      <p:sp>
        <p:nvSpPr>
          <p:cNvPr id="3" name="Slide Number Placeholder 2"/>
          <p:cNvSpPr>
            <a:spLocks noGrp="1"/>
          </p:cNvSpPr>
          <p:nvPr>
            <p:ph type="sldNum" sz="quarter" idx="12"/>
          </p:nvPr>
        </p:nvSpPr>
        <p:spPr/>
        <p:txBody>
          <a:bodyPr/>
          <a:lstStyle/>
          <a:p>
            <a:fld id="{C44D6E56-4DDB-5448-B544-C1B1DCC2E384}" type="slidenum">
              <a:rPr lang="en-US" smtClean="0"/>
              <a:t>98</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Basic Concepts </a:t>
            </a:r>
            <a:r>
              <a:rPr lang="en-US" sz="1600" i="1">
                <a:effectLst>
                  <a:outerShdw blurRad="38100" dist="38100" dir="2700000" algn="tl">
                    <a:srgbClr val="000000">
                      <a:alpha val="43137"/>
                    </a:srgbClr>
                  </a:outerShdw>
                </a:effectLst>
              </a:rPr>
              <a:t>(2/2)</a:t>
            </a:r>
          </a:p>
        </p:txBody>
      </p:sp>
    </p:spTree>
    <p:extLst>
      <p:ext uri="{BB962C8B-B14F-4D97-AF65-F5344CB8AC3E}">
        <p14:creationId xmlns:p14="http://schemas.microsoft.com/office/powerpoint/2010/main" val="11959727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title"/>
          </p:nvPr>
        </p:nvSpPr>
        <p:spPr>
          <a:xfrm>
            <a:off x="0" y="-97156"/>
            <a:ext cx="9144000" cy="603590"/>
          </a:xfrm>
        </p:spPr>
        <p:txBody>
          <a:bodyPr>
            <a:normAutofit/>
          </a:bodyPr>
          <a:lstStyle/>
          <a:p>
            <a:r>
              <a:rPr lang="en-US" sz="3200" i="1">
                <a:effectLst>
                  <a:outerShdw blurRad="38100" dist="38100" dir="2700000" algn="tl">
                    <a:srgbClr val="000000">
                      <a:alpha val="43137"/>
                    </a:srgbClr>
                  </a:outerShdw>
                </a:effectLst>
              </a:rPr>
              <a:t>Proof of Activity (</a:t>
            </a:r>
            <a:r>
              <a:rPr lang="en-US" sz="3200" i="1" err="1">
                <a:effectLst>
                  <a:outerShdw blurRad="38100" dist="38100" dir="2700000" algn="tl">
                    <a:srgbClr val="000000">
                      <a:alpha val="43137"/>
                    </a:srgbClr>
                  </a:outerShdw>
                </a:effectLst>
              </a:rPr>
              <a:t>PoA</a:t>
            </a:r>
            <a:r>
              <a:rPr lang="en-US" sz="3200" i="1">
                <a:effectLst>
                  <a:outerShdw blurRad="38100" dist="38100" dir="2700000" algn="tl">
                    <a:srgbClr val="000000">
                      <a:alpha val="43137"/>
                    </a:srgbClr>
                  </a:outerShdw>
                </a:effectLst>
              </a:rPr>
              <a:t>)</a:t>
            </a:r>
            <a:endParaRPr lang="en-US" i="1">
              <a:effectLst>
                <a:outerShdw blurRad="38100" dist="38100" dir="2700000" algn="tl">
                  <a:srgbClr val="000000">
                    <a:alpha val="43137"/>
                  </a:srgbClr>
                </a:outerShdw>
              </a:effectLst>
            </a:endParaRPr>
          </a:p>
        </p:txBody>
      </p:sp>
      <p:sp>
        <p:nvSpPr>
          <p:cNvPr id="118" name="Shape 118"/>
          <p:cNvSpPr txBox="1">
            <a:spLocks noGrp="1"/>
          </p:cNvSpPr>
          <p:nvPr>
            <p:ph idx="1"/>
          </p:nvPr>
        </p:nvSpPr>
        <p:spPr>
          <a:xfrm>
            <a:off x="88899" y="1090707"/>
            <a:ext cx="9052753" cy="5743314"/>
          </a:xfrm>
          <a:prstGeom prst="rect">
            <a:avLst/>
          </a:prstGeom>
        </p:spPr>
        <p:txBody>
          <a:bodyPr lIns="91425" tIns="91425" rIns="91425" bIns="91425" anchor="t" anchorCtr="0">
            <a:noAutofit/>
          </a:bodyPr>
          <a:lstStyle/>
          <a:p>
            <a:pPr algn="just"/>
            <a:r>
              <a:rPr lang="en-US" sz="2400"/>
              <a:t>In the Proof-of-Activity blockchain consensus protocol, the mining process starts just like the PoW algorithm. The miners solve a critical puzzle to get a reward. So, where is the crucial difference with PoW? In PoW, miners mine blocks that has a complete transaction.</a:t>
            </a:r>
          </a:p>
          <a:p>
            <a:pPr algn="just"/>
            <a:endParaRPr lang="en-US" sz="2400"/>
          </a:p>
          <a:p>
            <a:pPr algn="just"/>
            <a:r>
              <a:rPr lang="en-US" sz="2400"/>
              <a:t>In Proof-of-Activity, miners mine only the template of the blocks. Such a template has two things in them – the header information and the reward address for the miners.</a:t>
            </a:r>
          </a:p>
          <a:p>
            <a:pPr algn="just"/>
            <a:endParaRPr lang="en-US" sz="2400"/>
          </a:p>
          <a:p>
            <a:pPr algn="just"/>
            <a:r>
              <a:rPr lang="en-US" sz="2400"/>
              <a:t>Once, the miners mine these block templates; the system converts to the Proof-of-Stakes. The header information inside a block points to a random stakeholder. These stakeholders then validate the pre-mined blocks.</a:t>
            </a:r>
          </a:p>
        </p:txBody>
      </p:sp>
      <p:sp>
        <p:nvSpPr>
          <p:cNvPr id="3" name="Slide Number Placeholder 2"/>
          <p:cNvSpPr>
            <a:spLocks noGrp="1"/>
          </p:cNvSpPr>
          <p:nvPr>
            <p:ph type="sldNum" sz="quarter" idx="12"/>
          </p:nvPr>
        </p:nvSpPr>
        <p:spPr/>
        <p:txBody>
          <a:bodyPr/>
          <a:lstStyle/>
          <a:p>
            <a:fld id="{C44D6E56-4DDB-5448-B544-C1B1DCC2E384}" type="slidenum">
              <a:rPr lang="en-US" smtClean="0"/>
              <a:t>99</a:t>
            </a:fld>
            <a:endParaRPr lang="en-US"/>
          </a:p>
        </p:txBody>
      </p:sp>
      <p:sp>
        <p:nvSpPr>
          <p:cNvPr id="5" name="Title 1">
            <a:extLst>
              <a:ext uri="{FF2B5EF4-FFF2-40B4-BE49-F238E27FC236}">
                <a16:creationId xmlns:a16="http://schemas.microsoft.com/office/drawing/2014/main" id="{2926592C-D233-47B8-A54E-145F9170B294}"/>
              </a:ext>
            </a:extLst>
          </p:cNvPr>
          <p:cNvSpPr txBox="1">
            <a:spLocks/>
          </p:cNvSpPr>
          <p:nvPr/>
        </p:nvSpPr>
        <p:spPr>
          <a:xfrm>
            <a:off x="-2348" y="463214"/>
            <a:ext cx="9144000" cy="60359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tx1"/>
                </a:solidFill>
                <a:latin typeface="+mj-lt"/>
                <a:ea typeface="+mj-ea"/>
                <a:cs typeface="+mj-cs"/>
              </a:defRPr>
            </a:lvl1pPr>
          </a:lstStyle>
          <a:p>
            <a:r>
              <a:rPr lang="en-US" sz="3200" i="1">
                <a:effectLst>
                  <a:outerShdw blurRad="38100" dist="38100" dir="2700000" algn="tl">
                    <a:srgbClr val="000000">
                      <a:alpha val="43137"/>
                    </a:srgbClr>
                  </a:outerShdw>
                </a:effectLst>
              </a:rPr>
              <a:t>Working </a:t>
            </a:r>
            <a:r>
              <a:rPr lang="en-US" sz="1600" i="1">
                <a:effectLst>
                  <a:outerShdw blurRad="38100" dist="38100" dir="2700000" algn="tl">
                    <a:srgbClr val="000000">
                      <a:alpha val="43137"/>
                    </a:srgbClr>
                  </a:outerShdw>
                </a:effectLst>
              </a:rPr>
              <a:t>(1/2)</a:t>
            </a:r>
          </a:p>
        </p:txBody>
      </p:sp>
    </p:spTree>
    <p:extLst>
      <p:ext uri="{BB962C8B-B14F-4D97-AF65-F5344CB8AC3E}">
        <p14:creationId xmlns:p14="http://schemas.microsoft.com/office/powerpoint/2010/main" val="1621396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810F1F94D4425408903D419EBC9A09E" ma:contentTypeVersion="7" ma:contentTypeDescription="Create a new document." ma:contentTypeScope="" ma:versionID="f5481b754396d773bd8d7988606ecd53">
  <xsd:schema xmlns:xsd="http://www.w3.org/2001/XMLSchema" xmlns:xs="http://www.w3.org/2001/XMLSchema" xmlns:p="http://schemas.microsoft.com/office/2006/metadata/properties" xmlns:ns2="386d7421-ee1a-4e21-ac59-7fc47b5e2291" xmlns:ns3="129058b1-ca08-46a8-bace-abe59da7ef7d" targetNamespace="http://schemas.microsoft.com/office/2006/metadata/properties" ma:root="true" ma:fieldsID="12d2fe0abbf063f3c8872d0c895998e6" ns2:_="" ns3:_="">
    <xsd:import namespace="386d7421-ee1a-4e21-ac59-7fc47b5e2291"/>
    <xsd:import namespace="129058b1-ca08-46a8-bace-abe59da7ef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6d7421-ee1a-4e21-ac59-7fc47b5e22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9058b1-ca08-46a8-bace-abe59da7ef7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129058b1-ca08-46a8-bace-abe59da7ef7d">
      <UserInfo>
        <DisplayName>Jan_2022_CS6475 Blockchain Technology Members</DisplayName>
        <AccountId>7</AccountId>
        <AccountType/>
      </UserInfo>
    </SharedWithUsers>
  </documentManagement>
</p:properties>
</file>

<file path=customXml/itemProps1.xml><?xml version="1.0" encoding="utf-8"?>
<ds:datastoreItem xmlns:ds="http://schemas.openxmlformats.org/officeDocument/2006/customXml" ds:itemID="{239DCE3F-A238-4E03-80CE-A9F8E87DB257}">
  <ds:schemaRefs>
    <ds:schemaRef ds:uri="http://schemas.microsoft.com/sharepoint/v3/contenttype/forms"/>
  </ds:schemaRefs>
</ds:datastoreItem>
</file>

<file path=customXml/itemProps2.xml><?xml version="1.0" encoding="utf-8"?>
<ds:datastoreItem xmlns:ds="http://schemas.openxmlformats.org/officeDocument/2006/customXml" ds:itemID="{75D98388-D1B0-470F-8750-675CA8BCFB94}">
  <ds:schemaRefs>
    <ds:schemaRef ds:uri="129058b1-ca08-46a8-bace-abe59da7ef7d"/>
    <ds:schemaRef ds:uri="386d7421-ee1a-4e21-ac59-7fc47b5e229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FDF5C2F-DAAC-4FF1-9506-ECB5C5ACE833}">
  <ds:schemaRefs>
    <ds:schemaRef ds:uri="129058b1-ca08-46a8-bace-abe59da7ef7d"/>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Perspective</Template>
  <Application>Microsoft Office PowerPoint</Application>
  <PresentationFormat>On-screen Show (4:3)</PresentationFormat>
  <Slides>115</Slides>
  <Notes>73</Notes>
  <HiddenSlides>0</HiddenSlides>
  <ScaleCrop>false</ScaleCrop>
  <HeadingPairs>
    <vt:vector size="4" baseType="variant">
      <vt:variant>
        <vt:lpstr>Theme</vt:lpstr>
      </vt:variant>
      <vt:variant>
        <vt:i4>1</vt:i4>
      </vt:variant>
      <vt:variant>
        <vt:lpstr>Slide Titles</vt:lpstr>
      </vt:variant>
      <vt:variant>
        <vt:i4>115</vt:i4>
      </vt:variant>
    </vt:vector>
  </HeadingPairs>
  <TitlesOfParts>
    <vt:vector size="116" baseType="lpstr">
      <vt:lpstr>Office Theme</vt:lpstr>
      <vt:lpstr>Rudiments of Consensus Algorithms</vt:lpstr>
      <vt:lpstr>Agenda  (1/2)</vt:lpstr>
      <vt:lpstr>Agenda  (2/2)</vt:lpstr>
      <vt:lpstr>Some Innate Features of Blockchain Technology</vt:lpstr>
      <vt:lpstr>What are Consensus Mechanisms ?</vt:lpstr>
      <vt:lpstr>What is a Consensus Algorithm?</vt:lpstr>
      <vt:lpstr>Objectives of the Consensus Process</vt:lpstr>
      <vt:lpstr>The Byzantine Generals’ Problem</vt:lpstr>
      <vt:lpstr>The Byzantine Generals’ Problem (1/2)</vt:lpstr>
      <vt:lpstr>The Byzantine Generals’ Problem (2/2)</vt:lpstr>
      <vt:lpstr>Understanding the Byzantine Generals’ Problem (1/3)</vt:lpstr>
      <vt:lpstr>Understanding the Byzantine Generals’ Problem (2/3)</vt:lpstr>
      <vt:lpstr>Understanding the Byzantine Generals’ Problem (3/3)</vt:lpstr>
      <vt:lpstr>Analogy between Byzantine Generals’ Problem  and Blockchain Networks</vt:lpstr>
      <vt:lpstr>PowerPoint Presentation</vt:lpstr>
      <vt:lpstr>PowerPoint Presentation</vt:lpstr>
      <vt:lpstr>Importance of Consensus in Blockchain Networks</vt:lpstr>
      <vt:lpstr>Types of Consensus Algorithms (1/2)</vt:lpstr>
      <vt:lpstr>Types of Consensus Algorithms (2/2)</vt:lpstr>
      <vt:lpstr>Proof of Work (PoW)</vt:lpstr>
      <vt:lpstr>Proof of Work (PoW)</vt:lpstr>
      <vt:lpstr>Proof of Work (PoW)</vt:lpstr>
      <vt:lpstr>Proof of Work (PoW)</vt:lpstr>
      <vt:lpstr>Proof of Work (PoW)</vt:lpstr>
      <vt:lpstr>Proof of Work (PoW)</vt:lpstr>
      <vt:lpstr>Proof of Work (PoW)</vt:lpstr>
      <vt:lpstr>Proof of Work (PoW)</vt:lpstr>
      <vt:lpstr>Proof of Work (PoW)</vt:lpstr>
      <vt:lpstr>Proof of Work (PoW)</vt:lpstr>
      <vt:lpstr>Proof of Work (PoW)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Proof of Stake (PoS)</vt:lpstr>
      <vt:lpstr>Proof of Stake (PoS)</vt:lpstr>
      <vt:lpstr>Proof of Stake (PoS)</vt:lpstr>
      <vt:lpstr>Proof of Stake (PoS)</vt:lpstr>
      <vt:lpstr>Proof of Stake (PoS)</vt:lpstr>
      <vt:lpstr>Proof of Stake (PoS)</vt:lpstr>
      <vt:lpstr>Proof of Stake (PoS)</vt:lpstr>
      <vt:lpstr>Proof-of-Stake</vt:lpstr>
      <vt:lpstr>Proof-of-Stake</vt:lpstr>
      <vt:lpstr>Proof-of-Stake</vt:lpstr>
      <vt:lpstr>Proof-of-Stake: Randomization</vt:lpstr>
      <vt:lpstr>Proof-of-Stake: Coin age</vt:lpstr>
      <vt:lpstr>Proof of Work vs Proof of Stake</vt:lpstr>
      <vt:lpstr>Delegated Proof of Stake (DPoS)</vt:lpstr>
      <vt:lpstr>Delegated Proof of Stake (DPoS)</vt:lpstr>
      <vt:lpstr>Delegated Proof of Stake (DPoS)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Leased Proof of Stake (LPoS)</vt:lpstr>
      <vt:lpstr>Proof of Elapsed Time (PoET)</vt:lpstr>
      <vt:lpstr>Proof of Elapsed Time (PoET)</vt:lpstr>
      <vt:lpstr>Practical Byzantine Fault Tolerance (PBFT)</vt:lpstr>
      <vt:lpstr>Practical Byzantine Fault Tolerance (PBFT)</vt:lpstr>
      <vt:lpstr>Practical Byzantine Fault Tolerance (PBFT)</vt:lpstr>
      <vt:lpstr>Proof-of-Capacity</vt:lpstr>
      <vt:lpstr>Proof-of-Capacity</vt:lpstr>
      <vt:lpstr>Proof-of-Deposit</vt:lpstr>
      <vt:lpstr>Proof-of-Activity</vt:lpstr>
      <vt:lpstr>Delegated Proof-of-Stake</vt:lpstr>
      <vt:lpstr>Delegated Proof-of-Stake</vt:lpstr>
      <vt:lpstr>Proof-of-Burn</vt:lpstr>
      <vt:lpstr>Proof-of-Elapsed-Time</vt:lpstr>
      <vt:lpstr>Proof-of-Elapsed-Time</vt:lpstr>
      <vt:lpstr>Proof-of-Elapsed-Time</vt:lpstr>
      <vt:lpstr>Hyperledger Fabric : PBFT</vt:lpstr>
      <vt:lpstr>Consensus: A Comparison</vt:lpstr>
      <vt:lpstr>Practical Byzantine Fault Tolerance (PBFT)</vt:lpstr>
      <vt:lpstr>Simplified Byzantine Fault Tolerance (SBFT)</vt:lpstr>
      <vt:lpstr>Simplified Byzantine Fault Tolerance (SBFT)</vt:lpstr>
      <vt:lpstr>Simplified Byzantine Fault Tolerance (SBFT)</vt:lpstr>
      <vt:lpstr>Simplified Byzantine Fault Tolerance (SBFT)</vt:lpstr>
      <vt:lpstr>Delegated Byzantine Fault Tolerance (dBFT)</vt:lpstr>
      <vt:lpstr>Delegated Byzantine Fault Tolerance (dBFT)</vt:lpstr>
      <vt:lpstr>Delegated Byzantine Fault Tolerance (dBFT)</vt:lpstr>
      <vt:lpstr>Delegated Byzantine Fault Tolerance (dBFT)</vt:lpstr>
      <vt:lpstr>Directed Acyclic Graph (DAG)</vt:lpstr>
      <vt:lpstr>Directed Acyclic Graph (DAG)</vt:lpstr>
      <vt:lpstr>Directed Acyclic Graph (DAG)</vt:lpstr>
      <vt:lpstr>Proof of Activity (PoA)</vt:lpstr>
      <vt:lpstr>Proof of Activity (PoA)</vt:lpstr>
      <vt:lpstr>Proof of Activity (PoA)</vt:lpstr>
      <vt:lpstr>Proof of Importance (PoI)</vt:lpstr>
      <vt:lpstr>Proof of Importance (PoI)</vt:lpstr>
      <vt:lpstr>Proof of Capacity</vt:lpstr>
      <vt:lpstr>Proof of Capacity</vt:lpstr>
      <vt:lpstr>Proof of Capacity</vt:lpstr>
      <vt:lpstr>Proof of Capacity</vt:lpstr>
      <vt:lpstr>Proof of Burn</vt:lpstr>
      <vt:lpstr>Proof of Burn</vt:lpstr>
      <vt:lpstr>Proof of Burn</vt:lpstr>
      <vt:lpstr>Proof of Weight</vt:lpstr>
      <vt:lpstr>Comparative Analysis Between Various Consensus Algorithms  (1/2)</vt:lpstr>
      <vt:lpstr>Comparative Analysis Between Various Consensus Algorithms  (2/2)</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Blockchains, Ethereum and Smart Contracts</dc:title>
  <dc:creator>Sreemana</dc:creator>
  <cp:revision>9</cp:revision>
  <dcterms:created xsi:type="dcterms:W3CDTF">2017-01-08T04:12:29Z</dcterms:created>
  <dcterms:modified xsi:type="dcterms:W3CDTF">2022-05-03T18:09:26Z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0x0101004810F1F94D4425408903D419EBC9A09E</vt:lpwstr>
  </property>
</Properties>
</file>