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66"/>
  </p:notesMasterIdLst>
  <p:sldIdLst>
    <p:sldId id="256" r:id="rId5"/>
    <p:sldId id="280" r:id="rId6"/>
    <p:sldId id="282" r:id="rId7"/>
    <p:sldId id="281" r:id="rId8"/>
    <p:sldId id="283" r:id="rId9"/>
    <p:sldId id="284" r:id="rId10"/>
    <p:sldId id="285" r:id="rId11"/>
    <p:sldId id="286" r:id="rId12"/>
    <p:sldId id="287" r:id="rId13"/>
    <p:sldId id="258" r:id="rId14"/>
    <p:sldId id="259" r:id="rId15"/>
    <p:sldId id="260" r:id="rId16"/>
    <p:sldId id="261" r:id="rId17"/>
    <p:sldId id="262" r:id="rId18"/>
    <p:sldId id="263" r:id="rId19"/>
    <p:sldId id="264" r:id="rId20"/>
    <p:sldId id="275" r:id="rId21"/>
    <p:sldId id="277" r:id="rId22"/>
    <p:sldId id="279" r:id="rId23"/>
    <p:sldId id="320" r:id="rId24"/>
    <p:sldId id="265" r:id="rId25"/>
    <p:sldId id="266" r:id="rId26"/>
    <p:sldId id="321" r:id="rId27"/>
    <p:sldId id="315" r:id="rId28"/>
    <p:sldId id="316" r:id="rId29"/>
    <p:sldId id="267" r:id="rId30"/>
    <p:sldId id="268" r:id="rId31"/>
    <p:sldId id="270" r:id="rId32"/>
    <p:sldId id="269" r:id="rId33"/>
    <p:sldId id="271" r:id="rId34"/>
    <p:sldId id="272" r:id="rId35"/>
    <p:sldId id="317" r:id="rId36"/>
    <p:sldId id="318" r:id="rId37"/>
    <p:sldId id="319"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BE46A7-95E3-4AFA-B068-5422B54E02CA}" v="31" dt="2022-04-29T01:48:52.973"/>
    <p1510:client id="{364EBD63-C793-4E94-8B70-39E8B079DC0E}" v="6" dt="2022-04-17T05:11:20.303"/>
    <p1510:client id="{459F6CE0-FCA0-453B-9FA3-77382D35E071}" v="5" dt="2022-04-01T19:30:36.028"/>
    <p1510:client id="{7081B40F-F669-4424-B727-4BE8310E9D5E}" v="2" dt="2022-03-08T05:11:44.711"/>
    <p1510:client id="{77CC47F5-A179-4527-AE7B-5337F7C31ABD}" v="1" dt="2022-05-01T17:28:57.113"/>
    <p1510:client id="{9F530901-11C3-42D4-B503-DD616BAFE8DE}" v="4" dt="2022-05-01T12:28:20.023"/>
    <p1510:client id="{AAC89C6A-C552-497A-9FC3-3106BB34FE33}" v="4" dt="2022-03-07T15:33:34.327"/>
    <p1510:client id="{C31B7CBB-858F-437F-A5DC-321E413BF180}" v="2" dt="2022-05-02T17:29:57.948"/>
    <p1510:client id="{CD024B3C-2AA6-4241-B3AD-5D76FF9A1B21}" v="32" dt="2022-04-10T08:57:03.906"/>
    <p1510:client id="{EC48F805-469A-4DB2-846D-A0AD57DC3D23}" v="1" dt="2022-04-09T17:43:16.014"/>
    <p1510:client id="{FD1468FE-4B05-4AB0-9A22-6BC20628CE8D}" v="4" dt="2022-03-07T19:18:52.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LLELLA SATHWIK REDDY" userId="S::gillellar.ug19.cs@nitp.ac.in::6ff9c926-69e2-4376-98a8-47b08d3a2528" providerId="AD" clId="Web-{364EBD63-C793-4E94-8B70-39E8B079DC0E}"/>
    <pc:docChg chg="modSld sldOrd">
      <pc:chgData name="GILLELLA SATHWIK REDDY" userId="S::gillellar.ug19.cs@nitp.ac.in::6ff9c926-69e2-4376-98a8-47b08d3a2528" providerId="AD" clId="Web-{364EBD63-C793-4E94-8B70-39E8B079DC0E}" dt="2022-04-17T05:11:17.725" v="4" actId="20577"/>
      <pc:docMkLst>
        <pc:docMk/>
      </pc:docMkLst>
      <pc:sldChg chg="ord">
        <pc:chgData name="GILLELLA SATHWIK REDDY" userId="S::gillellar.ug19.cs@nitp.ac.in::6ff9c926-69e2-4376-98a8-47b08d3a2528" providerId="AD" clId="Web-{364EBD63-C793-4E94-8B70-39E8B079DC0E}" dt="2022-04-17T04:40:29.973" v="0"/>
        <pc:sldMkLst>
          <pc:docMk/>
          <pc:sldMk cId="4277940325" sldId="282"/>
        </pc:sldMkLst>
      </pc:sldChg>
      <pc:sldChg chg="modSp">
        <pc:chgData name="GILLELLA SATHWIK REDDY" userId="S::gillellar.ug19.cs@nitp.ac.in::6ff9c926-69e2-4376-98a8-47b08d3a2528" providerId="AD" clId="Web-{364EBD63-C793-4E94-8B70-39E8B079DC0E}" dt="2022-04-17T05:11:17.725" v="4" actId="20577"/>
        <pc:sldMkLst>
          <pc:docMk/>
          <pc:sldMk cId="1190618733" sldId="292"/>
        </pc:sldMkLst>
        <pc:spChg chg="mod">
          <ac:chgData name="GILLELLA SATHWIK REDDY" userId="S::gillellar.ug19.cs@nitp.ac.in::6ff9c926-69e2-4376-98a8-47b08d3a2528" providerId="AD" clId="Web-{364EBD63-C793-4E94-8B70-39E8B079DC0E}" dt="2022-04-17T05:11:17.725" v="4" actId="20577"/>
          <ac:spMkLst>
            <pc:docMk/>
            <pc:sldMk cId="1190618733" sldId="292"/>
            <ac:spMk id="94211" creationId="{00000000-0000-0000-0000-000000000000}"/>
          </ac:spMkLst>
        </pc:spChg>
      </pc:sldChg>
    </pc:docChg>
  </pc:docChgLst>
  <pc:docChgLst>
    <pc:chgData name="SHUBHAM SINGH" userId="S::shubhamsingh.ug19.cs@nitp.ac.in::e32e8b34-0029-4512-8bbc-8a67f15c24e9" providerId="AD" clId="Web-{21BE46A7-95E3-4AFA-B068-5422B54E02CA}"/>
    <pc:docChg chg="addSld modSld">
      <pc:chgData name="SHUBHAM SINGH" userId="S::shubhamsingh.ug19.cs@nitp.ac.in::e32e8b34-0029-4512-8bbc-8a67f15c24e9" providerId="AD" clId="Web-{21BE46A7-95E3-4AFA-B068-5422B54E02CA}" dt="2022-04-29T01:48:51.676" v="15" actId="20577"/>
      <pc:docMkLst>
        <pc:docMk/>
      </pc:docMkLst>
      <pc:sldChg chg="delSp modSp">
        <pc:chgData name="SHUBHAM SINGH" userId="S::shubhamsingh.ug19.cs@nitp.ac.in::e32e8b34-0029-4512-8bbc-8a67f15c24e9" providerId="AD" clId="Web-{21BE46A7-95E3-4AFA-B068-5422B54E02CA}" dt="2022-04-29T01:48:51.676" v="15" actId="20577"/>
        <pc:sldMkLst>
          <pc:docMk/>
          <pc:sldMk cId="1182383224" sldId="315"/>
        </pc:sldMkLst>
        <pc:spChg chg="mod">
          <ac:chgData name="SHUBHAM SINGH" userId="S::shubhamsingh.ug19.cs@nitp.ac.in::e32e8b34-0029-4512-8bbc-8a67f15c24e9" providerId="AD" clId="Web-{21BE46A7-95E3-4AFA-B068-5422B54E02CA}" dt="2022-04-29T01:48:47.738" v="13" actId="20577"/>
          <ac:spMkLst>
            <pc:docMk/>
            <pc:sldMk cId="1182383224" sldId="315"/>
            <ac:spMk id="4" creationId="{FB6752F8-99A7-D282-0CDD-AA7EC980DF22}"/>
          </ac:spMkLst>
        </pc:spChg>
        <pc:spChg chg="mod">
          <ac:chgData name="SHUBHAM SINGH" userId="S::shubhamsingh.ug19.cs@nitp.ac.in::e32e8b34-0029-4512-8bbc-8a67f15c24e9" providerId="AD" clId="Web-{21BE46A7-95E3-4AFA-B068-5422B54E02CA}" dt="2022-04-29T01:48:41.254" v="11" actId="1076"/>
          <ac:spMkLst>
            <pc:docMk/>
            <pc:sldMk cId="1182383224" sldId="315"/>
            <ac:spMk id="5" creationId="{34B83AE1-9B96-3067-F88B-C3417B3A8857}"/>
          </ac:spMkLst>
        </pc:spChg>
        <pc:spChg chg="del">
          <ac:chgData name="SHUBHAM SINGH" userId="S::shubhamsingh.ug19.cs@nitp.ac.in::e32e8b34-0029-4512-8bbc-8a67f15c24e9" providerId="AD" clId="Web-{21BE46A7-95E3-4AFA-B068-5422B54E02CA}" dt="2022-04-29T01:48:06.925" v="1"/>
          <ac:spMkLst>
            <pc:docMk/>
            <pc:sldMk cId="1182383224" sldId="315"/>
            <ac:spMk id="6" creationId="{E16108F9-1173-E99B-99DC-EC1B93825553}"/>
          </ac:spMkLst>
        </pc:spChg>
        <pc:spChg chg="del">
          <ac:chgData name="SHUBHAM SINGH" userId="S::shubhamsingh.ug19.cs@nitp.ac.in::e32e8b34-0029-4512-8bbc-8a67f15c24e9" providerId="AD" clId="Web-{21BE46A7-95E3-4AFA-B068-5422B54E02CA}" dt="2022-04-29T01:48:08.987" v="2"/>
          <ac:spMkLst>
            <pc:docMk/>
            <pc:sldMk cId="1182383224" sldId="315"/>
            <ac:spMk id="7" creationId="{BA703460-396B-FD70-AA52-39E13DD3BD93}"/>
          </ac:spMkLst>
        </pc:spChg>
        <pc:spChg chg="mod">
          <ac:chgData name="SHUBHAM SINGH" userId="S::shubhamsingh.ug19.cs@nitp.ac.in::e32e8b34-0029-4512-8bbc-8a67f15c24e9" providerId="AD" clId="Web-{21BE46A7-95E3-4AFA-B068-5422B54E02CA}" dt="2022-04-29T01:48:51.676" v="15" actId="20577"/>
          <ac:spMkLst>
            <pc:docMk/>
            <pc:sldMk cId="1182383224" sldId="315"/>
            <ac:spMk id="8" creationId="{10F862E3-9E6E-3069-D169-954E6ED7D714}"/>
          </ac:spMkLst>
        </pc:spChg>
      </pc:sldChg>
      <pc:sldChg chg="new">
        <pc:chgData name="SHUBHAM SINGH" userId="S::shubhamsingh.ug19.cs@nitp.ac.in::e32e8b34-0029-4512-8bbc-8a67f15c24e9" providerId="AD" clId="Web-{21BE46A7-95E3-4AFA-B068-5422B54E02CA}" dt="2022-04-29T01:47:21.408" v="0"/>
        <pc:sldMkLst>
          <pc:docMk/>
          <pc:sldMk cId="2368587368" sldId="321"/>
        </pc:sldMkLst>
      </pc:sldChg>
    </pc:docChg>
  </pc:docChgLst>
  <pc:docChgLst>
    <pc:chgData name="AYUSH KUMAR" userId="S::ayushk2.ug19.cs@nitp.ac.in::80804eb7-e746-4630-ad1d-36f359745f63" providerId="AD" clId="Web-{77CC47F5-A179-4527-AE7B-5337F7C31ABD}"/>
    <pc:docChg chg="modSld">
      <pc:chgData name="AYUSH KUMAR" userId="S::ayushk2.ug19.cs@nitp.ac.in::80804eb7-e746-4630-ad1d-36f359745f63" providerId="AD" clId="Web-{77CC47F5-A179-4527-AE7B-5337F7C31ABD}" dt="2022-05-01T17:28:57.113" v="0" actId="1076"/>
      <pc:docMkLst>
        <pc:docMk/>
      </pc:docMkLst>
      <pc:sldChg chg="modSp">
        <pc:chgData name="AYUSH KUMAR" userId="S::ayushk2.ug19.cs@nitp.ac.in::80804eb7-e746-4630-ad1d-36f359745f63" providerId="AD" clId="Web-{77CC47F5-A179-4527-AE7B-5337F7C31ABD}" dt="2022-05-01T17:28:57.113" v="0" actId="1076"/>
        <pc:sldMkLst>
          <pc:docMk/>
          <pc:sldMk cId="372643809" sldId="286"/>
        </pc:sldMkLst>
        <pc:spChg chg="mod">
          <ac:chgData name="AYUSH KUMAR" userId="S::ayushk2.ug19.cs@nitp.ac.in::80804eb7-e746-4630-ad1d-36f359745f63" providerId="AD" clId="Web-{77CC47F5-A179-4527-AE7B-5337F7C31ABD}" dt="2022-05-01T17:28:57.113" v="0" actId="1076"/>
          <ac:spMkLst>
            <pc:docMk/>
            <pc:sldMk cId="372643809" sldId="286"/>
            <ac:spMk id="22531" creationId="{00000000-0000-0000-0000-000000000000}"/>
          </ac:spMkLst>
        </pc:spChg>
      </pc:sldChg>
    </pc:docChg>
  </pc:docChgLst>
  <pc:docChgLst>
    <pc:chgData name="LAXMI KUMARI" userId="S::laxmik.ug19.cs@nitp.ac.in::371f2d38-22c5-46af-827b-101cb44d6315" providerId="AD" clId="Web-{7081B40F-F669-4424-B727-4BE8310E9D5E}"/>
    <pc:docChg chg="modSld">
      <pc:chgData name="LAXMI KUMARI" userId="S::laxmik.ug19.cs@nitp.ac.in::371f2d38-22c5-46af-827b-101cb44d6315" providerId="AD" clId="Web-{7081B40F-F669-4424-B727-4BE8310E9D5E}" dt="2022-03-08T05:11:42.085" v="0" actId="20577"/>
      <pc:docMkLst>
        <pc:docMk/>
      </pc:docMkLst>
      <pc:sldChg chg="modSp">
        <pc:chgData name="LAXMI KUMARI" userId="S::laxmik.ug19.cs@nitp.ac.in::371f2d38-22c5-46af-827b-101cb44d6315" providerId="AD" clId="Web-{7081B40F-F669-4424-B727-4BE8310E9D5E}" dt="2022-03-08T05:11:42.085" v="0" actId="20577"/>
        <pc:sldMkLst>
          <pc:docMk/>
          <pc:sldMk cId="1818694643" sldId="319"/>
        </pc:sldMkLst>
        <pc:spChg chg="mod">
          <ac:chgData name="LAXMI KUMARI" userId="S::laxmik.ug19.cs@nitp.ac.in::371f2d38-22c5-46af-827b-101cb44d6315" providerId="AD" clId="Web-{7081B40F-F669-4424-B727-4BE8310E9D5E}" dt="2022-03-08T05:11:42.085" v="0" actId="20577"/>
          <ac:spMkLst>
            <pc:docMk/>
            <pc:sldMk cId="1818694643" sldId="319"/>
            <ac:spMk id="2" creationId="{00000000-0000-0000-0000-000000000000}"/>
          </ac:spMkLst>
        </pc:spChg>
      </pc:sldChg>
    </pc:docChg>
  </pc:docChgLst>
  <pc:docChgLst>
    <pc:chgData name="ROHIT KUMAR JHA" userId="S::rohitj.ug19.cs@nitp.ac.in::bfd16d1c-76c3-4a1a-b04a-13e3f6175bdf" providerId="AD" clId="Web-{C31B7CBB-858F-437F-A5DC-321E413BF180}"/>
    <pc:docChg chg="addSld delSld">
      <pc:chgData name="ROHIT KUMAR JHA" userId="S::rohitj.ug19.cs@nitp.ac.in::bfd16d1c-76c3-4a1a-b04a-13e3f6175bdf" providerId="AD" clId="Web-{C31B7CBB-858F-437F-A5DC-321E413BF180}" dt="2022-05-02T17:29:57.948" v="1"/>
      <pc:docMkLst>
        <pc:docMk/>
      </pc:docMkLst>
      <pc:sldChg chg="new del">
        <pc:chgData name="ROHIT KUMAR JHA" userId="S::rohitj.ug19.cs@nitp.ac.in::bfd16d1c-76c3-4a1a-b04a-13e3f6175bdf" providerId="AD" clId="Web-{C31B7CBB-858F-437F-A5DC-321E413BF180}" dt="2022-05-02T17:29:57.948" v="1"/>
        <pc:sldMkLst>
          <pc:docMk/>
          <pc:sldMk cId="918265108" sldId="322"/>
        </pc:sldMkLst>
      </pc:sldChg>
    </pc:docChg>
  </pc:docChgLst>
  <pc:docChgLst>
    <pc:chgData name="ISHAAN SHANKER" userId="S::ishaans.ug19.cs@nitp.ac.in::a3b258ce-9001-4a58-b58a-2ad2f273d895" providerId="AD" clId="Web-{FD1468FE-4B05-4AB0-9A22-6BC20628CE8D}"/>
    <pc:docChg chg="modSld">
      <pc:chgData name="ISHAAN SHANKER" userId="S::ishaans.ug19.cs@nitp.ac.in::a3b258ce-9001-4a58-b58a-2ad2f273d895" providerId="AD" clId="Web-{FD1468FE-4B05-4AB0-9A22-6BC20628CE8D}" dt="2022-03-07T19:18:52.204" v="2" actId="20577"/>
      <pc:docMkLst>
        <pc:docMk/>
      </pc:docMkLst>
      <pc:sldChg chg="modSp">
        <pc:chgData name="ISHAAN SHANKER" userId="S::ishaans.ug19.cs@nitp.ac.in::a3b258ce-9001-4a58-b58a-2ad2f273d895" providerId="AD" clId="Web-{FD1468FE-4B05-4AB0-9A22-6BC20628CE8D}" dt="2022-03-07T19:18:52.204" v="2" actId="20577"/>
        <pc:sldMkLst>
          <pc:docMk/>
          <pc:sldMk cId="2208613134" sldId="318"/>
        </pc:sldMkLst>
        <pc:spChg chg="mod">
          <ac:chgData name="ISHAAN SHANKER" userId="S::ishaans.ug19.cs@nitp.ac.in::a3b258ce-9001-4a58-b58a-2ad2f273d895" providerId="AD" clId="Web-{FD1468FE-4B05-4AB0-9A22-6BC20628CE8D}" dt="2022-03-07T19:18:52.204" v="2" actId="20577"/>
          <ac:spMkLst>
            <pc:docMk/>
            <pc:sldMk cId="2208613134" sldId="318"/>
            <ac:spMk id="2" creationId="{00000000-0000-0000-0000-000000000000}"/>
          </ac:spMkLst>
        </pc:spChg>
      </pc:sldChg>
    </pc:docChg>
  </pc:docChgLst>
  <pc:docChgLst>
    <pc:chgData name="SIDDA KEERTHI SRI NAGA LAKSHMI" userId="S::siddal.ug19.cs@nitp.ac.in::c90e284a-e865-47f9-a269-afd68daf951c" providerId="AD" clId="Web-{EC48F805-469A-4DB2-846D-A0AD57DC3D23}"/>
    <pc:docChg chg="addSld">
      <pc:chgData name="SIDDA KEERTHI SRI NAGA LAKSHMI" userId="S::siddal.ug19.cs@nitp.ac.in::c90e284a-e865-47f9-a269-afd68daf951c" providerId="AD" clId="Web-{EC48F805-469A-4DB2-846D-A0AD57DC3D23}" dt="2022-04-09T17:43:16.014" v="0"/>
      <pc:docMkLst>
        <pc:docMk/>
      </pc:docMkLst>
      <pc:sldChg chg="new">
        <pc:chgData name="SIDDA KEERTHI SRI NAGA LAKSHMI" userId="S::siddal.ug19.cs@nitp.ac.in::c90e284a-e865-47f9-a269-afd68daf951c" providerId="AD" clId="Web-{EC48F805-469A-4DB2-846D-A0AD57DC3D23}" dt="2022-04-09T17:43:16.014" v="0"/>
        <pc:sldMkLst>
          <pc:docMk/>
          <pc:sldMk cId="4007848448" sldId="320"/>
        </pc:sldMkLst>
      </pc:sldChg>
    </pc:docChg>
  </pc:docChgLst>
  <pc:docChgLst>
    <pc:chgData name="PARESH JAT" userId="S::pareshj.ug19.cs@nitp.ac.in::8c9d6544-dff3-45c5-8bdd-09f00272eaa7" providerId="AD" clId="Web-{459F6CE0-FCA0-453B-9FA3-77382D35E071}"/>
    <pc:docChg chg="modSld">
      <pc:chgData name="PARESH JAT" userId="S::pareshj.ug19.cs@nitp.ac.in::8c9d6544-dff3-45c5-8bdd-09f00272eaa7" providerId="AD" clId="Web-{459F6CE0-FCA0-453B-9FA3-77382D35E071}" dt="2022-04-01T19:30:36.028" v="4"/>
      <pc:docMkLst>
        <pc:docMk/>
      </pc:docMkLst>
      <pc:sldChg chg="addSp">
        <pc:chgData name="PARESH JAT" userId="S::pareshj.ug19.cs@nitp.ac.in::8c9d6544-dff3-45c5-8bdd-09f00272eaa7" providerId="AD" clId="Web-{459F6CE0-FCA0-453B-9FA3-77382D35E071}" dt="2022-04-01T19:30:36.028" v="4"/>
        <pc:sldMkLst>
          <pc:docMk/>
          <pc:sldMk cId="1182383224" sldId="315"/>
        </pc:sldMkLst>
        <pc:spChg chg="add">
          <ac:chgData name="PARESH JAT" userId="S::pareshj.ug19.cs@nitp.ac.in::8c9d6544-dff3-45c5-8bdd-09f00272eaa7" providerId="AD" clId="Web-{459F6CE0-FCA0-453B-9FA3-77382D35E071}" dt="2022-04-01T19:30:30.762" v="0"/>
          <ac:spMkLst>
            <pc:docMk/>
            <pc:sldMk cId="1182383224" sldId="315"/>
            <ac:spMk id="4" creationId="{FB6752F8-99A7-D282-0CDD-AA7EC980DF22}"/>
          </ac:spMkLst>
        </pc:spChg>
        <pc:spChg chg="add">
          <ac:chgData name="PARESH JAT" userId="S::pareshj.ug19.cs@nitp.ac.in::8c9d6544-dff3-45c5-8bdd-09f00272eaa7" providerId="AD" clId="Web-{459F6CE0-FCA0-453B-9FA3-77382D35E071}" dt="2022-04-01T19:30:32.121" v="1"/>
          <ac:spMkLst>
            <pc:docMk/>
            <pc:sldMk cId="1182383224" sldId="315"/>
            <ac:spMk id="5" creationId="{34B83AE1-9B96-3067-F88B-C3417B3A8857}"/>
          </ac:spMkLst>
        </pc:spChg>
        <pc:spChg chg="add">
          <ac:chgData name="PARESH JAT" userId="S::pareshj.ug19.cs@nitp.ac.in::8c9d6544-dff3-45c5-8bdd-09f00272eaa7" providerId="AD" clId="Web-{459F6CE0-FCA0-453B-9FA3-77382D35E071}" dt="2022-04-01T19:30:33.371" v="2"/>
          <ac:spMkLst>
            <pc:docMk/>
            <pc:sldMk cId="1182383224" sldId="315"/>
            <ac:spMk id="6" creationId="{E16108F9-1173-E99B-99DC-EC1B93825553}"/>
          </ac:spMkLst>
        </pc:spChg>
        <pc:spChg chg="add">
          <ac:chgData name="PARESH JAT" userId="S::pareshj.ug19.cs@nitp.ac.in::8c9d6544-dff3-45c5-8bdd-09f00272eaa7" providerId="AD" clId="Web-{459F6CE0-FCA0-453B-9FA3-77382D35E071}" dt="2022-04-01T19:30:34.403" v="3"/>
          <ac:spMkLst>
            <pc:docMk/>
            <pc:sldMk cId="1182383224" sldId="315"/>
            <ac:spMk id="7" creationId="{BA703460-396B-FD70-AA52-39E13DD3BD93}"/>
          </ac:spMkLst>
        </pc:spChg>
        <pc:spChg chg="add">
          <ac:chgData name="PARESH JAT" userId="S::pareshj.ug19.cs@nitp.ac.in::8c9d6544-dff3-45c5-8bdd-09f00272eaa7" providerId="AD" clId="Web-{459F6CE0-FCA0-453B-9FA3-77382D35E071}" dt="2022-04-01T19:30:36.028" v="4"/>
          <ac:spMkLst>
            <pc:docMk/>
            <pc:sldMk cId="1182383224" sldId="315"/>
            <ac:spMk id="8" creationId="{10F862E3-9E6E-3069-D169-954E6ED7D714}"/>
          </ac:spMkLst>
        </pc:spChg>
      </pc:sldChg>
    </pc:docChg>
  </pc:docChgLst>
  <pc:docChgLst>
    <pc:chgData name="RAHUL JHA" userId="S::rahulj.ug19.cs@nitp.ac.in::84378b5a-3496-43e6-94b8-f6f339bdb749" providerId="AD" clId="Web-{9F530901-11C3-42D4-B503-DD616BAFE8DE}"/>
    <pc:docChg chg="addSld delSld">
      <pc:chgData name="RAHUL JHA" userId="S::rahulj.ug19.cs@nitp.ac.in::84378b5a-3496-43e6-94b8-f6f339bdb749" providerId="AD" clId="Web-{9F530901-11C3-42D4-B503-DD616BAFE8DE}" dt="2022-05-01T12:28:20.023" v="3"/>
      <pc:docMkLst>
        <pc:docMk/>
      </pc:docMkLst>
      <pc:sldChg chg="new del">
        <pc:chgData name="RAHUL JHA" userId="S::rahulj.ug19.cs@nitp.ac.in::84378b5a-3496-43e6-94b8-f6f339bdb749" providerId="AD" clId="Web-{9F530901-11C3-42D4-B503-DD616BAFE8DE}" dt="2022-05-01T12:28:20.023" v="3"/>
        <pc:sldMkLst>
          <pc:docMk/>
          <pc:sldMk cId="3027240538" sldId="322"/>
        </pc:sldMkLst>
      </pc:sldChg>
      <pc:sldChg chg="new del">
        <pc:chgData name="RAHUL JHA" userId="S::rahulj.ug19.cs@nitp.ac.in::84378b5a-3496-43e6-94b8-f6f339bdb749" providerId="AD" clId="Web-{9F530901-11C3-42D4-B503-DD616BAFE8DE}" dt="2022-05-01T12:28:13.617" v="2"/>
        <pc:sldMkLst>
          <pc:docMk/>
          <pc:sldMk cId="2866074551" sldId="323"/>
        </pc:sldMkLst>
      </pc:sldChg>
    </pc:docChg>
  </pc:docChgLst>
  <pc:docChgLst>
    <pc:chgData name="GILLELLA SATHWIK REDDY" userId="S::gillellar.ug19.cs@nitp.ac.in::6ff9c926-69e2-4376-98a8-47b08d3a2528" providerId="AD" clId="Web-{AAC89C6A-C552-497A-9FC3-3106BB34FE33}"/>
    <pc:docChg chg="modSld">
      <pc:chgData name="GILLELLA SATHWIK REDDY" userId="S::gillellar.ug19.cs@nitp.ac.in::6ff9c926-69e2-4376-98a8-47b08d3a2528" providerId="AD" clId="Web-{AAC89C6A-C552-497A-9FC3-3106BB34FE33}" dt="2022-03-07T15:33:34.327" v="1" actId="20577"/>
      <pc:docMkLst>
        <pc:docMk/>
      </pc:docMkLst>
      <pc:sldChg chg="modSp">
        <pc:chgData name="GILLELLA SATHWIK REDDY" userId="S::gillellar.ug19.cs@nitp.ac.in::6ff9c926-69e2-4376-98a8-47b08d3a2528" providerId="AD" clId="Web-{AAC89C6A-C552-497A-9FC3-3106BB34FE33}" dt="2022-03-07T15:33:34.327" v="1" actId="20577"/>
        <pc:sldMkLst>
          <pc:docMk/>
          <pc:sldMk cId="1723851453" sldId="281"/>
        </pc:sldMkLst>
        <pc:spChg chg="mod">
          <ac:chgData name="GILLELLA SATHWIK REDDY" userId="S::gillellar.ug19.cs@nitp.ac.in::6ff9c926-69e2-4376-98a8-47b08d3a2528" providerId="AD" clId="Web-{AAC89C6A-C552-497A-9FC3-3106BB34FE33}" dt="2022-03-07T15:33:34.327" v="1" actId="20577"/>
          <ac:spMkLst>
            <pc:docMk/>
            <pc:sldMk cId="1723851453" sldId="281"/>
            <ac:spMk id="16388" creationId="{00000000-0000-0000-0000-000000000000}"/>
          </ac:spMkLst>
        </pc:spChg>
      </pc:sldChg>
    </pc:docChg>
  </pc:docChgLst>
  <pc:docChgLst>
    <pc:chgData name="ARALE KUBER KASHINATH" userId="S::aralek.ug19.cs@nitp.ac.in::45bffbd0-8e51-45a6-ad3b-d5e03c8df79d" providerId="AD" clId="Web-{CD024B3C-2AA6-4241-B3AD-5D76FF9A1B21}"/>
    <pc:docChg chg="modSld">
      <pc:chgData name="ARALE KUBER KASHINATH" userId="S::aralek.ug19.cs@nitp.ac.in::45bffbd0-8e51-45a6-ad3b-d5e03c8df79d" providerId="AD" clId="Web-{CD024B3C-2AA6-4241-B3AD-5D76FF9A1B21}" dt="2022-04-10T08:57:03.125" v="15" actId="20577"/>
      <pc:docMkLst>
        <pc:docMk/>
      </pc:docMkLst>
      <pc:sldChg chg="addSp modSp">
        <pc:chgData name="ARALE KUBER KASHINATH" userId="S::aralek.ug19.cs@nitp.ac.in::45bffbd0-8e51-45a6-ad3b-d5e03c8df79d" providerId="AD" clId="Web-{CD024B3C-2AA6-4241-B3AD-5D76FF9A1B21}" dt="2022-04-10T08:57:03.125" v="15" actId="20577"/>
        <pc:sldMkLst>
          <pc:docMk/>
          <pc:sldMk cId="4277940325" sldId="282"/>
        </pc:sldMkLst>
        <pc:spChg chg="add mod">
          <ac:chgData name="ARALE KUBER KASHINATH" userId="S::aralek.ug19.cs@nitp.ac.in::45bffbd0-8e51-45a6-ad3b-d5e03c8df79d" providerId="AD" clId="Web-{CD024B3C-2AA6-4241-B3AD-5D76FF9A1B21}" dt="2022-04-10T08:57:03.125" v="15" actId="20577"/>
          <ac:spMkLst>
            <pc:docMk/>
            <pc:sldMk cId="4277940325" sldId="282"/>
            <ac:spMk id="2" creationId="{2F24F8A4-9813-EE36-3238-BD664047A9D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92F04-8E64-4F4A-9402-60B1FCC71956}" type="datetimeFigureOut">
              <a:rPr lang="en-US" smtClean="0"/>
              <a:t>5/2/2022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E4731-268E-47D1-A19C-F5C32431052E}" type="slidenum">
              <a:rPr lang="en-US" smtClean="0"/>
              <a:t>‹#›</a:t>
            </a:fld>
            <a:endParaRPr lang="en-US"/>
          </a:p>
        </p:txBody>
      </p:sp>
    </p:spTree>
    <p:extLst>
      <p:ext uri="{BB962C8B-B14F-4D97-AF65-F5344CB8AC3E}">
        <p14:creationId xmlns:p14="http://schemas.microsoft.com/office/powerpoint/2010/main" val="232211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E4731-268E-47D1-A19C-F5C32431052E}" type="slidenum">
              <a:rPr lang="en-US" smtClean="0"/>
              <a:t>10</a:t>
            </a:fld>
            <a:endParaRPr lang="en-US"/>
          </a:p>
        </p:txBody>
      </p:sp>
    </p:spTree>
    <p:extLst>
      <p:ext uri="{BB962C8B-B14F-4D97-AF65-F5344CB8AC3E}">
        <p14:creationId xmlns:p14="http://schemas.microsoft.com/office/powerpoint/2010/main" val="1740971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IFSC3315 – Applied Networking</a:t>
            </a:r>
          </a:p>
        </p:txBody>
      </p:sp>
      <p:sp>
        <p:nvSpPr>
          <p:cNvPr id="160771"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93F51E03-146F-4DFF-A4C4-1C8AFBFF3302}" type="datetime3">
              <a:rPr lang="en-US" altLang="en-US" sz="1200" smtClean="0"/>
              <a:pPr eaLnBrk="0" hangingPunct="0"/>
              <a:t>2 May 2022</a:t>
            </a:fld>
            <a:endParaRPr lang="en-US" altLang="en-US" sz="1200"/>
          </a:p>
        </p:txBody>
      </p:sp>
      <p:sp>
        <p:nvSpPr>
          <p:cNvPr id="16077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Chapter 8 - Security</a:t>
            </a:r>
          </a:p>
        </p:txBody>
      </p:sp>
      <p:sp>
        <p:nvSpPr>
          <p:cNvPr id="1607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C01A4C08-5AAB-47B0-8391-72EC16DDC0FF}" type="slidenum">
              <a:rPr lang="en-US" altLang="en-US" sz="1200" smtClean="0"/>
              <a:pPr eaLnBrk="0" hangingPunct="0"/>
              <a:t>43</a:t>
            </a:fld>
            <a:endParaRPr lang="en-US" altLang="en-US" sz="1200"/>
          </a:p>
        </p:txBody>
      </p:sp>
      <p:sp>
        <p:nvSpPr>
          <p:cNvPr id="160774" name="Rectangle 2"/>
          <p:cNvSpPr>
            <a:spLocks noGrp="1" noRot="1" noChangeAspect="1" noChangeArrowheads="1" noTextEdit="1"/>
          </p:cNvSpPr>
          <p:nvPr>
            <p:ph type="sldImg"/>
          </p:nvPr>
        </p:nvSpPr>
        <p:spPr>
          <a:ln/>
        </p:spPr>
      </p:sp>
      <p:sp>
        <p:nvSpPr>
          <p:cNvPr id="1607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It is typical for this algorithm to be implemented in hardware for speed. There is a detailed description in the text that is only slightly less confusing than the algorithm itself but briefly:  each block of bits is permuted using a pattern.  The bits and the key go through 16 rounds of a complicated function using bits from the message and bits from the key.   The message block and the key are cut in half.  Each half goes through a set number of rotations or shifts.  After the 16 rounds of encryption, the block is then put through a reverse of the permutation in the first step.   The symmetry of the algorithm mean that for decryption the order of the bits in the key is just reversed and the result is the plaintext.  </a:t>
            </a:r>
          </a:p>
          <a:p>
            <a:pPr eaLnBrk="1" hangingPunct="1"/>
            <a:r>
              <a:rPr lang="en-AU" altLang="en-US"/>
              <a:t>Since the myriad of bit transformations means that essentially none of any patterns in the plaintext will appear in the ciphertext the only successful attacks on DES, since its release in 1977, have been by ‘brute force’ where all possible 56 bit keys are tried and the output tested for valid plain text content.  Current processors can do this search in two hours so DES as a stand alone tool is rarely used now.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IFSC3315 – Applied Networking</a:t>
            </a:r>
          </a:p>
        </p:txBody>
      </p:sp>
      <p:sp>
        <p:nvSpPr>
          <p:cNvPr id="161795"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1F61F7AF-2D16-423E-A6D8-6EA6A175615B}" type="datetime3">
              <a:rPr lang="en-US" altLang="en-US" sz="1200" smtClean="0"/>
              <a:pPr eaLnBrk="0" hangingPunct="0"/>
              <a:t>2 May 2022</a:t>
            </a:fld>
            <a:endParaRPr lang="en-US" altLang="en-US" sz="1200"/>
          </a:p>
        </p:txBody>
      </p:sp>
      <p:sp>
        <p:nvSpPr>
          <p:cNvPr id="16179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Chapter 8 - Security</a:t>
            </a:r>
          </a:p>
        </p:txBody>
      </p:sp>
      <p:sp>
        <p:nvSpPr>
          <p:cNvPr id="1617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F0503868-B885-4245-8C37-8C58198A47F8}" type="slidenum">
              <a:rPr lang="en-US" altLang="en-US" sz="1200" smtClean="0"/>
              <a:pPr eaLnBrk="0" hangingPunct="0"/>
              <a:t>44</a:t>
            </a:fld>
            <a:endParaRPr lang="en-US" altLang="en-US" sz="1200"/>
          </a:p>
        </p:txBody>
      </p:sp>
      <p:sp>
        <p:nvSpPr>
          <p:cNvPr id="161798" name="Rectangle 2"/>
          <p:cNvSpPr>
            <a:spLocks noGrp="1" noRot="1" noChangeAspect="1" noChangeArrowheads="1" noTextEdit="1"/>
          </p:cNvSpPr>
          <p:nvPr>
            <p:ph type="sldImg"/>
          </p:nvPr>
        </p:nvSpPr>
        <p:spPr>
          <a:ln/>
        </p:spPr>
      </p:sp>
      <p:sp>
        <p:nvSpPr>
          <p:cNvPr id="161799" name="Rectangle 3"/>
          <p:cNvSpPr>
            <a:spLocks noGrp="1" noChangeArrowheads="1"/>
          </p:cNvSpPr>
          <p:nvPr>
            <p:ph type="body" idx="1"/>
          </p:nvPr>
        </p:nvSpPr>
        <p:spPr>
          <a:xfrm>
            <a:off x="914400" y="4343400"/>
            <a:ext cx="53324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There is no proof that DES is secure but there is also no evidence that anything other than a key search will be effective in attacking it.  On a reasonably fast, current, supercomputer it may be possible to do an encryption cycle every 4 μsec.  With a 56 bit key this means up to 1.4 x 10</a:t>
            </a:r>
            <a:r>
              <a:rPr lang="en-US" altLang="en-US" baseline="30000"/>
              <a:t>17</a:t>
            </a:r>
            <a:r>
              <a:rPr lang="en-US" altLang="en-US"/>
              <a:t> μsec to break the key. About 4500 years!. Unfortunately increased computer speeds and parallel computing techniques had dropped this to a few hours before the end of the 20</a:t>
            </a:r>
            <a:r>
              <a:rPr lang="en-US" altLang="en-US" baseline="30000"/>
              <a:t>th</a:t>
            </a:r>
            <a:r>
              <a:rPr lang="en-US" altLang="en-US"/>
              <a:t> century.  Depending on the application this may be secure enough (assuming the NSA didn’t allow the algorithm based on their knowledge of a successful attack </a:t>
            </a:r>
            <a:r>
              <a:rPr lang="en-US" altLang="en-US">
                <a:sym typeface="Wingdings" pitchFamily="2" charset="2"/>
              </a:rPr>
              <a:t> )  Since the speed of computers is still doubling about every 18mos.  a simple solution is to apply the DES algorithm more than once, with different keys </a:t>
            </a:r>
            <a:r>
              <a:rPr lang="en-AU" altLang="en-US"/>
              <a:t>Since it was the key length, rather than the algorithm itself, that was the problem a simple technique is to use three keys and run the plaintext through the DES system three times.  The obvious disadvantage of 3-DES is overhead and now three passes are required.  Further, the original DES was implemented in hardware by IBM and software emulations have not been as efficient.  If hardware is used the extra device and associated interconnection hardware must be added to the system, increasing the cost.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IFSC3315 – Applied Networking</a:t>
            </a:r>
          </a:p>
        </p:txBody>
      </p:sp>
      <p:sp>
        <p:nvSpPr>
          <p:cNvPr id="162819"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B4AE1499-DD15-48DA-8953-17833C9ED692}" type="datetime3">
              <a:rPr lang="en-US" altLang="en-US" sz="1200" smtClean="0"/>
              <a:pPr eaLnBrk="0" hangingPunct="0"/>
              <a:t>2 May 2022</a:t>
            </a:fld>
            <a:endParaRPr lang="en-US" altLang="en-US" sz="1200"/>
          </a:p>
        </p:txBody>
      </p:sp>
      <p:sp>
        <p:nvSpPr>
          <p:cNvPr id="16282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Chapter 8 - Security</a:t>
            </a:r>
          </a:p>
        </p:txBody>
      </p:sp>
      <p:sp>
        <p:nvSpPr>
          <p:cNvPr id="1628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F34BB870-27BE-42D6-A8AC-BCE466A20810}" type="slidenum">
              <a:rPr lang="en-US" altLang="en-US" sz="1200" smtClean="0"/>
              <a:pPr eaLnBrk="0" hangingPunct="0"/>
              <a:t>45</a:t>
            </a:fld>
            <a:endParaRPr lang="en-US" altLang="en-US" sz="1200"/>
          </a:p>
        </p:txBody>
      </p:sp>
      <p:sp>
        <p:nvSpPr>
          <p:cNvPr id="162822" name="Rectangle 2"/>
          <p:cNvSpPr>
            <a:spLocks noGrp="1" noRot="1" noChangeAspect="1" noChangeArrowheads="1" noTextEdit="1"/>
          </p:cNvSpPr>
          <p:nvPr>
            <p:ph type="sldImg"/>
          </p:nvPr>
        </p:nvSpPr>
        <p:spPr>
          <a:ln/>
        </p:spPr>
      </p:sp>
      <p:sp>
        <p:nvSpPr>
          <p:cNvPr id="1628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t>Due to the problems with DES and 3-DES the government has adopted AES, a more recent algorithm that both uses larger keys and blocks and has also been resistant to attacks, other than exhaustive computation and even then only in limited conditions. The algorithm is designed be efficient in both hardware and software implementations and is also suitable for use in portable or mobile devices.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fld id="{DB8E21A2-7FB4-4558-837D-0004944A5FE7}" type="slidenum">
              <a:rPr lang="en-US" altLang="en-US" sz="1200" smtClean="0"/>
              <a:pPr/>
              <a:t>46</a:t>
            </a:fld>
            <a:endParaRPr lang="en-US" altLang="en-US" sz="1200"/>
          </a:p>
        </p:txBody>
      </p:sp>
      <p:sp>
        <p:nvSpPr>
          <p:cNvPr id="163843" name="Rectangle 2"/>
          <p:cNvSpPr>
            <a:spLocks noGrp="1" noRot="1" noChangeAspect="1" noChangeArrowheads="1" noTextEdit="1"/>
          </p:cNvSpPr>
          <p:nvPr>
            <p:ph type="sldImg"/>
          </p:nvPr>
        </p:nvSpPr>
        <p:spPr>
          <a:solidFill>
            <a:srgbClr val="FFFFFF"/>
          </a:solidFill>
          <a:ln/>
        </p:spPr>
      </p:sp>
      <p:sp>
        <p:nvSpPr>
          <p:cNvPr id="163844" name="Rectangle 3"/>
          <p:cNvSpPr>
            <a:spLocks noGrp="1"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r>
              <a:rPr lang="en-AU" altLang="en-US"/>
              <a:t>So far all the cryptosystems discussed have been private/secret/single key (symmetric) systems. All classical, and modern block and stream ciphers are of this form.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fld id="{C8B5C345-52D8-4CD0-818A-28824BC12C44}" type="slidenum">
              <a:rPr lang="en-US" altLang="en-US" sz="1200" smtClean="0"/>
              <a:pPr/>
              <a:t>47</a:t>
            </a:fld>
            <a:endParaRPr lang="en-US" altLang="en-US" sz="1200"/>
          </a:p>
        </p:txBody>
      </p:sp>
      <p:sp>
        <p:nvSpPr>
          <p:cNvPr id="164867" name="Rectangle 2"/>
          <p:cNvSpPr>
            <a:spLocks noGrp="1" noRot="1" noChangeAspect="1" noChangeArrowheads="1" noTextEdit="1"/>
          </p:cNvSpPr>
          <p:nvPr>
            <p:ph type="sldImg"/>
          </p:nvPr>
        </p:nvSpPr>
        <p:spPr>
          <a:solidFill>
            <a:srgbClr val="FFFFFF"/>
          </a:solidFill>
          <a:ln/>
        </p:spPr>
      </p:sp>
      <p:sp>
        <p:nvSpPr>
          <p:cNvPr id="164868" name="Rectangle 3"/>
          <p:cNvSpPr>
            <a:spLocks noGrp="1"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r>
              <a:rPr lang="en-AU" altLang="en-US"/>
              <a:t>Will now discuss the radically different </a:t>
            </a:r>
            <a:r>
              <a:rPr lang="en-AU" altLang="en-US" b="1"/>
              <a:t>public key</a:t>
            </a:r>
            <a:r>
              <a:rPr lang="en-AU" altLang="en-US"/>
              <a:t> systems, in which </a:t>
            </a:r>
            <a:r>
              <a:rPr lang="en-AU" altLang="en-US" b="1"/>
              <a:t>two keys</a:t>
            </a:r>
            <a:r>
              <a:rPr lang="en-AU" altLang="en-US"/>
              <a:t> are used. Anyone knowing the public key can encrypt messages or verify signatures, but </a:t>
            </a:r>
            <a:r>
              <a:rPr lang="en-AU" altLang="en-US" b="1"/>
              <a:t>cannot</a:t>
            </a:r>
            <a:r>
              <a:rPr lang="en-AU" altLang="en-US"/>
              <a:t> decrypt messages or create signatures, counter-intuitive though this may seem. It works by the clever use of number theory problems that are easy one way but hard the other. Note that public key schemes are neither more secure than private key (security depends on the key size for both), nor do they replace private key schemes (they are too slow to do so), rather they complement them.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fld id="{17879686-7BBD-43F5-8772-9EAE4FA09D2D}" type="slidenum">
              <a:rPr lang="en-US" altLang="en-US" sz="1200" smtClean="0"/>
              <a:pPr/>
              <a:t>48</a:t>
            </a:fld>
            <a:endParaRPr lang="en-US" altLang="en-US" sz="1200"/>
          </a:p>
        </p:txBody>
      </p:sp>
      <p:sp>
        <p:nvSpPr>
          <p:cNvPr id="165891" name="Rectangle 2"/>
          <p:cNvSpPr>
            <a:spLocks noGrp="1" noRot="1" noChangeAspect="1" noChangeArrowheads="1" noTextEdit="1"/>
          </p:cNvSpPr>
          <p:nvPr>
            <p:ph type="sldImg"/>
          </p:nvPr>
        </p:nvSpPr>
        <p:spPr>
          <a:solidFill>
            <a:srgbClr val="FFFFFF"/>
          </a:solidFill>
          <a:ln/>
        </p:spPr>
      </p:sp>
      <p:sp>
        <p:nvSpPr>
          <p:cNvPr id="165892" name="Rectangle 3"/>
          <p:cNvSpPr>
            <a:spLocks noGrp="1"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r>
              <a:rPr lang="en-US" altLang="en-US"/>
              <a:t>Stallings Fig 9.1</a:t>
            </a:r>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IFSC3315 – Applied Networking</a:t>
            </a:r>
          </a:p>
        </p:txBody>
      </p:sp>
      <p:sp>
        <p:nvSpPr>
          <p:cNvPr id="166915"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1F59CB73-DD70-4E10-9C05-2B9CDB44DCCA}" type="datetime3">
              <a:rPr lang="en-US" altLang="en-US" sz="1200" smtClean="0"/>
              <a:pPr eaLnBrk="0" hangingPunct="0"/>
              <a:t>2 May 2022</a:t>
            </a:fld>
            <a:endParaRPr lang="en-US" altLang="en-US" sz="1200"/>
          </a:p>
        </p:txBody>
      </p:sp>
      <p:sp>
        <p:nvSpPr>
          <p:cNvPr id="16691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Chapter 8 - Security</a:t>
            </a:r>
          </a:p>
        </p:txBody>
      </p:sp>
      <p:sp>
        <p:nvSpPr>
          <p:cNvPr id="1669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831333B8-D460-4E32-A52A-D0D36655B784}" type="slidenum">
              <a:rPr lang="en-US" altLang="en-US" sz="1200" smtClean="0"/>
              <a:pPr eaLnBrk="0" hangingPunct="0"/>
              <a:t>49</a:t>
            </a:fld>
            <a:endParaRPr lang="en-US" altLang="en-US" sz="1200"/>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t>Depending on whether the encryption is done using the public or the private key the services of privacy or authentication can be provided. If the sender uses their private key and then the  recipient's public key then both privacy and authentication are provided.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IFSC3315 – Applied Networking</a:t>
            </a:r>
          </a:p>
        </p:txBody>
      </p:sp>
      <p:sp>
        <p:nvSpPr>
          <p:cNvPr id="167939"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FF6E04A3-1DE1-4E8C-827C-5083E1D1572E}" type="datetime3">
              <a:rPr lang="en-US" altLang="en-US" sz="1200" smtClean="0"/>
              <a:pPr eaLnBrk="0" hangingPunct="0"/>
              <a:t>2 May 2022</a:t>
            </a:fld>
            <a:endParaRPr lang="en-US" altLang="en-US" sz="1200"/>
          </a:p>
        </p:txBody>
      </p:sp>
      <p:sp>
        <p:nvSpPr>
          <p:cNvPr id="16794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Chapter 8 - Security</a:t>
            </a:r>
          </a:p>
        </p:txBody>
      </p:sp>
      <p:sp>
        <p:nvSpPr>
          <p:cNvPr id="1679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0394FBF1-5EE1-4000-AFD3-93B852792314}" type="slidenum">
              <a:rPr lang="en-US" altLang="en-US" sz="1200" smtClean="0"/>
              <a:pPr eaLnBrk="0" hangingPunct="0"/>
              <a:t>50</a:t>
            </a:fld>
            <a:endParaRPr lang="en-US" altLang="en-US" sz="1200"/>
          </a:p>
        </p:txBody>
      </p:sp>
      <p:sp>
        <p:nvSpPr>
          <p:cNvPr id="167942" name="Rectangle 2"/>
          <p:cNvSpPr>
            <a:spLocks noGrp="1" noRot="1" noChangeAspect="1" noChangeArrowheads="1" noTextEdit="1"/>
          </p:cNvSpPr>
          <p:nvPr>
            <p:ph type="sldImg"/>
          </p:nvPr>
        </p:nvSpPr>
        <p:spPr>
          <a:ln/>
        </p:spPr>
      </p:sp>
      <p:sp>
        <p:nvSpPr>
          <p:cNvPr id="1679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t>Tests of RSA, public key algorithm discussed next, indicate that up to 5000 MIP Years were required. On the issue of speed of use, RSA is still more than two orders of magnitude slower that DES and AES.  It makes sense to use RSA to encrypt the keys used to encrypt the actual plaintext and use the block secret key cipher to actually secure the message.  This solves much of the key distribution problem encountered in secret key systems.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fld id="{55CA37D8-8853-4C0E-8AF9-A453A524796F}" type="slidenum">
              <a:rPr lang="en-US" altLang="en-US" sz="1200" smtClean="0"/>
              <a:pPr/>
              <a:t>51</a:t>
            </a:fld>
            <a:endParaRPr lang="en-US" altLang="en-US" sz="1200"/>
          </a:p>
        </p:txBody>
      </p:sp>
      <p:sp>
        <p:nvSpPr>
          <p:cNvPr id="168963" name="Rectangle 2"/>
          <p:cNvSpPr>
            <a:spLocks noGrp="1" noRot="1" noChangeAspect="1" noChangeArrowheads="1" noTextEdit="1"/>
          </p:cNvSpPr>
          <p:nvPr>
            <p:ph type="sldImg"/>
          </p:nvPr>
        </p:nvSpPr>
        <p:spPr>
          <a:solidFill>
            <a:srgbClr val="FFFFFF"/>
          </a:solidFill>
          <a:ln/>
        </p:spPr>
      </p:sp>
      <p:sp>
        <p:nvSpPr>
          <p:cNvPr id="168964" name="Rectangle 3"/>
          <p:cNvSpPr>
            <a:spLocks noGrp="1"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r>
              <a:rPr lang="en-US" altLang="en-US"/>
              <a:t>Stallings Fig 9.4</a:t>
            </a:r>
          </a:p>
          <a:p>
            <a:pPr eaLnBrk="1" hangingPunct="1"/>
            <a:endParaRPr lang="en-US" altLang="en-US"/>
          </a:p>
          <a:p>
            <a:pPr eaLnBrk="1" hangingPunct="1"/>
            <a:r>
              <a:rPr lang="en-US" altLang="en-US"/>
              <a:t>Here see various components of public-key schemes used for both secrecy and authentication. Note that separate key pairs are used for each of these – receiver owns and creates secrecy keys, sender owns and creates authentication keys.</a:t>
            </a:r>
            <a:endParaRPr lang="en-AU"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IFSC3315 – Applied Networking</a:t>
            </a:r>
          </a:p>
        </p:txBody>
      </p:sp>
      <p:sp>
        <p:nvSpPr>
          <p:cNvPr id="169987"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5542F10E-91F1-4A0B-82BE-1CB17E55B454}" type="datetime3">
              <a:rPr lang="en-US" altLang="en-US" sz="1200" smtClean="0"/>
              <a:pPr eaLnBrk="0" hangingPunct="0"/>
              <a:t>2 May 2022</a:t>
            </a:fld>
            <a:endParaRPr lang="en-US" altLang="en-US" sz="1200"/>
          </a:p>
        </p:txBody>
      </p:sp>
      <p:sp>
        <p:nvSpPr>
          <p:cNvPr id="16998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Chapter 8 - Security</a:t>
            </a:r>
          </a:p>
        </p:txBody>
      </p:sp>
      <p:sp>
        <p:nvSpPr>
          <p:cNvPr id="1699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EB30B6AA-585D-4C7D-ABF1-EF73BED99166}" type="slidenum">
              <a:rPr lang="en-US" altLang="en-US" sz="1200" smtClean="0"/>
              <a:pPr eaLnBrk="0" hangingPunct="0"/>
              <a:t>54</a:t>
            </a:fld>
            <a:endParaRPr lang="en-US" altLang="en-US" sz="1200"/>
          </a:p>
        </p:txBody>
      </p:sp>
      <p:sp>
        <p:nvSpPr>
          <p:cNvPr id="169990" name="Rectangle 2"/>
          <p:cNvSpPr>
            <a:spLocks noGrp="1" noRot="1" noChangeAspect="1" noChangeArrowheads="1" noTextEdit="1"/>
          </p:cNvSpPr>
          <p:nvPr>
            <p:ph type="sldImg"/>
          </p:nvPr>
        </p:nvSpPr>
        <p:spPr>
          <a:ln/>
        </p:spPr>
      </p:sp>
      <p:sp>
        <p:nvSpPr>
          <p:cNvPr id="169991" name="Rectangle 3"/>
          <p:cNvSpPr>
            <a:spLocks noGrp="1" noChangeArrowheads="1"/>
          </p:cNvSpPr>
          <p:nvPr>
            <p:ph type="body" idx="1"/>
          </p:nvPr>
        </p:nvSpPr>
        <p:spPr>
          <a:xfrm>
            <a:off x="914400" y="4343400"/>
            <a:ext cx="53324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Three scientists, Rivest, Shamir, and Aldeman, developed this algorithm.  The key to the algorithm is that large prime numbers are used to form the two 1024 bit key strings.  The factoring of large numbers is computationally difficult. The two keys and the algorithm are used to both encrypt and decrypt the data.  The algorithm is such that using the keys in either order (A then B, or B then A) will encrypt and decrypt the message.  The strength comes from the fact that having key A and the message encrypted with A doesn’t help.  Only having key B and the message encrypted with A will produce the plaintext.  (Or the reverse).  In use one key is designated public and the other is designated private.  If you are in possession of the private key and encrypt using it then anyone with the public key will be able to decrypt the message.  The evidence of a successful decryption will be proof that the original message’s author was in possession of the private key. (Authentication) Similarly, if a public key is used to encrypt a message than only the corresponding private key will successfully decrypt the message. (Privacy). In addition to mathematical complexity, which increases computing load, the message must not be longer than the key so messages longer than 1024 bits are separated into blocks and encrypted separately.</a:t>
            </a:r>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E4731-268E-47D1-A19C-F5C32431052E}" type="slidenum">
              <a:rPr lang="en-US" smtClean="0"/>
              <a:t>13</a:t>
            </a:fld>
            <a:endParaRPr lang="en-US"/>
          </a:p>
        </p:txBody>
      </p:sp>
    </p:spTree>
    <p:extLst>
      <p:ext uri="{BB962C8B-B14F-4D97-AF65-F5344CB8AC3E}">
        <p14:creationId xmlns:p14="http://schemas.microsoft.com/office/powerpoint/2010/main" val="2583472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fld id="{A4D46856-EB62-4ACC-B96F-BF3928C62580}" type="slidenum">
              <a:rPr lang="en-US" altLang="en-US" sz="1200" smtClean="0"/>
              <a:pPr/>
              <a:t>55</a:t>
            </a:fld>
            <a:endParaRPr lang="en-US" altLang="en-US" sz="1200"/>
          </a:p>
        </p:txBody>
      </p:sp>
      <p:sp>
        <p:nvSpPr>
          <p:cNvPr id="171011" name="Rectangle 2"/>
          <p:cNvSpPr>
            <a:spLocks noGrp="1" noRot="1" noChangeAspect="1" noChangeArrowheads="1" noTextEdit="1"/>
          </p:cNvSpPr>
          <p:nvPr>
            <p:ph type="sldImg"/>
          </p:nvPr>
        </p:nvSpPr>
        <p:spPr>
          <a:solidFill>
            <a:srgbClr val="FFFFFF"/>
          </a:solidFill>
          <a:ln/>
        </p:spPr>
      </p:sp>
      <p:sp>
        <p:nvSpPr>
          <p:cNvPr id="171012" name="Rectangle 3"/>
          <p:cNvSpPr>
            <a:spLocks noGrp="1"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r>
              <a:rPr lang="en-AU" altLang="en-US"/>
              <a:t>RSA is the best known, and by far the most widely used general public key encryption algorithm.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fld id="{348B9738-E069-484F-9238-E6F033315FBF}" type="slidenum">
              <a:rPr lang="en-US" altLang="en-US" sz="1200" smtClean="0"/>
              <a:pPr/>
              <a:t>56</a:t>
            </a:fld>
            <a:endParaRPr lang="en-US" altLang="en-US" sz="1200"/>
          </a:p>
        </p:txBody>
      </p:sp>
      <p:sp>
        <p:nvSpPr>
          <p:cNvPr id="172035" name="Rectangle 2"/>
          <p:cNvSpPr>
            <a:spLocks noGrp="1" noRot="1" noChangeAspect="1" noChangeArrowheads="1" noTextEdit="1"/>
          </p:cNvSpPr>
          <p:nvPr>
            <p:ph type="sldImg"/>
          </p:nvPr>
        </p:nvSpPr>
        <p:spPr>
          <a:solidFill>
            <a:srgbClr val="FFFFFF"/>
          </a:solidFill>
          <a:ln/>
        </p:spPr>
      </p:sp>
      <p:sp>
        <p:nvSpPr>
          <p:cNvPr id="172036" name="Rectangle 3"/>
          <p:cNvSpPr>
            <a:spLocks noGrp="1"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r>
              <a:rPr lang="en-AU" altLang="en-US"/>
              <a:t>This key setup is done once (rarely) when a user establishes (or replaces) their public key. The exponent e is usually fairly small, just must be relatively prime to ø(N). Need to compute its inverse to find d. It is critically important that the  private key KR={d,p,q} is kept secret, since if any part becomes known, the system can be broken. Note that different users will have different moduli N.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fld id="{14A77D41-AF11-4E40-9D14-62B2C5178978}" type="slidenum">
              <a:rPr lang="en-US" altLang="en-US" sz="1200" smtClean="0"/>
              <a:pPr/>
              <a:t>58</a:t>
            </a:fld>
            <a:endParaRPr lang="en-US" altLang="en-US" sz="1200"/>
          </a:p>
        </p:txBody>
      </p:sp>
      <p:sp>
        <p:nvSpPr>
          <p:cNvPr id="173059" name="Rectangle 2"/>
          <p:cNvSpPr>
            <a:spLocks noGrp="1" noRot="1" noChangeAspect="1" noChangeArrowheads="1" noTextEdit="1"/>
          </p:cNvSpPr>
          <p:nvPr>
            <p:ph type="sldImg"/>
          </p:nvPr>
        </p:nvSpPr>
        <p:spPr>
          <a:solidFill>
            <a:srgbClr val="FFFFFF"/>
          </a:solidFill>
          <a:ln/>
        </p:spPr>
      </p:sp>
      <p:sp>
        <p:nvSpPr>
          <p:cNvPr id="173060" name="Rectangle 3"/>
          <p:cNvSpPr>
            <a:spLocks noGrp="1"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r>
              <a:rPr lang="en-US" altLang="en-US"/>
              <a:t>Here walk through example using “trivial” sized numbers.</a:t>
            </a:r>
          </a:p>
          <a:p>
            <a:pPr eaLnBrk="1" hangingPunct="1"/>
            <a:endParaRPr lang="en-US" altLang="en-US"/>
          </a:p>
          <a:p>
            <a:pPr eaLnBrk="1" hangingPunct="1"/>
            <a:r>
              <a:rPr lang="en-US" altLang="en-US"/>
              <a:t>Selecting primes requires the use of primality tests.</a:t>
            </a:r>
          </a:p>
          <a:p>
            <a:pPr eaLnBrk="1" hangingPunct="1"/>
            <a:r>
              <a:rPr lang="en-US" altLang="en-US"/>
              <a:t>Finding d as inverse of e mod </a:t>
            </a:r>
            <a:r>
              <a:rPr lang="en-AU" altLang="en-US"/>
              <a:t>ø</a:t>
            </a:r>
            <a:r>
              <a:rPr lang="en-AU" altLang="en-US">
                <a:latin typeface="Courier New" pitchFamily="49" charset="0"/>
              </a:rPr>
              <a:t>(</a:t>
            </a:r>
            <a:r>
              <a:rPr lang="en-AU" altLang="en-US" i="1">
                <a:latin typeface="Courier New" pitchFamily="49" charset="0"/>
              </a:rPr>
              <a:t>n</a:t>
            </a:r>
            <a:r>
              <a:rPr lang="en-AU" altLang="en-US">
                <a:latin typeface="Courier New" pitchFamily="49" charset="0"/>
              </a:rPr>
              <a:t>) requires use of Inverse algorithm (see Ch4)</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fld id="{FCF8B1A7-F867-454F-91E9-36F688B49F02}" type="slidenum">
              <a:rPr lang="en-US" altLang="en-US" sz="1200" smtClean="0"/>
              <a:pPr/>
              <a:t>59</a:t>
            </a:fld>
            <a:endParaRPr lang="en-US" altLang="en-US" sz="1200"/>
          </a:p>
        </p:txBody>
      </p:sp>
      <p:sp>
        <p:nvSpPr>
          <p:cNvPr id="174083" name="Rectangle 2"/>
          <p:cNvSpPr>
            <a:spLocks noGrp="1" noRot="1" noChangeAspect="1" noChangeArrowheads="1" noTextEdit="1"/>
          </p:cNvSpPr>
          <p:nvPr>
            <p:ph type="sldImg"/>
          </p:nvPr>
        </p:nvSpPr>
        <p:spPr>
          <a:solidFill>
            <a:srgbClr val="FFFFFF"/>
          </a:solidFill>
          <a:ln/>
        </p:spPr>
      </p:sp>
      <p:sp>
        <p:nvSpPr>
          <p:cNvPr id="174084" name="Rectangle 3"/>
          <p:cNvSpPr>
            <a:spLocks noGrp="1"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r>
              <a:rPr lang="en-AU" altLang="en-US"/>
              <a:t>Rather than having to laborious repeatedly multiply, can use the "square and multiply" algorithm with modulo reductions to implement all exponentiations quickly and efficiently (see next).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IFSC3315 – Applied Networking</a:t>
            </a:r>
          </a:p>
        </p:txBody>
      </p:sp>
      <p:sp>
        <p:nvSpPr>
          <p:cNvPr id="175107"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5D448D9C-D791-4225-A844-142ADE136E1C}" type="datetime3">
              <a:rPr lang="en-US" altLang="en-US" sz="1200" smtClean="0"/>
              <a:pPr eaLnBrk="0" hangingPunct="0"/>
              <a:t>2 May 2022</a:t>
            </a:fld>
            <a:endParaRPr lang="en-US" altLang="en-US" sz="1200"/>
          </a:p>
        </p:txBody>
      </p:sp>
      <p:sp>
        <p:nvSpPr>
          <p:cNvPr id="17510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Chapter 8 - Security</a:t>
            </a:r>
          </a:p>
        </p:txBody>
      </p:sp>
      <p:sp>
        <p:nvSpPr>
          <p:cNvPr id="1751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DE6E56E4-0689-4190-AFB8-82CE03510847}" type="slidenum">
              <a:rPr lang="en-US" altLang="en-US" sz="1200" smtClean="0"/>
              <a:pPr eaLnBrk="0" hangingPunct="0"/>
              <a:t>60</a:t>
            </a:fld>
            <a:endParaRPr lang="en-US" altLang="en-US" sz="1200"/>
          </a:p>
        </p:txBody>
      </p:sp>
      <p:sp>
        <p:nvSpPr>
          <p:cNvPr id="175110" name="Rectangle 2"/>
          <p:cNvSpPr>
            <a:spLocks noGrp="1" noRot="1" noChangeAspect="1" noChangeArrowheads="1" noTextEdit="1"/>
          </p:cNvSpPr>
          <p:nvPr>
            <p:ph type="sldImg"/>
          </p:nvPr>
        </p:nvSpPr>
        <p:spPr>
          <a:ln/>
        </p:spPr>
      </p:sp>
      <p:sp>
        <p:nvSpPr>
          <p:cNvPr id="1751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t>Both secret key and public key algorithms have overhead and may be overkill for some security functions. </a:t>
            </a:r>
            <a:r>
              <a:rPr lang="en-US" altLang="en-US"/>
              <a:t>Message Digest Algorithms are for use where the integrity of the message is an issue, such as with a contract, but the readability of the plaintext is not.  The plaintext is run through the algorithm and the output is a fixed length cryptographic checksum.  If the same algorithm is run on the received plaintext then obtaining the same checksum can be taken as proof that the message has not been changed since the digest was calculated.  Since this function is a chain operation, each successive block uses the output of the preceding block as the starting point, it is very difficult to reverse the process.  That is why this type of algorithm is known as one-way.  512 bit blocks of message and 128 bits of digest are used at a time to create a new digest.  Message Digest 5 (MD5 and Secure Hash Algorithm 1(SHA-1) are commonly used one way hashing algorithms.  Since there recently has been research indicating MD5 may not be as secure as SHA-1 this is the currently preferred hashing algorithm.  NIST has proposed the SHA-2 be used for new applications and that SHA-1 be phased out by 2010.</a:t>
            </a:r>
          </a:p>
          <a:p>
            <a:pPr eaLnBrk="1" hangingPunct="1"/>
            <a:r>
              <a:rPr lang="en-AU" altLang="en-US"/>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IFSC3315 – Applied Networking</a:t>
            </a:r>
          </a:p>
        </p:txBody>
      </p:sp>
      <p:sp>
        <p:nvSpPr>
          <p:cNvPr id="176131"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101BB417-9F24-4B61-B2C7-7273C423DF51}" type="datetime3">
              <a:rPr lang="en-US" altLang="en-US" sz="1200" smtClean="0"/>
              <a:pPr eaLnBrk="0" hangingPunct="0"/>
              <a:t>2 May 2022</a:t>
            </a:fld>
            <a:endParaRPr lang="en-US" altLang="en-US" sz="1200"/>
          </a:p>
        </p:txBody>
      </p:sp>
      <p:sp>
        <p:nvSpPr>
          <p:cNvPr id="17613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Chapter 8 - Security</a:t>
            </a:r>
          </a:p>
        </p:txBody>
      </p:sp>
      <p:sp>
        <p:nvSpPr>
          <p:cNvPr id="1761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17C7A6A9-066C-4282-834E-033D9F62A9AD}" type="slidenum">
              <a:rPr lang="en-US" altLang="en-US" sz="1200" smtClean="0"/>
              <a:pPr eaLnBrk="0" hangingPunct="0"/>
              <a:t>61</a:t>
            </a:fld>
            <a:endParaRPr lang="en-US" altLang="en-US" sz="1200"/>
          </a:p>
        </p:txBody>
      </p:sp>
      <p:sp>
        <p:nvSpPr>
          <p:cNvPr id="176134" name="Rectangle 2"/>
          <p:cNvSpPr>
            <a:spLocks noGrp="1" noRot="1" noChangeAspect="1" noChangeArrowheads="1" noTextEdit="1"/>
          </p:cNvSpPr>
          <p:nvPr>
            <p:ph type="sldImg"/>
          </p:nvPr>
        </p:nvSpPr>
        <p:spPr>
          <a:ln/>
        </p:spPr>
      </p:sp>
      <p:sp>
        <p:nvSpPr>
          <p:cNvPr id="176135" name="Rectangle 3"/>
          <p:cNvSpPr>
            <a:spLocks noGrp="1" noChangeArrowheads="1"/>
          </p:cNvSpPr>
          <p:nvPr>
            <p:ph type="body" idx="1"/>
          </p:nvPr>
        </p:nvSpPr>
        <p:spPr>
          <a:xfrm>
            <a:off x="328613" y="4343400"/>
            <a:ext cx="62007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cases where only the integrity of the message is important, not the secrecy of the content, not all of the message must be encrypted.  A message may carry a ‘digital signature’ to prove the source.  The signer uses it’s private key to encrypt the signature.  The receiver uses the public key to decrypt the signature.  If the decryption is successful the assumption is that the purported owner of the private key signed the document.  With Keyed MD5 a secret key k is added to the message before the one-way cipher is used on it.  The key is agreed on by one of the previously discussed handshake methods.  Thus the residue of the MD5 cipher will be different than that of the message alone.  The message, and the MD5 checksum is sent to the receiver.  The receiver adds the secret key to the message and runs the MD5 algorithm on it.  If the checksums now agree the message integrity is verified.  If RSA is available a random string k can be used at the sender and the string k is encrypted with the sender’s private key.  The receiver decrypts k using the sender’s public key and adds it to the message for the MD5 operation. </a:t>
            </a:r>
          </a:p>
          <a:p>
            <a:r>
              <a:rPr lang="en-US" altLang="en-US"/>
              <a:t>With MD5 with RSA the one way cipher is used on the document and the residue is encrypted using the private key.   The recipient runs the MD5 to get the residue, then decrypts the trailer using the secret key.  The agreement of the residues proves both the identity of the sender and the integrity of the document as arriving without changes.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IN"/>
              <a:t>Asymmetric cryptography</a:t>
            </a:r>
          </a:p>
          <a:p>
            <a:pPr marL="228600" indent="-228600">
              <a:buAutoNum type="arabicPeriod"/>
            </a:pPr>
            <a:r>
              <a:rPr lang="en-IN"/>
              <a:t>Consensus algorithm </a:t>
            </a:r>
            <a:endParaRPr lang="en-US"/>
          </a:p>
        </p:txBody>
      </p:sp>
      <p:sp>
        <p:nvSpPr>
          <p:cNvPr id="4" name="Slide Number Placeholder 3"/>
          <p:cNvSpPr>
            <a:spLocks noGrp="1"/>
          </p:cNvSpPr>
          <p:nvPr>
            <p:ph type="sldNum" sz="quarter" idx="10"/>
          </p:nvPr>
        </p:nvSpPr>
        <p:spPr/>
        <p:txBody>
          <a:bodyPr/>
          <a:lstStyle/>
          <a:p>
            <a:fld id="{E887AAFA-42F2-4C81-9BA6-1661EC6BB316}" type="slidenum">
              <a:rPr lang="en-US" smtClean="0"/>
              <a:t>17</a:t>
            </a:fld>
            <a:endParaRPr lang="en-US"/>
          </a:p>
        </p:txBody>
      </p:sp>
    </p:spTree>
    <p:extLst>
      <p:ext uri="{BB962C8B-B14F-4D97-AF65-F5344CB8AC3E}">
        <p14:creationId xmlns:p14="http://schemas.microsoft.com/office/powerpoint/2010/main" val="178229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a:t>Transaction </a:t>
            </a:r>
            <a:r>
              <a:rPr lang="en-IN" err="1"/>
              <a:t>defination</a:t>
            </a:r>
            <a:endParaRPr lang="en-US"/>
          </a:p>
        </p:txBody>
      </p:sp>
      <p:sp>
        <p:nvSpPr>
          <p:cNvPr id="4" name="Slide Number Placeholder 3"/>
          <p:cNvSpPr>
            <a:spLocks noGrp="1"/>
          </p:cNvSpPr>
          <p:nvPr>
            <p:ph type="sldNum" sz="quarter" idx="10"/>
          </p:nvPr>
        </p:nvSpPr>
        <p:spPr/>
        <p:txBody>
          <a:bodyPr/>
          <a:lstStyle/>
          <a:p>
            <a:fld id="{E887AAFA-42F2-4C81-9BA6-1661EC6BB316}" type="slidenum">
              <a:rPr lang="en-US" smtClean="0"/>
              <a:t>18</a:t>
            </a:fld>
            <a:endParaRPr lang="en-US"/>
          </a:p>
        </p:txBody>
      </p:sp>
    </p:spTree>
    <p:extLst>
      <p:ext uri="{BB962C8B-B14F-4D97-AF65-F5344CB8AC3E}">
        <p14:creationId xmlns:p14="http://schemas.microsoft.com/office/powerpoint/2010/main" val="1128492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a:solidFill>
                  <a:schemeClr val="tx1"/>
                </a:solidFill>
                <a:latin typeface="+mn-lt"/>
                <a:ea typeface="+mn-ea"/>
                <a:cs typeface="+mn-cs"/>
              </a:rPr>
              <a:t>Two types of participating nodes take the responsibility of block chain operations: </a:t>
            </a:r>
            <a:r>
              <a:rPr lang="en-IN" sz="1200" kern="1200" err="1">
                <a:solidFill>
                  <a:schemeClr val="tx1"/>
                </a:solidFill>
                <a:latin typeface="+mn-lt"/>
                <a:ea typeface="+mn-ea"/>
                <a:cs typeface="+mn-cs"/>
              </a:rPr>
              <a:t>i</a:t>
            </a:r>
            <a:r>
              <a:rPr lang="en-IN" sz="1200" kern="1200">
                <a:solidFill>
                  <a:schemeClr val="tx1"/>
                </a:solidFill>
                <a:latin typeface="+mn-lt"/>
                <a:ea typeface="+mn-ea"/>
                <a:cs typeface="+mn-cs"/>
              </a:rPr>
              <a:t>) Passive Nodes and ii) Active nodes or Miners. Passive nodes are only eligible to read the stored information of a block, whereas Active nodes, also called Miners, can read and write the information of the block.</a:t>
            </a:r>
            <a:endParaRPr lang="en-US"/>
          </a:p>
        </p:txBody>
      </p:sp>
      <p:sp>
        <p:nvSpPr>
          <p:cNvPr id="4" name="Slide Number Placeholder 3"/>
          <p:cNvSpPr>
            <a:spLocks noGrp="1"/>
          </p:cNvSpPr>
          <p:nvPr>
            <p:ph type="sldNum" sz="quarter" idx="10"/>
          </p:nvPr>
        </p:nvSpPr>
        <p:spPr/>
        <p:txBody>
          <a:bodyPr/>
          <a:lstStyle/>
          <a:p>
            <a:fld id="{E887AAFA-42F2-4C81-9BA6-1661EC6BB316}" type="slidenum">
              <a:rPr lang="en-US" smtClean="0"/>
              <a:t>19</a:t>
            </a:fld>
            <a:endParaRPr lang="en-US"/>
          </a:p>
        </p:txBody>
      </p:sp>
    </p:spTree>
    <p:extLst>
      <p:ext uri="{BB962C8B-B14F-4D97-AF65-F5344CB8AC3E}">
        <p14:creationId xmlns:p14="http://schemas.microsoft.com/office/powerpoint/2010/main" val="2471711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fld id="{B2C09390-E9F9-475A-B303-9DE15DFC8D8A}" type="slidenum">
              <a:rPr lang="en-US" altLang="en-US" sz="1200" smtClean="0"/>
              <a:pPr/>
              <a:t>37</a:t>
            </a:fld>
            <a:endParaRPr lang="en-US" altLang="en-US" sz="1200"/>
          </a:p>
        </p:txBody>
      </p:sp>
      <p:sp>
        <p:nvSpPr>
          <p:cNvPr id="156675" name="Rectangle 2"/>
          <p:cNvSpPr>
            <a:spLocks noGrp="1" noRot="1" noChangeAspect="1" noChangeArrowheads="1" noTextEdit="1"/>
          </p:cNvSpPr>
          <p:nvPr>
            <p:ph type="sldImg"/>
          </p:nvPr>
        </p:nvSpPr>
        <p:spPr>
          <a:solidFill>
            <a:srgbClr val="FFFFFF"/>
          </a:solidFill>
          <a:ln/>
        </p:spPr>
      </p:sp>
      <p:sp>
        <p:nvSpPr>
          <p:cNvPr id="156676" name="Rectangle 3"/>
          <p:cNvSpPr>
            <a:spLocks noGrp="1"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r>
              <a:rPr lang="en-AU" altLang="en-US" i="1"/>
              <a:t>All traditional schemes are </a:t>
            </a:r>
            <a:r>
              <a:rPr lang="en-AU" altLang="en-US" b="1" i="1"/>
              <a:t>symmetric</a:t>
            </a:r>
            <a:r>
              <a:rPr lang="en-AU" altLang="en-US" i="1"/>
              <a:t> / </a:t>
            </a:r>
            <a:r>
              <a:rPr lang="en-AU" altLang="en-US" b="1" i="1"/>
              <a:t>single key</a:t>
            </a:r>
            <a:r>
              <a:rPr lang="en-AU" altLang="en-US" i="1"/>
              <a:t> / </a:t>
            </a:r>
            <a:r>
              <a:rPr lang="en-AU" altLang="en-US" b="1" i="1"/>
              <a:t>private-key</a:t>
            </a:r>
            <a:r>
              <a:rPr lang="en-AU" altLang="en-US" i="1"/>
              <a:t> encryption algorithms, with a </a:t>
            </a:r>
            <a:r>
              <a:rPr lang="en-AU" altLang="en-US" b="1" i="1"/>
              <a:t>single key</a:t>
            </a:r>
            <a:r>
              <a:rPr lang="en-AU" altLang="en-US" i="1"/>
              <a:t>, used for both encryption and decryption, since both sender and receiver are equivalent, either can encrypt or decrypt messages using that common key.</a:t>
            </a:r>
            <a:r>
              <a:rPr lang="en-AU" alt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IFSC3315 – Applied Networking</a:t>
            </a:r>
          </a:p>
        </p:txBody>
      </p:sp>
      <p:sp>
        <p:nvSpPr>
          <p:cNvPr id="157699"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309E1AD3-B563-4688-AA3F-BF7D0831DC13}" type="datetime3">
              <a:rPr lang="en-US" altLang="en-US" sz="1200" smtClean="0"/>
              <a:pPr eaLnBrk="0" hangingPunct="0"/>
              <a:t>2 May 2022</a:t>
            </a:fld>
            <a:endParaRPr lang="en-US" altLang="en-US" sz="1200"/>
          </a:p>
        </p:txBody>
      </p:sp>
      <p:sp>
        <p:nvSpPr>
          <p:cNvPr id="15770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r>
              <a:rPr lang="en-US" altLang="en-US" sz="1200"/>
              <a:t>Chapter 8 - Security</a:t>
            </a:r>
          </a:p>
        </p:txBody>
      </p:sp>
      <p:sp>
        <p:nvSpPr>
          <p:cNvPr id="1577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sz="2400">
                <a:solidFill>
                  <a:schemeClr val="tx1"/>
                </a:solidFill>
                <a:latin typeface="Times New Roman" pitchFamily="18" charset="0"/>
                <a:cs typeface="Times New Roman" pitchFamily="18" charset="0"/>
              </a:defRPr>
            </a:lvl1pPr>
            <a:lvl2pPr marL="742950" indent="-285750" defTabSz="890588">
              <a:defRPr sz="2400">
                <a:solidFill>
                  <a:schemeClr val="tx1"/>
                </a:solidFill>
                <a:latin typeface="Times New Roman" pitchFamily="18" charset="0"/>
                <a:cs typeface="Times New Roman" pitchFamily="18" charset="0"/>
              </a:defRPr>
            </a:lvl2pPr>
            <a:lvl3pPr marL="1143000" indent="-228600" defTabSz="890588">
              <a:defRPr sz="2400">
                <a:solidFill>
                  <a:schemeClr val="tx1"/>
                </a:solidFill>
                <a:latin typeface="Times New Roman" pitchFamily="18" charset="0"/>
                <a:cs typeface="Times New Roman" pitchFamily="18" charset="0"/>
              </a:defRPr>
            </a:lvl3pPr>
            <a:lvl4pPr marL="1600200" indent="-228600" defTabSz="890588">
              <a:defRPr sz="2400">
                <a:solidFill>
                  <a:schemeClr val="tx1"/>
                </a:solidFill>
                <a:latin typeface="Times New Roman" pitchFamily="18" charset="0"/>
                <a:cs typeface="Times New Roman" pitchFamily="18" charset="0"/>
              </a:defRPr>
            </a:lvl4pPr>
            <a:lvl5pPr marL="2057400" indent="-228600" defTabSz="890588">
              <a:defRPr sz="2400">
                <a:solidFill>
                  <a:schemeClr val="tx1"/>
                </a:solidFill>
                <a:latin typeface="Times New Roman" pitchFamily="18" charset="0"/>
                <a:cs typeface="Times New Roman" pitchFamily="18" charset="0"/>
              </a:defRPr>
            </a:lvl5pPr>
            <a:lvl6pPr marL="25146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defTabSz="890588"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0" hangingPunct="0"/>
            <a:fld id="{15C8053E-E1ED-4560-8ACF-01759B200CA5}" type="slidenum">
              <a:rPr lang="en-US" altLang="en-US" sz="1200" smtClean="0"/>
              <a:pPr eaLnBrk="0" hangingPunct="0"/>
              <a:t>38</a:t>
            </a:fld>
            <a:endParaRPr lang="en-US" altLang="en-US" sz="1200"/>
          </a:p>
        </p:txBody>
      </p:sp>
      <p:sp>
        <p:nvSpPr>
          <p:cNvPr id="157702" name="Rectangle 2"/>
          <p:cNvSpPr>
            <a:spLocks noGrp="1" noRot="1" noChangeAspect="1" noChangeArrowheads="1" noTextEdit="1"/>
          </p:cNvSpPr>
          <p:nvPr>
            <p:ph type="sldImg"/>
          </p:nvPr>
        </p:nvSpPr>
        <p:spPr>
          <a:ln/>
        </p:spPr>
      </p:sp>
      <p:sp>
        <p:nvSpPr>
          <p:cNvPr id="157703" name="Rectangle 3"/>
          <p:cNvSpPr>
            <a:spLocks noGrp="1" noChangeArrowheads="1"/>
          </p:cNvSpPr>
          <p:nvPr>
            <p:ph type="body" idx="1"/>
          </p:nvPr>
        </p:nvSpPr>
        <p:spPr>
          <a:xfrm>
            <a:off x="914400" y="4343400"/>
            <a:ext cx="540385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Restating the goals of an encryption algorithm: it should turn plaintext into ciphertext in such a way that only the holder of the decryption key can recover the plaintext.  It is not a good idea to rely on the security of the algorithm, since if the algorithm is divulged or successfully attacked, the entire system, along with any stored past messages, is exposed.  The longer an algorithm is in use without successful attacks is a measure of it’s security so there is a risk on relying on new algorithms when an old one is divulged.  It is better to use a public, well documented algorithm with known resistance to attacks and develop a secure method to distribute keys.  If the attacker has some sample part of the plaintext the task may be easier so strong encryption implies resistance to attacks even if the attacker has some, (or even all) of a plaintext message.  This is because a key obtained from getting one good plaintext/ciphertext pair would compromise all previous and future messages sent with that key.  The approach of DES (The government sponsored encryption specification) was to make the algorithm so complicated that little of the plaintext structure remains in the ciphertext.  Since only a key search will be effective in this case, using a long private key string will make this computationally expensive.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fld id="{76C8EE92-3762-4759-8280-098B98D66758}" type="slidenum">
              <a:rPr lang="en-US" altLang="en-US" sz="1200" smtClean="0"/>
              <a:pPr/>
              <a:t>39</a:t>
            </a:fld>
            <a:endParaRPr lang="en-US" altLang="en-US" sz="1200"/>
          </a:p>
        </p:txBody>
      </p:sp>
      <p:sp>
        <p:nvSpPr>
          <p:cNvPr id="158723" name="Rectangle 2"/>
          <p:cNvSpPr>
            <a:spLocks noGrp="1" noRot="1" noChangeAspect="1" noChangeArrowheads="1" noTextEdit="1"/>
          </p:cNvSpPr>
          <p:nvPr>
            <p:ph type="sldImg"/>
          </p:nvPr>
        </p:nvSpPr>
        <p:spPr>
          <a:solidFill>
            <a:srgbClr val="FFFFFF"/>
          </a:solidFill>
          <a:ln/>
        </p:spPr>
      </p:sp>
      <p:sp>
        <p:nvSpPr>
          <p:cNvPr id="158724" name="Rectangle 3"/>
          <p:cNvSpPr>
            <a:spLocks noGrp="1"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r>
              <a:rPr lang="en-AU" altLang="en-US"/>
              <a:t>Briefly review some terminology used throughout the course.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fld id="{CE3905B4-F44F-4A17-A850-0600AFD432AC}" type="slidenum">
              <a:rPr lang="en-US" altLang="en-US" sz="1200" smtClean="0"/>
              <a:pPr/>
              <a:t>40</a:t>
            </a:fld>
            <a:endParaRPr lang="en-US" altLang="en-US" sz="1200"/>
          </a:p>
        </p:txBody>
      </p:sp>
      <p:sp>
        <p:nvSpPr>
          <p:cNvPr id="159747" name="Rectangle 2"/>
          <p:cNvSpPr>
            <a:spLocks noGrp="1" noRot="1" noChangeAspect="1" noChangeArrowheads="1" noTextEdit="1"/>
          </p:cNvSpPr>
          <p:nvPr>
            <p:ph type="sldImg"/>
          </p:nvPr>
        </p:nvSpPr>
        <p:spPr>
          <a:solidFill>
            <a:srgbClr val="FFFFFF"/>
          </a:solidFill>
          <a:ln/>
        </p:spPr>
      </p:sp>
      <p:sp>
        <p:nvSpPr>
          <p:cNvPr id="159748" name="Rectangle 3"/>
          <p:cNvSpPr>
            <a:spLocks noGrp="1"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r>
              <a:rPr lang="en-US" altLang="en-US"/>
              <a:t>Generally assume that the algorithm is known.</a:t>
            </a:r>
          </a:p>
          <a:p>
            <a:pPr eaLnBrk="1" hangingPunct="1"/>
            <a:r>
              <a:rPr lang="en-US" altLang="en-US"/>
              <a:t>This allows easy distribution of s/w and h/w implementations.</a:t>
            </a:r>
          </a:p>
          <a:p>
            <a:pPr eaLnBrk="1" hangingPunct="1"/>
            <a:r>
              <a:rPr lang="en-US" altLang="en-US"/>
              <a:t>Hence assume just keeping key secret is sufficient to secure encrypted messages.</a:t>
            </a:r>
          </a:p>
          <a:p>
            <a:pPr eaLnBrk="1" hangingPunct="1"/>
            <a:r>
              <a:rPr lang="en-US" altLang="en-US"/>
              <a:t>Have plaintext X, ciphertext Y, key K, encryption alg Ek, decryption alg Dk.</a:t>
            </a:r>
          </a:p>
          <a:p>
            <a:pPr eaLnBrk="1" hangingPunct="1"/>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696B459-192F-4C68-A066-F13E963EE37A}" type="datetimeFigureOut">
              <a:rPr lang="en-US" smtClean="0"/>
              <a:t>5/2/2022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33D79E8-625E-48A9-A39E-81702A07AD5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96B459-192F-4C68-A066-F13E963EE37A}"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D79E8-625E-48A9-A39E-81702A07AD5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96B459-192F-4C68-A066-F13E963EE37A}"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D79E8-625E-48A9-A39E-81702A07AD5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96B459-192F-4C68-A066-F13E963EE37A}"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D79E8-625E-48A9-A39E-81702A07AD55}"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696B459-192F-4C68-A066-F13E963EE37A}"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D79E8-625E-48A9-A39E-81702A07AD5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696B459-192F-4C68-A066-F13E963EE37A}"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D79E8-625E-48A9-A39E-81702A07AD55}"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696B459-192F-4C68-A066-F13E963EE37A}"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D79E8-625E-48A9-A39E-81702A07AD5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96B459-192F-4C68-A066-F13E963EE37A}"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D79E8-625E-48A9-A39E-81702A07AD55}"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96B459-192F-4C68-A066-F13E963EE37A}"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3D79E8-625E-48A9-A39E-81702A07AD5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3696B459-192F-4C68-A066-F13E963EE37A}"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D79E8-625E-48A9-A39E-81702A07AD5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3696B459-192F-4C68-A066-F13E963EE37A}" type="datetimeFigureOut">
              <a:rPr lang="en-US" smtClean="0"/>
              <a:t>5/2/2022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33D79E8-625E-48A9-A39E-81702A07AD5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696B459-192F-4C68-A066-F13E963EE37A}" type="datetimeFigureOut">
              <a:rPr lang="en-US" smtClean="0"/>
              <a:t>5/2/2022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33D79E8-625E-48A9-A39E-81702A07AD5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8"/>
            <a:ext cx="7772400" cy="1470025"/>
          </a:xfrm>
        </p:spPr>
        <p:txBody>
          <a:bodyPr/>
          <a:lstStyle/>
          <a:p>
            <a:pPr algn="ctr"/>
            <a:r>
              <a:rPr lang="en-IN"/>
              <a:t>Course instructor</a:t>
            </a:r>
            <a:endParaRPr lang="en-US"/>
          </a:p>
        </p:txBody>
      </p:sp>
      <p:sp>
        <p:nvSpPr>
          <p:cNvPr id="3" name="Subtitle 2"/>
          <p:cNvSpPr>
            <a:spLocks noGrp="1"/>
          </p:cNvSpPr>
          <p:nvPr>
            <p:ph type="subTitle" idx="1"/>
          </p:nvPr>
        </p:nvSpPr>
        <p:spPr/>
        <p:txBody>
          <a:bodyPr/>
          <a:lstStyle/>
          <a:p>
            <a:pPr algn="ctr"/>
            <a:r>
              <a:rPr lang="en-IN"/>
              <a:t>Dr. Ditipriya Sinha</a:t>
            </a:r>
          </a:p>
          <a:p>
            <a:pPr algn="ctr"/>
            <a:r>
              <a:rPr lang="en-IN"/>
              <a:t>C.S.E Department, NIT Patna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525963"/>
          </a:xfrm>
        </p:spPr>
        <p:txBody>
          <a:bodyPr>
            <a:normAutofit/>
          </a:bodyPr>
          <a:lstStyle/>
          <a:p>
            <a:pPr>
              <a:buFont typeface="Wingdings" panose="05000000000000000000" pitchFamily="2" charset="2"/>
              <a:buChar char="Ø"/>
            </a:pPr>
            <a:r>
              <a:rPr lang="en-US" sz="2400"/>
              <a:t>A decentralized computation and information sharing platform that enables multiple authoritative domains, who do not trust other, to cooperate, coordinate in a rational decision making process.</a:t>
            </a:r>
          </a:p>
        </p:txBody>
      </p:sp>
      <p:sp>
        <p:nvSpPr>
          <p:cNvPr id="3" name="Title 2"/>
          <p:cNvSpPr>
            <a:spLocks noGrp="1"/>
          </p:cNvSpPr>
          <p:nvPr>
            <p:ph type="title"/>
          </p:nvPr>
        </p:nvSpPr>
        <p:spPr/>
        <p:txBody>
          <a:bodyPr/>
          <a:lstStyle/>
          <a:p>
            <a:r>
              <a:rPr lang="en-US"/>
              <a:t>What is A </a:t>
            </a:r>
            <a:r>
              <a:rPr lang="en-US" err="1"/>
              <a:t>Blockchain</a:t>
            </a: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1" y="2996952"/>
            <a:ext cx="9144000" cy="3055763"/>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43641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Microsoft word to Google Doc – Sharing Information</a:t>
            </a:r>
          </a:p>
        </p:txBody>
      </p:sp>
      <p:sp>
        <p:nvSpPr>
          <p:cNvPr id="3" name="Title 2"/>
          <p:cNvSpPr>
            <a:spLocks noGrp="1"/>
          </p:cNvSpPr>
          <p:nvPr>
            <p:ph type="title"/>
          </p:nvPr>
        </p:nvSpPr>
        <p:spPr/>
        <p:txBody>
          <a:bodyPr/>
          <a:lstStyle/>
          <a:p>
            <a:r>
              <a:rPr lang="en-US"/>
              <a:t>Traditional sharing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322559"/>
            <a:ext cx="1176950" cy="33588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6764" y="2322559"/>
            <a:ext cx="1530036" cy="3476531"/>
          </a:xfrm>
          <a:prstGeom prst="rect">
            <a:avLst/>
          </a:prstGeom>
        </p:spPr>
      </p:pic>
      <p:sp>
        <p:nvSpPr>
          <p:cNvPr id="8" name="Right Arrow 7"/>
          <p:cNvSpPr/>
          <p:nvPr/>
        </p:nvSpPr>
        <p:spPr>
          <a:xfrm>
            <a:off x="2662951" y="2852936"/>
            <a:ext cx="435732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840" y="2322559"/>
            <a:ext cx="1329879" cy="1361733"/>
          </a:xfrm>
          <a:prstGeom prst="rect">
            <a:avLst/>
          </a:prstGeom>
        </p:spPr>
      </p:pic>
      <p:sp>
        <p:nvSpPr>
          <p:cNvPr id="9" name="Right Arrow 8"/>
          <p:cNvSpPr/>
          <p:nvPr/>
        </p:nvSpPr>
        <p:spPr>
          <a:xfrm rot="10800000">
            <a:off x="2662950" y="4509642"/>
            <a:ext cx="435732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8418" y="4001977"/>
            <a:ext cx="1329879" cy="1361733"/>
          </a:xfrm>
          <a:prstGeom prst="rect">
            <a:avLst/>
          </a:prstGeom>
        </p:spPr>
      </p:pic>
    </p:spTree>
    <p:extLst>
      <p:ext uri="{BB962C8B-B14F-4D97-AF65-F5344CB8AC3E}">
        <p14:creationId xmlns:p14="http://schemas.microsoft.com/office/powerpoint/2010/main" val="334660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0319" y="980728"/>
            <a:ext cx="8229600" cy="4525963"/>
          </a:xfrm>
        </p:spPr>
        <p:txBody>
          <a:bodyPr/>
          <a:lstStyle/>
          <a:p>
            <a:r>
              <a:rPr lang="en-US"/>
              <a:t>Microsoft Word to Google Doc – Sharing Information</a:t>
            </a:r>
          </a:p>
          <a:p>
            <a:r>
              <a:rPr lang="en-US" sz="2000"/>
              <a:t>Shared Google doc – both users can edit simultaneously</a:t>
            </a:r>
          </a:p>
          <a:p>
            <a:pPr marL="109728" indent="0">
              <a:buNone/>
            </a:pPr>
            <a:endParaRPr lang="en-US" sz="2000"/>
          </a:p>
          <a:p>
            <a:pPr marL="109728" indent="0">
              <a:buNone/>
            </a:pPr>
            <a:endParaRPr lang="en-US" sz="2000"/>
          </a:p>
          <a:p>
            <a:pPr marL="109728" indent="0">
              <a:buNone/>
            </a:pPr>
            <a:endParaRPr lang="en-US" sz="2000"/>
          </a:p>
          <a:p>
            <a:pPr marL="109728" indent="0">
              <a:buNone/>
            </a:pPr>
            <a:endParaRPr lang="en-US" sz="2000"/>
          </a:p>
          <a:p>
            <a:pPr marL="109728" indent="0">
              <a:buNone/>
            </a:pPr>
            <a:endParaRPr lang="en-US" sz="2000"/>
          </a:p>
          <a:p>
            <a:pPr marL="109728" indent="0">
              <a:buNone/>
            </a:pPr>
            <a:endParaRPr lang="en-US" sz="2000"/>
          </a:p>
          <a:p>
            <a:pPr marL="109728" indent="0">
              <a:buNone/>
            </a:pPr>
            <a:endParaRPr lang="en-US" sz="2000"/>
          </a:p>
          <a:p>
            <a:pPr marL="109728" indent="0">
              <a:buNone/>
            </a:pPr>
            <a:r>
              <a:rPr lang="en-US" sz="2000"/>
              <a:t>The environment is still centralized.</a:t>
            </a:r>
          </a:p>
        </p:txBody>
      </p:sp>
      <p:sp>
        <p:nvSpPr>
          <p:cNvPr id="3" name="Title 2"/>
          <p:cNvSpPr>
            <a:spLocks noGrp="1"/>
          </p:cNvSpPr>
          <p:nvPr>
            <p:ph type="title"/>
          </p:nvPr>
        </p:nvSpPr>
        <p:spPr>
          <a:xfrm>
            <a:off x="410319" y="30365"/>
            <a:ext cx="8229600" cy="1143000"/>
          </a:xfrm>
        </p:spPr>
        <p:txBody>
          <a:bodyPr/>
          <a:lstStyle/>
          <a:p>
            <a:r>
              <a:rPr lang="en-US"/>
              <a:t>Contd.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42" y="2283406"/>
            <a:ext cx="8763754" cy="4025914"/>
          </a:xfrm>
          <a:prstGeom prst="rect">
            <a:avLst/>
          </a:prstGeom>
        </p:spPr>
      </p:pic>
    </p:spTree>
    <p:extLst>
      <p:ext uri="{BB962C8B-B14F-4D97-AF65-F5344CB8AC3E}">
        <p14:creationId xmlns:p14="http://schemas.microsoft.com/office/powerpoint/2010/main" val="238681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A single point of failure</a:t>
            </a:r>
          </a:p>
          <a:p>
            <a:pPr>
              <a:buFontTx/>
              <a:buChar char="-"/>
            </a:pPr>
            <a:r>
              <a:rPr lang="en-US"/>
              <a:t>If you do not have sufficient bandwidth to load Google doc, you’ll not be able to edit</a:t>
            </a:r>
          </a:p>
          <a:p>
            <a:pPr>
              <a:buFontTx/>
              <a:buChar char="-"/>
            </a:pPr>
            <a:r>
              <a:rPr lang="en-US"/>
              <a:t>- What if the server crashes?</a:t>
            </a:r>
          </a:p>
          <a:p>
            <a:pPr>
              <a:buFontTx/>
              <a:buChar char="-"/>
            </a:pPr>
            <a:endParaRPr lang="en-US"/>
          </a:p>
        </p:txBody>
      </p:sp>
      <p:sp>
        <p:nvSpPr>
          <p:cNvPr id="3" name="Title 2"/>
          <p:cNvSpPr>
            <a:spLocks noGrp="1"/>
          </p:cNvSpPr>
          <p:nvPr>
            <p:ph type="title"/>
          </p:nvPr>
        </p:nvSpPr>
        <p:spPr/>
        <p:txBody>
          <a:bodyPr>
            <a:normAutofit fontScale="90000"/>
          </a:bodyPr>
          <a:lstStyle/>
          <a:p>
            <a:r>
              <a:rPr lang="en-US"/>
              <a:t>Problems with a centralized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446" y="3209453"/>
            <a:ext cx="6020554" cy="3648547"/>
          </a:xfrm>
          <a:prstGeom prst="rect">
            <a:avLst/>
          </a:prstGeom>
        </p:spPr>
      </p:pic>
    </p:spTree>
    <p:extLst>
      <p:ext uri="{BB962C8B-B14F-4D97-AF65-F5344CB8AC3E}">
        <p14:creationId xmlns:p14="http://schemas.microsoft.com/office/powerpoint/2010/main" val="3710407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314" y="1481328"/>
            <a:ext cx="4079304" cy="4525963"/>
          </a:xfrm>
        </p:spPr>
        <p:txBody>
          <a:bodyPr>
            <a:normAutofit fontScale="92500" lnSpcReduction="10000"/>
          </a:bodyPr>
          <a:lstStyle/>
          <a:p>
            <a:r>
              <a:rPr lang="en-US"/>
              <a:t>Complete reliance on single point (centralized) is not safe</a:t>
            </a:r>
          </a:p>
          <a:p>
            <a:endParaRPr lang="en-US"/>
          </a:p>
          <a:p>
            <a:r>
              <a:rPr lang="en-US"/>
              <a:t>Decentralized: Multiple points of coordination </a:t>
            </a:r>
          </a:p>
          <a:p>
            <a:endParaRPr lang="en-US"/>
          </a:p>
          <a:p>
            <a:r>
              <a:rPr lang="en-US"/>
              <a:t>Distributed: Everyone collectively execute the job</a:t>
            </a:r>
          </a:p>
        </p:txBody>
      </p:sp>
      <p:sp>
        <p:nvSpPr>
          <p:cNvPr id="3" name="Title 2"/>
          <p:cNvSpPr>
            <a:spLocks noGrp="1"/>
          </p:cNvSpPr>
          <p:nvPr>
            <p:ph type="title"/>
          </p:nvPr>
        </p:nvSpPr>
        <p:spPr/>
        <p:txBody>
          <a:bodyPr>
            <a:normAutofit fontScale="90000"/>
          </a:bodyPr>
          <a:lstStyle/>
          <a:p>
            <a:r>
              <a:rPr lang="en-US"/>
              <a:t>Centralized vs Decentralized vs Distributed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281382"/>
            <a:ext cx="5152143" cy="4725909"/>
          </a:xfrm>
          <a:prstGeom prst="rect">
            <a:avLst/>
          </a:prstGeom>
        </p:spPr>
      </p:pic>
    </p:spTree>
    <p:extLst>
      <p:ext uri="{BB962C8B-B14F-4D97-AF65-F5344CB8AC3E}">
        <p14:creationId xmlns:p14="http://schemas.microsoft.com/office/powerpoint/2010/main" val="77916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Alice                                                   Bob</a:t>
            </a:r>
          </a:p>
        </p:txBody>
      </p:sp>
      <p:sp>
        <p:nvSpPr>
          <p:cNvPr id="3" name="Title 2"/>
          <p:cNvSpPr>
            <a:spLocks noGrp="1"/>
          </p:cNvSpPr>
          <p:nvPr>
            <p:ph type="title"/>
          </p:nvPr>
        </p:nvSpPr>
        <p:spPr/>
        <p:txBody>
          <a:bodyPr/>
          <a:lstStyle/>
          <a:p>
            <a:r>
              <a:rPr lang="en-US"/>
              <a:t>A Plausibly Ideal Solution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850" y="2155267"/>
            <a:ext cx="1176950" cy="33588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096420"/>
            <a:ext cx="1530036" cy="347653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8256" y="3006884"/>
            <a:ext cx="1146821" cy="117429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2383" y="2177901"/>
            <a:ext cx="1774479" cy="33950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3060613"/>
            <a:ext cx="1063006" cy="1088467"/>
          </a:xfrm>
          <a:prstGeom prst="rect">
            <a:avLst/>
          </a:prstGeom>
        </p:spPr>
      </p:pic>
    </p:spTree>
    <p:extLst>
      <p:ext uri="{BB962C8B-B14F-4D97-AF65-F5344CB8AC3E}">
        <p14:creationId xmlns:p14="http://schemas.microsoft.com/office/powerpoint/2010/main" val="296784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t>Block Chain</a:t>
            </a:r>
          </a:p>
          <a:p>
            <a:endParaRPr lang="en-US"/>
          </a:p>
          <a:p>
            <a:endParaRPr lang="en-US"/>
          </a:p>
          <a:p>
            <a:endParaRPr lang="en-US"/>
          </a:p>
          <a:p>
            <a:endParaRPr lang="en-US"/>
          </a:p>
          <a:p>
            <a:endParaRPr lang="en-US"/>
          </a:p>
          <a:p>
            <a:endParaRPr lang="en-US"/>
          </a:p>
          <a:p>
            <a:endParaRPr lang="en-US"/>
          </a:p>
        </p:txBody>
      </p:sp>
      <p:sp>
        <p:nvSpPr>
          <p:cNvPr id="3" name="Title 2"/>
          <p:cNvSpPr>
            <a:spLocks noGrp="1"/>
          </p:cNvSpPr>
          <p:nvPr>
            <p:ph type="title"/>
          </p:nvPr>
        </p:nvSpPr>
        <p:spPr/>
        <p:txBody>
          <a:bodyPr>
            <a:normAutofit fontScale="90000"/>
          </a:bodyPr>
          <a:lstStyle/>
          <a:p>
            <a:r>
              <a:rPr lang="en-US" err="1"/>
              <a:t>Blockchain</a:t>
            </a:r>
            <a:r>
              <a:rPr lang="en-US"/>
              <a:t> – The Internet Database of Support Decentralization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420888"/>
            <a:ext cx="8712968" cy="3744416"/>
          </a:xfrm>
          <a:prstGeom prst="rect">
            <a:avLst/>
          </a:prstGeom>
        </p:spPr>
      </p:pic>
    </p:spTree>
    <p:extLst>
      <p:ext uri="{BB962C8B-B14F-4D97-AF65-F5344CB8AC3E}">
        <p14:creationId xmlns:p14="http://schemas.microsoft.com/office/powerpoint/2010/main" val="288505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solidFill>
                  <a:schemeClr val="tx1"/>
                </a:solidFill>
                <a:latin typeface="Times New Roman" pitchFamily="18" charset="0"/>
                <a:cs typeface="Times New Roman" pitchFamily="18" charset="0"/>
              </a:rPr>
              <a:t> </a:t>
            </a:r>
            <a:r>
              <a:rPr lang="en-IN" b="1" err="1">
                <a:solidFill>
                  <a:schemeClr val="tx1"/>
                </a:solidFill>
                <a:latin typeface="Times New Roman" pitchFamily="18" charset="0"/>
                <a:cs typeface="Times New Roman" pitchFamily="18" charset="0"/>
              </a:rPr>
              <a:t>Blockchain</a:t>
            </a:r>
            <a:r>
              <a:rPr lang="en-IN" b="1">
                <a:solidFill>
                  <a:schemeClr val="tx1"/>
                </a:solidFill>
                <a:latin typeface="Times New Roman" pitchFamily="18" charset="0"/>
                <a:cs typeface="Times New Roman" pitchFamily="18" charset="0"/>
              </a:rPr>
              <a:t> Technology</a:t>
            </a:r>
            <a:endParaRPr lang="en-US" b="1">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a:latin typeface="Times New Roman" pitchFamily="18" charset="0"/>
                <a:cs typeface="Times New Roman" pitchFamily="18" charset="0"/>
              </a:rPr>
              <a:t>In recent years, a new technology of decentralized systems emerged known as Blockchain.</a:t>
            </a:r>
          </a:p>
          <a:p>
            <a:pPr algn="just"/>
            <a:endParaRPr lang="en-US">
              <a:latin typeface="Times New Roman" pitchFamily="18" charset="0"/>
              <a:cs typeface="Times New Roman" pitchFamily="18" charset="0"/>
            </a:endParaRPr>
          </a:p>
          <a:p>
            <a:pPr algn="just"/>
            <a:r>
              <a:rPr lang="en-US">
                <a:latin typeface="Times New Roman" pitchFamily="18" charset="0"/>
                <a:cs typeface="Times New Roman" pitchFamily="18" charset="0"/>
              </a:rPr>
              <a:t>A </a:t>
            </a:r>
            <a:r>
              <a:rPr lang="en-US" err="1">
                <a:latin typeface="Times New Roman" pitchFamily="18" charset="0"/>
                <a:cs typeface="Times New Roman" pitchFamily="18" charset="0"/>
              </a:rPr>
              <a:t>Blockchain</a:t>
            </a:r>
            <a:r>
              <a:rPr lang="en-US">
                <a:latin typeface="Times New Roman" pitchFamily="18" charset="0"/>
                <a:cs typeface="Times New Roman" pitchFamily="18" charset="0"/>
              </a:rPr>
              <a:t> can be defined as a distributed ledger, where data can be stored in a secure manner so that, the alteration or modification of data is not possible.</a:t>
            </a:r>
          </a:p>
          <a:p>
            <a:pPr algn="just"/>
            <a:endParaRPr lang="en-IN">
              <a:latin typeface="Times New Roman" pitchFamily="18" charset="0"/>
              <a:cs typeface="Times New Roman" pitchFamily="18" charset="0"/>
            </a:endParaRPr>
          </a:p>
          <a:p>
            <a:pPr algn="just"/>
            <a:r>
              <a:rPr lang="en-US">
                <a:latin typeface="Times New Roman" pitchFamily="18" charset="0"/>
                <a:cs typeface="Times New Roman" pitchFamily="18" charset="0"/>
              </a:rPr>
              <a:t>On the basic level, Blockchain uses “Asymmetric Cryptography” and “Distributed Consensus Algorithms”.</a:t>
            </a:r>
          </a:p>
        </p:txBody>
      </p:sp>
    </p:spTree>
    <p:extLst>
      <p:ext uri="{BB962C8B-B14F-4D97-AF65-F5344CB8AC3E}">
        <p14:creationId xmlns:p14="http://schemas.microsoft.com/office/powerpoint/2010/main" val="129675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solidFill>
                  <a:schemeClr val="tx1"/>
                </a:solidFill>
                <a:latin typeface="Times New Roman" pitchFamily="18" charset="0"/>
                <a:cs typeface="Times New Roman" pitchFamily="18" charset="0"/>
              </a:rPr>
              <a:t>Cont.</a:t>
            </a:r>
            <a:endParaRPr lang="en-US" b="1">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428768"/>
            <a:ext cx="8503920" cy="4929190"/>
          </a:xfrm>
        </p:spPr>
        <p:txBody>
          <a:bodyPr/>
          <a:lstStyle/>
          <a:p>
            <a:r>
              <a:rPr lang="en-IN"/>
              <a:t>Basic structure of Block of blockchain :-</a:t>
            </a:r>
          </a:p>
          <a:p>
            <a:endParaRPr lang="en-IN"/>
          </a:p>
          <a:p>
            <a:endParaRPr lang="en-IN"/>
          </a:p>
          <a:p>
            <a:endParaRPr lang="en-IN"/>
          </a:p>
          <a:p>
            <a:endParaRPr lang="en-IN"/>
          </a:p>
          <a:p>
            <a:endParaRPr lang="en-IN"/>
          </a:p>
          <a:p>
            <a:endParaRPr lang="en-IN"/>
          </a:p>
          <a:p>
            <a:endParaRPr lang="en-IN"/>
          </a:p>
          <a:p>
            <a:endParaRPr lang="en-IN"/>
          </a:p>
          <a:p>
            <a:pPr algn="ctr">
              <a:buNone/>
            </a:pPr>
            <a:endParaRPr lang="en-IN" sz="1600" b="1">
              <a:latin typeface="Times New Roman" pitchFamily="18" charset="0"/>
              <a:cs typeface="Times New Roman" pitchFamily="18" charset="0"/>
            </a:endParaRPr>
          </a:p>
          <a:p>
            <a:pPr algn="ctr">
              <a:buNone/>
            </a:pPr>
            <a:r>
              <a:rPr lang="en-IN" sz="1600">
                <a:latin typeface="Times New Roman" pitchFamily="18" charset="0"/>
                <a:cs typeface="Times New Roman" pitchFamily="18" charset="0"/>
              </a:rPr>
              <a:t>A structure of public ledger</a:t>
            </a:r>
          </a:p>
          <a:p>
            <a:endParaRPr lang="en-IN"/>
          </a:p>
          <a:p>
            <a:endParaRPr lang="en-IN"/>
          </a:p>
          <a:p>
            <a:endParaRPr lang="en-IN"/>
          </a:p>
          <a:p>
            <a:endParaRPr lang="en-IN"/>
          </a:p>
          <a:p>
            <a:endParaRPr lang="en-IN"/>
          </a:p>
          <a:p>
            <a:endParaRPr lang="en-IN"/>
          </a:p>
          <a:p>
            <a:endParaRPr lang="en-IN"/>
          </a:p>
          <a:p>
            <a:pPr>
              <a:buNone/>
            </a:pPr>
            <a:endParaRPr lang="en-IN" sz="1600" b="1">
              <a:latin typeface="Times New Roman" pitchFamily="18" charset="0"/>
              <a:cs typeface="Times New Roman" pitchFamily="18" charset="0"/>
            </a:endParaRPr>
          </a:p>
        </p:txBody>
      </p:sp>
      <p:sp>
        <p:nvSpPr>
          <p:cNvPr id="33" name="Rectangle 32"/>
          <p:cNvSpPr/>
          <p:nvPr/>
        </p:nvSpPr>
        <p:spPr>
          <a:xfrm>
            <a:off x="1214414" y="2330588"/>
            <a:ext cx="2143140" cy="3000396"/>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4" name="Rectangle 33"/>
          <p:cNvSpPr/>
          <p:nvPr/>
        </p:nvSpPr>
        <p:spPr>
          <a:xfrm>
            <a:off x="3714744" y="2330588"/>
            <a:ext cx="2143140" cy="3000396"/>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5" name="Rectangle 34"/>
          <p:cNvSpPr/>
          <p:nvPr/>
        </p:nvSpPr>
        <p:spPr>
          <a:xfrm>
            <a:off x="6215074" y="2330588"/>
            <a:ext cx="2143140" cy="3000396"/>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6" name="Rectangle 45"/>
          <p:cNvSpPr/>
          <p:nvPr/>
        </p:nvSpPr>
        <p:spPr>
          <a:xfrm>
            <a:off x="1428728" y="2616340"/>
            <a:ext cx="1714512" cy="1571636"/>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1200" b="1">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Version</a:t>
            </a:r>
            <a:endParaRPr lang="en-US" sz="1200">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Current block hash</a:t>
            </a:r>
            <a:endParaRPr lang="en-US" sz="1200">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Merkle Root </a:t>
            </a:r>
            <a:endParaRPr lang="en-US" sz="1200">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(Hash of block N-3)</a:t>
            </a:r>
            <a:endParaRPr lang="en-US" sz="1200">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Nonce</a:t>
            </a:r>
            <a:endParaRPr lang="en-US" sz="1200">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Timestamp</a:t>
            </a:r>
            <a:endParaRPr lang="en-US" sz="1200">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Difficulty target</a:t>
            </a:r>
            <a:endParaRPr lang="en-US" sz="1200">
              <a:solidFill>
                <a:schemeClr val="tx1"/>
              </a:solidFill>
              <a:latin typeface="Times New Roman" pitchFamily="18" charset="0"/>
              <a:cs typeface="Times New Roman" pitchFamily="18" charset="0"/>
            </a:endParaRPr>
          </a:p>
          <a:p>
            <a:pPr algn="ctr"/>
            <a:endParaRPr lang="en-US"/>
          </a:p>
        </p:txBody>
      </p:sp>
      <p:sp>
        <p:nvSpPr>
          <p:cNvPr id="47" name="Rectangle 46"/>
          <p:cNvSpPr/>
          <p:nvPr/>
        </p:nvSpPr>
        <p:spPr>
          <a:xfrm>
            <a:off x="3929058" y="2616340"/>
            <a:ext cx="1714512" cy="1571636"/>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1200" b="1">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Version</a:t>
            </a:r>
            <a:endParaRPr lang="en-US" sz="1200" b="1">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Current block hash</a:t>
            </a:r>
            <a:endParaRPr lang="en-US" sz="1200" b="1">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Merkle Root </a:t>
            </a:r>
            <a:endParaRPr lang="en-US" sz="1200" b="1">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(Hash of block N-2)</a:t>
            </a:r>
            <a:endParaRPr lang="en-US" sz="1200" b="1">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Nonce</a:t>
            </a:r>
            <a:endParaRPr lang="en-US" sz="1200" b="1">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Timestamp</a:t>
            </a:r>
            <a:endParaRPr lang="en-US" sz="1200" b="1">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Difficulty target</a:t>
            </a:r>
            <a:endParaRPr lang="en-US" sz="1200" b="1">
              <a:solidFill>
                <a:schemeClr val="tx1"/>
              </a:solidFill>
              <a:latin typeface="Times New Roman" pitchFamily="18" charset="0"/>
              <a:cs typeface="Times New Roman" pitchFamily="18" charset="0"/>
            </a:endParaRPr>
          </a:p>
          <a:p>
            <a:pPr algn="ctr"/>
            <a:endParaRPr lang="en-US" sz="1200" b="1">
              <a:solidFill>
                <a:schemeClr val="tx1"/>
              </a:solidFill>
              <a:latin typeface="Times New Roman" pitchFamily="18" charset="0"/>
              <a:cs typeface="Times New Roman" pitchFamily="18" charset="0"/>
            </a:endParaRPr>
          </a:p>
        </p:txBody>
      </p:sp>
      <p:sp>
        <p:nvSpPr>
          <p:cNvPr id="48" name="Rectangle 47"/>
          <p:cNvSpPr/>
          <p:nvPr/>
        </p:nvSpPr>
        <p:spPr>
          <a:xfrm>
            <a:off x="6429388" y="2616340"/>
            <a:ext cx="1714512" cy="1571636"/>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1200" b="1">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Version</a:t>
            </a:r>
            <a:endParaRPr lang="en-US" sz="1200" b="1">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Current block hash</a:t>
            </a:r>
            <a:endParaRPr lang="en-US" sz="1200" b="1">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Merkle Root </a:t>
            </a:r>
            <a:endParaRPr lang="en-US" sz="1200" b="1">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(Hash of block N-1)</a:t>
            </a:r>
            <a:endParaRPr lang="en-US" sz="1200" b="1">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Nonce</a:t>
            </a:r>
            <a:endParaRPr lang="en-US" sz="1200" b="1">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Timestamp</a:t>
            </a:r>
            <a:endParaRPr lang="en-US" sz="1200" b="1">
              <a:solidFill>
                <a:schemeClr val="tx1"/>
              </a:solidFill>
              <a:latin typeface="Times New Roman" pitchFamily="18" charset="0"/>
              <a:cs typeface="Times New Roman" pitchFamily="18" charset="0"/>
            </a:endParaRPr>
          </a:p>
          <a:p>
            <a:pPr algn="ctr"/>
            <a:r>
              <a:rPr lang="en-IN" sz="1200" b="1">
                <a:solidFill>
                  <a:schemeClr val="tx1"/>
                </a:solidFill>
                <a:latin typeface="Times New Roman" pitchFamily="18" charset="0"/>
                <a:cs typeface="Times New Roman" pitchFamily="18" charset="0"/>
              </a:rPr>
              <a:t>Difficulty target</a:t>
            </a:r>
            <a:endParaRPr lang="en-US" sz="1200" b="1">
              <a:solidFill>
                <a:schemeClr val="tx1"/>
              </a:solidFill>
              <a:latin typeface="Times New Roman" pitchFamily="18" charset="0"/>
              <a:cs typeface="Times New Roman" pitchFamily="18" charset="0"/>
            </a:endParaRPr>
          </a:p>
          <a:p>
            <a:pPr algn="ctr"/>
            <a:endParaRPr lang="en-US" sz="1200" b="1">
              <a:solidFill>
                <a:schemeClr val="tx1"/>
              </a:solidFill>
              <a:latin typeface="Times New Roman" pitchFamily="18" charset="0"/>
              <a:cs typeface="Times New Roman" pitchFamily="18" charset="0"/>
            </a:endParaRPr>
          </a:p>
        </p:txBody>
      </p:sp>
      <p:sp>
        <p:nvSpPr>
          <p:cNvPr id="49" name="Rectangle 48"/>
          <p:cNvSpPr/>
          <p:nvPr/>
        </p:nvSpPr>
        <p:spPr>
          <a:xfrm>
            <a:off x="1428728" y="4330852"/>
            <a:ext cx="1714512" cy="785818"/>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1200" b="1">
              <a:solidFill>
                <a:schemeClr val="tx1"/>
              </a:solidFill>
              <a:latin typeface="Times New Roman" pitchFamily="18" charset="0"/>
              <a:cs typeface="Times New Roman" pitchFamily="18" charset="0"/>
            </a:endParaRPr>
          </a:p>
          <a:p>
            <a:pPr algn="just"/>
            <a:r>
              <a:rPr lang="en-IN" sz="1200" b="1">
                <a:solidFill>
                  <a:schemeClr val="tx1"/>
                </a:solidFill>
                <a:latin typeface="Times New Roman" pitchFamily="18" charset="0"/>
                <a:cs typeface="Times New Roman" pitchFamily="18" charset="0"/>
              </a:rPr>
              <a:t>Txn1,  Txn2,  .............., Txn n-1,  Txn n </a:t>
            </a:r>
            <a:endParaRPr lang="en-US" sz="1200">
              <a:solidFill>
                <a:schemeClr val="tx1"/>
              </a:solidFill>
              <a:latin typeface="Times New Roman" pitchFamily="18" charset="0"/>
              <a:cs typeface="Times New Roman" pitchFamily="18" charset="0"/>
            </a:endParaRPr>
          </a:p>
          <a:p>
            <a:pPr algn="ctr"/>
            <a:endParaRPr lang="en-US"/>
          </a:p>
        </p:txBody>
      </p:sp>
      <p:sp>
        <p:nvSpPr>
          <p:cNvPr id="50" name="Rectangle 49"/>
          <p:cNvSpPr/>
          <p:nvPr/>
        </p:nvSpPr>
        <p:spPr>
          <a:xfrm>
            <a:off x="3929058" y="4330852"/>
            <a:ext cx="1714512" cy="785818"/>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1200" b="1">
              <a:solidFill>
                <a:schemeClr val="tx1"/>
              </a:solidFill>
              <a:latin typeface="Times New Roman" pitchFamily="18" charset="0"/>
              <a:cs typeface="Times New Roman" pitchFamily="18" charset="0"/>
            </a:endParaRPr>
          </a:p>
          <a:p>
            <a:pPr algn="just"/>
            <a:r>
              <a:rPr lang="en-IN" sz="1200" b="1">
                <a:solidFill>
                  <a:schemeClr val="tx1"/>
                </a:solidFill>
                <a:latin typeface="Times New Roman" pitchFamily="18" charset="0"/>
                <a:cs typeface="Times New Roman" pitchFamily="18" charset="0"/>
              </a:rPr>
              <a:t>Txn1,  Txn2,  .............., Txn n-1,  Txn n </a:t>
            </a:r>
            <a:endParaRPr lang="en-US" sz="1200">
              <a:solidFill>
                <a:schemeClr val="tx1"/>
              </a:solidFill>
              <a:latin typeface="Times New Roman" pitchFamily="18" charset="0"/>
              <a:cs typeface="Times New Roman" pitchFamily="18" charset="0"/>
            </a:endParaRPr>
          </a:p>
          <a:p>
            <a:pPr algn="ctr"/>
            <a:endParaRPr lang="en-US"/>
          </a:p>
        </p:txBody>
      </p:sp>
      <p:sp>
        <p:nvSpPr>
          <p:cNvPr id="51" name="Rectangle 50"/>
          <p:cNvSpPr/>
          <p:nvPr/>
        </p:nvSpPr>
        <p:spPr>
          <a:xfrm>
            <a:off x="6429388" y="4330852"/>
            <a:ext cx="1714512" cy="785818"/>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1200" b="1">
              <a:solidFill>
                <a:schemeClr val="tx1"/>
              </a:solidFill>
              <a:latin typeface="Times New Roman" pitchFamily="18" charset="0"/>
              <a:cs typeface="Times New Roman" pitchFamily="18" charset="0"/>
            </a:endParaRPr>
          </a:p>
          <a:p>
            <a:pPr algn="just"/>
            <a:r>
              <a:rPr lang="en-IN" sz="1200" b="1">
                <a:solidFill>
                  <a:schemeClr val="tx1"/>
                </a:solidFill>
                <a:latin typeface="Times New Roman" pitchFamily="18" charset="0"/>
                <a:cs typeface="Times New Roman" pitchFamily="18" charset="0"/>
              </a:rPr>
              <a:t>Txn1,  Txn2,  .............., Txn n-1,  Txn n </a:t>
            </a:r>
            <a:endParaRPr lang="en-US" sz="1200">
              <a:solidFill>
                <a:schemeClr val="tx1"/>
              </a:solidFill>
              <a:latin typeface="Times New Roman" pitchFamily="18" charset="0"/>
              <a:cs typeface="Times New Roman" pitchFamily="18" charset="0"/>
            </a:endParaRPr>
          </a:p>
          <a:p>
            <a:pPr algn="ctr"/>
            <a:endParaRPr lang="en-US"/>
          </a:p>
        </p:txBody>
      </p:sp>
      <p:sp>
        <p:nvSpPr>
          <p:cNvPr id="52" name="Rectangle 51"/>
          <p:cNvSpPr/>
          <p:nvPr/>
        </p:nvSpPr>
        <p:spPr>
          <a:xfrm>
            <a:off x="1214414" y="5473860"/>
            <a:ext cx="2143140" cy="28575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b="1"/>
              <a:t>Block N-</a:t>
            </a:r>
            <a:r>
              <a:rPr lang="en-IN" sz="2000" b="1"/>
              <a:t>2</a:t>
            </a:r>
            <a:endParaRPr lang="en-US" sz="1200" b="1"/>
          </a:p>
        </p:txBody>
      </p:sp>
      <p:sp>
        <p:nvSpPr>
          <p:cNvPr id="53" name="Rectangle 52"/>
          <p:cNvSpPr/>
          <p:nvPr/>
        </p:nvSpPr>
        <p:spPr>
          <a:xfrm>
            <a:off x="3714744" y="5473860"/>
            <a:ext cx="2143140" cy="28575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b="1"/>
              <a:t>Block N-</a:t>
            </a:r>
            <a:r>
              <a:rPr lang="en-IN" sz="2000" b="1"/>
              <a:t>1</a:t>
            </a:r>
            <a:endParaRPr lang="en-US" sz="1200" b="1"/>
          </a:p>
        </p:txBody>
      </p:sp>
      <p:sp>
        <p:nvSpPr>
          <p:cNvPr id="54" name="Rectangle 53"/>
          <p:cNvSpPr/>
          <p:nvPr/>
        </p:nvSpPr>
        <p:spPr>
          <a:xfrm>
            <a:off x="6215074" y="5473860"/>
            <a:ext cx="2143140" cy="28575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b="1"/>
              <a:t>Block N</a:t>
            </a:r>
            <a:endParaRPr lang="en-US" sz="1200" b="1"/>
          </a:p>
        </p:txBody>
      </p:sp>
      <p:cxnSp>
        <p:nvCxnSpPr>
          <p:cNvPr id="63" name="Elbow Connector 62"/>
          <p:cNvCxnSpPr>
            <a:stCxn id="47" idx="1"/>
          </p:cNvCxnSpPr>
          <p:nvPr/>
        </p:nvCxnSpPr>
        <p:spPr>
          <a:xfrm rot="10800000" flipV="1">
            <a:off x="3357554" y="3402158"/>
            <a:ext cx="571504" cy="500066"/>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68" name="Elbow Connector 67"/>
          <p:cNvCxnSpPr/>
          <p:nvPr/>
        </p:nvCxnSpPr>
        <p:spPr>
          <a:xfrm rot="10800000" flipV="1">
            <a:off x="5857884" y="3402157"/>
            <a:ext cx="571504" cy="500066"/>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rot="10800000" flipV="1">
            <a:off x="857224" y="3402157"/>
            <a:ext cx="571504" cy="500066"/>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1021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solidFill>
                  <a:schemeClr val="tx1"/>
                </a:solidFill>
                <a:latin typeface="Times New Roman" pitchFamily="18" charset="0"/>
                <a:cs typeface="Times New Roman" pitchFamily="18" charset="0"/>
              </a:rPr>
              <a:t> Blockchain Operation</a:t>
            </a:r>
            <a:endParaRPr lang="en-US" b="1">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lgn="just"/>
            <a:r>
              <a:rPr lang="en-IN">
                <a:latin typeface="Times New Roman" pitchFamily="18" charset="0"/>
                <a:cs typeface="Times New Roman" pitchFamily="18" charset="0"/>
              </a:rPr>
              <a:t>The following operations are required to add a new information/transaction to the Blockchain:</a:t>
            </a:r>
          </a:p>
          <a:p>
            <a:pPr lvl="1" algn="just"/>
            <a:r>
              <a:rPr lang="en-US" sz="2300">
                <a:solidFill>
                  <a:schemeClr val="tx1"/>
                </a:solidFill>
                <a:latin typeface="Times New Roman" pitchFamily="18" charset="0"/>
                <a:cs typeface="Times New Roman" pitchFamily="18" charset="0"/>
              </a:rPr>
              <a:t>The new transaction is merged with other stored transactions of the Blockchain and forms a new block.</a:t>
            </a:r>
            <a:endParaRPr lang="en-US" sz="3500">
              <a:solidFill>
                <a:schemeClr val="tx1"/>
              </a:solidFill>
              <a:latin typeface="Times New Roman" pitchFamily="18" charset="0"/>
              <a:cs typeface="Times New Roman" pitchFamily="18" charset="0"/>
            </a:endParaRPr>
          </a:p>
          <a:p>
            <a:pPr lvl="1" algn="just"/>
            <a:r>
              <a:rPr lang="en-US" sz="2300">
                <a:solidFill>
                  <a:schemeClr val="tx1"/>
                </a:solidFill>
                <a:latin typeface="Times New Roman" pitchFamily="18" charset="0"/>
                <a:cs typeface="Times New Roman" pitchFamily="18" charset="0"/>
              </a:rPr>
              <a:t>Miners verify the merged transactions of the new block with respect to the defined rules.</a:t>
            </a:r>
            <a:endParaRPr lang="en-US" sz="3500">
              <a:solidFill>
                <a:schemeClr val="tx1"/>
              </a:solidFill>
              <a:latin typeface="Times New Roman" pitchFamily="18" charset="0"/>
              <a:cs typeface="Times New Roman" pitchFamily="18" charset="0"/>
            </a:endParaRPr>
          </a:p>
          <a:p>
            <a:pPr lvl="1" algn="just"/>
            <a:r>
              <a:rPr lang="en-US" sz="2300">
                <a:solidFill>
                  <a:schemeClr val="tx1"/>
                </a:solidFill>
                <a:latin typeface="Times New Roman" pitchFamily="18" charset="0"/>
                <a:cs typeface="Times New Roman" pitchFamily="18" charset="0"/>
              </a:rPr>
              <a:t>A consensus mechanism is performed by the Miners to validate the added block.</a:t>
            </a:r>
            <a:endParaRPr lang="en-US" sz="3500">
              <a:solidFill>
                <a:schemeClr val="tx1"/>
              </a:solidFill>
              <a:latin typeface="Times New Roman" pitchFamily="18" charset="0"/>
              <a:cs typeface="Times New Roman" pitchFamily="18" charset="0"/>
            </a:endParaRPr>
          </a:p>
          <a:p>
            <a:pPr lvl="1" algn="just"/>
            <a:r>
              <a:rPr lang="en-US" sz="2300">
                <a:solidFill>
                  <a:schemeClr val="tx1"/>
                </a:solidFill>
                <a:latin typeface="Times New Roman" pitchFamily="18" charset="0"/>
                <a:cs typeface="Times New Roman" pitchFamily="18" charset="0"/>
              </a:rPr>
              <a:t>The Miners that are involved in validating the block will be rewarded.</a:t>
            </a:r>
            <a:endParaRPr lang="en-US" sz="3500">
              <a:solidFill>
                <a:schemeClr val="tx1"/>
              </a:solidFill>
              <a:latin typeface="Times New Roman" pitchFamily="18" charset="0"/>
              <a:cs typeface="Times New Roman" pitchFamily="18" charset="0"/>
            </a:endParaRPr>
          </a:p>
          <a:p>
            <a:pPr lvl="1" algn="just"/>
            <a:r>
              <a:rPr lang="en-US" sz="2300">
                <a:solidFill>
                  <a:schemeClr val="tx1"/>
                </a:solidFill>
                <a:latin typeface="Times New Roman" pitchFamily="18" charset="0"/>
                <a:cs typeface="Times New Roman" pitchFamily="18" charset="0"/>
              </a:rPr>
              <a:t>Verified transactions (grouped into a block) are added in the Blockchain.</a:t>
            </a:r>
            <a:endParaRPr lang="en-US" sz="35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1667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xfrm>
            <a:off x="70104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spcBef>
                <a:spcPct val="20000"/>
              </a:spcBef>
              <a:buClr>
                <a:srgbClr val="000000"/>
              </a:buClr>
              <a:buSzPct val="60000"/>
              <a:buFont typeface="Wingdings" pitchFamily="2" charset="2"/>
              <a:buNone/>
            </a:pPr>
            <a:fld id="{D3FF7114-215C-4B41-81BC-45F26455A925}" type="slidenum">
              <a:rPr lang="en-US" altLang="en-US" sz="3200" smtClean="0">
                <a:solidFill>
                  <a:srgbClr val="000000"/>
                </a:solidFill>
                <a:latin typeface="Arial Black" pitchFamily="34" charset="0"/>
              </a:rPr>
              <a:pPr>
                <a:spcBef>
                  <a:spcPct val="20000"/>
                </a:spcBef>
                <a:buClr>
                  <a:srgbClr val="000000"/>
                </a:buClr>
                <a:buSzPct val="60000"/>
                <a:buFont typeface="Wingdings" pitchFamily="2" charset="2"/>
                <a:buNone/>
              </a:pPr>
              <a:t>2</a:t>
            </a:fld>
            <a:endParaRPr lang="en-US" altLang="en-US" sz="3200">
              <a:solidFill>
                <a:srgbClr val="000000"/>
              </a:solidFill>
              <a:latin typeface="Arial Black" pitchFamily="34" charset="0"/>
            </a:endParaRPr>
          </a:p>
        </p:txBody>
      </p:sp>
      <p:sp>
        <p:nvSpPr>
          <p:cNvPr id="15363" name="Rectangle 2"/>
          <p:cNvSpPr>
            <a:spLocks noGrp="1" noChangeArrowheads="1"/>
          </p:cNvSpPr>
          <p:nvPr>
            <p:ph type="title"/>
          </p:nvPr>
        </p:nvSpPr>
        <p:spPr>
          <a:xfrm>
            <a:off x="611188" y="233363"/>
            <a:ext cx="8281987" cy="584200"/>
          </a:xfrm>
        </p:spPr>
        <p:txBody>
          <a:bodyPr/>
          <a:lstStyle/>
          <a:p>
            <a:r>
              <a:rPr lang="en-US" altLang="en-US" sz="3200">
                <a:solidFill>
                  <a:srgbClr val="FF0000"/>
                </a:solidFill>
              </a:rPr>
              <a:t>What is “Security”</a:t>
            </a:r>
          </a:p>
        </p:txBody>
      </p:sp>
      <p:sp>
        <p:nvSpPr>
          <p:cNvPr id="15364" name="Rectangle 3"/>
          <p:cNvSpPr>
            <a:spLocks noGrp="1" noChangeArrowheads="1"/>
          </p:cNvSpPr>
          <p:nvPr>
            <p:ph type="body" idx="1"/>
          </p:nvPr>
        </p:nvSpPr>
        <p:spPr/>
        <p:txBody>
          <a:bodyPr/>
          <a:lstStyle/>
          <a:p>
            <a:pPr>
              <a:lnSpc>
                <a:spcPct val="90000"/>
              </a:lnSpc>
            </a:pPr>
            <a:r>
              <a:rPr lang="en-US" altLang="en-US" sz="2800"/>
              <a:t>Dictionary.com says:</a:t>
            </a:r>
          </a:p>
          <a:p>
            <a:pPr lvl="1">
              <a:lnSpc>
                <a:spcPct val="90000"/>
              </a:lnSpc>
            </a:pPr>
            <a:r>
              <a:rPr lang="en-US" altLang="en-US" sz="2400" b="1">
                <a:solidFill>
                  <a:schemeClr val="accent2"/>
                </a:solidFill>
              </a:rPr>
              <a:t>1. Freedom from risk or danger; safety.</a:t>
            </a:r>
          </a:p>
          <a:p>
            <a:pPr lvl="1">
              <a:lnSpc>
                <a:spcPct val="90000"/>
              </a:lnSpc>
            </a:pPr>
            <a:r>
              <a:rPr lang="en-US" altLang="en-US" sz="2400" b="1">
                <a:solidFill>
                  <a:schemeClr val="accent2"/>
                </a:solidFill>
              </a:rPr>
              <a:t>2. Freedom from doubt, anxiety, or fear; confidence.</a:t>
            </a:r>
          </a:p>
          <a:p>
            <a:pPr lvl="1">
              <a:lnSpc>
                <a:spcPct val="90000"/>
              </a:lnSpc>
            </a:pPr>
            <a:r>
              <a:rPr lang="en-US" altLang="en-US" sz="2400" b="1">
                <a:solidFill>
                  <a:schemeClr val="accent2"/>
                </a:solidFill>
              </a:rPr>
              <a:t>3. Something that gives or assures safety, as:</a:t>
            </a:r>
          </a:p>
          <a:p>
            <a:pPr lvl="2">
              <a:lnSpc>
                <a:spcPct val="90000"/>
              </a:lnSpc>
            </a:pPr>
            <a:r>
              <a:rPr lang="en-US" altLang="en-US" sz="2000"/>
              <a:t>1. A group or department of private guards: Call building security if a visitor acts suspicious.</a:t>
            </a:r>
          </a:p>
          <a:p>
            <a:pPr lvl="2">
              <a:lnSpc>
                <a:spcPct val="90000"/>
              </a:lnSpc>
            </a:pPr>
            <a:r>
              <a:rPr lang="en-US" altLang="en-US" sz="2000"/>
              <a:t>2. Measures adopted by a government to prevent attack.</a:t>
            </a:r>
          </a:p>
          <a:p>
            <a:pPr lvl="2">
              <a:lnSpc>
                <a:spcPct val="90000"/>
              </a:lnSpc>
            </a:pPr>
            <a:r>
              <a:rPr lang="en-US" altLang="en-US" sz="2000"/>
              <a:t>3. Measures adopted, as by a business or homeowner, to prevent a crime such as burglary or assault: Security was lax at the firm's smaller plant.</a:t>
            </a:r>
          </a:p>
          <a:p>
            <a:pPr lvl="1">
              <a:lnSpc>
                <a:spcPct val="90000"/>
              </a:lnSpc>
              <a:buFontTx/>
              <a:buNone/>
            </a:pPr>
            <a:r>
              <a:rPr lang="en-US" altLang="en-US" sz="2400"/>
              <a:t>…etc.</a:t>
            </a:r>
          </a:p>
        </p:txBody>
      </p:sp>
      <p:pic>
        <p:nvPicPr>
          <p:cNvPr id="15365" name="Picture 4" descr="&#10;prodsec04.jpg                                                  00093991&#10;Ridiculous                     B74677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52400"/>
            <a:ext cx="1666875"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6049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D16D24-EC26-9DB9-90A1-180DB34CE939}"/>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21360D1E-AF00-87E0-738C-2486AD04239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07848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56792"/>
            <a:ext cx="4978896" cy="4525963"/>
          </a:xfrm>
        </p:spPr>
        <p:txBody>
          <a:bodyPr>
            <a:normAutofit lnSpcReduction="10000"/>
          </a:bodyPr>
          <a:lstStyle/>
          <a:p>
            <a:r>
              <a:rPr lang="en-US"/>
              <a:t>Every node maintains a local copy of the global data-sheet</a:t>
            </a:r>
          </a:p>
          <a:p>
            <a:endParaRPr lang="en-US"/>
          </a:p>
          <a:p>
            <a:r>
              <a:rPr lang="en-US" sz="2400"/>
              <a:t>The system ensures consistency among the local copies </a:t>
            </a:r>
          </a:p>
          <a:p>
            <a:pPr>
              <a:buFontTx/>
              <a:buChar char="-"/>
            </a:pPr>
            <a:r>
              <a:rPr lang="en-US" sz="2400"/>
              <a:t>The local copies at every node is identical</a:t>
            </a:r>
          </a:p>
          <a:p>
            <a:pPr marL="109728" indent="0">
              <a:buNone/>
            </a:pPr>
            <a:r>
              <a:rPr lang="en-US" sz="2400"/>
              <a:t>- The local copies are always updated based on the global information</a:t>
            </a:r>
          </a:p>
        </p:txBody>
      </p:sp>
      <p:sp>
        <p:nvSpPr>
          <p:cNvPr id="3" name="Title 2"/>
          <p:cNvSpPr>
            <a:spLocks noGrp="1"/>
          </p:cNvSpPr>
          <p:nvPr>
            <p:ph type="title"/>
          </p:nvPr>
        </p:nvSpPr>
        <p:spPr/>
        <p:txBody>
          <a:bodyPr>
            <a:normAutofit fontScale="90000"/>
          </a:bodyPr>
          <a:lstStyle/>
          <a:p>
            <a:r>
              <a:rPr lang="en-US" b="0"/>
              <a:t>A Very Simplified Look of the </a:t>
            </a:r>
            <a:r>
              <a:rPr lang="en-US" b="0" err="1"/>
              <a:t>Blockchain</a:t>
            </a:r>
            <a:endParaRPr lang="en-US" b="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714" y="1401015"/>
            <a:ext cx="4137434" cy="4481465"/>
          </a:xfrm>
          <a:prstGeom prst="rect">
            <a:avLst/>
          </a:prstGeom>
        </p:spPr>
      </p:pic>
    </p:spTree>
    <p:extLst>
      <p:ext uri="{BB962C8B-B14F-4D97-AF65-F5344CB8AC3E}">
        <p14:creationId xmlns:p14="http://schemas.microsoft.com/office/powerpoint/2010/main" val="1772035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186808" cy="4525963"/>
          </a:xfrm>
        </p:spPr>
        <p:txBody>
          <a:bodyPr>
            <a:normAutofit/>
          </a:bodyPr>
          <a:lstStyle/>
          <a:p>
            <a:r>
              <a:rPr lang="en-US" sz="1800"/>
              <a:t>We call this Public Ledger</a:t>
            </a:r>
          </a:p>
          <a:p>
            <a:pPr marL="109728" indent="0">
              <a:buNone/>
            </a:pPr>
            <a:r>
              <a:rPr lang="en-US" sz="1800"/>
              <a:t>- A database of ‘historical information’ may be utilized for future computation</a:t>
            </a:r>
          </a:p>
          <a:p>
            <a:pPr marL="109728" indent="0">
              <a:buNone/>
            </a:pPr>
            <a:endParaRPr lang="en-US" sz="1800"/>
          </a:p>
          <a:p>
            <a:pPr marL="109728" indent="0">
              <a:buNone/>
            </a:pPr>
            <a:endParaRPr lang="en-US" sz="1800"/>
          </a:p>
          <a:p>
            <a:pPr marL="109728" indent="0">
              <a:buNone/>
            </a:pPr>
            <a:r>
              <a:rPr lang="en-US" sz="1800"/>
              <a:t>An Example:</a:t>
            </a:r>
          </a:p>
          <a:p>
            <a:pPr>
              <a:buFontTx/>
              <a:buChar char="-"/>
            </a:pPr>
            <a:r>
              <a:rPr lang="en-US" sz="1800"/>
              <a:t>Say the historical information are the banking transactions</a:t>
            </a:r>
          </a:p>
          <a:p>
            <a:pPr marL="109728" indent="0">
              <a:buNone/>
            </a:pPr>
            <a:r>
              <a:rPr lang="en-US" sz="1800"/>
              <a:t>- The old transactions are used to validate the new transactions</a:t>
            </a:r>
          </a:p>
        </p:txBody>
      </p:sp>
      <p:sp>
        <p:nvSpPr>
          <p:cNvPr id="3" name="Title 2"/>
          <p:cNvSpPr>
            <a:spLocks noGrp="1"/>
          </p:cNvSpPr>
          <p:nvPr>
            <p:ph type="title"/>
          </p:nvPr>
        </p:nvSpPr>
        <p:spPr/>
        <p:txBody>
          <a:bodyPr>
            <a:normAutofit fontScale="90000"/>
          </a:bodyPr>
          <a:lstStyle/>
          <a:p>
            <a:r>
              <a:rPr lang="en-US" b="0"/>
              <a:t>A Very Simplified Look of the </a:t>
            </a:r>
            <a:r>
              <a:rPr lang="en-US" b="0" err="1"/>
              <a:t>Blockchain</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8917" y="980728"/>
            <a:ext cx="4137434" cy="4481465"/>
          </a:xfrm>
          <a:prstGeom prst="rect">
            <a:avLst/>
          </a:prstGeom>
        </p:spPr>
      </p:pic>
    </p:spTree>
    <p:extLst>
      <p:ext uri="{BB962C8B-B14F-4D97-AF65-F5344CB8AC3E}">
        <p14:creationId xmlns:p14="http://schemas.microsoft.com/office/powerpoint/2010/main" val="663421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1308B9-492A-1AAC-4EF7-3C49B0C596D6}"/>
              </a:ext>
            </a:extLst>
          </p:cNvPr>
          <p:cNvSpPr>
            <a:spLocks noGrp="1"/>
          </p:cNvSpPr>
          <p:nvPr>
            <p:ph idx="1"/>
          </p:nvPr>
        </p:nvSpPr>
        <p:spPr/>
        <p:txBody>
          <a:bodyPr/>
          <a:lstStyle/>
          <a:p>
            <a:endParaRPr lang="en-GB"/>
          </a:p>
        </p:txBody>
      </p:sp>
      <p:sp>
        <p:nvSpPr>
          <p:cNvPr id="3" name="Title 2">
            <a:extLst>
              <a:ext uri="{FF2B5EF4-FFF2-40B4-BE49-F238E27FC236}">
                <a16:creationId xmlns:a16="http://schemas.microsoft.com/office/drawing/2014/main" id="{CE8838AB-F88A-D6D9-108E-49AAABF743D4}"/>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368587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a:t>Node</a:t>
            </a:r>
            <a:r>
              <a:rPr lang="en-IN"/>
              <a:t>: Electronic device connected to the internet</a:t>
            </a:r>
          </a:p>
          <a:p>
            <a:r>
              <a:rPr lang="en-IN"/>
              <a:t>      1.Full Node: Full copy of transaction</a:t>
            </a:r>
          </a:p>
          <a:p>
            <a:r>
              <a:rPr lang="en-IN"/>
              <a:t>      2. Partial Node:  Partial copy of ledger</a:t>
            </a:r>
          </a:p>
          <a:p>
            <a:r>
              <a:rPr lang="en-IN" b="1"/>
              <a:t>Ledger</a:t>
            </a:r>
            <a:r>
              <a:rPr lang="en-IN"/>
              <a:t>: Digital database. Immutable, Distributed, Decentralised.</a:t>
            </a:r>
          </a:p>
          <a:p>
            <a:r>
              <a:rPr lang="en-IN" b="1"/>
              <a:t>Wallet:</a:t>
            </a:r>
            <a:r>
              <a:rPr lang="en-IN"/>
              <a:t> Digital wallet manage </a:t>
            </a:r>
            <a:r>
              <a:rPr lang="en-IN" err="1"/>
              <a:t>cryptocurrency</a:t>
            </a:r>
            <a:r>
              <a:rPr lang="en-IN"/>
              <a:t>.</a:t>
            </a:r>
          </a:p>
          <a:p>
            <a:r>
              <a:rPr lang="en-IN"/>
              <a:t>    1. Privacy, 2. Secured Transaction, 3.Ease of Usage, 4. Currency Conversion</a:t>
            </a:r>
          </a:p>
          <a:p>
            <a:endParaRPr lang="en-IN"/>
          </a:p>
          <a:p>
            <a:endParaRPr lang="en-IN"/>
          </a:p>
        </p:txBody>
      </p:sp>
      <p:sp>
        <p:nvSpPr>
          <p:cNvPr id="3" name="Title 2"/>
          <p:cNvSpPr>
            <a:spLocks noGrp="1"/>
          </p:cNvSpPr>
          <p:nvPr>
            <p:ph type="title"/>
          </p:nvPr>
        </p:nvSpPr>
        <p:spPr/>
        <p:txBody>
          <a:bodyPr/>
          <a:lstStyle/>
          <a:p>
            <a:r>
              <a:rPr lang="en-IN"/>
              <a:t>Components of </a:t>
            </a:r>
            <a:r>
              <a:rPr lang="en-IN" err="1"/>
              <a:t>Blockchain</a:t>
            </a:r>
            <a:endParaRPr lang="en-IN"/>
          </a:p>
        </p:txBody>
      </p:sp>
      <p:sp>
        <p:nvSpPr>
          <p:cNvPr id="4" name="TextBox 3">
            <a:extLst>
              <a:ext uri="{FF2B5EF4-FFF2-40B4-BE49-F238E27FC236}">
                <a16:creationId xmlns:a16="http://schemas.microsoft.com/office/drawing/2014/main" id="{FB6752F8-99A7-D282-0CDD-AA7EC980DF22}"/>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Lucida Sans Unicode"/>
            </a:endParaRPr>
          </a:p>
        </p:txBody>
      </p:sp>
      <p:sp>
        <p:nvSpPr>
          <p:cNvPr id="5" name="TextBox 4">
            <a:extLst>
              <a:ext uri="{FF2B5EF4-FFF2-40B4-BE49-F238E27FC236}">
                <a16:creationId xmlns:a16="http://schemas.microsoft.com/office/drawing/2014/main" id="{34B83AE1-9B96-3067-F88B-C3417B3A8857}"/>
              </a:ext>
            </a:extLst>
          </p:cNvPr>
          <p:cNvSpPr txBox="1"/>
          <p:nvPr/>
        </p:nvSpPr>
        <p:spPr>
          <a:xfrm>
            <a:off x="1026521" y="260519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10F862E3-9E6E-3069-D169-954E6ED7D714}"/>
              </a:ext>
            </a:extLst>
          </p:cNvPr>
          <p:cNvSpPr txBox="1"/>
          <p:nvPr/>
        </p:nvSpPr>
        <p:spPr>
          <a:xfrm>
            <a:off x="3771900" y="37719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Lucida Sans Unicode"/>
            </a:endParaRPr>
          </a:p>
        </p:txBody>
      </p:sp>
    </p:spTree>
    <p:extLst>
      <p:ext uri="{BB962C8B-B14F-4D97-AF65-F5344CB8AC3E}">
        <p14:creationId xmlns:p14="http://schemas.microsoft.com/office/powerpoint/2010/main" val="1182383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a:t>Nonce:</a:t>
            </a:r>
            <a:r>
              <a:rPr lang="en-IN"/>
              <a:t> Randomly generated number.</a:t>
            </a:r>
          </a:p>
          <a:p>
            <a:endParaRPr lang="en-IN"/>
          </a:p>
          <a:p>
            <a:r>
              <a:rPr lang="en-IN" b="1"/>
              <a:t>Hash: </a:t>
            </a:r>
            <a:r>
              <a:rPr lang="en-IN"/>
              <a:t>Data of any size , perform hash </a:t>
            </a:r>
            <a:r>
              <a:rPr lang="en-IN" err="1"/>
              <a:t>opertation</a:t>
            </a:r>
            <a:r>
              <a:rPr lang="en-IN"/>
              <a:t> and returns fixed size</a:t>
            </a:r>
          </a:p>
          <a:p>
            <a:endParaRPr lang="en-IN"/>
          </a:p>
          <a:p>
            <a:r>
              <a:rPr lang="en-IN" b="1"/>
              <a:t>Mining and Consensus Protocol</a:t>
            </a: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292583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8242" y="4149080"/>
            <a:ext cx="588475" cy="1783533"/>
          </a:xfrm>
        </p:spPr>
      </p:pic>
      <p:sp>
        <p:nvSpPr>
          <p:cNvPr id="3" name="Title 2"/>
          <p:cNvSpPr>
            <a:spLocks noGrp="1"/>
          </p:cNvSpPr>
          <p:nvPr>
            <p:ph type="title"/>
          </p:nvPr>
        </p:nvSpPr>
        <p:spPr/>
        <p:txBody>
          <a:bodyPr>
            <a:normAutofit fontScale="90000"/>
          </a:bodyPr>
          <a:lstStyle/>
          <a:p>
            <a:r>
              <a:rPr lang="en-US"/>
              <a:t>An Example of Public ledger in banking system</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2163" y="1895040"/>
            <a:ext cx="708209" cy="160918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8144" y="1895040"/>
            <a:ext cx="528673" cy="150875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5824" y="4169905"/>
            <a:ext cx="615636" cy="1792586"/>
          </a:xfrm>
          <a:prstGeom prst="rect">
            <a:avLst/>
          </a:prstGeom>
        </p:spPr>
      </p:pic>
      <p:sp>
        <p:nvSpPr>
          <p:cNvPr id="9" name="TextBox 8"/>
          <p:cNvSpPr txBox="1"/>
          <p:nvPr/>
        </p:nvSpPr>
        <p:spPr>
          <a:xfrm>
            <a:off x="323528" y="1988840"/>
            <a:ext cx="1584176" cy="923330"/>
          </a:xfrm>
          <a:prstGeom prst="rect">
            <a:avLst/>
          </a:prstGeom>
          <a:noFill/>
        </p:spPr>
        <p:txBody>
          <a:bodyPr wrap="square" rtlCol="0">
            <a:spAutoFit/>
          </a:bodyPr>
          <a:lstStyle/>
          <a:p>
            <a:r>
              <a:rPr lang="en-US"/>
              <a:t>Public ledger of Alice</a:t>
            </a:r>
          </a:p>
        </p:txBody>
      </p:sp>
      <p:sp>
        <p:nvSpPr>
          <p:cNvPr id="10" name="TextBox 9"/>
          <p:cNvSpPr txBox="1"/>
          <p:nvPr/>
        </p:nvSpPr>
        <p:spPr>
          <a:xfrm>
            <a:off x="6876256" y="1865267"/>
            <a:ext cx="1584176" cy="923330"/>
          </a:xfrm>
          <a:prstGeom prst="rect">
            <a:avLst/>
          </a:prstGeom>
          <a:noFill/>
        </p:spPr>
        <p:txBody>
          <a:bodyPr wrap="square" rtlCol="0">
            <a:spAutoFit/>
          </a:bodyPr>
          <a:lstStyle/>
          <a:p>
            <a:r>
              <a:rPr lang="en-US"/>
              <a:t>Public ledger of Bob</a:t>
            </a:r>
          </a:p>
        </p:txBody>
      </p:sp>
      <p:sp>
        <p:nvSpPr>
          <p:cNvPr id="11" name="TextBox 10"/>
          <p:cNvSpPr txBox="1"/>
          <p:nvPr/>
        </p:nvSpPr>
        <p:spPr>
          <a:xfrm>
            <a:off x="457200" y="4293096"/>
            <a:ext cx="1584176" cy="923330"/>
          </a:xfrm>
          <a:prstGeom prst="rect">
            <a:avLst/>
          </a:prstGeom>
          <a:noFill/>
        </p:spPr>
        <p:txBody>
          <a:bodyPr wrap="square" rtlCol="0">
            <a:spAutoFit/>
          </a:bodyPr>
          <a:lstStyle/>
          <a:p>
            <a:r>
              <a:rPr lang="en-US"/>
              <a:t>Public ledger of Eva</a:t>
            </a:r>
          </a:p>
        </p:txBody>
      </p:sp>
      <p:sp>
        <p:nvSpPr>
          <p:cNvPr id="12" name="TextBox 11"/>
          <p:cNvSpPr txBox="1"/>
          <p:nvPr/>
        </p:nvSpPr>
        <p:spPr>
          <a:xfrm>
            <a:off x="7090070" y="4293096"/>
            <a:ext cx="1584176" cy="923330"/>
          </a:xfrm>
          <a:prstGeom prst="rect">
            <a:avLst/>
          </a:prstGeom>
          <a:noFill/>
        </p:spPr>
        <p:txBody>
          <a:bodyPr wrap="square" rtlCol="0">
            <a:spAutoFit/>
          </a:bodyPr>
          <a:lstStyle/>
          <a:p>
            <a:r>
              <a:rPr lang="en-US"/>
              <a:t>Public ledger of Jane</a:t>
            </a:r>
          </a:p>
        </p:txBody>
      </p:sp>
      <p:sp>
        <p:nvSpPr>
          <p:cNvPr id="13" name="Rectangle 12"/>
          <p:cNvSpPr/>
          <p:nvPr/>
        </p:nvSpPr>
        <p:spPr>
          <a:xfrm>
            <a:off x="755576" y="2912170"/>
            <a:ext cx="1650248" cy="491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Alice  100 </a:t>
            </a:r>
            <a:r>
              <a:rPr lang="en-US" b="1" err="1">
                <a:solidFill>
                  <a:schemeClr val="tx1"/>
                </a:solidFill>
              </a:rPr>
              <a:t>Rs</a:t>
            </a:r>
            <a:endParaRPr lang="en-US" b="1">
              <a:solidFill>
                <a:schemeClr val="tx1"/>
              </a:solidFill>
            </a:endParaRPr>
          </a:p>
        </p:txBody>
      </p:sp>
      <p:sp>
        <p:nvSpPr>
          <p:cNvPr id="14" name="Rectangle 13"/>
          <p:cNvSpPr/>
          <p:nvPr/>
        </p:nvSpPr>
        <p:spPr>
          <a:xfrm>
            <a:off x="6767701" y="2912170"/>
            <a:ext cx="1650248" cy="491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Alice  100 </a:t>
            </a:r>
            <a:r>
              <a:rPr lang="en-US" b="1" err="1">
                <a:solidFill>
                  <a:schemeClr val="tx1"/>
                </a:solidFill>
              </a:rPr>
              <a:t>Rs</a:t>
            </a:r>
            <a:endParaRPr lang="en-US" b="1">
              <a:solidFill>
                <a:schemeClr val="tx1"/>
              </a:solidFill>
            </a:endParaRPr>
          </a:p>
        </p:txBody>
      </p:sp>
      <p:sp>
        <p:nvSpPr>
          <p:cNvPr id="15" name="Rectangle 14"/>
          <p:cNvSpPr/>
          <p:nvPr/>
        </p:nvSpPr>
        <p:spPr>
          <a:xfrm>
            <a:off x="753592" y="5390484"/>
            <a:ext cx="1650248" cy="491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Alice  100 </a:t>
            </a:r>
            <a:r>
              <a:rPr lang="en-US" b="1" err="1">
                <a:solidFill>
                  <a:schemeClr val="tx1"/>
                </a:solidFill>
              </a:rPr>
              <a:t>Rs</a:t>
            </a:r>
            <a:endParaRPr lang="en-US" b="1">
              <a:solidFill>
                <a:schemeClr val="tx1"/>
              </a:solidFill>
            </a:endParaRPr>
          </a:p>
        </p:txBody>
      </p:sp>
      <p:sp>
        <p:nvSpPr>
          <p:cNvPr id="16" name="Rectangle 15"/>
          <p:cNvSpPr/>
          <p:nvPr/>
        </p:nvSpPr>
        <p:spPr>
          <a:xfrm>
            <a:off x="7023998" y="5440991"/>
            <a:ext cx="1650248" cy="491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Alice  100 </a:t>
            </a:r>
            <a:r>
              <a:rPr lang="en-US" b="1" err="1">
                <a:solidFill>
                  <a:schemeClr val="tx1"/>
                </a:solidFill>
              </a:rPr>
              <a:t>Rs</a:t>
            </a:r>
            <a:endParaRPr lang="en-US" b="1">
              <a:solidFill>
                <a:schemeClr val="tx1"/>
              </a:solidFill>
            </a:endParaRPr>
          </a:p>
        </p:txBody>
      </p:sp>
    </p:spTree>
    <p:extLst>
      <p:ext uri="{BB962C8B-B14F-4D97-AF65-F5344CB8AC3E}">
        <p14:creationId xmlns:p14="http://schemas.microsoft.com/office/powerpoint/2010/main" val="3906663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629" y="1772816"/>
            <a:ext cx="7715200" cy="3668828"/>
          </a:xfrm>
        </p:spPr>
      </p:pic>
      <p:sp>
        <p:nvSpPr>
          <p:cNvPr id="3" name="Title 2"/>
          <p:cNvSpPr>
            <a:spLocks noGrp="1"/>
          </p:cNvSpPr>
          <p:nvPr>
            <p:ph type="title"/>
          </p:nvPr>
        </p:nvSpPr>
        <p:spPr/>
        <p:txBody>
          <a:bodyPr>
            <a:normAutofit fontScale="90000"/>
          </a:bodyPr>
          <a:lstStyle/>
          <a:p>
            <a:r>
              <a:rPr lang="en-US"/>
              <a:t>An Example of Public ledger in banking system</a:t>
            </a:r>
          </a:p>
        </p:txBody>
      </p:sp>
    </p:spTree>
    <p:extLst>
      <p:ext uri="{BB962C8B-B14F-4D97-AF65-F5344CB8AC3E}">
        <p14:creationId xmlns:p14="http://schemas.microsoft.com/office/powerpoint/2010/main" val="3112694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756883"/>
            <a:ext cx="7560839" cy="3974471"/>
          </a:xfrm>
        </p:spPr>
      </p:pic>
      <p:sp>
        <p:nvSpPr>
          <p:cNvPr id="3" name="Title 2"/>
          <p:cNvSpPr>
            <a:spLocks noGrp="1"/>
          </p:cNvSpPr>
          <p:nvPr>
            <p:ph type="title"/>
          </p:nvPr>
        </p:nvSpPr>
        <p:spPr/>
        <p:txBody>
          <a:bodyPr>
            <a:normAutofit fontScale="90000"/>
          </a:bodyPr>
          <a:lstStyle/>
          <a:p>
            <a:r>
              <a:rPr lang="en-US"/>
              <a:t>An Example of Public ledger in banking system</a:t>
            </a:r>
          </a:p>
        </p:txBody>
      </p:sp>
    </p:spTree>
    <p:extLst>
      <p:ext uri="{BB962C8B-B14F-4D97-AF65-F5344CB8AC3E}">
        <p14:creationId xmlns:p14="http://schemas.microsoft.com/office/powerpoint/2010/main" val="1530178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An Example of Public ledger in banking system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507" y="1793097"/>
            <a:ext cx="7278986" cy="3902044"/>
          </a:xfrm>
        </p:spPr>
      </p:pic>
    </p:spTree>
    <p:extLst>
      <p:ext uri="{BB962C8B-B14F-4D97-AF65-F5344CB8AC3E}">
        <p14:creationId xmlns:p14="http://schemas.microsoft.com/office/powerpoint/2010/main" val="45241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143000"/>
          </a:xfrm>
        </p:spPr>
        <p:txBody>
          <a:bodyPr/>
          <a:lstStyle/>
          <a:p>
            <a:pPr eaLnBrk="1" hangingPunct="1"/>
            <a:r>
              <a:rPr lang="en-US" altLang="en-US" sz="2800">
                <a:solidFill>
                  <a:srgbClr val="FF0000"/>
                </a:solidFill>
                <a:latin typeface="Arial" pitchFamily="34" charset="0"/>
                <a:cs typeface="Arial" pitchFamily="34" charset="0"/>
              </a:rPr>
              <a:t>What Does it Mean- “Security”?</a:t>
            </a:r>
          </a:p>
        </p:txBody>
      </p:sp>
      <p:sp>
        <p:nvSpPr>
          <p:cNvPr id="17411" name="Rectangle 3"/>
          <p:cNvSpPr>
            <a:spLocks noGrp="1" noChangeArrowheads="1"/>
          </p:cNvSpPr>
          <p:nvPr>
            <p:ph type="body" idx="1"/>
          </p:nvPr>
        </p:nvSpPr>
        <p:spPr/>
        <p:txBody>
          <a:bodyPr/>
          <a:lstStyle/>
          <a:p>
            <a:pPr eaLnBrk="1" hangingPunct="1">
              <a:buFont typeface="Symbol" pitchFamily="18" charset="2"/>
              <a:buNone/>
            </a:pPr>
            <a:r>
              <a:rPr lang="en-US" altLang="en-US"/>
              <a:t>    </a:t>
            </a:r>
          </a:p>
        </p:txBody>
      </p:sp>
      <p:sp>
        <p:nvSpPr>
          <p:cNvPr id="17412" name="Text Box 4"/>
          <p:cNvSpPr txBox="1">
            <a:spLocks noChangeArrowheads="1"/>
          </p:cNvSpPr>
          <p:nvPr/>
        </p:nvSpPr>
        <p:spPr bwMode="auto">
          <a:xfrm>
            <a:off x="1143000" y="1752600"/>
            <a:ext cx="76962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buFontTx/>
              <a:buChar char="•"/>
            </a:pPr>
            <a:r>
              <a:rPr lang="en-US" altLang="en-US"/>
              <a:t> </a:t>
            </a:r>
            <a:r>
              <a:rPr lang="en-US" altLang="en-US" b="1"/>
              <a:t>Communications security</a:t>
            </a:r>
            <a:r>
              <a:rPr lang="en-US" altLang="en-US"/>
              <a:t> - concerned with the protection of an organization’s communications media, technology, and content. </a:t>
            </a:r>
          </a:p>
          <a:p>
            <a:pPr eaLnBrk="1" hangingPunct="1">
              <a:spcBef>
                <a:spcPct val="50000"/>
              </a:spcBef>
              <a:buFontTx/>
              <a:buChar char="•"/>
            </a:pPr>
            <a:r>
              <a:rPr lang="en-US" altLang="en-US" b="1"/>
              <a:t> Network security</a:t>
            </a:r>
            <a:r>
              <a:rPr lang="en-US" altLang="en-US"/>
              <a:t> is the protection of networking components, connections, and contents. </a:t>
            </a:r>
          </a:p>
          <a:p>
            <a:pPr eaLnBrk="1" hangingPunct="1">
              <a:spcBef>
                <a:spcPct val="50000"/>
              </a:spcBef>
              <a:buFontTx/>
              <a:buChar char="•"/>
            </a:pPr>
            <a:r>
              <a:rPr lang="en-US" altLang="en-US"/>
              <a:t> </a:t>
            </a:r>
            <a:r>
              <a:rPr lang="en-US" altLang="en-US" b="1"/>
              <a:t>Information Security – </a:t>
            </a:r>
            <a:r>
              <a:rPr lang="en-US" altLang="en-US"/>
              <a:t>protection of information and its critical elements, including the systems and hardware that use, store, or transmit that information.</a:t>
            </a:r>
            <a:r>
              <a:rPr lang="en-US" altLang="en-US" b="1"/>
              <a:t> </a:t>
            </a:r>
            <a:r>
              <a:rPr lang="en-US" altLang="en-US"/>
              <a:t> </a:t>
            </a:r>
          </a:p>
        </p:txBody>
      </p:sp>
      <p:sp>
        <p:nvSpPr>
          <p:cNvPr id="2" name="TextBox 1">
            <a:extLst>
              <a:ext uri="{FF2B5EF4-FFF2-40B4-BE49-F238E27FC236}">
                <a16:creationId xmlns:a16="http://schemas.microsoft.com/office/drawing/2014/main" id="{2F24F8A4-9813-EE36-3238-BD664047A9DF}"/>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Lucida Sans Unicode"/>
            </a:endParaRPr>
          </a:p>
        </p:txBody>
      </p:sp>
    </p:spTree>
    <p:extLst>
      <p:ext uri="{BB962C8B-B14F-4D97-AF65-F5344CB8AC3E}">
        <p14:creationId xmlns:p14="http://schemas.microsoft.com/office/powerpoint/2010/main" val="4277940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686800" cy="5376672"/>
          </a:xfrm>
        </p:spPr>
        <p:txBody>
          <a:bodyPr>
            <a:normAutofit fontScale="92500" lnSpcReduction="10000"/>
          </a:bodyPr>
          <a:lstStyle/>
          <a:p>
            <a:r>
              <a:rPr lang="en-US" err="1"/>
              <a:t>Blockchains</a:t>
            </a:r>
            <a:r>
              <a:rPr lang="en-US"/>
              <a:t> work like a public ledger</a:t>
            </a:r>
          </a:p>
          <a:p>
            <a:r>
              <a:rPr lang="en-US"/>
              <a:t>However, we need to ensure a number of different aspects</a:t>
            </a:r>
          </a:p>
          <a:p>
            <a:pPr marL="109728" indent="0">
              <a:buNone/>
            </a:pPr>
            <a:r>
              <a:rPr lang="en-US"/>
              <a:t>- </a:t>
            </a:r>
            <a:r>
              <a:rPr lang="en-US" b="1"/>
              <a:t>Protocols for Commitment</a:t>
            </a:r>
            <a:r>
              <a:rPr lang="en-US"/>
              <a:t>: Ensure that every valid transaction from the clients are committed and included in the </a:t>
            </a:r>
            <a:r>
              <a:rPr lang="en-US" err="1"/>
              <a:t>blockchain</a:t>
            </a:r>
            <a:r>
              <a:rPr lang="en-US"/>
              <a:t> within a finite time.</a:t>
            </a:r>
          </a:p>
          <a:p>
            <a:pPr>
              <a:buFontTx/>
              <a:buChar char="-"/>
            </a:pPr>
            <a:r>
              <a:rPr lang="en-US" b="1"/>
              <a:t>Consensus: </a:t>
            </a:r>
            <a:r>
              <a:rPr lang="en-US"/>
              <a:t>Ensure that the local copies are consistent and updated.</a:t>
            </a:r>
          </a:p>
          <a:p>
            <a:pPr>
              <a:buFontTx/>
              <a:buChar char="-"/>
            </a:pPr>
            <a:r>
              <a:rPr lang="en-US"/>
              <a:t>- </a:t>
            </a:r>
            <a:r>
              <a:rPr lang="en-US" b="1"/>
              <a:t>Security</a:t>
            </a:r>
            <a:r>
              <a:rPr lang="en-US"/>
              <a:t>: The data needs to be tamper proof. Note that the clients may act maliciously or can be compromised.</a:t>
            </a:r>
          </a:p>
          <a:p>
            <a:pPr>
              <a:buFontTx/>
              <a:buChar char="-"/>
            </a:pPr>
            <a:r>
              <a:rPr lang="en-US"/>
              <a:t>- </a:t>
            </a:r>
            <a:r>
              <a:rPr lang="en-US" b="1"/>
              <a:t>Privacy and Authenticity: </a:t>
            </a:r>
            <a:r>
              <a:rPr lang="en-US"/>
              <a:t>The data(or transactions) belong to various clients; privacy and authenticity needs to be ensured.</a:t>
            </a:r>
          </a:p>
        </p:txBody>
      </p:sp>
      <p:sp>
        <p:nvSpPr>
          <p:cNvPr id="3" name="Title 2"/>
          <p:cNvSpPr>
            <a:spLocks noGrp="1"/>
          </p:cNvSpPr>
          <p:nvPr>
            <p:ph type="title"/>
          </p:nvPr>
        </p:nvSpPr>
        <p:spPr/>
        <p:txBody>
          <a:bodyPr/>
          <a:lstStyle/>
          <a:p>
            <a:r>
              <a:rPr lang="en-US" err="1"/>
              <a:t>Blockchain</a:t>
            </a:r>
            <a:r>
              <a:rPr lang="en-US"/>
              <a:t> and Public ledgers</a:t>
            </a:r>
          </a:p>
        </p:txBody>
      </p:sp>
    </p:spTree>
    <p:extLst>
      <p:ext uri="{BB962C8B-B14F-4D97-AF65-F5344CB8AC3E}">
        <p14:creationId xmlns:p14="http://schemas.microsoft.com/office/powerpoint/2010/main" val="4017603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17638"/>
            <a:ext cx="9396536" cy="4525963"/>
          </a:xfrm>
        </p:spPr>
        <p:txBody>
          <a:bodyPr>
            <a:normAutofit lnSpcReduction="10000"/>
          </a:bodyPr>
          <a:lstStyle/>
          <a:p>
            <a:r>
              <a:rPr lang="en-US"/>
              <a:t>A </a:t>
            </a:r>
            <a:r>
              <a:rPr lang="en-US" err="1"/>
              <a:t>Blockchain</a:t>
            </a:r>
            <a:r>
              <a:rPr lang="en-US"/>
              <a:t> is an open distributed ledger that can record transactions between two parties efficiently and in a verifiable and permanent way </a:t>
            </a:r>
          </a:p>
          <a:p>
            <a:endParaRPr lang="en-US"/>
          </a:p>
          <a:p>
            <a:r>
              <a:rPr lang="en-US"/>
              <a:t>Keywords</a:t>
            </a:r>
          </a:p>
          <a:p>
            <a:r>
              <a:rPr lang="en-US"/>
              <a:t>Open(accessible to all)</a:t>
            </a:r>
          </a:p>
          <a:p>
            <a:r>
              <a:rPr lang="en-US"/>
              <a:t>Distributed or Decentralized(No single party control)</a:t>
            </a:r>
          </a:p>
          <a:p>
            <a:r>
              <a:rPr lang="en-US"/>
              <a:t>Efficient(fast and scalable)</a:t>
            </a:r>
          </a:p>
          <a:p>
            <a:r>
              <a:rPr lang="en-US"/>
              <a:t>Verifiable(everyone can check the validity and information)</a:t>
            </a:r>
          </a:p>
          <a:p>
            <a:r>
              <a:rPr lang="en-US"/>
              <a:t>Permanent(the information is persistent)</a:t>
            </a:r>
          </a:p>
        </p:txBody>
      </p:sp>
      <p:sp>
        <p:nvSpPr>
          <p:cNvPr id="3" name="Title 2"/>
          <p:cNvSpPr>
            <a:spLocks noGrp="1"/>
          </p:cNvSpPr>
          <p:nvPr>
            <p:ph type="title"/>
          </p:nvPr>
        </p:nvSpPr>
        <p:spPr/>
        <p:txBody>
          <a:bodyPr>
            <a:normAutofit fontScale="90000"/>
          </a:bodyPr>
          <a:lstStyle/>
          <a:p>
            <a:r>
              <a:rPr lang="en-US"/>
              <a:t>Formal </a:t>
            </a:r>
            <a:r>
              <a:rPr lang="en-US" err="1"/>
              <a:t>Defination</a:t>
            </a:r>
            <a:r>
              <a:rPr lang="en-US"/>
              <a:t> of </a:t>
            </a:r>
            <a:r>
              <a:rPr lang="en-US" err="1"/>
              <a:t>Blockchain</a:t>
            </a:r>
            <a:endParaRPr lang="en-US"/>
          </a:p>
        </p:txBody>
      </p:sp>
    </p:spTree>
    <p:extLst>
      <p:ext uri="{BB962C8B-B14F-4D97-AF65-F5344CB8AC3E}">
        <p14:creationId xmlns:p14="http://schemas.microsoft.com/office/powerpoint/2010/main" val="341998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r>
              <a:rPr lang="en-IN" err="1"/>
              <a:t>Blockchain</a:t>
            </a:r>
            <a:r>
              <a:rPr lang="en-IN"/>
              <a:t> Layer</a:t>
            </a:r>
          </a:p>
        </p:txBody>
      </p:sp>
      <p:sp>
        <p:nvSpPr>
          <p:cNvPr id="4" name="Rectangle 3"/>
          <p:cNvSpPr/>
          <p:nvPr/>
        </p:nvSpPr>
        <p:spPr>
          <a:xfrm>
            <a:off x="3109187" y="2967482"/>
            <a:ext cx="33123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Application Layer</a:t>
            </a:r>
          </a:p>
        </p:txBody>
      </p:sp>
      <p:cxnSp>
        <p:nvCxnSpPr>
          <p:cNvPr id="7" name="Straight Arrow Connector 6"/>
          <p:cNvCxnSpPr/>
          <p:nvPr/>
        </p:nvCxnSpPr>
        <p:spPr>
          <a:xfrm>
            <a:off x="4656006" y="2324099"/>
            <a:ext cx="0" cy="643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135041" y="3925920"/>
            <a:ext cx="3485088" cy="674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err="1"/>
              <a:t>Blockchain</a:t>
            </a:r>
            <a:r>
              <a:rPr lang="en-IN"/>
              <a:t> Layer</a:t>
            </a:r>
          </a:p>
        </p:txBody>
      </p:sp>
      <p:sp>
        <p:nvSpPr>
          <p:cNvPr id="10" name="Rectangle 9"/>
          <p:cNvSpPr/>
          <p:nvPr/>
        </p:nvSpPr>
        <p:spPr>
          <a:xfrm>
            <a:off x="3135041" y="5013176"/>
            <a:ext cx="36004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Internet Layer</a:t>
            </a:r>
          </a:p>
        </p:txBody>
      </p:sp>
      <p:cxnSp>
        <p:nvCxnSpPr>
          <p:cNvPr id="11" name="Straight Arrow Connector 10"/>
          <p:cNvCxnSpPr/>
          <p:nvPr/>
        </p:nvCxnSpPr>
        <p:spPr>
          <a:xfrm>
            <a:off x="4773672" y="4581128"/>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120338" y="1820043"/>
            <a:ext cx="33123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 Presentation Layer</a:t>
            </a:r>
          </a:p>
        </p:txBody>
      </p:sp>
      <p:cxnSp>
        <p:nvCxnSpPr>
          <p:cNvPr id="13" name="Straight Arrow Connector 12"/>
          <p:cNvCxnSpPr/>
          <p:nvPr/>
        </p:nvCxnSpPr>
        <p:spPr>
          <a:xfrm>
            <a:off x="4656006" y="349387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170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anchor="t">
            <a:normAutofit/>
          </a:bodyPr>
          <a:lstStyle/>
          <a:p>
            <a:pPr indent="-255905"/>
            <a:r>
              <a:rPr lang="en-IN" b="1"/>
              <a:t>Presentation Layer</a:t>
            </a:r>
            <a:r>
              <a:rPr lang="en-IN"/>
              <a:t>: Give access to whole network and blockchain applications. Laptops, Smartphones, Tablets</a:t>
            </a:r>
            <a:endParaRPr lang="en-IN">
              <a:cs typeface="Lucida Sans Unicode"/>
            </a:endParaRPr>
          </a:p>
          <a:p>
            <a:pPr indent="-255905"/>
            <a:r>
              <a:rPr lang="en-IN" b="1"/>
              <a:t>Application Layer</a:t>
            </a:r>
            <a:r>
              <a:rPr lang="en-IN"/>
              <a:t>: Combine business logic with user interaction. Dapps sets communication between presentation and </a:t>
            </a:r>
            <a:r>
              <a:rPr lang="en-IN" err="1"/>
              <a:t>blockchainlayer</a:t>
            </a:r>
            <a:r>
              <a:rPr lang="en-IN"/>
              <a:t>. Smart </a:t>
            </a:r>
            <a:r>
              <a:rPr lang="en-IN" err="1"/>
              <a:t>contrats</a:t>
            </a:r>
            <a:r>
              <a:rPr lang="en-IN"/>
              <a:t> .</a:t>
            </a:r>
            <a:endParaRPr lang="en-IN">
              <a:cs typeface="Lucida Sans Unicode"/>
            </a:endParaRPr>
          </a:p>
          <a:p>
            <a:pPr indent="-255905"/>
            <a:r>
              <a:rPr lang="en-IN" b="1"/>
              <a:t>Blockchain Layer: </a:t>
            </a:r>
            <a:r>
              <a:rPr lang="en-IN"/>
              <a:t>Consensus algorithm, P2P broadcast, Mining Nodes, Tokens, Distributed Ledger.</a:t>
            </a:r>
            <a:endParaRPr lang="en-IN">
              <a:cs typeface="Lucida Sans Unicode"/>
            </a:endParaRP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208613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anchor="t">
            <a:normAutofit/>
          </a:bodyPr>
          <a:lstStyle/>
          <a:p>
            <a:pPr indent="-255905"/>
            <a:r>
              <a:rPr lang="en-IN"/>
              <a:t>Internet Layer: All nodes are communicated with each other.</a:t>
            </a:r>
            <a:endParaRPr lang="en-US"/>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818694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a:t>Cryptography</a:t>
            </a:r>
            <a:endParaRPr lang="en-AU" altLang="en-US"/>
          </a:p>
        </p:txBody>
      </p:sp>
      <p:sp>
        <p:nvSpPr>
          <p:cNvPr id="90115" name="Rectangle 3"/>
          <p:cNvSpPr>
            <a:spLocks noGrp="1" noChangeArrowheads="1"/>
          </p:cNvSpPr>
          <p:nvPr>
            <p:ph type="body" idx="1"/>
          </p:nvPr>
        </p:nvSpPr>
        <p:spPr/>
        <p:txBody>
          <a:bodyPr/>
          <a:lstStyle/>
          <a:p>
            <a:pPr eaLnBrk="1" hangingPunct="1"/>
            <a:r>
              <a:rPr lang="en-US" altLang="en-US"/>
              <a:t>can characterize by:</a:t>
            </a:r>
          </a:p>
          <a:p>
            <a:pPr lvl="1" eaLnBrk="1" hangingPunct="1"/>
            <a:r>
              <a:rPr lang="en-US" altLang="en-US"/>
              <a:t>type of encryption operations used</a:t>
            </a:r>
          </a:p>
          <a:p>
            <a:pPr lvl="2" eaLnBrk="1" hangingPunct="1"/>
            <a:r>
              <a:rPr lang="en-US" altLang="en-US"/>
              <a:t>substitution / transposition / product</a:t>
            </a:r>
          </a:p>
          <a:p>
            <a:pPr lvl="1" eaLnBrk="1" hangingPunct="1"/>
            <a:r>
              <a:rPr lang="en-US" altLang="en-US"/>
              <a:t>number of keys used</a:t>
            </a:r>
          </a:p>
          <a:p>
            <a:pPr lvl="2" eaLnBrk="1" hangingPunct="1"/>
            <a:r>
              <a:rPr lang="en-US" altLang="en-US"/>
              <a:t>single-key or private / two-key or public</a:t>
            </a:r>
          </a:p>
          <a:p>
            <a:pPr lvl="1" eaLnBrk="1" hangingPunct="1"/>
            <a:r>
              <a:rPr lang="en-US" altLang="en-US"/>
              <a:t>way in which plaintext is processed</a:t>
            </a:r>
          </a:p>
          <a:p>
            <a:pPr lvl="2" eaLnBrk="1" hangingPunct="1"/>
            <a:r>
              <a:rPr lang="en-US" altLang="en-US"/>
              <a:t>block / stream</a:t>
            </a:r>
            <a:endParaRPr lang="en-AU" altLang="en-US"/>
          </a:p>
        </p:txBody>
      </p:sp>
    </p:spTree>
    <p:extLst>
      <p:ext uri="{BB962C8B-B14F-4D97-AF65-F5344CB8AC3E}">
        <p14:creationId xmlns:p14="http://schemas.microsoft.com/office/powerpoint/2010/main" val="422658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a:latin typeface="Arial" pitchFamily="34" charset="0"/>
              </a:rPr>
              <a:t>Cryptographic Algorithms</a:t>
            </a:r>
            <a:endParaRPr lang="en-AU" altLang="en-US"/>
          </a:p>
        </p:txBody>
      </p:sp>
      <p:sp>
        <p:nvSpPr>
          <p:cNvPr id="91139" name="Rectangle 3"/>
          <p:cNvSpPr>
            <a:spLocks noGrp="1" noChangeArrowheads="1"/>
          </p:cNvSpPr>
          <p:nvPr>
            <p:ph type="body" idx="1"/>
          </p:nvPr>
        </p:nvSpPr>
        <p:spPr/>
        <p:txBody>
          <a:bodyPr/>
          <a:lstStyle/>
          <a:p>
            <a:pPr eaLnBrk="1" hangingPunct="1"/>
            <a:r>
              <a:rPr lang="en-US" altLang="en-US" sz="2400">
                <a:latin typeface="Arial" pitchFamily="34" charset="0"/>
              </a:rPr>
              <a:t>Public key encryption</a:t>
            </a:r>
          </a:p>
          <a:p>
            <a:pPr eaLnBrk="1" hangingPunct="1">
              <a:buFontTx/>
              <a:buNone/>
            </a:pPr>
            <a:r>
              <a:rPr lang="en-US" altLang="en-US" sz="2400">
                <a:latin typeface="Arial" pitchFamily="34" charset="0"/>
              </a:rPr>
              <a:t>      - RSA, Diffie-Hellman</a:t>
            </a:r>
          </a:p>
          <a:p>
            <a:pPr eaLnBrk="1" hangingPunct="1"/>
            <a:r>
              <a:rPr lang="en-US" altLang="en-US" sz="2400">
                <a:latin typeface="Arial" pitchFamily="34" charset="0"/>
              </a:rPr>
              <a:t>Bulk data encryption </a:t>
            </a:r>
          </a:p>
          <a:p>
            <a:pPr eaLnBrk="1" hangingPunct="1">
              <a:buFontTx/>
              <a:buNone/>
            </a:pPr>
            <a:r>
              <a:rPr lang="en-US" altLang="en-US" sz="2400">
                <a:latin typeface="Arial" pitchFamily="34" charset="0"/>
              </a:rPr>
              <a:t>      - DES, 3DES, RC4, RC2, IDEA</a:t>
            </a:r>
          </a:p>
          <a:p>
            <a:pPr eaLnBrk="1" hangingPunct="1"/>
            <a:r>
              <a:rPr lang="en-US" altLang="en-US" sz="2400">
                <a:latin typeface="Arial" pitchFamily="34" charset="0"/>
              </a:rPr>
              <a:t>Digital signatures</a:t>
            </a:r>
          </a:p>
          <a:p>
            <a:pPr eaLnBrk="1" hangingPunct="1">
              <a:buFontTx/>
              <a:buNone/>
            </a:pPr>
            <a:r>
              <a:rPr lang="en-US" altLang="en-US" sz="2400">
                <a:latin typeface="Arial" pitchFamily="34" charset="0"/>
              </a:rPr>
              <a:t>      - RSA, DSS</a:t>
            </a:r>
          </a:p>
          <a:p>
            <a:pPr eaLnBrk="1" hangingPunct="1"/>
            <a:r>
              <a:rPr lang="en-US" altLang="en-US" sz="2400">
                <a:latin typeface="Arial" pitchFamily="34" charset="0"/>
              </a:rPr>
              <a:t>1- Way Hash</a:t>
            </a:r>
          </a:p>
          <a:p>
            <a:pPr eaLnBrk="1" hangingPunct="1">
              <a:buFontTx/>
              <a:buNone/>
            </a:pPr>
            <a:r>
              <a:rPr lang="en-US" altLang="en-US" sz="2400">
                <a:latin typeface="Arial" pitchFamily="34" charset="0"/>
              </a:rPr>
              <a:t>      - MD5, SHA</a:t>
            </a:r>
          </a:p>
          <a:p>
            <a:pPr eaLnBrk="1" hangingPunct="1">
              <a:buFontTx/>
              <a:buNone/>
            </a:pPr>
            <a:endParaRPr lang="en-US" altLang="en-US" sz="2400">
              <a:latin typeface="Arial" pitchFamily="34" charset="0"/>
            </a:endParaRPr>
          </a:p>
        </p:txBody>
      </p:sp>
    </p:spTree>
    <p:extLst>
      <p:ext uri="{BB962C8B-B14F-4D97-AF65-F5344CB8AC3E}">
        <p14:creationId xmlns:p14="http://schemas.microsoft.com/office/powerpoint/2010/main" val="582846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a:t>Symmetric Encryption</a:t>
            </a:r>
            <a:endParaRPr lang="en-AU" altLang="en-US"/>
          </a:p>
        </p:txBody>
      </p:sp>
      <p:sp>
        <p:nvSpPr>
          <p:cNvPr id="92163" name="Rectangle 3"/>
          <p:cNvSpPr>
            <a:spLocks noGrp="1" noChangeArrowheads="1"/>
          </p:cNvSpPr>
          <p:nvPr>
            <p:ph type="body" idx="1"/>
          </p:nvPr>
        </p:nvSpPr>
        <p:spPr/>
        <p:txBody>
          <a:bodyPr/>
          <a:lstStyle/>
          <a:p>
            <a:pPr eaLnBrk="1" hangingPunct="1"/>
            <a:r>
              <a:rPr lang="en-US" altLang="en-US"/>
              <a:t>or conventional / </a:t>
            </a:r>
            <a:r>
              <a:rPr lang="en-AU" altLang="en-US"/>
              <a:t>private-key</a:t>
            </a:r>
            <a:r>
              <a:rPr lang="en-US" altLang="en-US"/>
              <a:t>  / single-key</a:t>
            </a:r>
          </a:p>
          <a:p>
            <a:pPr eaLnBrk="1" hangingPunct="1"/>
            <a:r>
              <a:rPr lang="en-AU" altLang="en-US"/>
              <a:t>sender and recipient share a common key</a:t>
            </a:r>
          </a:p>
          <a:p>
            <a:pPr eaLnBrk="1" hangingPunct="1"/>
            <a:r>
              <a:rPr lang="en-AU" altLang="en-US"/>
              <a:t>all classical encryption algorithms are private-key</a:t>
            </a:r>
          </a:p>
          <a:p>
            <a:pPr eaLnBrk="1" hangingPunct="1"/>
            <a:r>
              <a:rPr lang="en-US" altLang="en-US"/>
              <a:t>was only type prior to invention of public-key in 1970’s</a:t>
            </a:r>
            <a:endParaRPr lang="en-AU" altLang="en-US"/>
          </a:p>
        </p:txBody>
      </p:sp>
    </p:spTree>
    <p:extLst>
      <p:ext uri="{BB962C8B-B14F-4D97-AF65-F5344CB8AC3E}">
        <p14:creationId xmlns:p14="http://schemas.microsoft.com/office/powerpoint/2010/main" val="1175852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08013" y="-30163"/>
            <a:ext cx="7772400" cy="792163"/>
          </a:xfrm>
        </p:spPr>
        <p:txBody>
          <a:bodyPr/>
          <a:lstStyle/>
          <a:p>
            <a:pPr eaLnBrk="1" hangingPunct="1"/>
            <a:r>
              <a:rPr lang="en-US" altLang="en-US" sz="2800">
                <a:solidFill>
                  <a:srgbClr val="FF0000"/>
                </a:solidFill>
                <a:latin typeface="Arial" pitchFamily="34" charset="0"/>
                <a:cs typeface="Arial" pitchFamily="34" charset="0"/>
              </a:rPr>
              <a:t>Cryptograhic Building Blocks</a:t>
            </a:r>
            <a:endParaRPr lang="en-AU" altLang="en-US" sz="2800">
              <a:solidFill>
                <a:srgbClr val="FF0000"/>
              </a:solidFill>
              <a:latin typeface="Arial" pitchFamily="34" charset="0"/>
              <a:cs typeface="Arial" pitchFamily="34" charset="0"/>
            </a:endParaRPr>
          </a:p>
        </p:txBody>
      </p:sp>
      <p:sp>
        <p:nvSpPr>
          <p:cNvPr id="7" name="Rectangle 6"/>
          <p:cNvSpPr/>
          <p:nvPr/>
        </p:nvSpPr>
        <p:spPr>
          <a:xfrm>
            <a:off x="2411413" y="5084763"/>
            <a:ext cx="4572000" cy="708025"/>
          </a:xfrm>
          <a:prstGeom prst="rect">
            <a:avLst/>
          </a:prstGeom>
        </p:spPr>
        <p:txBody>
          <a:bodyPr>
            <a:spAutoFit/>
          </a:bodyPr>
          <a:lstStyle/>
          <a:p>
            <a:pPr eaLnBrk="1" hangingPunct="1">
              <a:defRPr/>
            </a:pPr>
            <a:r>
              <a:rPr lang="en-US" sz="2000">
                <a:solidFill>
                  <a:srgbClr val="003399"/>
                </a:solidFill>
                <a:latin typeface="+mj-lt"/>
              </a:rPr>
              <a:t>Symmetric-key encryption and decryption</a:t>
            </a:r>
          </a:p>
        </p:txBody>
      </p:sp>
      <p:pic>
        <p:nvPicPr>
          <p:cNvPr id="93188" name="Picture 2" descr="f08-01-9780123850591 cop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268413"/>
            <a:ext cx="5903912"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8888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AU" altLang="en-US"/>
              <a:t>Basic Terminology</a:t>
            </a:r>
          </a:p>
        </p:txBody>
      </p:sp>
      <p:sp>
        <p:nvSpPr>
          <p:cNvPr id="94211" name="Rectangle 3"/>
          <p:cNvSpPr>
            <a:spLocks noGrp="1" noChangeArrowheads="1"/>
          </p:cNvSpPr>
          <p:nvPr>
            <p:ph type="body" idx="1"/>
          </p:nvPr>
        </p:nvSpPr>
        <p:spPr>
          <a:xfrm>
            <a:off x="457200" y="1773238"/>
            <a:ext cx="8229600" cy="4392612"/>
          </a:xfrm>
        </p:spPr>
        <p:txBody>
          <a:bodyPr vert="horz" lIns="91440" tIns="45720" rIns="91440" bIns="45720" anchor="t">
            <a:normAutofit fontScale="92500"/>
          </a:bodyPr>
          <a:lstStyle/>
          <a:p>
            <a:pPr indent="-255905">
              <a:lnSpc>
                <a:spcPct val="80000"/>
              </a:lnSpc>
            </a:pPr>
            <a:r>
              <a:rPr lang="en-AU" altLang="en-US" sz="2400" b="1" dirty="0"/>
              <a:t>plaintext</a:t>
            </a:r>
            <a:r>
              <a:rPr lang="en-AU" altLang="en-US" sz="2400" dirty="0"/>
              <a:t> - the original message </a:t>
            </a:r>
            <a:endParaRPr lang="en-US"/>
          </a:p>
          <a:p>
            <a:pPr indent="-255905">
              <a:lnSpc>
                <a:spcPct val="80000"/>
              </a:lnSpc>
            </a:pPr>
            <a:r>
              <a:rPr lang="en-AU" altLang="en-US" sz="2400" b="1" dirty="0"/>
              <a:t>ciphertext</a:t>
            </a:r>
            <a:r>
              <a:rPr lang="en-AU" altLang="en-US" sz="2400" dirty="0"/>
              <a:t> - the coded message </a:t>
            </a:r>
            <a:endParaRPr lang="en-AU" altLang="en-US" sz="2400" dirty="0">
              <a:cs typeface="Lucida Sans Unicode"/>
            </a:endParaRPr>
          </a:p>
          <a:p>
            <a:pPr indent="-255905">
              <a:lnSpc>
                <a:spcPct val="80000"/>
              </a:lnSpc>
            </a:pPr>
            <a:r>
              <a:rPr lang="en-AU" altLang="en-US" sz="2400" b="1" dirty="0"/>
              <a:t>cipher</a:t>
            </a:r>
            <a:r>
              <a:rPr lang="en-AU" altLang="en-US" sz="2400" dirty="0"/>
              <a:t> - algorithm for transforming plaintext to ciphertext </a:t>
            </a:r>
            <a:endParaRPr lang="en-AU" altLang="en-US" sz="2400" dirty="0">
              <a:cs typeface="Lucida Sans Unicode"/>
            </a:endParaRPr>
          </a:p>
          <a:p>
            <a:pPr indent="-255905">
              <a:lnSpc>
                <a:spcPct val="80000"/>
              </a:lnSpc>
            </a:pPr>
            <a:r>
              <a:rPr lang="en-AU" altLang="en-US" sz="2400" b="1" dirty="0"/>
              <a:t>key</a:t>
            </a:r>
            <a:r>
              <a:rPr lang="en-AU" altLang="en-US" sz="2400" dirty="0"/>
              <a:t> - info used in cipher known only to sender/receiver </a:t>
            </a:r>
            <a:endParaRPr lang="en-AU" altLang="en-US" sz="2400" dirty="0">
              <a:cs typeface="Lucida Sans Unicode"/>
            </a:endParaRPr>
          </a:p>
          <a:p>
            <a:pPr indent="-255905">
              <a:lnSpc>
                <a:spcPct val="80000"/>
              </a:lnSpc>
            </a:pPr>
            <a:r>
              <a:rPr lang="en-AU" altLang="en-US" sz="2400" b="1" dirty="0"/>
              <a:t>encipher (encrypt)</a:t>
            </a:r>
            <a:r>
              <a:rPr lang="en-AU" altLang="en-US" sz="2400" dirty="0"/>
              <a:t> - converting plaintext to ciphertext </a:t>
            </a:r>
            <a:endParaRPr lang="en-AU" altLang="en-US" sz="2400" dirty="0">
              <a:cs typeface="Lucida Sans Unicode"/>
            </a:endParaRPr>
          </a:p>
          <a:p>
            <a:pPr indent="-255905" eaLnBrk="1" hangingPunct="1">
              <a:lnSpc>
                <a:spcPct val="80000"/>
              </a:lnSpc>
            </a:pPr>
            <a:r>
              <a:rPr lang="en-AU" altLang="en-US" sz="2400" b="1" dirty="0"/>
              <a:t>decipher (decrypt)</a:t>
            </a:r>
            <a:r>
              <a:rPr lang="en-AU" altLang="en-US" sz="2400" dirty="0"/>
              <a:t> - recovering ciphertext from plaintext</a:t>
            </a:r>
            <a:endParaRPr lang="en-AU" altLang="en-US" sz="2400" dirty="0">
              <a:cs typeface="Lucida Sans Unicode"/>
            </a:endParaRPr>
          </a:p>
          <a:p>
            <a:pPr indent="-255905" eaLnBrk="1" hangingPunct="1">
              <a:lnSpc>
                <a:spcPct val="80000"/>
              </a:lnSpc>
            </a:pPr>
            <a:r>
              <a:rPr lang="en-AU" altLang="en-US" sz="2400" b="1" dirty="0"/>
              <a:t>cryptography</a:t>
            </a:r>
            <a:r>
              <a:rPr lang="en-AU" altLang="en-US" sz="2400" dirty="0"/>
              <a:t> - study of encryption principles/methods</a:t>
            </a:r>
            <a:endParaRPr lang="en-AU" altLang="en-US" sz="2400" dirty="0">
              <a:cs typeface="Lucida Sans Unicode"/>
            </a:endParaRPr>
          </a:p>
          <a:p>
            <a:pPr indent="-255905">
              <a:lnSpc>
                <a:spcPct val="80000"/>
              </a:lnSpc>
            </a:pPr>
            <a:r>
              <a:rPr lang="en-AU" altLang="en-US" sz="2400" b="1" dirty="0"/>
              <a:t>cryptanalysis (codebreaking)</a:t>
            </a:r>
            <a:r>
              <a:rPr lang="en-AU" altLang="en-US" sz="2400" dirty="0"/>
              <a:t> - the study of principles/ methods of deciphering ciphertext </a:t>
            </a:r>
            <a:r>
              <a:rPr lang="en-AU" altLang="en-US" sz="2400" i="1" dirty="0"/>
              <a:t>without </a:t>
            </a:r>
            <a:r>
              <a:rPr lang="en-AU" altLang="en-US" sz="2400" dirty="0"/>
              <a:t>knowing key</a:t>
            </a:r>
            <a:endParaRPr lang="en-AU" altLang="en-US" sz="2400" dirty="0">
              <a:cs typeface="Lucida Sans Unicode"/>
            </a:endParaRPr>
          </a:p>
          <a:p>
            <a:pPr indent="-255905" eaLnBrk="1" hangingPunct="1">
              <a:lnSpc>
                <a:spcPct val="80000"/>
              </a:lnSpc>
            </a:pPr>
            <a:r>
              <a:rPr lang="en-AU" altLang="en-US" sz="2400" b="1" dirty="0"/>
              <a:t>cryptology</a:t>
            </a:r>
            <a:r>
              <a:rPr lang="en-AU" altLang="en-US" sz="2400" dirty="0"/>
              <a:t> - the field of both cryptography and cryptanalysis</a:t>
            </a:r>
            <a:endParaRPr lang="en-AU" altLang="en-US" sz="2400" dirty="0">
              <a:cs typeface="Lucida Sans Unicode"/>
            </a:endParaRPr>
          </a:p>
        </p:txBody>
      </p:sp>
    </p:spTree>
    <p:extLst>
      <p:ext uri="{BB962C8B-B14F-4D97-AF65-F5344CB8AC3E}">
        <p14:creationId xmlns:p14="http://schemas.microsoft.com/office/powerpoint/2010/main" val="119061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152400"/>
            <a:ext cx="7772400" cy="1143000"/>
          </a:xfrm>
        </p:spPr>
        <p:txBody>
          <a:bodyPr/>
          <a:lstStyle/>
          <a:p>
            <a:pPr eaLnBrk="1" hangingPunct="1"/>
            <a:r>
              <a:rPr lang="en-US" altLang="en-US" sz="2800">
                <a:solidFill>
                  <a:srgbClr val="FF0000"/>
                </a:solidFill>
                <a:latin typeface="Arial" pitchFamily="34" charset="0"/>
                <a:cs typeface="Arial" pitchFamily="34" charset="0"/>
              </a:rPr>
              <a:t>What Does it Mean- “Security”?</a:t>
            </a:r>
          </a:p>
        </p:txBody>
      </p:sp>
      <p:sp>
        <p:nvSpPr>
          <p:cNvPr id="16387" name="Rectangle 3"/>
          <p:cNvSpPr>
            <a:spLocks noGrp="1" noChangeArrowheads="1"/>
          </p:cNvSpPr>
          <p:nvPr>
            <p:ph type="body" idx="1"/>
          </p:nvPr>
        </p:nvSpPr>
        <p:spPr/>
        <p:txBody>
          <a:bodyPr/>
          <a:lstStyle/>
          <a:p>
            <a:pPr eaLnBrk="1" hangingPunct="1">
              <a:buFont typeface="Symbol" pitchFamily="18" charset="2"/>
              <a:buNone/>
            </a:pPr>
            <a:r>
              <a:rPr lang="en-US" altLang="en-US"/>
              <a:t>    </a:t>
            </a:r>
          </a:p>
        </p:txBody>
      </p:sp>
      <p:sp>
        <p:nvSpPr>
          <p:cNvPr id="16388" name="Text Box 4"/>
          <p:cNvSpPr txBox="1">
            <a:spLocks noChangeArrowheads="1"/>
          </p:cNvSpPr>
          <p:nvPr/>
        </p:nvSpPr>
        <p:spPr bwMode="auto">
          <a:xfrm>
            <a:off x="533400" y="990600"/>
            <a:ext cx="76962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40" tIns="45720" rIns="91440" bIns="45720" anchor="t">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spcBef>
                <a:spcPct val="50000"/>
              </a:spcBef>
              <a:buFontTx/>
              <a:buChar char="•"/>
            </a:pPr>
            <a:r>
              <a:rPr lang="en-US" altLang="en-US">
                <a:latin typeface="Arial"/>
                <a:cs typeface="Arial"/>
              </a:rPr>
              <a:t> “</a:t>
            </a:r>
            <a:r>
              <a:rPr lang="en-US" altLang="en-US" b="1">
                <a:latin typeface="Arial"/>
                <a:cs typeface="Arial"/>
              </a:rPr>
              <a:t>Security”</a:t>
            </a:r>
            <a:r>
              <a:rPr lang="en-US" altLang="en-US">
                <a:latin typeface="Arial"/>
                <a:cs typeface="Arial"/>
              </a:rPr>
              <a:t> is the quality or state of being secure--to be free from danger. But what are the types of security we have to be concern with ?</a:t>
            </a:r>
          </a:p>
          <a:p>
            <a:pPr>
              <a:spcBef>
                <a:spcPct val="50000"/>
              </a:spcBef>
              <a:buFontTx/>
              <a:buChar char="•"/>
            </a:pPr>
            <a:r>
              <a:rPr lang="en-US" altLang="en-US">
                <a:latin typeface="Arial"/>
                <a:cs typeface="Arial"/>
              </a:rPr>
              <a:t> </a:t>
            </a:r>
            <a:r>
              <a:rPr lang="en-US" altLang="en-US" b="1">
                <a:latin typeface="Arial"/>
                <a:cs typeface="Arial"/>
              </a:rPr>
              <a:t>Physical security</a:t>
            </a:r>
            <a:r>
              <a:rPr lang="en-US" altLang="en-US">
                <a:latin typeface="Arial"/>
                <a:cs typeface="Arial"/>
              </a:rPr>
              <a:t> - addresses the issues necessary to protect the physical items, objects or areas of an organization from unauthorized access and misuse. </a:t>
            </a:r>
            <a:endParaRPr lang="en-US" altLang="en-US">
              <a:latin typeface="Arial" pitchFamily="34" charset="0"/>
              <a:cs typeface="Arial" pitchFamily="34" charset="0"/>
            </a:endParaRPr>
          </a:p>
          <a:p>
            <a:pPr>
              <a:spcBef>
                <a:spcPct val="50000"/>
              </a:spcBef>
              <a:buFontTx/>
              <a:buChar char="•"/>
            </a:pPr>
            <a:r>
              <a:rPr lang="en-US" altLang="en-US">
                <a:latin typeface="Arial"/>
                <a:cs typeface="Arial"/>
              </a:rPr>
              <a:t> </a:t>
            </a:r>
            <a:r>
              <a:rPr lang="en-US" altLang="en-US" b="1">
                <a:latin typeface="Arial"/>
                <a:cs typeface="Arial"/>
              </a:rPr>
              <a:t>Personal security</a:t>
            </a:r>
            <a:r>
              <a:rPr lang="en-US" altLang="en-US">
                <a:latin typeface="Arial"/>
                <a:cs typeface="Arial"/>
              </a:rPr>
              <a:t> - addresses the protection of the individual or group of individuals who are authorized to access the organization and its operations. </a:t>
            </a:r>
            <a:endParaRPr lang="en-US" altLang="en-US">
              <a:latin typeface="Arial" pitchFamily="34" charset="0"/>
              <a:cs typeface="Arial" pitchFamily="34" charset="0"/>
            </a:endParaRPr>
          </a:p>
          <a:p>
            <a:pPr>
              <a:spcBef>
                <a:spcPct val="50000"/>
              </a:spcBef>
              <a:buFontTx/>
              <a:buChar char="•"/>
            </a:pPr>
            <a:r>
              <a:rPr lang="en-US" altLang="en-US">
                <a:latin typeface="Arial"/>
                <a:cs typeface="Arial"/>
              </a:rPr>
              <a:t> </a:t>
            </a:r>
            <a:r>
              <a:rPr lang="en-US" altLang="en-US" b="1">
                <a:latin typeface="Arial"/>
                <a:cs typeface="Arial"/>
              </a:rPr>
              <a:t>Operations security-</a:t>
            </a:r>
            <a:r>
              <a:rPr lang="en-US" altLang="en-US">
                <a:latin typeface="Arial"/>
                <a:cs typeface="Arial"/>
              </a:rPr>
              <a:t> protection of the details of a particular operation or series of activities.</a:t>
            </a:r>
          </a:p>
        </p:txBody>
      </p:sp>
    </p:spTree>
    <p:extLst>
      <p:ext uri="{BB962C8B-B14F-4D97-AF65-F5344CB8AC3E}">
        <p14:creationId xmlns:p14="http://schemas.microsoft.com/office/powerpoint/2010/main" val="1723851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a:t>Requirements</a:t>
            </a:r>
            <a:endParaRPr lang="en-AU" altLang="en-US"/>
          </a:p>
        </p:txBody>
      </p:sp>
      <p:sp>
        <p:nvSpPr>
          <p:cNvPr id="95235" name="Rectangle 3"/>
          <p:cNvSpPr>
            <a:spLocks noGrp="1" noChangeArrowheads="1"/>
          </p:cNvSpPr>
          <p:nvPr>
            <p:ph type="body" idx="1"/>
          </p:nvPr>
        </p:nvSpPr>
        <p:spPr/>
        <p:txBody>
          <a:bodyPr/>
          <a:lstStyle/>
          <a:p>
            <a:pPr eaLnBrk="1" hangingPunct="1">
              <a:lnSpc>
                <a:spcPct val="90000"/>
              </a:lnSpc>
            </a:pPr>
            <a:r>
              <a:rPr lang="en-US" altLang="en-US"/>
              <a:t>two requirements for secure use of symmetric encryption:</a:t>
            </a:r>
          </a:p>
          <a:p>
            <a:pPr lvl="1" eaLnBrk="1" hangingPunct="1">
              <a:lnSpc>
                <a:spcPct val="90000"/>
              </a:lnSpc>
            </a:pPr>
            <a:r>
              <a:rPr lang="en-US" altLang="en-US"/>
              <a:t>a strong encryption algorithm</a:t>
            </a:r>
          </a:p>
          <a:p>
            <a:pPr lvl="1" eaLnBrk="1" hangingPunct="1">
              <a:lnSpc>
                <a:spcPct val="90000"/>
              </a:lnSpc>
            </a:pPr>
            <a:r>
              <a:rPr lang="en-US" altLang="en-US"/>
              <a:t>a secret key known only to sender / receiver</a:t>
            </a:r>
          </a:p>
          <a:p>
            <a:pPr lvl="1" eaLnBrk="1" hangingPunct="1">
              <a:lnSpc>
                <a:spcPct val="90000"/>
              </a:lnSpc>
              <a:buFontTx/>
              <a:buNone/>
            </a:pPr>
            <a:r>
              <a:rPr lang="en-US" altLang="en-US" i="1"/>
              <a:t>	Y </a:t>
            </a:r>
            <a:r>
              <a:rPr lang="en-US" altLang="en-US"/>
              <a:t>= E</a:t>
            </a:r>
            <a:r>
              <a:rPr lang="en-US" altLang="en-US" sz="2400" i="1" baseline="-25000"/>
              <a:t>K</a:t>
            </a:r>
            <a:r>
              <a:rPr lang="en-US" altLang="en-US"/>
              <a:t>(</a:t>
            </a:r>
            <a:r>
              <a:rPr lang="en-US" altLang="en-US" i="1"/>
              <a:t>X</a:t>
            </a:r>
            <a:r>
              <a:rPr lang="en-US" altLang="en-US"/>
              <a:t>)</a:t>
            </a:r>
          </a:p>
          <a:p>
            <a:pPr lvl="1" eaLnBrk="1" hangingPunct="1">
              <a:lnSpc>
                <a:spcPct val="90000"/>
              </a:lnSpc>
              <a:buFontTx/>
              <a:buNone/>
            </a:pPr>
            <a:r>
              <a:rPr lang="en-US" altLang="en-US" i="1"/>
              <a:t>	X </a:t>
            </a:r>
            <a:r>
              <a:rPr lang="en-US" altLang="en-US"/>
              <a:t>= D</a:t>
            </a:r>
            <a:r>
              <a:rPr lang="en-US" altLang="en-US" sz="2400" i="1" baseline="-25000"/>
              <a:t>K</a:t>
            </a:r>
            <a:r>
              <a:rPr lang="en-US" altLang="en-US"/>
              <a:t>(</a:t>
            </a:r>
            <a:r>
              <a:rPr lang="en-US" altLang="en-US" i="1"/>
              <a:t>Y</a:t>
            </a:r>
            <a:r>
              <a:rPr lang="en-US" altLang="en-US"/>
              <a:t>)</a:t>
            </a:r>
          </a:p>
          <a:p>
            <a:pPr eaLnBrk="1" hangingPunct="1">
              <a:lnSpc>
                <a:spcPct val="90000"/>
              </a:lnSpc>
            </a:pPr>
            <a:r>
              <a:rPr lang="en-US" altLang="en-US"/>
              <a:t>assume encryption algorithm is known</a:t>
            </a:r>
          </a:p>
          <a:p>
            <a:pPr eaLnBrk="1" hangingPunct="1">
              <a:lnSpc>
                <a:spcPct val="90000"/>
              </a:lnSpc>
            </a:pPr>
            <a:r>
              <a:rPr lang="en-US" altLang="en-US"/>
              <a:t>implies a secure channel to distribute key</a:t>
            </a:r>
            <a:endParaRPr lang="en-AU" altLang="en-US"/>
          </a:p>
        </p:txBody>
      </p:sp>
    </p:spTree>
    <p:extLst>
      <p:ext uri="{BB962C8B-B14F-4D97-AF65-F5344CB8AC3E}">
        <p14:creationId xmlns:p14="http://schemas.microsoft.com/office/powerpoint/2010/main" val="1850500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09600" y="0"/>
            <a:ext cx="7772400" cy="914400"/>
          </a:xfrm>
        </p:spPr>
        <p:txBody>
          <a:bodyPr/>
          <a:lstStyle/>
          <a:p>
            <a:pPr eaLnBrk="1" hangingPunct="1"/>
            <a:r>
              <a:rPr lang="en-US" altLang="en-US" sz="2800">
                <a:solidFill>
                  <a:srgbClr val="FF0000"/>
                </a:solidFill>
                <a:latin typeface="Arial" pitchFamily="34" charset="0"/>
                <a:cs typeface="Arial" pitchFamily="34" charset="0"/>
              </a:rPr>
              <a:t>Types of Cryptanalytic Attacks</a:t>
            </a:r>
            <a:endParaRPr lang="en-AU" altLang="en-US" sz="2800">
              <a:solidFill>
                <a:srgbClr val="FF0000"/>
              </a:solidFill>
              <a:latin typeface="Arial" pitchFamily="34" charset="0"/>
              <a:cs typeface="Arial" pitchFamily="34" charset="0"/>
            </a:endParaRPr>
          </a:p>
        </p:txBody>
      </p:sp>
      <p:sp>
        <p:nvSpPr>
          <p:cNvPr id="96259" name="Rectangle 3"/>
          <p:cNvSpPr>
            <a:spLocks noGrp="1" noChangeArrowheads="1"/>
          </p:cNvSpPr>
          <p:nvPr>
            <p:ph type="body" idx="1"/>
          </p:nvPr>
        </p:nvSpPr>
        <p:spPr>
          <a:xfrm>
            <a:off x="468313" y="1268413"/>
            <a:ext cx="8229600" cy="5589587"/>
          </a:xfrm>
        </p:spPr>
        <p:txBody>
          <a:bodyPr>
            <a:normAutofit fontScale="92500"/>
          </a:bodyPr>
          <a:lstStyle/>
          <a:p>
            <a:pPr eaLnBrk="1" hangingPunct="1"/>
            <a:r>
              <a:rPr lang="en-AU" altLang="en-US" sz="2800" b="1"/>
              <a:t>ciphertext only</a:t>
            </a:r>
            <a:r>
              <a:rPr lang="en-AU" altLang="en-US" sz="2800"/>
              <a:t> </a:t>
            </a:r>
          </a:p>
          <a:p>
            <a:pPr lvl="1" eaLnBrk="1" hangingPunct="1"/>
            <a:r>
              <a:rPr lang="en-AU" altLang="en-US" sz="2400"/>
              <a:t>only know algorithm / ciphertext, statistical, can identify plaintext </a:t>
            </a:r>
          </a:p>
          <a:p>
            <a:pPr eaLnBrk="1" hangingPunct="1"/>
            <a:r>
              <a:rPr lang="en-AU" altLang="en-US" sz="2800" b="1"/>
              <a:t>known plaintext</a:t>
            </a:r>
            <a:r>
              <a:rPr lang="en-AU" altLang="en-US" sz="2800"/>
              <a:t> </a:t>
            </a:r>
          </a:p>
          <a:p>
            <a:pPr lvl="1" eaLnBrk="1" hangingPunct="1"/>
            <a:r>
              <a:rPr lang="en-AU" altLang="en-US" sz="2400"/>
              <a:t>know/suspect plaintext &amp; ciphertext to attack cipher </a:t>
            </a:r>
          </a:p>
          <a:p>
            <a:pPr eaLnBrk="1" hangingPunct="1"/>
            <a:r>
              <a:rPr lang="en-AU" altLang="en-US" sz="2800" b="1"/>
              <a:t>chosen plaintext</a:t>
            </a:r>
            <a:r>
              <a:rPr lang="en-AU" altLang="en-US" sz="2800"/>
              <a:t> </a:t>
            </a:r>
          </a:p>
          <a:p>
            <a:pPr lvl="1" eaLnBrk="1" hangingPunct="1"/>
            <a:r>
              <a:rPr lang="en-AU" altLang="en-US" sz="2400"/>
              <a:t>select plaintext and obtain ciphertext to attack cipher</a:t>
            </a:r>
          </a:p>
          <a:p>
            <a:pPr eaLnBrk="1" hangingPunct="1"/>
            <a:r>
              <a:rPr lang="en-AU" altLang="en-US" sz="2800" b="1"/>
              <a:t>chosen ciphertext</a:t>
            </a:r>
            <a:r>
              <a:rPr lang="en-AU" altLang="en-US" sz="2800"/>
              <a:t> </a:t>
            </a:r>
          </a:p>
          <a:p>
            <a:pPr lvl="1" eaLnBrk="1" hangingPunct="1"/>
            <a:r>
              <a:rPr lang="en-AU" altLang="en-US" sz="2400"/>
              <a:t>select ciphertext and obtain plaintext to attack cipher</a:t>
            </a:r>
          </a:p>
          <a:p>
            <a:pPr eaLnBrk="1" hangingPunct="1"/>
            <a:r>
              <a:rPr lang="en-AU" altLang="en-US" sz="2800" b="1"/>
              <a:t>chosen text</a:t>
            </a:r>
            <a:r>
              <a:rPr lang="en-AU" altLang="en-US" sz="2800"/>
              <a:t> </a:t>
            </a:r>
          </a:p>
          <a:p>
            <a:pPr lvl="1" eaLnBrk="1" hangingPunct="1"/>
            <a:r>
              <a:rPr lang="en-AU" altLang="en-US" sz="2400"/>
              <a:t>select either plaintext or ciphertext to en/decrypt to attack cipher</a:t>
            </a:r>
          </a:p>
        </p:txBody>
      </p:sp>
    </p:spTree>
    <p:extLst>
      <p:ext uri="{BB962C8B-B14F-4D97-AF65-F5344CB8AC3E}">
        <p14:creationId xmlns:p14="http://schemas.microsoft.com/office/powerpoint/2010/main" val="3078891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AU" altLang="en-US" sz="4000"/>
              <a:t>Data Encryption Standard (DES)</a:t>
            </a:r>
          </a:p>
        </p:txBody>
      </p:sp>
      <p:sp>
        <p:nvSpPr>
          <p:cNvPr id="97283" name="Rectangle 3"/>
          <p:cNvSpPr>
            <a:spLocks noGrp="1" noChangeArrowheads="1"/>
          </p:cNvSpPr>
          <p:nvPr>
            <p:ph type="body" idx="1"/>
          </p:nvPr>
        </p:nvSpPr>
        <p:spPr/>
        <p:txBody>
          <a:bodyPr/>
          <a:lstStyle/>
          <a:p>
            <a:pPr eaLnBrk="1" hangingPunct="1"/>
            <a:r>
              <a:rPr lang="en-AU" altLang="en-US"/>
              <a:t>most widely used block cipher in world </a:t>
            </a:r>
          </a:p>
          <a:p>
            <a:pPr eaLnBrk="1" hangingPunct="1"/>
            <a:r>
              <a:rPr lang="en-AU" altLang="en-US"/>
              <a:t>adopted in 1977 by NBS (now NIST)</a:t>
            </a:r>
          </a:p>
          <a:p>
            <a:pPr lvl="1" eaLnBrk="1" hangingPunct="1"/>
            <a:r>
              <a:rPr lang="en-US" altLang="en-US"/>
              <a:t>as FIPS PUB 46</a:t>
            </a:r>
            <a:endParaRPr lang="en-AU" altLang="en-US"/>
          </a:p>
          <a:p>
            <a:pPr eaLnBrk="1" hangingPunct="1"/>
            <a:r>
              <a:rPr lang="en-US" altLang="en-US"/>
              <a:t>encrypts 64-bit data using 56-bit key</a:t>
            </a:r>
          </a:p>
          <a:p>
            <a:pPr eaLnBrk="1" hangingPunct="1"/>
            <a:r>
              <a:rPr lang="en-US" altLang="en-US"/>
              <a:t>has widespread use</a:t>
            </a:r>
          </a:p>
          <a:p>
            <a:pPr eaLnBrk="1" hangingPunct="1"/>
            <a:r>
              <a:rPr lang="en-US" altLang="en-US"/>
              <a:t>has been considerable controversy over its security</a:t>
            </a:r>
            <a:endParaRPr lang="en-AU" altLang="en-US"/>
          </a:p>
          <a:p>
            <a:pPr eaLnBrk="1" hangingPunct="1"/>
            <a:endParaRPr lang="en-AU" altLang="en-US"/>
          </a:p>
        </p:txBody>
      </p:sp>
    </p:spTree>
    <p:extLst>
      <p:ext uri="{BB962C8B-B14F-4D97-AF65-F5344CB8AC3E}">
        <p14:creationId xmlns:p14="http://schemas.microsoft.com/office/powerpoint/2010/main" val="2342472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0"/>
            <a:ext cx="7772400" cy="703263"/>
          </a:xfrm>
        </p:spPr>
        <p:txBody>
          <a:bodyPr/>
          <a:lstStyle/>
          <a:p>
            <a:pPr eaLnBrk="1" hangingPunct="1"/>
            <a:r>
              <a:rPr lang="en-US" altLang="en-US" sz="2800">
                <a:solidFill>
                  <a:srgbClr val="FF0000"/>
                </a:solidFill>
                <a:latin typeface="Arial" pitchFamily="34" charset="0"/>
                <a:cs typeface="Arial" pitchFamily="34" charset="0"/>
              </a:rPr>
              <a:t>Cryptograhic Building Blocks</a:t>
            </a:r>
            <a:endParaRPr lang="en-AU" altLang="en-US" sz="2800">
              <a:solidFill>
                <a:srgbClr val="FF0000"/>
              </a:solidFill>
              <a:latin typeface="Arial" pitchFamily="34" charset="0"/>
              <a:cs typeface="Arial" pitchFamily="34" charset="0"/>
            </a:endParaRPr>
          </a:p>
        </p:txBody>
      </p:sp>
      <p:sp>
        <p:nvSpPr>
          <p:cNvPr id="98307" name="Rectangle 3"/>
          <p:cNvSpPr>
            <a:spLocks noGrp="1" noChangeArrowheads="1"/>
          </p:cNvSpPr>
          <p:nvPr>
            <p:ph type="body" idx="1"/>
          </p:nvPr>
        </p:nvSpPr>
        <p:spPr>
          <a:xfrm>
            <a:off x="4716463" y="981075"/>
            <a:ext cx="4238625" cy="5111750"/>
          </a:xfrm>
        </p:spPr>
        <p:txBody>
          <a:bodyPr/>
          <a:lstStyle/>
          <a:p>
            <a:r>
              <a:rPr lang="en-US" altLang="en-US" sz="1800"/>
              <a:t>Symmetric Key Ciphers</a:t>
            </a:r>
          </a:p>
          <a:p>
            <a:pPr lvl="1"/>
            <a:r>
              <a:rPr lang="en-US" altLang="en-US" sz="1800"/>
              <a:t>The U.S. National Institute of Standards and Technology (NIST) has issued standards for a series of symmetric-key ciphers. </a:t>
            </a:r>
          </a:p>
          <a:p>
            <a:pPr lvl="1"/>
            <a:r>
              <a:rPr lang="en-US" altLang="en-US" sz="1800" i="1"/>
              <a:t>Data Encryption Standard (DES) was the </a:t>
            </a:r>
            <a:r>
              <a:rPr lang="en-US" altLang="en-US" sz="1800"/>
              <a:t>first, and it has stood the test of time in that no cryptanalytic attack better than brute force search has been discovered. </a:t>
            </a:r>
          </a:p>
          <a:p>
            <a:pPr lvl="1"/>
            <a:r>
              <a:rPr lang="en-US" altLang="en-US" sz="1800"/>
              <a:t>Brute force search, however, has gotten faster. DES’s keys (56 independent bits) are now too small given current processor speeds.</a:t>
            </a:r>
          </a:p>
        </p:txBody>
      </p:sp>
      <p:grpSp>
        <p:nvGrpSpPr>
          <p:cNvPr id="98308" name="Group 77"/>
          <p:cNvGrpSpPr>
            <a:grpSpLocks/>
          </p:cNvGrpSpPr>
          <p:nvPr/>
        </p:nvGrpSpPr>
        <p:grpSpPr bwMode="auto">
          <a:xfrm>
            <a:off x="712788" y="1838325"/>
            <a:ext cx="2270125" cy="4267200"/>
            <a:chOff x="2022" y="394"/>
            <a:chExt cx="1865" cy="3314"/>
          </a:xfrm>
        </p:grpSpPr>
        <p:sp>
          <p:nvSpPr>
            <p:cNvPr id="98310" name="Freeform 4"/>
            <p:cNvSpPr>
              <a:spLocks/>
            </p:cNvSpPr>
            <p:nvPr/>
          </p:nvSpPr>
          <p:spPr bwMode="auto">
            <a:xfrm>
              <a:off x="2022" y="394"/>
              <a:ext cx="765" cy="111"/>
            </a:xfrm>
            <a:custGeom>
              <a:avLst/>
              <a:gdLst>
                <a:gd name="T0" fmla="*/ 765 w 765"/>
                <a:gd name="T1" fmla="*/ 108 h 111"/>
                <a:gd name="T2" fmla="*/ 765 w 765"/>
                <a:gd name="T3" fmla="*/ 0 h 111"/>
                <a:gd name="T4" fmla="*/ 0 w 765"/>
                <a:gd name="T5" fmla="*/ 0 h 111"/>
                <a:gd name="T6" fmla="*/ 0 w 765"/>
                <a:gd name="T7" fmla="*/ 111 h 111"/>
                <a:gd name="T8" fmla="*/ 765 w 765"/>
                <a:gd name="T9" fmla="*/ 111 h 111"/>
                <a:gd name="T10" fmla="*/ 765 w 765"/>
                <a:gd name="T11" fmla="*/ 111 h 1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5" h="111">
                  <a:moveTo>
                    <a:pt x="765" y="108"/>
                  </a:moveTo>
                  <a:lnTo>
                    <a:pt x="765" y="0"/>
                  </a:lnTo>
                  <a:lnTo>
                    <a:pt x="0" y="0"/>
                  </a:lnTo>
                  <a:lnTo>
                    <a:pt x="0" y="111"/>
                  </a:lnTo>
                  <a:lnTo>
                    <a:pt x="765" y="11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8311" name="Freeform 5"/>
            <p:cNvSpPr>
              <a:spLocks/>
            </p:cNvSpPr>
            <p:nvPr/>
          </p:nvSpPr>
          <p:spPr bwMode="auto">
            <a:xfrm>
              <a:off x="2022" y="773"/>
              <a:ext cx="765" cy="111"/>
            </a:xfrm>
            <a:custGeom>
              <a:avLst/>
              <a:gdLst>
                <a:gd name="T0" fmla="*/ 765 w 765"/>
                <a:gd name="T1" fmla="*/ 111 h 111"/>
                <a:gd name="T2" fmla="*/ 765 w 765"/>
                <a:gd name="T3" fmla="*/ 0 h 111"/>
                <a:gd name="T4" fmla="*/ 0 w 765"/>
                <a:gd name="T5" fmla="*/ 0 h 111"/>
                <a:gd name="T6" fmla="*/ 0 w 765"/>
                <a:gd name="T7" fmla="*/ 111 h 111"/>
                <a:gd name="T8" fmla="*/ 765 w 765"/>
                <a:gd name="T9" fmla="*/ 111 h 111"/>
                <a:gd name="T10" fmla="*/ 765 w 765"/>
                <a:gd name="T11" fmla="*/ 111 h 1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5" h="111">
                  <a:moveTo>
                    <a:pt x="765" y="111"/>
                  </a:moveTo>
                  <a:lnTo>
                    <a:pt x="765" y="0"/>
                  </a:lnTo>
                  <a:lnTo>
                    <a:pt x="0" y="0"/>
                  </a:lnTo>
                  <a:lnTo>
                    <a:pt x="0" y="111"/>
                  </a:lnTo>
                  <a:lnTo>
                    <a:pt x="765" y="11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8312" name="Freeform 6"/>
            <p:cNvSpPr>
              <a:spLocks/>
            </p:cNvSpPr>
            <p:nvPr/>
          </p:nvSpPr>
          <p:spPr bwMode="auto">
            <a:xfrm>
              <a:off x="2022" y="1394"/>
              <a:ext cx="765" cy="109"/>
            </a:xfrm>
            <a:custGeom>
              <a:avLst/>
              <a:gdLst>
                <a:gd name="T0" fmla="*/ 765 w 765"/>
                <a:gd name="T1" fmla="*/ 109 h 109"/>
                <a:gd name="T2" fmla="*/ 765 w 765"/>
                <a:gd name="T3" fmla="*/ 0 h 109"/>
                <a:gd name="T4" fmla="*/ 0 w 765"/>
                <a:gd name="T5" fmla="*/ 0 h 109"/>
                <a:gd name="T6" fmla="*/ 0 w 765"/>
                <a:gd name="T7" fmla="*/ 109 h 109"/>
                <a:gd name="T8" fmla="*/ 765 w 765"/>
                <a:gd name="T9" fmla="*/ 109 h 109"/>
                <a:gd name="T10" fmla="*/ 765 w 765"/>
                <a:gd name="T11" fmla="*/ 109 h 1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5" h="109">
                  <a:moveTo>
                    <a:pt x="765" y="109"/>
                  </a:moveTo>
                  <a:lnTo>
                    <a:pt x="765" y="0"/>
                  </a:lnTo>
                  <a:lnTo>
                    <a:pt x="0" y="0"/>
                  </a:lnTo>
                  <a:lnTo>
                    <a:pt x="0" y="109"/>
                  </a:lnTo>
                  <a:lnTo>
                    <a:pt x="765" y="109"/>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8313" name="Freeform 7"/>
            <p:cNvSpPr>
              <a:spLocks/>
            </p:cNvSpPr>
            <p:nvPr/>
          </p:nvSpPr>
          <p:spPr bwMode="auto">
            <a:xfrm>
              <a:off x="2022" y="2013"/>
              <a:ext cx="765" cy="111"/>
            </a:xfrm>
            <a:custGeom>
              <a:avLst/>
              <a:gdLst>
                <a:gd name="T0" fmla="*/ 765 w 765"/>
                <a:gd name="T1" fmla="*/ 108 h 111"/>
                <a:gd name="T2" fmla="*/ 765 w 765"/>
                <a:gd name="T3" fmla="*/ 0 h 111"/>
                <a:gd name="T4" fmla="*/ 0 w 765"/>
                <a:gd name="T5" fmla="*/ 0 h 111"/>
                <a:gd name="T6" fmla="*/ 0 w 765"/>
                <a:gd name="T7" fmla="*/ 111 h 111"/>
                <a:gd name="T8" fmla="*/ 765 w 765"/>
                <a:gd name="T9" fmla="*/ 111 h 111"/>
                <a:gd name="T10" fmla="*/ 765 w 765"/>
                <a:gd name="T11" fmla="*/ 111 h 1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5" h="111">
                  <a:moveTo>
                    <a:pt x="765" y="108"/>
                  </a:moveTo>
                  <a:lnTo>
                    <a:pt x="765" y="0"/>
                  </a:lnTo>
                  <a:lnTo>
                    <a:pt x="0" y="0"/>
                  </a:lnTo>
                  <a:lnTo>
                    <a:pt x="0" y="111"/>
                  </a:lnTo>
                  <a:lnTo>
                    <a:pt x="765" y="11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8314" name="Freeform 8"/>
            <p:cNvSpPr>
              <a:spLocks/>
            </p:cNvSpPr>
            <p:nvPr/>
          </p:nvSpPr>
          <p:spPr bwMode="auto">
            <a:xfrm>
              <a:off x="2026" y="2596"/>
              <a:ext cx="767" cy="108"/>
            </a:xfrm>
            <a:custGeom>
              <a:avLst/>
              <a:gdLst>
                <a:gd name="T0" fmla="*/ 764 w 767"/>
                <a:gd name="T1" fmla="*/ 108 h 108"/>
                <a:gd name="T2" fmla="*/ 767 w 767"/>
                <a:gd name="T3" fmla="*/ 0 h 108"/>
                <a:gd name="T4" fmla="*/ 0 w 767"/>
                <a:gd name="T5" fmla="*/ 0 h 108"/>
                <a:gd name="T6" fmla="*/ 0 w 767"/>
                <a:gd name="T7" fmla="*/ 108 h 108"/>
                <a:gd name="T8" fmla="*/ 767 w 767"/>
                <a:gd name="T9" fmla="*/ 108 h 108"/>
                <a:gd name="T10" fmla="*/ 767 w 767"/>
                <a:gd name="T11" fmla="*/ 108 h 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7" h="108">
                  <a:moveTo>
                    <a:pt x="764" y="108"/>
                  </a:moveTo>
                  <a:lnTo>
                    <a:pt x="767" y="0"/>
                  </a:lnTo>
                  <a:lnTo>
                    <a:pt x="0" y="0"/>
                  </a:lnTo>
                  <a:lnTo>
                    <a:pt x="0" y="108"/>
                  </a:lnTo>
                  <a:lnTo>
                    <a:pt x="767" y="10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8315" name="Line 9"/>
            <p:cNvSpPr>
              <a:spLocks noChangeShapeType="1"/>
            </p:cNvSpPr>
            <p:nvPr/>
          </p:nvSpPr>
          <p:spPr bwMode="auto">
            <a:xfrm>
              <a:off x="2064" y="505"/>
              <a:ext cx="143" cy="2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16" name="Freeform 10"/>
            <p:cNvSpPr>
              <a:spLocks/>
            </p:cNvSpPr>
            <p:nvPr/>
          </p:nvSpPr>
          <p:spPr bwMode="auto">
            <a:xfrm>
              <a:off x="2182" y="703"/>
              <a:ext cx="60" cy="70"/>
            </a:xfrm>
            <a:custGeom>
              <a:avLst/>
              <a:gdLst>
                <a:gd name="T0" fmla="*/ 0 w 60"/>
                <a:gd name="T1" fmla="*/ 22 h 70"/>
                <a:gd name="T2" fmla="*/ 60 w 60"/>
                <a:gd name="T3" fmla="*/ 70 h 70"/>
                <a:gd name="T4" fmla="*/ 32 w 60"/>
                <a:gd name="T5" fmla="*/ 0 h 70"/>
                <a:gd name="T6" fmla="*/ 3 w 60"/>
                <a:gd name="T7" fmla="*/ 25 h 70"/>
                <a:gd name="T8" fmla="*/ 3 w 60"/>
                <a:gd name="T9" fmla="*/ 25 h 70"/>
                <a:gd name="T10" fmla="*/ 0 w 60"/>
                <a:gd name="T11" fmla="*/ 22 h 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70">
                  <a:moveTo>
                    <a:pt x="0" y="22"/>
                  </a:moveTo>
                  <a:lnTo>
                    <a:pt x="60" y="70"/>
                  </a:lnTo>
                  <a:lnTo>
                    <a:pt x="32" y="0"/>
                  </a:lnTo>
                  <a:lnTo>
                    <a:pt x="3" y="25"/>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17" name="Line 11"/>
            <p:cNvSpPr>
              <a:spLocks noChangeShapeType="1"/>
            </p:cNvSpPr>
            <p:nvPr/>
          </p:nvSpPr>
          <p:spPr bwMode="auto">
            <a:xfrm>
              <a:off x="2163" y="502"/>
              <a:ext cx="1"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18" name="Freeform 12"/>
            <p:cNvSpPr>
              <a:spLocks/>
            </p:cNvSpPr>
            <p:nvPr/>
          </p:nvSpPr>
          <p:spPr bwMode="auto">
            <a:xfrm>
              <a:off x="2143" y="703"/>
              <a:ext cx="39" cy="73"/>
            </a:xfrm>
            <a:custGeom>
              <a:avLst/>
              <a:gdLst>
                <a:gd name="T0" fmla="*/ 0 w 39"/>
                <a:gd name="T1" fmla="*/ 0 h 73"/>
                <a:gd name="T2" fmla="*/ 20 w 39"/>
                <a:gd name="T3" fmla="*/ 73 h 73"/>
                <a:gd name="T4" fmla="*/ 39 w 39"/>
                <a:gd name="T5" fmla="*/ 0 h 73"/>
                <a:gd name="T6" fmla="*/ 0 w 39"/>
                <a:gd name="T7" fmla="*/ 0 h 73"/>
                <a:gd name="T8" fmla="*/ 0 w 39"/>
                <a:gd name="T9" fmla="*/ 0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73">
                  <a:moveTo>
                    <a:pt x="0" y="0"/>
                  </a:moveTo>
                  <a:lnTo>
                    <a:pt x="20" y="73"/>
                  </a:lnTo>
                  <a:lnTo>
                    <a:pt x="3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19" name="Line 13"/>
            <p:cNvSpPr>
              <a:spLocks noChangeShapeType="1"/>
            </p:cNvSpPr>
            <p:nvPr/>
          </p:nvSpPr>
          <p:spPr bwMode="auto">
            <a:xfrm flipH="1">
              <a:off x="2118" y="502"/>
              <a:ext cx="210" cy="2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20" name="Freeform 14"/>
            <p:cNvSpPr>
              <a:spLocks/>
            </p:cNvSpPr>
            <p:nvPr/>
          </p:nvSpPr>
          <p:spPr bwMode="auto">
            <a:xfrm>
              <a:off x="2073" y="706"/>
              <a:ext cx="67" cy="64"/>
            </a:xfrm>
            <a:custGeom>
              <a:avLst/>
              <a:gdLst>
                <a:gd name="T0" fmla="*/ 39 w 67"/>
                <a:gd name="T1" fmla="*/ 0 h 64"/>
                <a:gd name="T2" fmla="*/ 0 w 67"/>
                <a:gd name="T3" fmla="*/ 64 h 64"/>
                <a:gd name="T4" fmla="*/ 67 w 67"/>
                <a:gd name="T5" fmla="*/ 32 h 64"/>
                <a:gd name="T6" fmla="*/ 42 w 67"/>
                <a:gd name="T7" fmla="*/ 3 h 64"/>
                <a:gd name="T8" fmla="*/ 42 w 67"/>
                <a:gd name="T9" fmla="*/ 3 h 64"/>
                <a:gd name="T10" fmla="*/ 39 w 67"/>
                <a:gd name="T11" fmla="*/ 0 h 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7" h="64">
                  <a:moveTo>
                    <a:pt x="39" y="0"/>
                  </a:moveTo>
                  <a:lnTo>
                    <a:pt x="0" y="64"/>
                  </a:lnTo>
                  <a:lnTo>
                    <a:pt x="67" y="32"/>
                  </a:lnTo>
                  <a:lnTo>
                    <a:pt x="42" y="3"/>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21" name="Line 15"/>
            <p:cNvSpPr>
              <a:spLocks noChangeShapeType="1"/>
            </p:cNvSpPr>
            <p:nvPr/>
          </p:nvSpPr>
          <p:spPr bwMode="auto">
            <a:xfrm>
              <a:off x="2214" y="502"/>
              <a:ext cx="321" cy="2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22" name="Freeform 16"/>
            <p:cNvSpPr>
              <a:spLocks/>
            </p:cNvSpPr>
            <p:nvPr/>
          </p:nvSpPr>
          <p:spPr bwMode="auto">
            <a:xfrm>
              <a:off x="2510" y="715"/>
              <a:ext cx="73" cy="55"/>
            </a:xfrm>
            <a:custGeom>
              <a:avLst/>
              <a:gdLst>
                <a:gd name="T0" fmla="*/ 0 w 73"/>
                <a:gd name="T1" fmla="*/ 32 h 55"/>
                <a:gd name="T2" fmla="*/ 73 w 73"/>
                <a:gd name="T3" fmla="*/ 55 h 55"/>
                <a:gd name="T4" fmla="*/ 22 w 73"/>
                <a:gd name="T5" fmla="*/ 0 h 55"/>
                <a:gd name="T6" fmla="*/ 3 w 73"/>
                <a:gd name="T7" fmla="*/ 32 h 55"/>
                <a:gd name="T8" fmla="*/ 3 w 73"/>
                <a:gd name="T9" fmla="*/ 32 h 55"/>
                <a:gd name="T10" fmla="*/ 0 w 73"/>
                <a:gd name="T11" fmla="*/ 32 h 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55">
                  <a:moveTo>
                    <a:pt x="0" y="32"/>
                  </a:moveTo>
                  <a:lnTo>
                    <a:pt x="73" y="55"/>
                  </a:lnTo>
                  <a:lnTo>
                    <a:pt x="22" y="0"/>
                  </a:lnTo>
                  <a:lnTo>
                    <a:pt x="3"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23" name="Line 17"/>
            <p:cNvSpPr>
              <a:spLocks noChangeShapeType="1"/>
            </p:cNvSpPr>
            <p:nvPr/>
          </p:nvSpPr>
          <p:spPr bwMode="auto">
            <a:xfrm>
              <a:off x="2481" y="502"/>
              <a:ext cx="1"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24" name="Freeform 18"/>
            <p:cNvSpPr>
              <a:spLocks/>
            </p:cNvSpPr>
            <p:nvPr/>
          </p:nvSpPr>
          <p:spPr bwMode="auto">
            <a:xfrm>
              <a:off x="2462" y="696"/>
              <a:ext cx="38" cy="74"/>
            </a:xfrm>
            <a:custGeom>
              <a:avLst/>
              <a:gdLst>
                <a:gd name="T0" fmla="*/ 0 w 38"/>
                <a:gd name="T1" fmla="*/ 0 h 74"/>
                <a:gd name="T2" fmla="*/ 19 w 38"/>
                <a:gd name="T3" fmla="*/ 74 h 74"/>
                <a:gd name="T4" fmla="*/ 38 w 38"/>
                <a:gd name="T5" fmla="*/ 4 h 74"/>
                <a:gd name="T6" fmla="*/ 0 w 38"/>
                <a:gd name="T7" fmla="*/ 4 h 74"/>
                <a:gd name="T8" fmla="*/ 0 w 38"/>
                <a:gd name="T9" fmla="*/ 4 h 74"/>
                <a:gd name="T10" fmla="*/ 0 w 38"/>
                <a:gd name="T11" fmla="*/ 0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 h="74">
                  <a:moveTo>
                    <a:pt x="0" y="0"/>
                  </a:moveTo>
                  <a:lnTo>
                    <a:pt x="19" y="74"/>
                  </a:lnTo>
                  <a:lnTo>
                    <a:pt x="38" y="4"/>
                  </a:lnTo>
                  <a:lnTo>
                    <a:pt x="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25" name="Line 19"/>
            <p:cNvSpPr>
              <a:spLocks noChangeShapeType="1"/>
            </p:cNvSpPr>
            <p:nvPr/>
          </p:nvSpPr>
          <p:spPr bwMode="auto">
            <a:xfrm flipH="1">
              <a:off x="2411" y="502"/>
              <a:ext cx="153" cy="2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26" name="Freeform 20"/>
            <p:cNvSpPr>
              <a:spLocks/>
            </p:cNvSpPr>
            <p:nvPr/>
          </p:nvSpPr>
          <p:spPr bwMode="auto">
            <a:xfrm>
              <a:off x="2373" y="700"/>
              <a:ext cx="60" cy="70"/>
            </a:xfrm>
            <a:custGeom>
              <a:avLst/>
              <a:gdLst>
                <a:gd name="T0" fmla="*/ 32 w 60"/>
                <a:gd name="T1" fmla="*/ 0 h 70"/>
                <a:gd name="T2" fmla="*/ 0 w 60"/>
                <a:gd name="T3" fmla="*/ 70 h 70"/>
                <a:gd name="T4" fmla="*/ 60 w 60"/>
                <a:gd name="T5" fmla="*/ 28 h 70"/>
                <a:gd name="T6" fmla="*/ 32 w 60"/>
                <a:gd name="T7" fmla="*/ 3 h 70"/>
                <a:gd name="T8" fmla="*/ 32 w 60"/>
                <a:gd name="T9" fmla="*/ 3 h 70"/>
                <a:gd name="T10" fmla="*/ 32 w 60"/>
                <a:gd name="T11" fmla="*/ 0 h 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70">
                  <a:moveTo>
                    <a:pt x="32" y="0"/>
                  </a:moveTo>
                  <a:lnTo>
                    <a:pt x="0" y="70"/>
                  </a:lnTo>
                  <a:lnTo>
                    <a:pt x="60" y="28"/>
                  </a:lnTo>
                  <a:lnTo>
                    <a:pt x="32" y="3"/>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27" name="Line 21"/>
            <p:cNvSpPr>
              <a:spLocks noChangeShapeType="1"/>
            </p:cNvSpPr>
            <p:nvPr/>
          </p:nvSpPr>
          <p:spPr bwMode="auto">
            <a:xfrm flipH="1">
              <a:off x="2341" y="502"/>
              <a:ext cx="376" cy="2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28" name="Freeform 22"/>
            <p:cNvSpPr>
              <a:spLocks/>
            </p:cNvSpPr>
            <p:nvPr/>
          </p:nvSpPr>
          <p:spPr bwMode="auto">
            <a:xfrm>
              <a:off x="2290" y="719"/>
              <a:ext cx="70" cy="51"/>
            </a:xfrm>
            <a:custGeom>
              <a:avLst/>
              <a:gdLst>
                <a:gd name="T0" fmla="*/ 51 w 70"/>
                <a:gd name="T1" fmla="*/ 0 h 51"/>
                <a:gd name="T2" fmla="*/ 0 w 70"/>
                <a:gd name="T3" fmla="*/ 51 h 51"/>
                <a:gd name="T4" fmla="*/ 70 w 70"/>
                <a:gd name="T5" fmla="*/ 35 h 51"/>
                <a:gd name="T6" fmla="*/ 54 w 70"/>
                <a:gd name="T7" fmla="*/ 0 h 51"/>
                <a:gd name="T8" fmla="*/ 54 w 70"/>
                <a:gd name="T9" fmla="*/ 0 h 51"/>
                <a:gd name="T10" fmla="*/ 51 w 70"/>
                <a:gd name="T11" fmla="*/ 0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 h="51">
                  <a:moveTo>
                    <a:pt x="51" y="0"/>
                  </a:moveTo>
                  <a:lnTo>
                    <a:pt x="0" y="51"/>
                  </a:lnTo>
                  <a:lnTo>
                    <a:pt x="70" y="35"/>
                  </a:lnTo>
                  <a:lnTo>
                    <a:pt x="54" y="0"/>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29" name="Line 23"/>
            <p:cNvSpPr>
              <a:spLocks noChangeShapeType="1"/>
            </p:cNvSpPr>
            <p:nvPr/>
          </p:nvSpPr>
          <p:spPr bwMode="auto">
            <a:xfrm>
              <a:off x="2379" y="505"/>
              <a:ext cx="239" cy="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30" name="Freeform 24"/>
            <p:cNvSpPr>
              <a:spLocks/>
            </p:cNvSpPr>
            <p:nvPr/>
          </p:nvSpPr>
          <p:spPr bwMode="auto">
            <a:xfrm>
              <a:off x="2593" y="712"/>
              <a:ext cx="70" cy="61"/>
            </a:xfrm>
            <a:custGeom>
              <a:avLst/>
              <a:gdLst>
                <a:gd name="T0" fmla="*/ 0 w 70"/>
                <a:gd name="T1" fmla="*/ 29 h 61"/>
                <a:gd name="T2" fmla="*/ 70 w 70"/>
                <a:gd name="T3" fmla="*/ 61 h 61"/>
                <a:gd name="T4" fmla="*/ 25 w 70"/>
                <a:gd name="T5" fmla="*/ 0 h 61"/>
                <a:gd name="T6" fmla="*/ 3 w 70"/>
                <a:gd name="T7" fmla="*/ 29 h 61"/>
                <a:gd name="T8" fmla="*/ 3 w 70"/>
                <a:gd name="T9" fmla="*/ 29 h 61"/>
                <a:gd name="T10" fmla="*/ 0 w 70"/>
                <a:gd name="T11" fmla="*/ 29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 h="61">
                  <a:moveTo>
                    <a:pt x="0" y="29"/>
                  </a:moveTo>
                  <a:lnTo>
                    <a:pt x="70" y="61"/>
                  </a:lnTo>
                  <a:lnTo>
                    <a:pt x="25" y="0"/>
                  </a:lnTo>
                  <a:lnTo>
                    <a:pt x="3"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31" name="Line 25"/>
            <p:cNvSpPr>
              <a:spLocks noChangeShapeType="1"/>
            </p:cNvSpPr>
            <p:nvPr/>
          </p:nvSpPr>
          <p:spPr bwMode="auto">
            <a:xfrm>
              <a:off x="2624" y="505"/>
              <a:ext cx="74"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32" name="Freeform 26"/>
            <p:cNvSpPr>
              <a:spLocks/>
            </p:cNvSpPr>
            <p:nvPr/>
          </p:nvSpPr>
          <p:spPr bwMode="auto">
            <a:xfrm>
              <a:off x="2675" y="696"/>
              <a:ext cx="48" cy="74"/>
            </a:xfrm>
            <a:custGeom>
              <a:avLst/>
              <a:gdLst>
                <a:gd name="T0" fmla="*/ 0 w 48"/>
                <a:gd name="T1" fmla="*/ 13 h 74"/>
                <a:gd name="T2" fmla="*/ 48 w 48"/>
                <a:gd name="T3" fmla="*/ 74 h 74"/>
                <a:gd name="T4" fmla="*/ 35 w 48"/>
                <a:gd name="T5" fmla="*/ 0 h 74"/>
                <a:gd name="T6" fmla="*/ 0 w 48"/>
                <a:gd name="T7" fmla="*/ 16 h 74"/>
                <a:gd name="T8" fmla="*/ 0 w 48"/>
                <a:gd name="T9" fmla="*/ 16 h 74"/>
                <a:gd name="T10" fmla="*/ 0 w 48"/>
                <a:gd name="T11" fmla="*/ 13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74">
                  <a:moveTo>
                    <a:pt x="0" y="13"/>
                  </a:moveTo>
                  <a:lnTo>
                    <a:pt x="48" y="74"/>
                  </a:lnTo>
                  <a:lnTo>
                    <a:pt x="35" y="0"/>
                  </a:lnTo>
                  <a:lnTo>
                    <a:pt x="0" y="16"/>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33" name="Freeform 27"/>
            <p:cNvSpPr>
              <a:spLocks/>
            </p:cNvSpPr>
            <p:nvPr/>
          </p:nvSpPr>
          <p:spPr bwMode="auto">
            <a:xfrm>
              <a:off x="2022" y="3218"/>
              <a:ext cx="765" cy="111"/>
            </a:xfrm>
            <a:custGeom>
              <a:avLst/>
              <a:gdLst>
                <a:gd name="T0" fmla="*/ 765 w 765"/>
                <a:gd name="T1" fmla="*/ 108 h 111"/>
                <a:gd name="T2" fmla="*/ 765 w 765"/>
                <a:gd name="T3" fmla="*/ 0 h 111"/>
                <a:gd name="T4" fmla="*/ 0 w 765"/>
                <a:gd name="T5" fmla="*/ 0 h 111"/>
                <a:gd name="T6" fmla="*/ 0 w 765"/>
                <a:gd name="T7" fmla="*/ 111 h 111"/>
                <a:gd name="T8" fmla="*/ 765 w 765"/>
                <a:gd name="T9" fmla="*/ 111 h 111"/>
                <a:gd name="T10" fmla="*/ 765 w 765"/>
                <a:gd name="T11" fmla="*/ 111 h 1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5" h="111">
                  <a:moveTo>
                    <a:pt x="765" y="108"/>
                  </a:moveTo>
                  <a:lnTo>
                    <a:pt x="765" y="0"/>
                  </a:lnTo>
                  <a:lnTo>
                    <a:pt x="0" y="0"/>
                  </a:lnTo>
                  <a:lnTo>
                    <a:pt x="0" y="111"/>
                  </a:lnTo>
                  <a:lnTo>
                    <a:pt x="765" y="11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8334" name="Freeform 28"/>
            <p:cNvSpPr>
              <a:spLocks/>
            </p:cNvSpPr>
            <p:nvPr/>
          </p:nvSpPr>
          <p:spPr bwMode="auto">
            <a:xfrm>
              <a:off x="2022" y="3597"/>
              <a:ext cx="765" cy="111"/>
            </a:xfrm>
            <a:custGeom>
              <a:avLst/>
              <a:gdLst>
                <a:gd name="T0" fmla="*/ 765 w 765"/>
                <a:gd name="T1" fmla="*/ 111 h 111"/>
                <a:gd name="T2" fmla="*/ 765 w 765"/>
                <a:gd name="T3" fmla="*/ 0 h 111"/>
                <a:gd name="T4" fmla="*/ 0 w 765"/>
                <a:gd name="T5" fmla="*/ 0 h 111"/>
                <a:gd name="T6" fmla="*/ 0 w 765"/>
                <a:gd name="T7" fmla="*/ 111 h 111"/>
                <a:gd name="T8" fmla="*/ 765 w 765"/>
                <a:gd name="T9" fmla="*/ 111 h 111"/>
                <a:gd name="T10" fmla="*/ 765 w 765"/>
                <a:gd name="T11" fmla="*/ 111 h 1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5" h="111">
                  <a:moveTo>
                    <a:pt x="765" y="111"/>
                  </a:moveTo>
                  <a:lnTo>
                    <a:pt x="765" y="0"/>
                  </a:lnTo>
                  <a:lnTo>
                    <a:pt x="0" y="0"/>
                  </a:lnTo>
                  <a:lnTo>
                    <a:pt x="0" y="111"/>
                  </a:lnTo>
                  <a:lnTo>
                    <a:pt x="765" y="11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8335" name="Line 29"/>
            <p:cNvSpPr>
              <a:spLocks noChangeShapeType="1"/>
            </p:cNvSpPr>
            <p:nvPr/>
          </p:nvSpPr>
          <p:spPr bwMode="auto">
            <a:xfrm>
              <a:off x="2099" y="3326"/>
              <a:ext cx="201" cy="2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36" name="Freeform 30"/>
            <p:cNvSpPr>
              <a:spLocks/>
            </p:cNvSpPr>
            <p:nvPr/>
          </p:nvSpPr>
          <p:spPr bwMode="auto">
            <a:xfrm>
              <a:off x="2277" y="3527"/>
              <a:ext cx="67" cy="64"/>
            </a:xfrm>
            <a:custGeom>
              <a:avLst/>
              <a:gdLst>
                <a:gd name="T0" fmla="*/ 0 w 67"/>
                <a:gd name="T1" fmla="*/ 28 h 64"/>
                <a:gd name="T2" fmla="*/ 67 w 67"/>
                <a:gd name="T3" fmla="*/ 64 h 64"/>
                <a:gd name="T4" fmla="*/ 29 w 67"/>
                <a:gd name="T5" fmla="*/ 0 h 64"/>
                <a:gd name="T6" fmla="*/ 0 w 67"/>
                <a:gd name="T7" fmla="*/ 28 h 64"/>
                <a:gd name="T8" fmla="*/ 0 w 67"/>
                <a:gd name="T9" fmla="*/ 28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64">
                  <a:moveTo>
                    <a:pt x="0" y="28"/>
                  </a:moveTo>
                  <a:lnTo>
                    <a:pt x="67" y="64"/>
                  </a:lnTo>
                  <a:lnTo>
                    <a:pt x="29" y="0"/>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37" name="Line 31"/>
            <p:cNvSpPr>
              <a:spLocks noChangeShapeType="1"/>
            </p:cNvSpPr>
            <p:nvPr/>
          </p:nvSpPr>
          <p:spPr bwMode="auto">
            <a:xfrm>
              <a:off x="2185" y="3326"/>
              <a:ext cx="1" cy="2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38" name="Freeform 32"/>
            <p:cNvSpPr>
              <a:spLocks/>
            </p:cNvSpPr>
            <p:nvPr/>
          </p:nvSpPr>
          <p:spPr bwMode="auto">
            <a:xfrm>
              <a:off x="2166" y="3527"/>
              <a:ext cx="38" cy="73"/>
            </a:xfrm>
            <a:custGeom>
              <a:avLst/>
              <a:gdLst>
                <a:gd name="T0" fmla="*/ 0 w 38"/>
                <a:gd name="T1" fmla="*/ 0 h 73"/>
                <a:gd name="T2" fmla="*/ 19 w 38"/>
                <a:gd name="T3" fmla="*/ 73 h 73"/>
                <a:gd name="T4" fmla="*/ 38 w 38"/>
                <a:gd name="T5" fmla="*/ 0 h 73"/>
                <a:gd name="T6" fmla="*/ 0 w 38"/>
                <a:gd name="T7" fmla="*/ 0 h 73"/>
                <a:gd name="T8" fmla="*/ 0 w 38"/>
                <a:gd name="T9" fmla="*/ 0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73">
                  <a:moveTo>
                    <a:pt x="0" y="0"/>
                  </a:moveTo>
                  <a:lnTo>
                    <a:pt x="19" y="73"/>
                  </a:lnTo>
                  <a:lnTo>
                    <a:pt x="3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39" name="Line 33"/>
            <p:cNvSpPr>
              <a:spLocks noChangeShapeType="1"/>
            </p:cNvSpPr>
            <p:nvPr/>
          </p:nvSpPr>
          <p:spPr bwMode="auto">
            <a:xfrm flipH="1">
              <a:off x="2099" y="3329"/>
              <a:ext cx="150" cy="2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40" name="Freeform 34"/>
            <p:cNvSpPr>
              <a:spLocks/>
            </p:cNvSpPr>
            <p:nvPr/>
          </p:nvSpPr>
          <p:spPr bwMode="auto">
            <a:xfrm>
              <a:off x="2061" y="3527"/>
              <a:ext cx="60" cy="67"/>
            </a:xfrm>
            <a:custGeom>
              <a:avLst/>
              <a:gdLst>
                <a:gd name="T0" fmla="*/ 28 w 60"/>
                <a:gd name="T1" fmla="*/ 0 h 67"/>
                <a:gd name="T2" fmla="*/ 0 w 60"/>
                <a:gd name="T3" fmla="*/ 67 h 67"/>
                <a:gd name="T4" fmla="*/ 60 w 60"/>
                <a:gd name="T5" fmla="*/ 25 h 67"/>
                <a:gd name="T6" fmla="*/ 31 w 60"/>
                <a:gd name="T7" fmla="*/ 0 h 67"/>
                <a:gd name="T8" fmla="*/ 31 w 60"/>
                <a:gd name="T9" fmla="*/ 0 h 67"/>
                <a:gd name="T10" fmla="*/ 28 w 60"/>
                <a:gd name="T11" fmla="*/ 0 h 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67">
                  <a:moveTo>
                    <a:pt x="28" y="0"/>
                  </a:moveTo>
                  <a:lnTo>
                    <a:pt x="0" y="67"/>
                  </a:lnTo>
                  <a:lnTo>
                    <a:pt x="60" y="25"/>
                  </a:lnTo>
                  <a:lnTo>
                    <a:pt x="31"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41" name="Line 35"/>
            <p:cNvSpPr>
              <a:spLocks noChangeShapeType="1"/>
            </p:cNvSpPr>
            <p:nvPr/>
          </p:nvSpPr>
          <p:spPr bwMode="auto">
            <a:xfrm>
              <a:off x="2392" y="3329"/>
              <a:ext cx="181" cy="2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42" name="Freeform 36"/>
            <p:cNvSpPr>
              <a:spLocks/>
            </p:cNvSpPr>
            <p:nvPr/>
          </p:nvSpPr>
          <p:spPr bwMode="auto">
            <a:xfrm>
              <a:off x="2551" y="3533"/>
              <a:ext cx="64" cy="64"/>
            </a:xfrm>
            <a:custGeom>
              <a:avLst/>
              <a:gdLst>
                <a:gd name="T0" fmla="*/ 0 w 64"/>
                <a:gd name="T1" fmla="*/ 26 h 64"/>
                <a:gd name="T2" fmla="*/ 64 w 64"/>
                <a:gd name="T3" fmla="*/ 64 h 64"/>
                <a:gd name="T4" fmla="*/ 29 w 64"/>
                <a:gd name="T5" fmla="*/ 0 h 64"/>
                <a:gd name="T6" fmla="*/ 0 w 64"/>
                <a:gd name="T7" fmla="*/ 26 h 64"/>
                <a:gd name="T8" fmla="*/ 0 w 64"/>
                <a:gd name="T9" fmla="*/ 26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64">
                  <a:moveTo>
                    <a:pt x="0" y="26"/>
                  </a:moveTo>
                  <a:lnTo>
                    <a:pt x="64" y="64"/>
                  </a:lnTo>
                  <a:lnTo>
                    <a:pt x="29" y="0"/>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43" name="Line 37"/>
            <p:cNvSpPr>
              <a:spLocks noChangeShapeType="1"/>
            </p:cNvSpPr>
            <p:nvPr/>
          </p:nvSpPr>
          <p:spPr bwMode="auto">
            <a:xfrm>
              <a:off x="2478" y="3329"/>
              <a:ext cx="22"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44" name="Freeform 38"/>
            <p:cNvSpPr>
              <a:spLocks/>
            </p:cNvSpPr>
            <p:nvPr/>
          </p:nvSpPr>
          <p:spPr bwMode="auto">
            <a:xfrm>
              <a:off x="2478" y="3520"/>
              <a:ext cx="41" cy="74"/>
            </a:xfrm>
            <a:custGeom>
              <a:avLst/>
              <a:gdLst>
                <a:gd name="T0" fmla="*/ 0 w 41"/>
                <a:gd name="T1" fmla="*/ 4 h 74"/>
                <a:gd name="T2" fmla="*/ 32 w 41"/>
                <a:gd name="T3" fmla="*/ 74 h 74"/>
                <a:gd name="T4" fmla="*/ 41 w 41"/>
                <a:gd name="T5" fmla="*/ 0 h 74"/>
                <a:gd name="T6" fmla="*/ 3 w 41"/>
                <a:gd name="T7" fmla="*/ 4 h 74"/>
                <a:gd name="T8" fmla="*/ 3 w 41"/>
                <a:gd name="T9" fmla="*/ 4 h 74"/>
                <a:gd name="T10" fmla="*/ 0 w 41"/>
                <a:gd name="T11" fmla="*/ 4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74">
                  <a:moveTo>
                    <a:pt x="0" y="4"/>
                  </a:moveTo>
                  <a:lnTo>
                    <a:pt x="32" y="74"/>
                  </a:lnTo>
                  <a:lnTo>
                    <a:pt x="41" y="0"/>
                  </a:lnTo>
                  <a:lnTo>
                    <a:pt x="3"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45" name="Line 39"/>
            <p:cNvSpPr>
              <a:spLocks noChangeShapeType="1"/>
            </p:cNvSpPr>
            <p:nvPr/>
          </p:nvSpPr>
          <p:spPr bwMode="auto">
            <a:xfrm flipH="1">
              <a:off x="2443" y="3326"/>
              <a:ext cx="181" cy="2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46" name="Freeform 40"/>
            <p:cNvSpPr>
              <a:spLocks/>
            </p:cNvSpPr>
            <p:nvPr/>
          </p:nvSpPr>
          <p:spPr bwMode="auto">
            <a:xfrm>
              <a:off x="2398" y="3527"/>
              <a:ext cx="67" cy="64"/>
            </a:xfrm>
            <a:custGeom>
              <a:avLst/>
              <a:gdLst>
                <a:gd name="T0" fmla="*/ 42 w 67"/>
                <a:gd name="T1" fmla="*/ 0 h 64"/>
                <a:gd name="T2" fmla="*/ 0 w 67"/>
                <a:gd name="T3" fmla="*/ 64 h 64"/>
                <a:gd name="T4" fmla="*/ 67 w 67"/>
                <a:gd name="T5" fmla="*/ 28 h 64"/>
                <a:gd name="T6" fmla="*/ 42 w 67"/>
                <a:gd name="T7" fmla="*/ 0 h 64"/>
                <a:gd name="T8" fmla="*/ 42 w 67"/>
                <a:gd name="T9" fmla="*/ 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64">
                  <a:moveTo>
                    <a:pt x="42" y="0"/>
                  </a:moveTo>
                  <a:lnTo>
                    <a:pt x="0" y="64"/>
                  </a:lnTo>
                  <a:lnTo>
                    <a:pt x="67" y="28"/>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47" name="Line 41"/>
            <p:cNvSpPr>
              <a:spLocks noChangeShapeType="1"/>
            </p:cNvSpPr>
            <p:nvPr/>
          </p:nvSpPr>
          <p:spPr bwMode="auto">
            <a:xfrm flipH="1">
              <a:off x="2659" y="3326"/>
              <a:ext cx="71"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48" name="Freeform 42"/>
            <p:cNvSpPr>
              <a:spLocks/>
            </p:cNvSpPr>
            <p:nvPr/>
          </p:nvSpPr>
          <p:spPr bwMode="auto">
            <a:xfrm>
              <a:off x="2634" y="3514"/>
              <a:ext cx="48" cy="77"/>
            </a:xfrm>
            <a:custGeom>
              <a:avLst/>
              <a:gdLst>
                <a:gd name="T0" fmla="*/ 13 w 48"/>
                <a:gd name="T1" fmla="*/ 0 h 77"/>
                <a:gd name="T2" fmla="*/ 0 w 48"/>
                <a:gd name="T3" fmla="*/ 77 h 77"/>
                <a:gd name="T4" fmla="*/ 48 w 48"/>
                <a:gd name="T5" fmla="*/ 19 h 77"/>
                <a:gd name="T6" fmla="*/ 13 w 48"/>
                <a:gd name="T7" fmla="*/ 3 h 77"/>
                <a:gd name="T8" fmla="*/ 13 w 48"/>
                <a:gd name="T9" fmla="*/ 3 h 77"/>
                <a:gd name="T10" fmla="*/ 13 w 48"/>
                <a:gd name="T11" fmla="*/ 0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77">
                  <a:moveTo>
                    <a:pt x="13" y="0"/>
                  </a:moveTo>
                  <a:lnTo>
                    <a:pt x="0" y="77"/>
                  </a:lnTo>
                  <a:lnTo>
                    <a:pt x="48" y="19"/>
                  </a:lnTo>
                  <a:lnTo>
                    <a:pt x="13" y="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49" name="Line 43"/>
            <p:cNvSpPr>
              <a:spLocks noChangeShapeType="1"/>
            </p:cNvSpPr>
            <p:nvPr/>
          </p:nvSpPr>
          <p:spPr bwMode="auto">
            <a:xfrm flipH="1">
              <a:off x="2258" y="3326"/>
              <a:ext cx="300" cy="2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50" name="Freeform 44"/>
            <p:cNvSpPr>
              <a:spLocks/>
            </p:cNvSpPr>
            <p:nvPr/>
          </p:nvSpPr>
          <p:spPr bwMode="auto">
            <a:xfrm>
              <a:off x="2207" y="3546"/>
              <a:ext cx="70" cy="54"/>
            </a:xfrm>
            <a:custGeom>
              <a:avLst/>
              <a:gdLst>
                <a:gd name="T0" fmla="*/ 48 w 70"/>
                <a:gd name="T1" fmla="*/ 0 h 54"/>
                <a:gd name="T2" fmla="*/ 0 w 70"/>
                <a:gd name="T3" fmla="*/ 54 h 54"/>
                <a:gd name="T4" fmla="*/ 70 w 70"/>
                <a:gd name="T5" fmla="*/ 32 h 54"/>
                <a:gd name="T6" fmla="*/ 51 w 70"/>
                <a:gd name="T7" fmla="*/ 0 h 54"/>
                <a:gd name="T8" fmla="*/ 51 w 70"/>
                <a:gd name="T9" fmla="*/ 0 h 54"/>
                <a:gd name="T10" fmla="*/ 48 w 70"/>
                <a:gd name="T11" fmla="*/ 0 h 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 h="54">
                  <a:moveTo>
                    <a:pt x="48" y="0"/>
                  </a:moveTo>
                  <a:lnTo>
                    <a:pt x="0" y="54"/>
                  </a:lnTo>
                  <a:lnTo>
                    <a:pt x="70" y="32"/>
                  </a:lnTo>
                  <a:lnTo>
                    <a:pt x="51" y="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51" name="Line 45"/>
            <p:cNvSpPr>
              <a:spLocks noChangeShapeType="1"/>
            </p:cNvSpPr>
            <p:nvPr/>
          </p:nvSpPr>
          <p:spPr bwMode="auto">
            <a:xfrm>
              <a:off x="2335" y="3326"/>
              <a:ext cx="366" cy="2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52" name="Freeform 46"/>
            <p:cNvSpPr>
              <a:spLocks/>
            </p:cNvSpPr>
            <p:nvPr/>
          </p:nvSpPr>
          <p:spPr bwMode="auto">
            <a:xfrm>
              <a:off x="2679" y="3546"/>
              <a:ext cx="73" cy="51"/>
            </a:xfrm>
            <a:custGeom>
              <a:avLst/>
              <a:gdLst>
                <a:gd name="T0" fmla="*/ 0 w 73"/>
                <a:gd name="T1" fmla="*/ 32 h 51"/>
                <a:gd name="T2" fmla="*/ 73 w 73"/>
                <a:gd name="T3" fmla="*/ 51 h 51"/>
                <a:gd name="T4" fmla="*/ 22 w 73"/>
                <a:gd name="T5" fmla="*/ 0 h 51"/>
                <a:gd name="T6" fmla="*/ 3 w 73"/>
                <a:gd name="T7" fmla="*/ 32 h 51"/>
                <a:gd name="T8" fmla="*/ 3 w 73"/>
                <a:gd name="T9" fmla="*/ 32 h 51"/>
                <a:gd name="T10" fmla="*/ 0 w 73"/>
                <a:gd name="T11" fmla="*/ 32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51">
                  <a:moveTo>
                    <a:pt x="0" y="32"/>
                  </a:moveTo>
                  <a:lnTo>
                    <a:pt x="73" y="51"/>
                  </a:lnTo>
                  <a:lnTo>
                    <a:pt x="22" y="0"/>
                  </a:lnTo>
                  <a:lnTo>
                    <a:pt x="3"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53" name="Freeform 47"/>
            <p:cNvSpPr>
              <a:spLocks/>
            </p:cNvSpPr>
            <p:nvPr/>
          </p:nvSpPr>
          <p:spPr bwMode="auto">
            <a:xfrm>
              <a:off x="2736" y="1143"/>
              <a:ext cx="580" cy="841"/>
            </a:xfrm>
            <a:custGeom>
              <a:avLst/>
              <a:gdLst>
                <a:gd name="T0" fmla="*/ 580 w 580"/>
                <a:gd name="T1" fmla="*/ 841 h 841"/>
                <a:gd name="T2" fmla="*/ 175 w 580"/>
                <a:gd name="T3" fmla="*/ 0 h 841"/>
                <a:gd name="T4" fmla="*/ 0 w 580"/>
                <a:gd name="T5" fmla="*/ 0 h 841"/>
                <a:gd name="T6" fmla="*/ 0 60000 65536"/>
                <a:gd name="T7" fmla="*/ 0 60000 65536"/>
                <a:gd name="T8" fmla="*/ 0 60000 65536"/>
              </a:gdLst>
              <a:ahLst/>
              <a:cxnLst>
                <a:cxn ang="T6">
                  <a:pos x="T0" y="T1"/>
                </a:cxn>
                <a:cxn ang="T7">
                  <a:pos x="T2" y="T3"/>
                </a:cxn>
                <a:cxn ang="T8">
                  <a:pos x="T4" y="T5"/>
                </a:cxn>
              </a:cxnLst>
              <a:rect l="0" t="0" r="r" b="b"/>
              <a:pathLst>
                <a:path w="580" h="841">
                  <a:moveTo>
                    <a:pt x="580" y="841"/>
                  </a:moveTo>
                  <a:lnTo>
                    <a:pt x="175"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8354" name="Freeform 48"/>
            <p:cNvSpPr>
              <a:spLocks/>
            </p:cNvSpPr>
            <p:nvPr/>
          </p:nvSpPr>
          <p:spPr bwMode="auto">
            <a:xfrm>
              <a:off x="2675" y="1120"/>
              <a:ext cx="74" cy="42"/>
            </a:xfrm>
            <a:custGeom>
              <a:avLst/>
              <a:gdLst>
                <a:gd name="T0" fmla="*/ 70 w 74"/>
                <a:gd name="T1" fmla="*/ 0 h 42"/>
                <a:gd name="T2" fmla="*/ 0 w 74"/>
                <a:gd name="T3" fmla="*/ 23 h 42"/>
                <a:gd name="T4" fmla="*/ 74 w 74"/>
                <a:gd name="T5" fmla="*/ 42 h 42"/>
                <a:gd name="T6" fmla="*/ 74 w 74"/>
                <a:gd name="T7" fmla="*/ 3 h 42"/>
                <a:gd name="T8" fmla="*/ 74 w 74"/>
                <a:gd name="T9" fmla="*/ 3 h 42"/>
                <a:gd name="T10" fmla="*/ 70 w 74"/>
                <a:gd name="T11" fmla="*/ 0 h 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4" h="42">
                  <a:moveTo>
                    <a:pt x="70" y="0"/>
                  </a:moveTo>
                  <a:lnTo>
                    <a:pt x="0" y="23"/>
                  </a:lnTo>
                  <a:lnTo>
                    <a:pt x="74" y="42"/>
                  </a:lnTo>
                  <a:lnTo>
                    <a:pt x="74" y="3"/>
                  </a:lnTo>
                  <a:lnTo>
                    <a:pt x="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55" name="Line 49"/>
            <p:cNvSpPr>
              <a:spLocks noChangeShapeType="1"/>
            </p:cNvSpPr>
            <p:nvPr/>
          </p:nvSpPr>
          <p:spPr bwMode="auto">
            <a:xfrm>
              <a:off x="2411" y="881"/>
              <a:ext cx="1"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56" name="Freeform 50"/>
            <p:cNvSpPr>
              <a:spLocks/>
            </p:cNvSpPr>
            <p:nvPr/>
          </p:nvSpPr>
          <p:spPr bwMode="auto">
            <a:xfrm>
              <a:off x="2392" y="964"/>
              <a:ext cx="38" cy="73"/>
            </a:xfrm>
            <a:custGeom>
              <a:avLst/>
              <a:gdLst>
                <a:gd name="T0" fmla="*/ 0 w 38"/>
                <a:gd name="T1" fmla="*/ 0 h 73"/>
                <a:gd name="T2" fmla="*/ 19 w 38"/>
                <a:gd name="T3" fmla="*/ 73 h 73"/>
                <a:gd name="T4" fmla="*/ 38 w 38"/>
                <a:gd name="T5" fmla="*/ 0 h 73"/>
                <a:gd name="T6" fmla="*/ 0 w 38"/>
                <a:gd name="T7" fmla="*/ 0 h 73"/>
                <a:gd name="T8" fmla="*/ 0 w 38"/>
                <a:gd name="T9" fmla="*/ 0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73">
                  <a:moveTo>
                    <a:pt x="0" y="0"/>
                  </a:moveTo>
                  <a:lnTo>
                    <a:pt x="19" y="73"/>
                  </a:lnTo>
                  <a:lnTo>
                    <a:pt x="3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57" name="Line 51"/>
            <p:cNvSpPr>
              <a:spLocks noChangeShapeType="1"/>
            </p:cNvSpPr>
            <p:nvPr/>
          </p:nvSpPr>
          <p:spPr bwMode="auto">
            <a:xfrm>
              <a:off x="2411" y="1238"/>
              <a:ext cx="1"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58" name="Freeform 52"/>
            <p:cNvSpPr>
              <a:spLocks/>
            </p:cNvSpPr>
            <p:nvPr/>
          </p:nvSpPr>
          <p:spPr bwMode="auto">
            <a:xfrm>
              <a:off x="2392" y="1318"/>
              <a:ext cx="38" cy="73"/>
            </a:xfrm>
            <a:custGeom>
              <a:avLst/>
              <a:gdLst>
                <a:gd name="T0" fmla="*/ 0 w 38"/>
                <a:gd name="T1" fmla="*/ 0 h 73"/>
                <a:gd name="T2" fmla="*/ 19 w 38"/>
                <a:gd name="T3" fmla="*/ 73 h 73"/>
                <a:gd name="T4" fmla="*/ 38 w 38"/>
                <a:gd name="T5" fmla="*/ 0 h 73"/>
                <a:gd name="T6" fmla="*/ 0 w 38"/>
                <a:gd name="T7" fmla="*/ 0 h 73"/>
                <a:gd name="T8" fmla="*/ 0 w 38"/>
                <a:gd name="T9" fmla="*/ 0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73">
                  <a:moveTo>
                    <a:pt x="0" y="0"/>
                  </a:moveTo>
                  <a:lnTo>
                    <a:pt x="19" y="73"/>
                  </a:lnTo>
                  <a:lnTo>
                    <a:pt x="3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59" name="Line 53"/>
            <p:cNvSpPr>
              <a:spLocks noChangeShapeType="1"/>
            </p:cNvSpPr>
            <p:nvPr/>
          </p:nvSpPr>
          <p:spPr bwMode="auto">
            <a:xfrm>
              <a:off x="2411" y="1503"/>
              <a:ext cx="1" cy="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60" name="Freeform 54"/>
            <p:cNvSpPr>
              <a:spLocks/>
            </p:cNvSpPr>
            <p:nvPr/>
          </p:nvSpPr>
          <p:spPr bwMode="auto">
            <a:xfrm>
              <a:off x="2392" y="1586"/>
              <a:ext cx="38" cy="73"/>
            </a:xfrm>
            <a:custGeom>
              <a:avLst/>
              <a:gdLst>
                <a:gd name="T0" fmla="*/ 0 w 38"/>
                <a:gd name="T1" fmla="*/ 0 h 73"/>
                <a:gd name="T2" fmla="*/ 19 w 38"/>
                <a:gd name="T3" fmla="*/ 73 h 73"/>
                <a:gd name="T4" fmla="*/ 38 w 38"/>
                <a:gd name="T5" fmla="*/ 0 h 73"/>
                <a:gd name="T6" fmla="*/ 0 w 38"/>
                <a:gd name="T7" fmla="*/ 0 h 73"/>
                <a:gd name="T8" fmla="*/ 0 w 38"/>
                <a:gd name="T9" fmla="*/ 0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73">
                  <a:moveTo>
                    <a:pt x="0" y="0"/>
                  </a:moveTo>
                  <a:lnTo>
                    <a:pt x="19" y="73"/>
                  </a:lnTo>
                  <a:lnTo>
                    <a:pt x="3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61" name="Line 55"/>
            <p:cNvSpPr>
              <a:spLocks noChangeShapeType="1"/>
            </p:cNvSpPr>
            <p:nvPr/>
          </p:nvSpPr>
          <p:spPr bwMode="auto">
            <a:xfrm>
              <a:off x="2411" y="1857"/>
              <a:ext cx="1" cy="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62" name="Freeform 56"/>
            <p:cNvSpPr>
              <a:spLocks/>
            </p:cNvSpPr>
            <p:nvPr/>
          </p:nvSpPr>
          <p:spPr bwMode="auto">
            <a:xfrm>
              <a:off x="2392" y="1939"/>
              <a:ext cx="38" cy="74"/>
            </a:xfrm>
            <a:custGeom>
              <a:avLst/>
              <a:gdLst>
                <a:gd name="T0" fmla="*/ 0 w 38"/>
                <a:gd name="T1" fmla="*/ 0 h 74"/>
                <a:gd name="T2" fmla="*/ 19 w 38"/>
                <a:gd name="T3" fmla="*/ 74 h 74"/>
                <a:gd name="T4" fmla="*/ 38 w 38"/>
                <a:gd name="T5" fmla="*/ 0 h 74"/>
                <a:gd name="T6" fmla="*/ 0 w 38"/>
                <a:gd name="T7" fmla="*/ 0 h 74"/>
                <a:gd name="T8" fmla="*/ 0 w 38"/>
                <a:gd name="T9" fmla="*/ 0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74">
                  <a:moveTo>
                    <a:pt x="0" y="0"/>
                  </a:moveTo>
                  <a:lnTo>
                    <a:pt x="19" y="74"/>
                  </a:lnTo>
                  <a:lnTo>
                    <a:pt x="3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63" name="Line 57"/>
            <p:cNvSpPr>
              <a:spLocks noChangeShapeType="1"/>
            </p:cNvSpPr>
            <p:nvPr/>
          </p:nvSpPr>
          <p:spPr bwMode="auto">
            <a:xfrm>
              <a:off x="2411" y="2708"/>
              <a:ext cx="1" cy="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64" name="Freeform 58"/>
            <p:cNvSpPr>
              <a:spLocks/>
            </p:cNvSpPr>
            <p:nvPr/>
          </p:nvSpPr>
          <p:spPr bwMode="auto">
            <a:xfrm>
              <a:off x="2392" y="2787"/>
              <a:ext cx="38" cy="74"/>
            </a:xfrm>
            <a:custGeom>
              <a:avLst/>
              <a:gdLst>
                <a:gd name="T0" fmla="*/ 0 w 38"/>
                <a:gd name="T1" fmla="*/ 0 h 74"/>
                <a:gd name="T2" fmla="*/ 19 w 38"/>
                <a:gd name="T3" fmla="*/ 74 h 74"/>
                <a:gd name="T4" fmla="*/ 38 w 38"/>
                <a:gd name="T5" fmla="*/ 3 h 74"/>
                <a:gd name="T6" fmla="*/ 0 w 38"/>
                <a:gd name="T7" fmla="*/ 3 h 74"/>
                <a:gd name="T8" fmla="*/ 0 w 38"/>
                <a:gd name="T9" fmla="*/ 3 h 74"/>
                <a:gd name="T10" fmla="*/ 0 w 38"/>
                <a:gd name="T11" fmla="*/ 0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 h="74">
                  <a:moveTo>
                    <a:pt x="0" y="0"/>
                  </a:moveTo>
                  <a:lnTo>
                    <a:pt x="19" y="74"/>
                  </a:lnTo>
                  <a:lnTo>
                    <a:pt x="38" y="3"/>
                  </a:lnTo>
                  <a:lnTo>
                    <a:pt x="0"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65" name="Line 59"/>
            <p:cNvSpPr>
              <a:spLocks noChangeShapeType="1"/>
            </p:cNvSpPr>
            <p:nvPr/>
          </p:nvSpPr>
          <p:spPr bwMode="auto">
            <a:xfrm>
              <a:off x="2411" y="3061"/>
              <a:ext cx="1"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366" name="Freeform 60"/>
            <p:cNvSpPr>
              <a:spLocks/>
            </p:cNvSpPr>
            <p:nvPr/>
          </p:nvSpPr>
          <p:spPr bwMode="auto">
            <a:xfrm>
              <a:off x="2392" y="3141"/>
              <a:ext cx="38" cy="73"/>
            </a:xfrm>
            <a:custGeom>
              <a:avLst/>
              <a:gdLst>
                <a:gd name="T0" fmla="*/ 0 w 38"/>
                <a:gd name="T1" fmla="*/ 0 h 73"/>
                <a:gd name="T2" fmla="*/ 19 w 38"/>
                <a:gd name="T3" fmla="*/ 73 h 73"/>
                <a:gd name="T4" fmla="*/ 38 w 38"/>
                <a:gd name="T5" fmla="*/ 3 h 73"/>
                <a:gd name="T6" fmla="*/ 0 w 38"/>
                <a:gd name="T7" fmla="*/ 3 h 73"/>
                <a:gd name="T8" fmla="*/ 0 w 38"/>
                <a:gd name="T9" fmla="*/ 3 h 73"/>
                <a:gd name="T10" fmla="*/ 0 w 38"/>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 h="73">
                  <a:moveTo>
                    <a:pt x="0" y="0"/>
                  </a:moveTo>
                  <a:lnTo>
                    <a:pt x="19" y="73"/>
                  </a:lnTo>
                  <a:lnTo>
                    <a:pt x="38" y="3"/>
                  </a:lnTo>
                  <a:lnTo>
                    <a:pt x="0"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67" name="Freeform 61"/>
            <p:cNvSpPr>
              <a:spLocks/>
            </p:cNvSpPr>
            <p:nvPr/>
          </p:nvSpPr>
          <p:spPr bwMode="auto">
            <a:xfrm>
              <a:off x="2736" y="1764"/>
              <a:ext cx="577" cy="306"/>
            </a:xfrm>
            <a:custGeom>
              <a:avLst/>
              <a:gdLst>
                <a:gd name="T0" fmla="*/ 577 w 577"/>
                <a:gd name="T1" fmla="*/ 306 h 306"/>
                <a:gd name="T2" fmla="*/ 178 w 577"/>
                <a:gd name="T3" fmla="*/ 0 h 306"/>
                <a:gd name="T4" fmla="*/ 0 w 577"/>
                <a:gd name="T5" fmla="*/ 0 h 306"/>
                <a:gd name="T6" fmla="*/ 0 60000 65536"/>
                <a:gd name="T7" fmla="*/ 0 60000 65536"/>
                <a:gd name="T8" fmla="*/ 0 60000 65536"/>
              </a:gdLst>
              <a:ahLst/>
              <a:cxnLst>
                <a:cxn ang="T6">
                  <a:pos x="T0" y="T1"/>
                </a:cxn>
                <a:cxn ang="T7">
                  <a:pos x="T2" y="T3"/>
                </a:cxn>
                <a:cxn ang="T8">
                  <a:pos x="T4" y="T5"/>
                </a:cxn>
              </a:cxnLst>
              <a:rect l="0" t="0" r="r" b="b"/>
              <a:pathLst>
                <a:path w="577" h="306">
                  <a:moveTo>
                    <a:pt x="577" y="306"/>
                  </a:moveTo>
                  <a:lnTo>
                    <a:pt x="178"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8368" name="Freeform 62"/>
            <p:cNvSpPr>
              <a:spLocks/>
            </p:cNvSpPr>
            <p:nvPr/>
          </p:nvSpPr>
          <p:spPr bwMode="auto">
            <a:xfrm>
              <a:off x="2672" y="1745"/>
              <a:ext cx="70" cy="38"/>
            </a:xfrm>
            <a:custGeom>
              <a:avLst/>
              <a:gdLst>
                <a:gd name="T0" fmla="*/ 70 w 70"/>
                <a:gd name="T1" fmla="*/ 0 h 38"/>
                <a:gd name="T2" fmla="*/ 0 w 70"/>
                <a:gd name="T3" fmla="*/ 19 h 38"/>
                <a:gd name="T4" fmla="*/ 70 w 70"/>
                <a:gd name="T5" fmla="*/ 38 h 38"/>
                <a:gd name="T6" fmla="*/ 70 w 70"/>
                <a:gd name="T7" fmla="*/ 0 h 38"/>
                <a:gd name="T8" fmla="*/ 70 w 70"/>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38">
                  <a:moveTo>
                    <a:pt x="70" y="0"/>
                  </a:moveTo>
                  <a:lnTo>
                    <a:pt x="0" y="19"/>
                  </a:lnTo>
                  <a:lnTo>
                    <a:pt x="70" y="38"/>
                  </a:lnTo>
                  <a:lnTo>
                    <a:pt x="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69" name="Rectangle 63"/>
            <p:cNvSpPr>
              <a:spLocks noChangeArrowheads="1"/>
            </p:cNvSpPr>
            <p:nvPr/>
          </p:nvSpPr>
          <p:spPr bwMode="auto">
            <a:xfrm>
              <a:off x="2902" y="569"/>
              <a:ext cx="985"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200">
                  <a:solidFill>
                    <a:srgbClr val="000000"/>
                  </a:solidFill>
                  <a:latin typeface="Arial" pitchFamily="34" charset="0"/>
                </a:rPr>
                <a:t>Initial permutation</a:t>
              </a:r>
              <a:endParaRPr lang="en-US" altLang="en-US" sz="1200"/>
            </a:p>
          </p:txBody>
        </p:sp>
        <p:sp>
          <p:nvSpPr>
            <p:cNvPr id="98370" name="Rectangle 64"/>
            <p:cNvSpPr>
              <a:spLocks noChangeArrowheads="1"/>
            </p:cNvSpPr>
            <p:nvPr/>
          </p:nvSpPr>
          <p:spPr bwMode="auto">
            <a:xfrm>
              <a:off x="2210" y="1072"/>
              <a:ext cx="47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200">
                  <a:solidFill>
                    <a:srgbClr val="000000"/>
                  </a:solidFill>
                  <a:latin typeface="Arial" pitchFamily="34" charset="0"/>
                </a:rPr>
                <a:t>Round 1</a:t>
              </a:r>
              <a:endParaRPr lang="en-US" altLang="en-US" sz="1200"/>
            </a:p>
          </p:txBody>
        </p:sp>
        <p:sp>
          <p:nvSpPr>
            <p:cNvPr id="98371" name="Rectangle 65"/>
            <p:cNvSpPr>
              <a:spLocks noChangeArrowheads="1"/>
            </p:cNvSpPr>
            <p:nvPr/>
          </p:nvSpPr>
          <p:spPr bwMode="auto">
            <a:xfrm>
              <a:off x="2210" y="1693"/>
              <a:ext cx="47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200">
                  <a:solidFill>
                    <a:srgbClr val="000000"/>
                  </a:solidFill>
                  <a:latin typeface="Arial" pitchFamily="34" charset="0"/>
                </a:rPr>
                <a:t>Round 2</a:t>
              </a:r>
              <a:endParaRPr lang="en-US" altLang="en-US" sz="1200"/>
            </a:p>
          </p:txBody>
        </p:sp>
        <p:sp>
          <p:nvSpPr>
            <p:cNvPr id="98372" name="Rectangle 66"/>
            <p:cNvSpPr>
              <a:spLocks noChangeArrowheads="1"/>
            </p:cNvSpPr>
            <p:nvPr/>
          </p:nvSpPr>
          <p:spPr bwMode="auto">
            <a:xfrm>
              <a:off x="2178" y="2893"/>
              <a:ext cx="54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200">
                  <a:solidFill>
                    <a:srgbClr val="000000"/>
                  </a:solidFill>
                  <a:latin typeface="Arial" pitchFamily="34" charset="0"/>
                </a:rPr>
                <a:t>Round 16</a:t>
              </a:r>
              <a:endParaRPr lang="en-US" altLang="en-US" sz="1200"/>
            </a:p>
          </p:txBody>
        </p:sp>
        <p:sp>
          <p:nvSpPr>
            <p:cNvPr id="98373" name="Freeform 67"/>
            <p:cNvSpPr>
              <a:spLocks/>
            </p:cNvSpPr>
            <p:nvPr/>
          </p:nvSpPr>
          <p:spPr bwMode="auto">
            <a:xfrm>
              <a:off x="2730" y="2137"/>
              <a:ext cx="592" cy="822"/>
            </a:xfrm>
            <a:custGeom>
              <a:avLst/>
              <a:gdLst>
                <a:gd name="T0" fmla="*/ 592 w 592"/>
                <a:gd name="T1" fmla="*/ 0 h 822"/>
                <a:gd name="T2" fmla="*/ 207 w 592"/>
                <a:gd name="T3" fmla="*/ 822 h 822"/>
                <a:gd name="T4" fmla="*/ 0 w 592"/>
                <a:gd name="T5" fmla="*/ 822 h 822"/>
                <a:gd name="T6" fmla="*/ 0 60000 65536"/>
                <a:gd name="T7" fmla="*/ 0 60000 65536"/>
                <a:gd name="T8" fmla="*/ 0 60000 65536"/>
              </a:gdLst>
              <a:ahLst/>
              <a:cxnLst>
                <a:cxn ang="T6">
                  <a:pos x="T0" y="T1"/>
                </a:cxn>
                <a:cxn ang="T7">
                  <a:pos x="T2" y="T3"/>
                </a:cxn>
                <a:cxn ang="T8">
                  <a:pos x="T4" y="T5"/>
                </a:cxn>
              </a:cxnLst>
              <a:rect l="0" t="0" r="r" b="b"/>
              <a:pathLst>
                <a:path w="592" h="822">
                  <a:moveTo>
                    <a:pt x="592" y="0"/>
                  </a:moveTo>
                  <a:lnTo>
                    <a:pt x="207" y="822"/>
                  </a:lnTo>
                  <a:lnTo>
                    <a:pt x="0" y="822"/>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8374" name="Freeform 68"/>
            <p:cNvSpPr>
              <a:spLocks/>
            </p:cNvSpPr>
            <p:nvPr/>
          </p:nvSpPr>
          <p:spPr bwMode="auto">
            <a:xfrm>
              <a:off x="2704" y="2940"/>
              <a:ext cx="70" cy="39"/>
            </a:xfrm>
            <a:custGeom>
              <a:avLst/>
              <a:gdLst>
                <a:gd name="T0" fmla="*/ 70 w 70"/>
                <a:gd name="T1" fmla="*/ 0 h 39"/>
                <a:gd name="T2" fmla="*/ 0 w 70"/>
                <a:gd name="T3" fmla="*/ 19 h 39"/>
                <a:gd name="T4" fmla="*/ 70 w 70"/>
                <a:gd name="T5" fmla="*/ 39 h 39"/>
                <a:gd name="T6" fmla="*/ 70 w 70"/>
                <a:gd name="T7" fmla="*/ 0 h 39"/>
                <a:gd name="T8" fmla="*/ 70 w 70"/>
                <a:gd name="T9" fmla="*/ 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39">
                  <a:moveTo>
                    <a:pt x="70" y="0"/>
                  </a:moveTo>
                  <a:lnTo>
                    <a:pt x="0" y="19"/>
                  </a:lnTo>
                  <a:lnTo>
                    <a:pt x="70" y="39"/>
                  </a:lnTo>
                  <a:lnTo>
                    <a:pt x="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8375" name="Rectangle 69"/>
            <p:cNvSpPr>
              <a:spLocks noChangeArrowheads="1"/>
            </p:cNvSpPr>
            <p:nvPr/>
          </p:nvSpPr>
          <p:spPr bwMode="auto">
            <a:xfrm>
              <a:off x="3353" y="1940"/>
              <a:ext cx="31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200">
                  <a:solidFill>
                    <a:srgbClr val="000000"/>
                  </a:solidFill>
                  <a:latin typeface="Arial" pitchFamily="34" charset="0"/>
                </a:rPr>
                <a:t>56-bit</a:t>
              </a:r>
              <a:endParaRPr lang="en-US" altLang="en-US" sz="1200"/>
            </a:p>
          </p:txBody>
        </p:sp>
        <p:sp>
          <p:nvSpPr>
            <p:cNvPr id="98376" name="Rectangle 70"/>
            <p:cNvSpPr>
              <a:spLocks noChangeArrowheads="1"/>
            </p:cNvSpPr>
            <p:nvPr/>
          </p:nvSpPr>
          <p:spPr bwMode="auto">
            <a:xfrm>
              <a:off x="3353" y="2065"/>
              <a:ext cx="195"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200">
                  <a:solidFill>
                    <a:srgbClr val="000000"/>
                  </a:solidFill>
                  <a:latin typeface="Arial" pitchFamily="34" charset="0"/>
                </a:rPr>
                <a:t>key</a:t>
              </a:r>
              <a:endParaRPr lang="en-US" altLang="en-US" sz="1200"/>
            </a:p>
          </p:txBody>
        </p:sp>
        <p:sp>
          <p:nvSpPr>
            <p:cNvPr id="98377" name="Rectangle 71"/>
            <p:cNvSpPr>
              <a:spLocks noChangeArrowheads="1"/>
            </p:cNvSpPr>
            <p:nvPr/>
          </p:nvSpPr>
          <p:spPr bwMode="auto">
            <a:xfrm>
              <a:off x="2903" y="3396"/>
              <a:ext cx="96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200">
                  <a:solidFill>
                    <a:srgbClr val="000000"/>
                  </a:solidFill>
                  <a:latin typeface="Arial" pitchFamily="34" charset="0"/>
                </a:rPr>
                <a:t>Final permutation</a:t>
              </a:r>
              <a:endParaRPr lang="en-US" altLang="en-US" sz="1200"/>
            </a:p>
          </p:txBody>
        </p:sp>
        <p:sp>
          <p:nvSpPr>
            <p:cNvPr id="98378" name="Freeform 72"/>
            <p:cNvSpPr>
              <a:spLocks/>
            </p:cNvSpPr>
            <p:nvPr/>
          </p:nvSpPr>
          <p:spPr bwMode="auto">
            <a:xfrm>
              <a:off x="2118" y="2861"/>
              <a:ext cx="586" cy="200"/>
            </a:xfrm>
            <a:custGeom>
              <a:avLst/>
              <a:gdLst>
                <a:gd name="T0" fmla="*/ 293 w 586"/>
                <a:gd name="T1" fmla="*/ 0 h 200"/>
                <a:gd name="T2" fmla="*/ 245 w 586"/>
                <a:gd name="T3" fmla="*/ 0 h 200"/>
                <a:gd name="T4" fmla="*/ 201 w 586"/>
                <a:gd name="T5" fmla="*/ 6 h 200"/>
                <a:gd name="T6" fmla="*/ 159 w 586"/>
                <a:gd name="T7" fmla="*/ 9 h 200"/>
                <a:gd name="T8" fmla="*/ 121 w 586"/>
                <a:gd name="T9" fmla="*/ 19 h 200"/>
                <a:gd name="T10" fmla="*/ 86 w 586"/>
                <a:gd name="T11" fmla="*/ 28 h 200"/>
                <a:gd name="T12" fmla="*/ 57 w 586"/>
                <a:gd name="T13" fmla="*/ 41 h 200"/>
                <a:gd name="T14" fmla="*/ 35 w 586"/>
                <a:gd name="T15" fmla="*/ 54 h 200"/>
                <a:gd name="T16" fmla="*/ 16 w 586"/>
                <a:gd name="T17" fmla="*/ 67 h 200"/>
                <a:gd name="T18" fmla="*/ 6 w 586"/>
                <a:gd name="T19" fmla="*/ 82 h 200"/>
                <a:gd name="T20" fmla="*/ 0 w 586"/>
                <a:gd name="T21" fmla="*/ 98 h 200"/>
                <a:gd name="T22" fmla="*/ 6 w 586"/>
                <a:gd name="T23" fmla="*/ 114 h 200"/>
                <a:gd name="T24" fmla="*/ 16 w 586"/>
                <a:gd name="T25" fmla="*/ 130 h 200"/>
                <a:gd name="T26" fmla="*/ 35 w 586"/>
                <a:gd name="T27" fmla="*/ 146 h 200"/>
                <a:gd name="T28" fmla="*/ 57 w 586"/>
                <a:gd name="T29" fmla="*/ 159 h 200"/>
                <a:gd name="T30" fmla="*/ 86 w 586"/>
                <a:gd name="T31" fmla="*/ 172 h 200"/>
                <a:gd name="T32" fmla="*/ 121 w 586"/>
                <a:gd name="T33" fmla="*/ 181 h 200"/>
                <a:gd name="T34" fmla="*/ 159 w 586"/>
                <a:gd name="T35" fmla="*/ 188 h 200"/>
                <a:gd name="T36" fmla="*/ 201 w 586"/>
                <a:gd name="T37" fmla="*/ 194 h 200"/>
                <a:gd name="T38" fmla="*/ 245 w 586"/>
                <a:gd name="T39" fmla="*/ 197 h 200"/>
                <a:gd name="T40" fmla="*/ 293 w 586"/>
                <a:gd name="T41" fmla="*/ 200 h 200"/>
                <a:gd name="T42" fmla="*/ 341 w 586"/>
                <a:gd name="T43" fmla="*/ 197 h 200"/>
                <a:gd name="T44" fmla="*/ 385 w 586"/>
                <a:gd name="T45" fmla="*/ 194 h 200"/>
                <a:gd name="T46" fmla="*/ 427 w 586"/>
                <a:gd name="T47" fmla="*/ 188 h 200"/>
                <a:gd name="T48" fmla="*/ 465 w 586"/>
                <a:gd name="T49" fmla="*/ 181 h 200"/>
                <a:gd name="T50" fmla="*/ 500 w 586"/>
                <a:gd name="T51" fmla="*/ 172 h 200"/>
                <a:gd name="T52" fmla="*/ 529 w 586"/>
                <a:gd name="T53" fmla="*/ 159 h 200"/>
                <a:gd name="T54" fmla="*/ 554 w 586"/>
                <a:gd name="T55" fmla="*/ 146 h 200"/>
                <a:gd name="T56" fmla="*/ 570 w 586"/>
                <a:gd name="T57" fmla="*/ 130 h 200"/>
                <a:gd name="T58" fmla="*/ 583 w 586"/>
                <a:gd name="T59" fmla="*/ 114 h 200"/>
                <a:gd name="T60" fmla="*/ 586 w 586"/>
                <a:gd name="T61" fmla="*/ 98 h 200"/>
                <a:gd name="T62" fmla="*/ 583 w 586"/>
                <a:gd name="T63" fmla="*/ 82 h 200"/>
                <a:gd name="T64" fmla="*/ 570 w 586"/>
                <a:gd name="T65" fmla="*/ 67 h 200"/>
                <a:gd name="T66" fmla="*/ 554 w 586"/>
                <a:gd name="T67" fmla="*/ 54 h 200"/>
                <a:gd name="T68" fmla="*/ 529 w 586"/>
                <a:gd name="T69" fmla="*/ 41 h 200"/>
                <a:gd name="T70" fmla="*/ 500 w 586"/>
                <a:gd name="T71" fmla="*/ 28 h 200"/>
                <a:gd name="T72" fmla="*/ 465 w 586"/>
                <a:gd name="T73" fmla="*/ 19 h 200"/>
                <a:gd name="T74" fmla="*/ 427 w 586"/>
                <a:gd name="T75" fmla="*/ 9 h 200"/>
                <a:gd name="T76" fmla="*/ 385 w 586"/>
                <a:gd name="T77" fmla="*/ 6 h 200"/>
                <a:gd name="T78" fmla="*/ 341 w 586"/>
                <a:gd name="T79" fmla="*/ 0 h 200"/>
                <a:gd name="T80" fmla="*/ 293 w 586"/>
                <a:gd name="T81" fmla="*/ 0 h 200"/>
                <a:gd name="T82" fmla="*/ 293 w 586"/>
                <a:gd name="T83" fmla="*/ 0 h 2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86" h="200">
                  <a:moveTo>
                    <a:pt x="293" y="0"/>
                  </a:moveTo>
                  <a:lnTo>
                    <a:pt x="245" y="0"/>
                  </a:lnTo>
                  <a:lnTo>
                    <a:pt x="201" y="6"/>
                  </a:lnTo>
                  <a:lnTo>
                    <a:pt x="159" y="9"/>
                  </a:lnTo>
                  <a:lnTo>
                    <a:pt x="121" y="19"/>
                  </a:lnTo>
                  <a:lnTo>
                    <a:pt x="86" y="28"/>
                  </a:lnTo>
                  <a:lnTo>
                    <a:pt x="57" y="41"/>
                  </a:lnTo>
                  <a:lnTo>
                    <a:pt x="35" y="54"/>
                  </a:lnTo>
                  <a:lnTo>
                    <a:pt x="16" y="67"/>
                  </a:lnTo>
                  <a:lnTo>
                    <a:pt x="6" y="82"/>
                  </a:lnTo>
                  <a:lnTo>
                    <a:pt x="0" y="98"/>
                  </a:lnTo>
                  <a:lnTo>
                    <a:pt x="6" y="114"/>
                  </a:lnTo>
                  <a:lnTo>
                    <a:pt x="16" y="130"/>
                  </a:lnTo>
                  <a:lnTo>
                    <a:pt x="35" y="146"/>
                  </a:lnTo>
                  <a:lnTo>
                    <a:pt x="57" y="159"/>
                  </a:lnTo>
                  <a:lnTo>
                    <a:pt x="86" y="172"/>
                  </a:lnTo>
                  <a:lnTo>
                    <a:pt x="121" y="181"/>
                  </a:lnTo>
                  <a:lnTo>
                    <a:pt x="159" y="188"/>
                  </a:lnTo>
                  <a:lnTo>
                    <a:pt x="201" y="194"/>
                  </a:lnTo>
                  <a:lnTo>
                    <a:pt x="245" y="197"/>
                  </a:lnTo>
                  <a:lnTo>
                    <a:pt x="293" y="200"/>
                  </a:lnTo>
                  <a:lnTo>
                    <a:pt x="341" y="197"/>
                  </a:lnTo>
                  <a:lnTo>
                    <a:pt x="385" y="194"/>
                  </a:lnTo>
                  <a:lnTo>
                    <a:pt x="427" y="188"/>
                  </a:lnTo>
                  <a:lnTo>
                    <a:pt x="465" y="181"/>
                  </a:lnTo>
                  <a:lnTo>
                    <a:pt x="500" y="172"/>
                  </a:lnTo>
                  <a:lnTo>
                    <a:pt x="529" y="159"/>
                  </a:lnTo>
                  <a:lnTo>
                    <a:pt x="554" y="146"/>
                  </a:lnTo>
                  <a:lnTo>
                    <a:pt x="570" y="130"/>
                  </a:lnTo>
                  <a:lnTo>
                    <a:pt x="583" y="114"/>
                  </a:lnTo>
                  <a:lnTo>
                    <a:pt x="586" y="98"/>
                  </a:lnTo>
                  <a:lnTo>
                    <a:pt x="583" y="82"/>
                  </a:lnTo>
                  <a:lnTo>
                    <a:pt x="570" y="67"/>
                  </a:lnTo>
                  <a:lnTo>
                    <a:pt x="554" y="54"/>
                  </a:lnTo>
                  <a:lnTo>
                    <a:pt x="529" y="41"/>
                  </a:lnTo>
                  <a:lnTo>
                    <a:pt x="500" y="28"/>
                  </a:lnTo>
                  <a:lnTo>
                    <a:pt x="465" y="19"/>
                  </a:lnTo>
                  <a:lnTo>
                    <a:pt x="427" y="9"/>
                  </a:lnTo>
                  <a:lnTo>
                    <a:pt x="385" y="6"/>
                  </a:lnTo>
                  <a:lnTo>
                    <a:pt x="341" y="0"/>
                  </a:lnTo>
                  <a:lnTo>
                    <a:pt x="293"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8379" name="Freeform 73"/>
            <p:cNvSpPr>
              <a:spLocks/>
            </p:cNvSpPr>
            <p:nvPr/>
          </p:nvSpPr>
          <p:spPr bwMode="auto">
            <a:xfrm>
              <a:off x="2156" y="1659"/>
              <a:ext cx="513" cy="201"/>
            </a:xfrm>
            <a:custGeom>
              <a:avLst/>
              <a:gdLst>
                <a:gd name="T0" fmla="*/ 255 w 513"/>
                <a:gd name="T1" fmla="*/ 0 h 201"/>
                <a:gd name="T2" fmla="*/ 214 w 513"/>
                <a:gd name="T3" fmla="*/ 3 h 201"/>
                <a:gd name="T4" fmla="*/ 175 w 513"/>
                <a:gd name="T5" fmla="*/ 6 h 201"/>
                <a:gd name="T6" fmla="*/ 137 w 513"/>
                <a:gd name="T7" fmla="*/ 13 h 201"/>
                <a:gd name="T8" fmla="*/ 105 w 513"/>
                <a:gd name="T9" fmla="*/ 22 h 201"/>
                <a:gd name="T10" fmla="*/ 73 w 513"/>
                <a:gd name="T11" fmla="*/ 32 h 201"/>
                <a:gd name="T12" fmla="*/ 48 w 513"/>
                <a:gd name="T13" fmla="*/ 41 h 201"/>
                <a:gd name="T14" fmla="*/ 29 w 513"/>
                <a:gd name="T15" fmla="*/ 57 h 201"/>
                <a:gd name="T16" fmla="*/ 13 w 513"/>
                <a:gd name="T17" fmla="*/ 70 h 201"/>
                <a:gd name="T18" fmla="*/ 3 w 513"/>
                <a:gd name="T19" fmla="*/ 86 h 201"/>
                <a:gd name="T20" fmla="*/ 0 w 513"/>
                <a:gd name="T21" fmla="*/ 102 h 201"/>
                <a:gd name="T22" fmla="*/ 3 w 513"/>
                <a:gd name="T23" fmla="*/ 118 h 201"/>
                <a:gd name="T24" fmla="*/ 13 w 513"/>
                <a:gd name="T25" fmla="*/ 134 h 201"/>
                <a:gd name="T26" fmla="*/ 29 w 513"/>
                <a:gd name="T27" fmla="*/ 147 h 201"/>
                <a:gd name="T28" fmla="*/ 48 w 513"/>
                <a:gd name="T29" fmla="*/ 163 h 201"/>
                <a:gd name="T30" fmla="*/ 73 w 513"/>
                <a:gd name="T31" fmla="*/ 172 h 201"/>
                <a:gd name="T32" fmla="*/ 105 w 513"/>
                <a:gd name="T33" fmla="*/ 182 h 201"/>
                <a:gd name="T34" fmla="*/ 137 w 513"/>
                <a:gd name="T35" fmla="*/ 191 h 201"/>
                <a:gd name="T36" fmla="*/ 175 w 513"/>
                <a:gd name="T37" fmla="*/ 198 h 201"/>
                <a:gd name="T38" fmla="*/ 214 w 513"/>
                <a:gd name="T39" fmla="*/ 201 h 201"/>
                <a:gd name="T40" fmla="*/ 255 w 513"/>
                <a:gd name="T41" fmla="*/ 201 h 201"/>
                <a:gd name="T42" fmla="*/ 296 w 513"/>
                <a:gd name="T43" fmla="*/ 201 h 201"/>
                <a:gd name="T44" fmla="*/ 338 w 513"/>
                <a:gd name="T45" fmla="*/ 198 h 201"/>
                <a:gd name="T46" fmla="*/ 373 w 513"/>
                <a:gd name="T47" fmla="*/ 191 h 201"/>
                <a:gd name="T48" fmla="*/ 408 w 513"/>
                <a:gd name="T49" fmla="*/ 182 h 201"/>
                <a:gd name="T50" fmla="*/ 437 w 513"/>
                <a:gd name="T51" fmla="*/ 172 h 201"/>
                <a:gd name="T52" fmla="*/ 462 w 513"/>
                <a:gd name="T53" fmla="*/ 163 h 201"/>
                <a:gd name="T54" fmla="*/ 484 w 513"/>
                <a:gd name="T55" fmla="*/ 147 h 201"/>
                <a:gd name="T56" fmla="*/ 500 w 513"/>
                <a:gd name="T57" fmla="*/ 134 h 201"/>
                <a:gd name="T58" fmla="*/ 510 w 513"/>
                <a:gd name="T59" fmla="*/ 118 h 201"/>
                <a:gd name="T60" fmla="*/ 513 w 513"/>
                <a:gd name="T61" fmla="*/ 102 h 201"/>
                <a:gd name="T62" fmla="*/ 510 w 513"/>
                <a:gd name="T63" fmla="*/ 86 h 201"/>
                <a:gd name="T64" fmla="*/ 500 w 513"/>
                <a:gd name="T65" fmla="*/ 70 h 201"/>
                <a:gd name="T66" fmla="*/ 484 w 513"/>
                <a:gd name="T67" fmla="*/ 57 h 201"/>
                <a:gd name="T68" fmla="*/ 462 w 513"/>
                <a:gd name="T69" fmla="*/ 41 h 201"/>
                <a:gd name="T70" fmla="*/ 437 w 513"/>
                <a:gd name="T71" fmla="*/ 32 h 201"/>
                <a:gd name="T72" fmla="*/ 408 w 513"/>
                <a:gd name="T73" fmla="*/ 22 h 201"/>
                <a:gd name="T74" fmla="*/ 373 w 513"/>
                <a:gd name="T75" fmla="*/ 13 h 201"/>
                <a:gd name="T76" fmla="*/ 338 w 513"/>
                <a:gd name="T77" fmla="*/ 6 h 201"/>
                <a:gd name="T78" fmla="*/ 296 w 513"/>
                <a:gd name="T79" fmla="*/ 3 h 201"/>
                <a:gd name="T80" fmla="*/ 255 w 513"/>
                <a:gd name="T81" fmla="*/ 3 h 201"/>
                <a:gd name="T82" fmla="*/ 255 w 513"/>
                <a:gd name="T83" fmla="*/ 3 h 2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13" h="201">
                  <a:moveTo>
                    <a:pt x="255" y="0"/>
                  </a:moveTo>
                  <a:lnTo>
                    <a:pt x="214" y="3"/>
                  </a:lnTo>
                  <a:lnTo>
                    <a:pt x="175" y="6"/>
                  </a:lnTo>
                  <a:lnTo>
                    <a:pt x="137" y="13"/>
                  </a:lnTo>
                  <a:lnTo>
                    <a:pt x="105" y="22"/>
                  </a:lnTo>
                  <a:lnTo>
                    <a:pt x="73" y="32"/>
                  </a:lnTo>
                  <a:lnTo>
                    <a:pt x="48" y="41"/>
                  </a:lnTo>
                  <a:lnTo>
                    <a:pt x="29" y="57"/>
                  </a:lnTo>
                  <a:lnTo>
                    <a:pt x="13" y="70"/>
                  </a:lnTo>
                  <a:lnTo>
                    <a:pt x="3" y="86"/>
                  </a:lnTo>
                  <a:lnTo>
                    <a:pt x="0" y="102"/>
                  </a:lnTo>
                  <a:lnTo>
                    <a:pt x="3" y="118"/>
                  </a:lnTo>
                  <a:lnTo>
                    <a:pt x="13" y="134"/>
                  </a:lnTo>
                  <a:lnTo>
                    <a:pt x="29" y="147"/>
                  </a:lnTo>
                  <a:lnTo>
                    <a:pt x="48" y="163"/>
                  </a:lnTo>
                  <a:lnTo>
                    <a:pt x="73" y="172"/>
                  </a:lnTo>
                  <a:lnTo>
                    <a:pt x="105" y="182"/>
                  </a:lnTo>
                  <a:lnTo>
                    <a:pt x="137" y="191"/>
                  </a:lnTo>
                  <a:lnTo>
                    <a:pt x="175" y="198"/>
                  </a:lnTo>
                  <a:lnTo>
                    <a:pt x="214" y="201"/>
                  </a:lnTo>
                  <a:lnTo>
                    <a:pt x="255" y="201"/>
                  </a:lnTo>
                  <a:lnTo>
                    <a:pt x="296" y="201"/>
                  </a:lnTo>
                  <a:lnTo>
                    <a:pt x="338" y="198"/>
                  </a:lnTo>
                  <a:lnTo>
                    <a:pt x="373" y="191"/>
                  </a:lnTo>
                  <a:lnTo>
                    <a:pt x="408" y="182"/>
                  </a:lnTo>
                  <a:lnTo>
                    <a:pt x="437" y="172"/>
                  </a:lnTo>
                  <a:lnTo>
                    <a:pt x="462" y="163"/>
                  </a:lnTo>
                  <a:lnTo>
                    <a:pt x="484" y="147"/>
                  </a:lnTo>
                  <a:lnTo>
                    <a:pt x="500" y="134"/>
                  </a:lnTo>
                  <a:lnTo>
                    <a:pt x="510" y="118"/>
                  </a:lnTo>
                  <a:lnTo>
                    <a:pt x="513" y="102"/>
                  </a:lnTo>
                  <a:lnTo>
                    <a:pt x="510" y="86"/>
                  </a:lnTo>
                  <a:lnTo>
                    <a:pt x="500" y="70"/>
                  </a:lnTo>
                  <a:lnTo>
                    <a:pt x="484" y="57"/>
                  </a:lnTo>
                  <a:lnTo>
                    <a:pt x="462" y="41"/>
                  </a:lnTo>
                  <a:lnTo>
                    <a:pt x="437" y="32"/>
                  </a:lnTo>
                  <a:lnTo>
                    <a:pt x="408" y="22"/>
                  </a:lnTo>
                  <a:lnTo>
                    <a:pt x="373" y="13"/>
                  </a:lnTo>
                  <a:lnTo>
                    <a:pt x="338" y="6"/>
                  </a:lnTo>
                  <a:lnTo>
                    <a:pt x="296" y="3"/>
                  </a:lnTo>
                  <a:lnTo>
                    <a:pt x="255" y="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8380" name="Freeform 74"/>
            <p:cNvSpPr>
              <a:spLocks/>
            </p:cNvSpPr>
            <p:nvPr/>
          </p:nvSpPr>
          <p:spPr bwMode="auto">
            <a:xfrm>
              <a:off x="2156" y="1034"/>
              <a:ext cx="513" cy="204"/>
            </a:xfrm>
            <a:custGeom>
              <a:avLst/>
              <a:gdLst>
                <a:gd name="T0" fmla="*/ 255 w 513"/>
                <a:gd name="T1" fmla="*/ 0 h 204"/>
                <a:gd name="T2" fmla="*/ 214 w 513"/>
                <a:gd name="T3" fmla="*/ 3 h 204"/>
                <a:gd name="T4" fmla="*/ 175 w 513"/>
                <a:gd name="T5" fmla="*/ 7 h 204"/>
                <a:gd name="T6" fmla="*/ 137 w 513"/>
                <a:gd name="T7" fmla="*/ 13 h 204"/>
                <a:gd name="T8" fmla="*/ 105 w 513"/>
                <a:gd name="T9" fmla="*/ 23 h 204"/>
                <a:gd name="T10" fmla="*/ 73 w 513"/>
                <a:gd name="T11" fmla="*/ 32 h 204"/>
                <a:gd name="T12" fmla="*/ 48 w 513"/>
                <a:gd name="T13" fmla="*/ 45 h 204"/>
                <a:gd name="T14" fmla="*/ 29 w 513"/>
                <a:gd name="T15" fmla="*/ 58 h 204"/>
                <a:gd name="T16" fmla="*/ 13 w 513"/>
                <a:gd name="T17" fmla="*/ 70 h 204"/>
                <a:gd name="T18" fmla="*/ 3 w 513"/>
                <a:gd name="T19" fmla="*/ 86 h 204"/>
                <a:gd name="T20" fmla="*/ 0 w 513"/>
                <a:gd name="T21" fmla="*/ 102 h 204"/>
                <a:gd name="T22" fmla="*/ 3 w 513"/>
                <a:gd name="T23" fmla="*/ 118 h 204"/>
                <a:gd name="T24" fmla="*/ 13 w 513"/>
                <a:gd name="T25" fmla="*/ 134 h 204"/>
                <a:gd name="T26" fmla="*/ 29 w 513"/>
                <a:gd name="T27" fmla="*/ 150 h 204"/>
                <a:gd name="T28" fmla="*/ 48 w 513"/>
                <a:gd name="T29" fmla="*/ 163 h 204"/>
                <a:gd name="T30" fmla="*/ 73 w 513"/>
                <a:gd name="T31" fmla="*/ 172 h 204"/>
                <a:gd name="T32" fmla="*/ 105 w 513"/>
                <a:gd name="T33" fmla="*/ 182 h 204"/>
                <a:gd name="T34" fmla="*/ 137 w 513"/>
                <a:gd name="T35" fmla="*/ 191 h 204"/>
                <a:gd name="T36" fmla="*/ 175 w 513"/>
                <a:gd name="T37" fmla="*/ 198 h 204"/>
                <a:gd name="T38" fmla="*/ 214 w 513"/>
                <a:gd name="T39" fmla="*/ 201 h 204"/>
                <a:gd name="T40" fmla="*/ 255 w 513"/>
                <a:gd name="T41" fmla="*/ 204 h 204"/>
                <a:gd name="T42" fmla="*/ 296 w 513"/>
                <a:gd name="T43" fmla="*/ 201 h 204"/>
                <a:gd name="T44" fmla="*/ 338 w 513"/>
                <a:gd name="T45" fmla="*/ 198 h 204"/>
                <a:gd name="T46" fmla="*/ 373 w 513"/>
                <a:gd name="T47" fmla="*/ 191 h 204"/>
                <a:gd name="T48" fmla="*/ 408 w 513"/>
                <a:gd name="T49" fmla="*/ 182 h 204"/>
                <a:gd name="T50" fmla="*/ 437 w 513"/>
                <a:gd name="T51" fmla="*/ 172 h 204"/>
                <a:gd name="T52" fmla="*/ 462 w 513"/>
                <a:gd name="T53" fmla="*/ 163 h 204"/>
                <a:gd name="T54" fmla="*/ 484 w 513"/>
                <a:gd name="T55" fmla="*/ 150 h 204"/>
                <a:gd name="T56" fmla="*/ 500 w 513"/>
                <a:gd name="T57" fmla="*/ 134 h 204"/>
                <a:gd name="T58" fmla="*/ 510 w 513"/>
                <a:gd name="T59" fmla="*/ 118 h 204"/>
                <a:gd name="T60" fmla="*/ 513 w 513"/>
                <a:gd name="T61" fmla="*/ 102 h 204"/>
                <a:gd name="T62" fmla="*/ 510 w 513"/>
                <a:gd name="T63" fmla="*/ 86 h 204"/>
                <a:gd name="T64" fmla="*/ 500 w 513"/>
                <a:gd name="T65" fmla="*/ 70 h 204"/>
                <a:gd name="T66" fmla="*/ 484 w 513"/>
                <a:gd name="T67" fmla="*/ 58 h 204"/>
                <a:gd name="T68" fmla="*/ 462 w 513"/>
                <a:gd name="T69" fmla="*/ 45 h 204"/>
                <a:gd name="T70" fmla="*/ 437 w 513"/>
                <a:gd name="T71" fmla="*/ 32 h 204"/>
                <a:gd name="T72" fmla="*/ 408 w 513"/>
                <a:gd name="T73" fmla="*/ 23 h 204"/>
                <a:gd name="T74" fmla="*/ 373 w 513"/>
                <a:gd name="T75" fmla="*/ 13 h 204"/>
                <a:gd name="T76" fmla="*/ 338 w 513"/>
                <a:gd name="T77" fmla="*/ 7 h 204"/>
                <a:gd name="T78" fmla="*/ 296 w 513"/>
                <a:gd name="T79" fmla="*/ 3 h 204"/>
                <a:gd name="T80" fmla="*/ 255 w 513"/>
                <a:gd name="T81" fmla="*/ 3 h 204"/>
                <a:gd name="T82" fmla="*/ 255 w 513"/>
                <a:gd name="T83" fmla="*/ 3 h 2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13" h="204">
                  <a:moveTo>
                    <a:pt x="255" y="0"/>
                  </a:moveTo>
                  <a:lnTo>
                    <a:pt x="214" y="3"/>
                  </a:lnTo>
                  <a:lnTo>
                    <a:pt x="175" y="7"/>
                  </a:lnTo>
                  <a:lnTo>
                    <a:pt x="137" y="13"/>
                  </a:lnTo>
                  <a:lnTo>
                    <a:pt x="105" y="23"/>
                  </a:lnTo>
                  <a:lnTo>
                    <a:pt x="73" y="32"/>
                  </a:lnTo>
                  <a:lnTo>
                    <a:pt x="48" y="45"/>
                  </a:lnTo>
                  <a:lnTo>
                    <a:pt x="29" y="58"/>
                  </a:lnTo>
                  <a:lnTo>
                    <a:pt x="13" y="70"/>
                  </a:lnTo>
                  <a:lnTo>
                    <a:pt x="3" y="86"/>
                  </a:lnTo>
                  <a:lnTo>
                    <a:pt x="0" y="102"/>
                  </a:lnTo>
                  <a:lnTo>
                    <a:pt x="3" y="118"/>
                  </a:lnTo>
                  <a:lnTo>
                    <a:pt x="13" y="134"/>
                  </a:lnTo>
                  <a:lnTo>
                    <a:pt x="29" y="150"/>
                  </a:lnTo>
                  <a:lnTo>
                    <a:pt x="48" y="163"/>
                  </a:lnTo>
                  <a:lnTo>
                    <a:pt x="73" y="172"/>
                  </a:lnTo>
                  <a:lnTo>
                    <a:pt x="105" y="182"/>
                  </a:lnTo>
                  <a:lnTo>
                    <a:pt x="137" y="191"/>
                  </a:lnTo>
                  <a:lnTo>
                    <a:pt x="175" y="198"/>
                  </a:lnTo>
                  <a:lnTo>
                    <a:pt x="214" y="201"/>
                  </a:lnTo>
                  <a:lnTo>
                    <a:pt x="255" y="204"/>
                  </a:lnTo>
                  <a:lnTo>
                    <a:pt x="296" y="201"/>
                  </a:lnTo>
                  <a:lnTo>
                    <a:pt x="338" y="198"/>
                  </a:lnTo>
                  <a:lnTo>
                    <a:pt x="373" y="191"/>
                  </a:lnTo>
                  <a:lnTo>
                    <a:pt x="408" y="182"/>
                  </a:lnTo>
                  <a:lnTo>
                    <a:pt x="437" y="172"/>
                  </a:lnTo>
                  <a:lnTo>
                    <a:pt x="462" y="163"/>
                  </a:lnTo>
                  <a:lnTo>
                    <a:pt x="484" y="150"/>
                  </a:lnTo>
                  <a:lnTo>
                    <a:pt x="500" y="134"/>
                  </a:lnTo>
                  <a:lnTo>
                    <a:pt x="510" y="118"/>
                  </a:lnTo>
                  <a:lnTo>
                    <a:pt x="513" y="102"/>
                  </a:lnTo>
                  <a:lnTo>
                    <a:pt x="510" y="86"/>
                  </a:lnTo>
                  <a:lnTo>
                    <a:pt x="500" y="70"/>
                  </a:lnTo>
                  <a:lnTo>
                    <a:pt x="484" y="58"/>
                  </a:lnTo>
                  <a:lnTo>
                    <a:pt x="462" y="45"/>
                  </a:lnTo>
                  <a:lnTo>
                    <a:pt x="437" y="32"/>
                  </a:lnTo>
                  <a:lnTo>
                    <a:pt x="408" y="23"/>
                  </a:lnTo>
                  <a:lnTo>
                    <a:pt x="373" y="13"/>
                  </a:lnTo>
                  <a:lnTo>
                    <a:pt x="338" y="7"/>
                  </a:lnTo>
                  <a:lnTo>
                    <a:pt x="296" y="3"/>
                  </a:lnTo>
                  <a:lnTo>
                    <a:pt x="255" y="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8381" name="Rectangle 75"/>
            <p:cNvSpPr>
              <a:spLocks noChangeArrowheads="1"/>
            </p:cNvSpPr>
            <p:nvPr/>
          </p:nvSpPr>
          <p:spPr bwMode="auto">
            <a:xfrm rot="-5400000">
              <a:off x="2295" y="2298"/>
              <a:ext cx="11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en-US" sz="1200">
                  <a:solidFill>
                    <a:srgbClr val="000000"/>
                  </a:solidFill>
                  <a:latin typeface="Arial" pitchFamily="34" charset="0"/>
                </a:rPr>
                <a:t>…</a:t>
              </a:r>
              <a:endParaRPr lang="en-US" altLang="en-US" sz="1200"/>
            </a:p>
          </p:txBody>
        </p:sp>
        <p:sp>
          <p:nvSpPr>
            <p:cNvPr id="98382" name="Rectangle 76"/>
            <p:cNvSpPr>
              <a:spLocks noChangeArrowheads="1"/>
            </p:cNvSpPr>
            <p:nvPr/>
          </p:nvSpPr>
          <p:spPr bwMode="auto">
            <a:xfrm rot="-5400000">
              <a:off x="2205" y="2197"/>
              <a:ext cx="14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0" tIns="0" rIns="0" bIns="0">
              <a:spAutoFit/>
            </a:bodyPr>
            <a:lstStyle/>
            <a:p>
              <a:pPr eaLnBrk="1" hangingPunct="1"/>
              <a:endParaRPr lang="en-US" altLang="en-US" sz="1200"/>
            </a:p>
          </p:txBody>
        </p:sp>
      </p:grpSp>
      <p:sp>
        <p:nvSpPr>
          <p:cNvPr id="98309" name="Rectangle 3"/>
          <p:cNvSpPr txBox="1">
            <a:spLocks noChangeArrowheads="1"/>
          </p:cNvSpPr>
          <p:nvPr/>
        </p:nvSpPr>
        <p:spPr bwMode="auto">
          <a:xfrm>
            <a:off x="395288" y="923925"/>
            <a:ext cx="4176712"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nSpc>
                <a:spcPct val="90000"/>
              </a:lnSpc>
              <a:buClr>
                <a:srgbClr val="0033CC"/>
              </a:buClr>
              <a:buFont typeface="Wingdings" pitchFamily="2" charset="2"/>
              <a:buChar char="n"/>
            </a:pPr>
            <a:r>
              <a:rPr lang="en-US" altLang="en-US" sz="1800">
                <a:solidFill>
                  <a:srgbClr val="003399"/>
                </a:solidFill>
                <a:latin typeface="Arial" pitchFamily="34" charset="0"/>
              </a:rPr>
              <a:t>64-bit key (56-bits + 8-bit parity)</a:t>
            </a:r>
          </a:p>
          <a:p>
            <a:pPr>
              <a:lnSpc>
                <a:spcPct val="90000"/>
              </a:lnSpc>
              <a:buClr>
                <a:srgbClr val="0033CC"/>
              </a:buClr>
              <a:buFont typeface="Wingdings" pitchFamily="2" charset="2"/>
              <a:buChar char="n"/>
            </a:pPr>
            <a:r>
              <a:rPr lang="en-US" altLang="en-US" sz="1800">
                <a:solidFill>
                  <a:srgbClr val="003399"/>
                </a:solidFill>
                <a:latin typeface="Arial" pitchFamily="34" charset="0"/>
              </a:rPr>
              <a:t>16 rounds </a:t>
            </a:r>
          </a:p>
        </p:txBody>
      </p:sp>
    </p:spTree>
    <p:extLst>
      <p:ext uri="{BB962C8B-B14F-4D97-AF65-F5344CB8AC3E}">
        <p14:creationId xmlns:p14="http://schemas.microsoft.com/office/powerpoint/2010/main" val="2958240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09600" y="36513"/>
            <a:ext cx="7772400" cy="573087"/>
          </a:xfrm>
        </p:spPr>
        <p:txBody>
          <a:bodyPr/>
          <a:lstStyle/>
          <a:p>
            <a:pPr eaLnBrk="1" hangingPunct="1"/>
            <a:r>
              <a:rPr lang="en-US" altLang="en-US" sz="2800">
                <a:solidFill>
                  <a:srgbClr val="FF0000"/>
                </a:solidFill>
                <a:latin typeface="Arial" pitchFamily="34" charset="0"/>
                <a:cs typeface="Arial" pitchFamily="34" charset="0"/>
              </a:rPr>
              <a:t>Cryptograhic Building Blocks</a:t>
            </a:r>
            <a:endParaRPr lang="en-AU" altLang="en-US" sz="2800">
              <a:solidFill>
                <a:srgbClr val="FF0000"/>
              </a:solidFill>
              <a:latin typeface="Arial" pitchFamily="34" charset="0"/>
              <a:cs typeface="Arial" pitchFamily="34" charset="0"/>
            </a:endParaRPr>
          </a:p>
        </p:txBody>
      </p:sp>
      <p:sp>
        <p:nvSpPr>
          <p:cNvPr id="99331" name="Rectangle 3"/>
          <p:cNvSpPr>
            <a:spLocks noGrp="1" noChangeArrowheads="1"/>
          </p:cNvSpPr>
          <p:nvPr>
            <p:ph type="body" idx="1"/>
          </p:nvPr>
        </p:nvSpPr>
        <p:spPr>
          <a:xfrm>
            <a:off x="684213" y="981075"/>
            <a:ext cx="8270875" cy="5111750"/>
          </a:xfrm>
        </p:spPr>
        <p:txBody>
          <a:bodyPr>
            <a:normAutofit lnSpcReduction="10000"/>
          </a:bodyPr>
          <a:lstStyle/>
          <a:p>
            <a:r>
              <a:rPr lang="en-US" altLang="en-US" sz="2800"/>
              <a:t>Symmetric Key Ciphers</a:t>
            </a:r>
            <a:endParaRPr lang="en-US" altLang="en-US" sz="6000"/>
          </a:p>
          <a:p>
            <a:pPr lvl="1"/>
            <a:r>
              <a:rPr lang="en-US" altLang="en-US" sz="2400"/>
              <a:t>NIST also standardized the cipher </a:t>
            </a:r>
            <a:r>
              <a:rPr lang="en-US" altLang="en-US" sz="2400" i="1"/>
              <a:t>Triple DES (3DES), which leverages the cryptanalysis resistance </a:t>
            </a:r>
            <a:r>
              <a:rPr lang="en-US" altLang="en-US" sz="2400"/>
              <a:t>of DES while in effect increasing the key size. </a:t>
            </a:r>
          </a:p>
          <a:p>
            <a:pPr lvl="1"/>
            <a:r>
              <a:rPr lang="en-US" altLang="en-US" sz="2400"/>
              <a:t>A 3DES key has 168 (= 3256) independent bits, and is used as three DES keys; </a:t>
            </a:r>
          </a:p>
          <a:p>
            <a:pPr lvl="2"/>
            <a:r>
              <a:rPr lang="en-US" altLang="en-US" sz="2000"/>
              <a:t>let’s call them DES-key1, DES-key2, and DES-key3. </a:t>
            </a:r>
          </a:p>
          <a:p>
            <a:pPr lvl="2"/>
            <a:r>
              <a:rPr lang="en-US" altLang="en-US" sz="2000"/>
              <a:t>3DES-encryption of a block is performed by first DES-encrypting the block using DES-key1, then DES-</a:t>
            </a:r>
            <a:r>
              <a:rPr lang="en-US" altLang="en-US" sz="2000" i="1"/>
              <a:t>decrypting the result using DES-key2, and finally </a:t>
            </a:r>
            <a:r>
              <a:rPr lang="en-US" altLang="en-US" sz="2000"/>
              <a:t>DES-encrypting that result using DES-key3. </a:t>
            </a:r>
          </a:p>
          <a:p>
            <a:pPr lvl="2"/>
            <a:r>
              <a:rPr lang="en-US" altLang="en-US" sz="2000"/>
              <a:t>Decryption involves decrypting using DES-key3, then encrypting using DES-key2, then decrypting using DES-key1</a:t>
            </a:r>
          </a:p>
        </p:txBody>
      </p:sp>
    </p:spTree>
    <p:extLst>
      <p:ext uri="{BB962C8B-B14F-4D97-AF65-F5344CB8AC3E}">
        <p14:creationId xmlns:p14="http://schemas.microsoft.com/office/powerpoint/2010/main" val="2529601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304800"/>
            <a:ext cx="7772400" cy="1143000"/>
          </a:xfrm>
        </p:spPr>
        <p:txBody>
          <a:bodyPr/>
          <a:lstStyle/>
          <a:p>
            <a:pPr eaLnBrk="1" hangingPunct="1"/>
            <a:r>
              <a:rPr lang="en-US" altLang="en-US" sz="2800">
                <a:solidFill>
                  <a:srgbClr val="FF0000"/>
                </a:solidFill>
                <a:latin typeface="Arial" pitchFamily="34" charset="0"/>
                <a:cs typeface="Arial" pitchFamily="34" charset="0"/>
              </a:rPr>
              <a:t>Cryptograhic Building Blocks</a:t>
            </a:r>
            <a:endParaRPr lang="en-AU" altLang="en-US" sz="2800">
              <a:solidFill>
                <a:srgbClr val="FF0000"/>
              </a:solidFill>
              <a:latin typeface="Arial" pitchFamily="34" charset="0"/>
              <a:cs typeface="Arial" pitchFamily="34" charset="0"/>
            </a:endParaRPr>
          </a:p>
        </p:txBody>
      </p:sp>
      <p:sp>
        <p:nvSpPr>
          <p:cNvPr id="100355" name="Rectangle 3"/>
          <p:cNvSpPr>
            <a:spLocks noGrp="1" noChangeArrowheads="1"/>
          </p:cNvSpPr>
          <p:nvPr>
            <p:ph type="body" idx="1"/>
          </p:nvPr>
        </p:nvSpPr>
        <p:spPr>
          <a:xfrm>
            <a:off x="684213" y="981075"/>
            <a:ext cx="8270875" cy="5111750"/>
          </a:xfrm>
        </p:spPr>
        <p:txBody>
          <a:bodyPr/>
          <a:lstStyle/>
          <a:p>
            <a:r>
              <a:rPr lang="en-US" altLang="en-US" sz="2800"/>
              <a:t>Symmetric Key Ciphers</a:t>
            </a:r>
            <a:endParaRPr lang="en-US" altLang="en-US" sz="6000"/>
          </a:p>
          <a:p>
            <a:pPr lvl="1"/>
            <a:r>
              <a:rPr lang="en-US" altLang="en-US" sz="2400"/>
              <a:t>3DES is being superseded by the </a:t>
            </a:r>
            <a:r>
              <a:rPr lang="en-US" altLang="en-US" sz="2400" i="1"/>
              <a:t>Advanced Encryption Standard (AES) standard </a:t>
            </a:r>
            <a:r>
              <a:rPr lang="en-US" altLang="en-US" sz="2400"/>
              <a:t>issued by NIST in 2001. </a:t>
            </a:r>
          </a:p>
          <a:p>
            <a:pPr lvl="1"/>
            <a:r>
              <a:rPr lang="en-US" altLang="en-US" sz="2400"/>
              <a:t>The cipher selected to become that standard (with a few minor modifications) was originally named Rijndael (pronounced roughly like “Rhine dahl”) based on the names of its inventors, Daemen and Rijmen. </a:t>
            </a:r>
          </a:p>
          <a:p>
            <a:pPr lvl="1"/>
            <a:r>
              <a:rPr lang="en-US" altLang="en-US" sz="2400"/>
              <a:t>AES supports key lengths of 128, 192, or 256 bits, and the block length is 128 bits.</a:t>
            </a:r>
          </a:p>
        </p:txBody>
      </p:sp>
    </p:spTree>
    <p:extLst>
      <p:ext uri="{BB962C8B-B14F-4D97-AF65-F5344CB8AC3E}">
        <p14:creationId xmlns:p14="http://schemas.microsoft.com/office/powerpoint/2010/main" val="3655868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AU" altLang="en-US"/>
              <a:t>Private-Key Cryptography</a:t>
            </a:r>
          </a:p>
        </p:txBody>
      </p:sp>
      <p:sp>
        <p:nvSpPr>
          <p:cNvPr id="101379" name="Rectangle 3"/>
          <p:cNvSpPr>
            <a:spLocks noGrp="1" noChangeArrowheads="1"/>
          </p:cNvSpPr>
          <p:nvPr>
            <p:ph type="body" idx="1"/>
          </p:nvPr>
        </p:nvSpPr>
        <p:spPr/>
        <p:txBody>
          <a:bodyPr/>
          <a:lstStyle/>
          <a:p>
            <a:pPr eaLnBrk="1" hangingPunct="1"/>
            <a:r>
              <a:rPr lang="en-AU" altLang="en-US" sz="2800"/>
              <a:t>traditional </a:t>
            </a:r>
            <a:r>
              <a:rPr lang="en-AU" altLang="en-US" sz="2800" b="1"/>
              <a:t>private/secret/single key</a:t>
            </a:r>
            <a:r>
              <a:rPr lang="en-AU" altLang="en-US" sz="2800"/>
              <a:t> cryptography uses </a:t>
            </a:r>
            <a:r>
              <a:rPr lang="en-AU" altLang="en-US" sz="2800" b="1"/>
              <a:t>one</a:t>
            </a:r>
            <a:r>
              <a:rPr lang="en-AU" altLang="en-US" sz="2800"/>
              <a:t> key </a:t>
            </a:r>
          </a:p>
          <a:p>
            <a:pPr eaLnBrk="1" hangingPunct="1"/>
            <a:r>
              <a:rPr lang="en-AU" altLang="en-US" sz="2800"/>
              <a:t>shared by both sender and receiver </a:t>
            </a:r>
          </a:p>
          <a:p>
            <a:pPr eaLnBrk="1" hangingPunct="1"/>
            <a:r>
              <a:rPr lang="en-AU" altLang="en-US" sz="2800"/>
              <a:t>if this key is disclosed communications are compromised </a:t>
            </a:r>
          </a:p>
          <a:p>
            <a:pPr eaLnBrk="1" hangingPunct="1"/>
            <a:r>
              <a:rPr lang="en-AU" altLang="en-US" sz="2800"/>
              <a:t>also is </a:t>
            </a:r>
            <a:r>
              <a:rPr lang="en-AU" altLang="en-US" sz="2800" b="1"/>
              <a:t>symmetric</a:t>
            </a:r>
            <a:r>
              <a:rPr lang="en-AU" altLang="en-US" sz="2800"/>
              <a:t>, parties are equal </a:t>
            </a:r>
          </a:p>
          <a:p>
            <a:pPr eaLnBrk="1" hangingPunct="1"/>
            <a:r>
              <a:rPr lang="en-AU" altLang="en-US" sz="2800"/>
              <a:t>hence does not protect sender from receiver forging a message &amp; claiming is sent by sender </a:t>
            </a:r>
          </a:p>
        </p:txBody>
      </p:sp>
    </p:spTree>
    <p:extLst>
      <p:ext uri="{BB962C8B-B14F-4D97-AF65-F5344CB8AC3E}">
        <p14:creationId xmlns:p14="http://schemas.microsoft.com/office/powerpoint/2010/main" val="39077521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AU" altLang="en-US"/>
              <a:t>Public-Key Cryptography</a:t>
            </a:r>
          </a:p>
        </p:txBody>
      </p:sp>
      <p:sp>
        <p:nvSpPr>
          <p:cNvPr id="102403" name="Rectangle 3"/>
          <p:cNvSpPr>
            <a:spLocks noGrp="1" noChangeArrowheads="1"/>
          </p:cNvSpPr>
          <p:nvPr>
            <p:ph type="body" idx="1"/>
          </p:nvPr>
        </p:nvSpPr>
        <p:spPr/>
        <p:txBody>
          <a:bodyPr/>
          <a:lstStyle/>
          <a:p>
            <a:pPr eaLnBrk="1" hangingPunct="1">
              <a:lnSpc>
                <a:spcPct val="90000"/>
              </a:lnSpc>
            </a:pPr>
            <a:r>
              <a:rPr lang="en-AU" altLang="en-US"/>
              <a:t>probably most significant advance in the 3000 year history of cryptography </a:t>
            </a:r>
          </a:p>
          <a:p>
            <a:pPr eaLnBrk="1" hangingPunct="1">
              <a:lnSpc>
                <a:spcPct val="90000"/>
              </a:lnSpc>
            </a:pPr>
            <a:r>
              <a:rPr lang="en-US" altLang="en-US"/>
              <a:t>uses </a:t>
            </a:r>
            <a:r>
              <a:rPr lang="en-US" altLang="en-US" b="1"/>
              <a:t>two</a:t>
            </a:r>
            <a:r>
              <a:rPr lang="en-US" altLang="en-US"/>
              <a:t> keys – a public &amp; a private key</a:t>
            </a:r>
            <a:endParaRPr lang="en-AU" altLang="en-US"/>
          </a:p>
          <a:p>
            <a:pPr eaLnBrk="1" hangingPunct="1">
              <a:lnSpc>
                <a:spcPct val="90000"/>
              </a:lnSpc>
            </a:pPr>
            <a:r>
              <a:rPr lang="en-AU" altLang="en-US" b="1"/>
              <a:t>asymmetric</a:t>
            </a:r>
            <a:r>
              <a:rPr lang="en-AU" altLang="en-US"/>
              <a:t> since parties are </a:t>
            </a:r>
            <a:r>
              <a:rPr lang="en-AU" altLang="en-US" b="1"/>
              <a:t>not</a:t>
            </a:r>
            <a:r>
              <a:rPr lang="en-AU" altLang="en-US"/>
              <a:t> equal </a:t>
            </a:r>
          </a:p>
          <a:p>
            <a:pPr eaLnBrk="1" hangingPunct="1">
              <a:lnSpc>
                <a:spcPct val="90000"/>
              </a:lnSpc>
            </a:pPr>
            <a:r>
              <a:rPr lang="en-AU" altLang="en-US"/>
              <a:t>uses clever application of number theoretic concepts to function</a:t>
            </a:r>
          </a:p>
          <a:p>
            <a:pPr eaLnBrk="1" hangingPunct="1">
              <a:lnSpc>
                <a:spcPct val="90000"/>
              </a:lnSpc>
            </a:pPr>
            <a:r>
              <a:rPr lang="en-US" altLang="en-US"/>
              <a:t>complements </a:t>
            </a:r>
            <a:r>
              <a:rPr lang="en-US" altLang="en-US" b="1"/>
              <a:t>rather than</a:t>
            </a:r>
            <a:r>
              <a:rPr lang="en-US" altLang="en-US"/>
              <a:t> replaces private key crypto</a:t>
            </a:r>
            <a:endParaRPr lang="en-AU" altLang="en-US"/>
          </a:p>
        </p:txBody>
      </p:sp>
    </p:spTree>
    <p:extLst>
      <p:ext uri="{BB962C8B-B14F-4D97-AF65-F5344CB8AC3E}">
        <p14:creationId xmlns:p14="http://schemas.microsoft.com/office/powerpoint/2010/main" val="17624540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AU" altLang="en-US"/>
              <a:t>Public-Key Cryptography</a:t>
            </a:r>
          </a:p>
        </p:txBody>
      </p:sp>
      <p:pic>
        <p:nvPicPr>
          <p:cNvPr id="104451"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2116396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85800" y="0"/>
            <a:ext cx="7772400" cy="762000"/>
          </a:xfrm>
        </p:spPr>
        <p:txBody>
          <a:bodyPr/>
          <a:lstStyle/>
          <a:p>
            <a:pPr eaLnBrk="1" hangingPunct="1"/>
            <a:r>
              <a:rPr lang="en-US" altLang="en-US" sz="2800">
                <a:solidFill>
                  <a:srgbClr val="FF0000"/>
                </a:solidFill>
                <a:latin typeface="Arial" pitchFamily="34" charset="0"/>
                <a:cs typeface="Arial" pitchFamily="34" charset="0"/>
              </a:rPr>
              <a:t>Cryptograhic Building Blocks</a:t>
            </a:r>
            <a:endParaRPr lang="en-AU" altLang="en-US" sz="2800">
              <a:solidFill>
                <a:srgbClr val="FF0000"/>
              </a:solidFill>
              <a:latin typeface="Arial" pitchFamily="34" charset="0"/>
              <a:cs typeface="Arial" pitchFamily="34" charset="0"/>
            </a:endParaRPr>
          </a:p>
        </p:txBody>
      </p:sp>
      <p:sp>
        <p:nvSpPr>
          <p:cNvPr id="105475" name="Rectangle 3"/>
          <p:cNvSpPr>
            <a:spLocks noGrp="1" noChangeArrowheads="1"/>
          </p:cNvSpPr>
          <p:nvPr>
            <p:ph type="body" idx="1"/>
          </p:nvPr>
        </p:nvSpPr>
        <p:spPr>
          <a:xfrm>
            <a:off x="684213" y="981075"/>
            <a:ext cx="8270875" cy="5111750"/>
          </a:xfrm>
        </p:spPr>
        <p:txBody>
          <a:bodyPr/>
          <a:lstStyle/>
          <a:p>
            <a:r>
              <a:rPr lang="en-US" altLang="en-US" sz="2800"/>
              <a:t>Public Key Ciphers</a:t>
            </a:r>
            <a:endParaRPr lang="en-US" altLang="en-US" sz="6000"/>
          </a:p>
        </p:txBody>
      </p:sp>
      <p:sp>
        <p:nvSpPr>
          <p:cNvPr id="7" name="Rectangle 6"/>
          <p:cNvSpPr/>
          <p:nvPr/>
        </p:nvSpPr>
        <p:spPr>
          <a:xfrm>
            <a:off x="3132138" y="5084763"/>
            <a:ext cx="4572000" cy="400050"/>
          </a:xfrm>
          <a:prstGeom prst="rect">
            <a:avLst/>
          </a:prstGeom>
        </p:spPr>
        <p:txBody>
          <a:bodyPr>
            <a:spAutoFit/>
          </a:bodyPr>
          <a:lstStyle/>
          <a:p>
            <a:pPr eaLnBrk="1" hangingPunct="1">
              <a:defRPr/>
            </a:pPr>
            <a:r>
              <a:rPr lang="en-US" sz="2000">
                <a:solidFill>
                  <a:srgbClr val="003399"/>
                </a:solidFill>
                <a:latin typeface="+mj-lt"/>
              </a:rPr>
              <a:t>Public-key encryption</a:t>
            </a:r>
          </a:p>
        </p:txBody>
      </p:sp>
      <p:pic>
        <p:nvPicPr>
          <p:cNvPr id="105477" name="Picture 2" descr="f08-03-9780123850591 cop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1522413"/>
            <a:ext cx="4829175"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13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solidFill>
                  <a:schemeClr val="bg1"/>
                </a:solidFill>
              </a:rPr>
              <a:t>Figure 5</a:t>
            </a:r>
          </a:p>
        </p:txBody>
      </p:sp>
      <p:sp>
        <p:nvSpPr>
          <p:cNvPr id="18435" name="Text Box 3"/>
          <p:cNvSpPr txBox="1">
            <a:spLocks noChangeArrowheads="1"/>
          </p:cNvSpPr>
          <p:nvPr/>
        </p:nvSpPr>
        <p:spPr bwMode="auto">
          <a:xfrm>
            <a:off x="1600200" y="5892800"/>
            <a:ext cx="6078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eaLnBrk="1" hangingPunct="1"/>
            <a:r>
              <a:rPr lang="en-US" altLang="en-US" sz="2800" b="1">
                <a:solidFill>
                  <a:srgbClr val="FF0000"/>
                </a:solidFill>
              </a:rPr>
              <a:t>Components of an Information System</a:t>
            </a:r>
          </a:p>
        </p:txBody>
      </p:sp>
      <p:pic>
        <p:nvPicPr>
          <p:cNvPr id="18436" name="Picture 4" descr="PE02032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2133600"/>
            <a:ext cx="4583113" cy="32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descr="BD06738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4495800"/>
            <a:ext cx="906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6" descr="BD06892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0400" y="685800"/>
            <a:ext cx="91598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7" descr="BD06908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5200" y="609600"/>
            <a:ext cx="7254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8" descr="BD06732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9200" y="3810000"/>
            <a:ext cx="917575"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9" descr="PE02114_"/>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95400" y="762000"/>
            <a:ext cx="1036638"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Text Box 10"/>
          <p:cNvSpPr txBox="1">
            <a:spLocks noChangeArrowheads="1"/>
          </p:cNvSpPr>
          <p:nvPr/>
        </p:nvSpPr>
        <p:spPr bwMode="auto">
          <a:xfrm>
            <a:off x="7927975" y="5375275"/>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eaLnBrk="1" hangingPunct="1"/>
            <a:r>
              <a:rPr lang="en-US" altLang="en-US"/>
              <a:t>Data</a:t>
            </a:r>
          </a:p>
        </p:txBody>
      </p:sp>
      <p:sp>
        <p:nvSpPr>
          <p:cNvPr id="18443" name="Text Box 11"/>
          <p:cNvSpPr txBox="1">
            <a:spLocks noChangeArrowheads="1"/>
          </p:cNvSpPr>
          <p:nvPr/>
        </p:nvSpPr>
        <p:spPr bwMode="auto">
          <a:xfrm>
            <a:off x="7283450" y="1828800"/>
            <a:ext cx="128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eaLnBrk="1" hangingPunct="1"/>
            <a:r>
              <a:rPr lang="en-US" altLang="en-US"/>
              <a:t>Software</a:t>
            </a:r>
          </a:p>
        </p:txBody>
      </p:sp>
      <p:sp>
        <p:nvSpPr>
          <p:cNvPr id="18444" name="Text Box 12"/>
          <p:cNvSpPr txBox="1">
            <a:spLocks noChangeArrowheads="1"/>
          </p:cNvSpPr>
          <p:nvPr/>
        </p:nvSpPr>
        <p:spPr bwMode="auto">
          <a:xfrm>
            <a:off x="3225800" y="1524000"/>
            <a:ext cx="1385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eaLnBrk="1" hangingPunct="1"/>
            <a:r>
              <a:rPr lang="en-US" altLang="en-US"/>
              <a:t>Hardware</a:t>
            </a:r>
          </a:p>
        </p:txBody>
      </p:sp>
      <p:sp>
        <p:nvSpPr>
          <p:cNvPr id="18445" name="Text Box 13"/>
          <p:cNvSpPr txBox="1">
            <a:spLocks noChangeArrowheads="1"/>
          </p:cNvSpPr>
          <p:nvPr/>
        </p:nvSpPr>
        <p:spPr bwMode="auto">
          <a:xfrm>
            <a:off x="1295400" y="2286000"/>
            <a:ext cx="101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eaLnBrk="1" hangingPunct="1"/>
            <a:r>
              <a:rPr lang="en-US" altLang="en-US"/>
              <a:t>People</a:t>
            </a:r>
          </a:p>
        </p:txBody>
      </p:sp>
      <p:sp>
        <p:nvSpPr>
          <p:cNvPr id="18446" name="Text Box 14"/>
          <p:cNvSpPr txBox="1">
            <a:spLocks noChangeArrowheads="1"/>
          </p:cNvSpPr>
          <p:nvPr/>
        </p:nvSpPr>
        <p:spPr bwMode="auto">
          <a:xfrm>
            <a:off x="990600" y="4800600"/>
            <a:ext cx="153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eaLnBrk="1" hangingPunct="1"/>
            <a:r>
              <a:rPr lang="en-US" altLang="en-US"/>
              <a:t>Procedures</a:t>
            </a:r>
          </a:p>
        </p:txBody>
      </p:sp>
    </p:spTree>
    <p:extLst>
      <p:ext uri="{BB962C8B-B14F-4D97-AF65-F5344CB8AC3E}">
        <p14:creationId xmlns:p14="http://schemas.microsoft.com/office/powerpoint/2010/main" val="22411114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38175" y="36513"/>
            <a:ext cx="7772400" cy="649287"/>
          </a:xfrm>
        </p:spPr>
        <p:txBody>
          <a:bodyPr/>
          <a:lstStyle/>
          <a:p>
            <a:pPr eaLnBrk="1" hangingPunct="1"/>
            <a:r>
              <a:rPr lang="en-US" altLang="en-US" sz="2800">
                <a:solidFill>
                  <a:srgbClr val="FF0000"/>
                </a:solidFill>
                <a:latin typeface="Arial" pitchFamily="34" charset="0"/>
                <a:cs typeface="Arial" pitchFamily="34" charset="0"/>
              </a:rPr>
              <a:t>Cryptograhic Building Blocks</a:t>
            </a:r>
            <a:endParaRPr lang="en-AU" altLang="en-US" sz="2800">
              <a:solidFill>
                <a:srgbClr val="FF0000"/>
              </a:solidFill>
              <a:latin typeface="Arial" pitchFamily="34" charset="0"/>
              <a:cs typeface="Arial" pitchFamily="34" charset="0"/>
            </a:endParaRPr>
          </a:p>
        </p:txBody>
      </p:sp>
      <p:sp>
        <p:nvSpPr>
          <p:cNvPr id="106499" name="Rectangle 3"/>
          <p:cNvSpPr>
            <a:spLocks noGrp="1" noChangeArrowheads="1"/>
          </p:cNvSpPr>
          <p:nvPr>
            <p:ph type="body" idx="1"/>
          </p:nvPr>
        </p:nvSpPr>
        <p:spPr>
          <a:xfrm>
            <a:off x="684213" y="981075"/>
            <a:ext cx="8270875" cy="5111750"/>
          </a:xfrm>
        </p:spPr>
        <p:txBody>
          <a:bodyPr/>
          <a:lstStyle/>
          <a:p>
            <a:r>
              <a:rPr lang="en-US" altLang="en-US" sz="2800"/>
              <a:t>Public Key Ciphers</a:t>
            </a:r>
            <a:endParaRPr lang="en-US" altLang="en-US" sz="6000"/>
          </a:p>
        </p:txBody>
      </p:sp>
      <p:sp>
        <p:nvSpPr>
          <p:cNvPr id="7" name="Rectangle 6"/>
          <p:cNvSpPr/>
          <p:nvPr/>
        </p:nvSpPr>
        <p:spPr>
          <a:xfrm>
            <a:off x="2411413" y="4581525"/>
            <a:ext cx="4572000" cy="400050"/>
          </a:xfrm>
          <a:prstGeom prst="rect">
            <a:avLst/>
          </a:prstGeom>
        </p:spPr>
        <p:txBody>
          <a:bodyPr>
            <a:spAutoFit/>
          </a:bodyPr>
          <a:lstStyle/>
          <a:p>
            <a:pPr eaLnBrk="1" hangingPunct="1">
              <a:defRPr/>
            </a:pPr>
            <a:r>
              <a:rPr lang="en-US" sz="2000">
                <a:solidFill>
                  <a:srgbClr val="003399"/>
                </a:solidFill>
                <a:latin typeface="+mj-lt"/>
              </a:rPr>
              <a:t>Authentication using public keys</a:t>
            </a:r>
          </a:p>
        </p:txBody>
      </p:sp>
      <p:pic>
        <p:nvPicPr>
          <p:cNvPr id="106501" name="Picture 2" descr="f08-04-9780123850591 cop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2349500"/>
            <a:ext cx="56642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9195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AU" altLang="en-US"/>
              <a:t>Public-Key Cryptosystems</a:t>
            </a:r>
          </a:p>
        </p:txBody>
      </p:sp>
      <p:pic>
        <p:nvPicPr>
          <p:cNvPr id="107523"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12980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AU" altLang="en-US"/>
              <a:t>Public-Key Applications</a:t>
            </a:r>
          </a:p>
        </p:txBody>
      </p:sp>
      <p:sp>
        <p:nvSpPr>
          <p:cNvPr id="108547" name="Rectangle 3"/>
          <p:cNvSpPr>
            <a:spLocks noGrp="1" noChangeArrowheads="1"/>
          </p:cNvSpPr>
          <p:nvPr>
            <p:ph type="body" idx="1"/>
          </p:nvPr>
        </p:nvSpPr>
        <p:spPr/>
        <p:txBody>
          <a:bodyPr/>
          <a:lstStyle/>
          <a:p>
            <a:pPr eaLnBrk="1" hangingPunct="1"/>
            <a:r>
              <a:rPr lang="en-US" altLang="en-US"/>
              <a:t>can classify uses into 3 categories:</a:t>
            </a:r>
          </a:p>
          <a:p>
            <a:pPr lvl="1" eaLnBrk="1" hangingPunct="1"/>
            <a:r>
              <a:rPr lang="en-US" altLang="en-US" b="1"/>
              <a:t>encryption/decryption</a:t>
            </a:r>
            <a:r>
              <a:rPr lang="en-US" altLang="en-US"/>
              <a:t> (provide secrecy)</a:t>
            </a:r>
          </a:p>
          <a:p>
            <a:pPr lvl="1" eaLnBrk="1" hangingPunct="1"/>
            <a:r>
              <a:rPr lang="en-US" altLang="en-US" b="1"/>
              <a:t>digital signatures</a:t>
            </a:r>
            <a:r>
              <a:rPr lang="en-US" altLang="en-US"/>
              <a:t> (provide authentication)</a:t>
            </a:r>
          </a:p>
          <a:p>
            <a:pPr lvl="1" eaLnBrk="1" hangingPunct="1"/>
            <a:r>
              <a:rPr lang="en-US" altLang="en-US" b="1"/>
              <a:t>key exchange</a:t>
            </a:r>
            <a:r>
              <a:rPr lang="en-US" altLang="en-US"/>
              <a:t> (of session keys)</a:t>
            </a:r>
          </a:p>
          <a:p>
            <a:pPr eaLnBrk="1" hangingPunct="1"/>
            <a:r>
              <a:rPr lang="en-US" altLang="en-US"/>
              <a:t>some algorithms are suitable for all uses, others are specific to one</a:t>
            </a:r>
            <a:endParaRPr lang="en-AU" altLang="en-US"/>
          </a:p>
        </p:txBody>
      </p:sp>
    </p:spTree>
    <p:extLst>
      <p:ext uri="{BB962C8B-B14F-4D97-AF65-F5344CB8AC3E}">
        <p14:creationId xmlns:p14="http://schemas.microsoft.com/office/powerpoint/2010/main" val="29639898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703263" y="0"/>
            <a:ext cx="7772400" cy="1143000"/>
          </a:xfrm>
        </p:spPr>
        <p:txBody>
          <a:bodyPr/>
          <a:lstStyle/>
          <a:p>
            <a:pPr eaLnBrk="1" hangingPunct="1"/>
            <a:r>
              <a:rPr lang="en-US" altLang="en-US" sz="2800">
                <a:solidFill>
                  <a:srgbClr val="EE0000"/>
                </a:solidFill>
                <a:latin typeface="Arial" pitchFamily="34" charset="0"/>
                <a:cs typeface="Arial" pitchFamily="34" charset="0"/>
              </a:rPr>
              <a:t>Public Key Security</a:t>
            </a:r>
          </a:p>
        </p:txBody>
      </p:sp>
      <p:grpSp>
        <p:nvGrpSpPr>
          <p:cNvPr id="109571" name="Group 3"/>
          <p:cNvGrpSpPr>
            <a:grpSpLocks/>
          </p:cNvGrpSpPr>
          <p:nvPr/>
        </p:nvGrpSpPr>
        <p:grpSpPr bwMode="auto">
          <a:xfrm>
            <a:off x="755650" y="1628775"/>
            <a:ext cx="8231188" cy="4108450"/>
            <a:chOff x="292" y="1019"/>
            <a:chExt cx="5185" cy="2588"/>
          </a:xfrm>
        </p:grpSpPr>
        <p:sp>
          <p:nvSpPr>
            <p:cNvPr id="109573" name="Rectangle 4"/>
            <p:cNvSpPr>
              <a:spLocks noChangeArrowheads="1"/>
            </p:cNvSpPr>
            <p:nvPr/>
          </p:nvSpPr>
          <p:spPr bwMode="auto">
            <a:xfrm>
              <a:off x="4630" y="2174"/>
              <a:ext cx="847"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ctr" defTabSz="933450">
                <a:lnSpc>
                  <a:spcPct val="90000"/>
                </a:lnSpc>
                <a:spcBef>
                  <a:spcPct val="10000"/>
                </a:spcBef>
              </a:pPr>
              <a:r>
                <a:rPr lang="en-US" altLang="en-US" sz="1400" b="1">
                  <a:solidFill>
                    <a:schemeClr val="tx2"/>
                  </a:solidFill>
                  <a:latin typeface="Arial" pitchFamily="34" charset="0"/>
                </a:rPr>
                <a:t>Services</a:t>
              </a:r>
            </a:p>
          </p:txBody>
        </p:sp>
        <p:sp>
          <p:nvSpPr>
            <p:cNvPr id="109574" name="Rectangle 5"/>
            <p:cNvSpPr>
              <a:spLocks noChangeArrowheads="1"/>
            </p:cNvSpPr>
            <p:nvPr/>
          </p:nvSpPr>
          <p:spPr bwMode="auto">
            <a:xfrm>
              <a:off x="653" y="3095"/>
              <a:ext cx="2856" cy="119"/>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31750" rIns="63500" bIns="31750" anchor="ctr"/>
            <a:lstStyle/>
            <a:p>
              <a:pPr algn="ctr" defTabSz="419100"/>
              <a:r>
                <a:rPr lang="en-US" altLang="en-US" sz="1000" b="1">
                  <a:solidFill>
                    <a:srgbClr val="FC0128"/>
                  </a:solidFill>
                  <a:latin typeface="Arial" pitchFamily="34" charset="0"/>
                </a:rPr>
                <a:t>Public Key Technology</a:t>
              </a:r>
            </a:p>
          </p:txBody>
        </p:sp>
        <p:sp>
          <p:nvSpPr>
            <p:cNvPr id="109575" name="Rectangle 6"/>
            <p:cNvSpPr>
              <a:spLocks noChangeArrowheads="1"/>
            </p:cNvSpPr>
            <p:nvPr/>
          </p:nvSpPr>
          <p:spPr bwMode="auto">
            <a:xfrm>
              <a:off x="525" y="3220"/>
              <a:ext cx="3113" cy="12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31750" rIns="63500" bIns="31750" anchor="ctr"/>
            <a:lstStyle/>
            <a:p>
              <a:pPr algn="ctr" defTabSz="419100"/>
              <a:r>
                <a:rPr lang="en-US" altLang="en-US" sz="1000" b="1">
                  <a:solidFill>
                    <a:srgbClr val="FC0128"/>
                  </a:solidFill>
                  <a:latin typeface="Arial" pitchFamily="34" charset="0"/>
                </a:rPr>
                <a:t>Digital Certificates</a:t>
              </a:r>
            </a:p>
          </p:txBody>
        </p:sp>
        <p:sp>
          <p:nvSpPr>
            <p:cNvPr id="109576" name="Rectangle 7"/>
            <p:cNvSpPr>
              <a:spLocks noChangeArrowheads="1"/>
            </p:cNvSpPr>
            <p:nvPr/>
          </p:nvSpPr>
          <p:spPr bwMode="auto">
            <a:xfrm>
              <a:off x="404" y="3348"/>
              <a:ext cx="3364" cy="125"/>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31750" rIns="63500" bIns="31750" anchor="ctr"/>
            <a:lstStyle/>
            <a:p>
              <a:pPr algn="ctr" defTabSz="419100"/>
              <a:r>
                <a:rPr lang="en-US" altLang="en-US" sz="1000" b="1">
                  <a:solidFill>
                    <a:srgbClr val="FC0128"/>
                  </a:solidFill>
                  <a:latin typeface="Arial" pitchFamily="34" charset="0"/>
                </a:rPr>
                <a:t>Certification Authorities</a:t>
              </a:r>
            </a:p>
          </p:txBody>
        </p:sp>
        <p:sp>
          <p:nvSpPr>
            <p:cNvPr id="109577" name="Rectangle 8"/>
            <p:cNvSpPr>
              <a:spLocks noChangeArrowheads="1"/>
            </p:cNvSpPr>
            <p:nvPr/>
          </p:nvSpPr>
          <p:spPr bwMode="auto">
            <a:xfrm>
              <a:off x="292" y="3477"/>
              <a:ext cx="3597" cy="12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31750" rIns="63500" bIns="31750" anchor="ctr"/>
            <a:lstStyle/>
            <a:p>
              <a:pPr algn="ctr" defTabSz="419100"/>
              <a:r>
                <a:rPr lang="en-US" altLang="en-US" sz="1000" b="1">
                  <a:solidFill>
                    <a:srgbClr val="FC0128"/>
                  </a:solidFill>
                  <a:latin typeface="Arial" pitchFamily="34" charset="0"/>
                </a:rPr>
                <a:t>Security Management</a:t>
              </a:r>
            </a:p>
          </p:txBody>
        </p:sp>
        <p:sp>
          <p:nvSpPr>
            <p:cNvPr id="109578" name="AutoShape 9"/>
            <p:cNvSpPr>
              <a:spLocks noChangeArrowheads="1"/>
            </p:cNvSpPr>
            <p:nvPr/>
          </p:nvSpPr>
          <p:spPr bwMode="auto">
            <a:xfrm>
              <a:off x="342" y="1019"/>
              <a:ext cx="3513" cy="408"/>
            </a:xfrm>
            <a:prstGeom prst="triangle">
              <a:avLst>
                <a:gd name="adj" fmla="val 49769"/>
              </a:avLst>
            </a:prstGeom>
            <a:solidFill>
              <a:srgbClr val="FFFFFF"/>
            </a:solidFill>
            <a:ln w="57150" cmpd="tri">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109579" name="AutoShape 10"/>
            <p:cNvSpPr>
              <a:spLocks noChangeArrowheads="1"/>
            </p:cNvSpPr>
            <p:nvPr/>
          </p:nvSpPr>
          <p:spPr bwMode="auto">
            <a:xfrm>
              <a:off x="663" y="1477"/>
              <a:ext cx="581" cy="1532"/>
            </a:xfrm>
            <a:prstGeom prst="roundRect">
              <a:avLst>
                <a:gd name="adj" fmla="val 12495"/>
              </a:avLst>
            </a:prstGeom>
            <a:solidFill>
              <a:srgbClr val="FFFFFF"/>
            </a:solidFill>
            <a:ln w="12700">
              <a:solidFill>
                <a:schemeClr val="tx1"/>
              </a:solidFill>
              <a:round/>
              <a:headEnd/>
              <a:tailEnd/>
            </a:ln>
            <a:effectLst>
              <a:outerShdw dist="107763" dir="2700000" algn="ctr" rotWithShape="0">
                <a:schemeClr val="tx1"/>
              </a:outerShdw>
            </a:effectLst>
          </p:spPr>
          <p:txBody>
            <a:bodyPr wrap="none" lIns="92075" tIns="46038" rIns="92075" bIns="46038" anchor="ctr"/>
            <a:lstStyle/>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p:txBody>
        </p:sp>
        <p:sp>
          <p:nvSpPr>
            <p:cNvPr id="109580" name="AutoShape 11"/>
            <p:cNvSpPr>
              <a:spLocks noChangeArrowheads="1"/>
            </p:cNvSpPr>
            <p:nvPr/>
          </p:nvSpPr>
          <p:spPr bwMode="auto">
            <a:xfrm>
              <a:off x="1397" y="1477"/>
              <a:ext cx="580" cy="1532"/>
            </a:xfrm>
            <a:prstGeom prst="roundRect">
              <a:avLst>
                <a:gd name="adj" fmla="val 12495"/>
              </a:avLst>
            </a:prstGeom>
            <a:solidFill>
              <a:srgbClr val="FFFFFF"/>
            </a:solidFill>
            <a:ln w="12700">
              <a:solidFill>
                <a:schemeClr val="tx1"/>
              </a:solidFill>
              <a:round/>
              <a:headEnd/>
              <a:tailEnd/>
            </a:ln>
            <a:effectLst>
              <a:outerShdw dist="107763" dir="2700000" algn="ctr" rotWithShape="0">
                <a:schemeClr val="tx1"/>
              </a:outerShdw>
            </a:effectLst>
          </p:spPr>
          <p:txBody>
            <a:bodyPr wrap="none" lIns="92075" tIns="46038" rIns="92075" bIns="46038" anchor="ctr"/>
            <a:lstStyle/>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p:txBody>
        </p:sp>
        <p:sp>
          <p:nvSpPr>
            <p:cNvPr id="109581" name="AutoShape 12"/>
            <p:cNvSpPr>
              <a:spLocks noChangeArrowheads="1"/>
            </p:cNvSpPr>
            <p:nvPr/>
          </p:nvSpPr>
          <p:spPr bwMode="auto">
            <a:xfrm>
              <a:off x="2138" y="1477"/>
              <a:ext cx="582" cy="1532"/>
            </a:xfrm>
            <a:prstGeom prst="roundRect">
              <a:avLst>
                <a:gd name="adj" fmla="val 12495"/>
              </a:avLst>
            </a:prstGeom>
            <a:solidFill>
              <a:srgbClr val="FFFFFF"/>
            </a:solidFill>
            <a:ln w="12700">
              <a:solidFill>
                <a:schemeClr val="tx1"/>
              </a:solidFill>
              <a:round/>
              <a:headEnd/>
              <a:tailEnd/>
            </a:ln>
            <a:effectLst>
              <a:outerShdw dist="107763" dir="2700000" algn="ctr" rotWithShape="0">
                <a:schemeClr val="tx1"/>
              </a:outerShdw>
            </a:effectLst>
          </p:spPr>
          <p:txBody>
            <a:bodyPr wrap="none" lIns="92075" tIns="46038" rIns="92075" bIns="46038" anchor="ctr"/>
            <a:lstStyle/>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p:txBody>
        </p:sp>
        <p:sp>
          <p:nvSpPr>
            <p:cNvPr id="109582" name="AutoShape 13"/>
            <p:cNvSpPr>
              <a:spLocks noChangeArrowheads="1"/>
            </p:cNvSpPr>
            <p:nvPr/>
          </p:nvSpPr>
          <p:spPr bwMode="auto">
            <a:xfrm>
              <a:off x="2877" y="1477"/>
              <a:ext cx="580" cy="1532"/>
            </a:xfrm>
            <a:prstGeom prst="roundRect">
              <a:avLst>
                <a:gd name="adj" fmla="val 12495"/>
              </a:avLst>
            </a:prstGeom>
            <a:solidFill>
              <a:srgbClr val="FFFFFF"/>
            </a:solidFill>
            <a:ln w="12700">
              <a:solidFill>
                <a:schemeClr val="tx1"/>
              </a:solidFill>
              <a:round/>
              <a:headEnd/>
              <a:tailEnd/>
            </a:ln>
            <a:effectLst>
              <a:outerShdw dist="107763" dir="2700000" algn="ctr" rotWithShape="0">
                <a:schemeClr val="tx1"/>
              </a:outerShdw>
            </a:effectLst>
          </p:spPr>
          <p:txBody>
            <a:bodyPr wrap="none" lIns="92075" tIns="46038" rIns="92075" bIns="46038" anchor="ctr"/>
            <a:lstStyle/>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a:p>
              <a:pPr algn="ctr" defTabSz="927100"/>
              <a:endParaRPr lang="en-US" altLang="en-US" sz="1000" u="sng">
                <a:solidFill>
                  <a:schemeClr val="tx2"/>
                </a:solidFill>
                <a:latin typeface="Arial" pitchFamily="34" charset="0"/>
              </a:endParaRPr>
            </a:p>
          </p:txBody>
        </p:sp>
        <p:sp>
          <p:nvSpPr>
            <p:cNvPr id="109583" name="Rectangle 14"/>
            <p:cNvSpPr>
              <a:spLocks noChangeArrowheads="1"/>
            </p:cNvSpPr>
            <p:nvPr/>
          </p:nvSpPr>
          <p:spPr bwMode="auto">
            <a:xfrm>
              <a:off x="4525" y="3045"/>
              <a:ext cx="848"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ctr" defTabSz="933450">
                <a:lnSpc>
                  <a:spcPct val="90000"/>
                </a:lnSpc>
                <a:spcBef>
                  <a:spcPct val="10000"/>
                </a:spcBef>
              </a:pPr>
              <a:r>
                <a:rPr lang="en-US" altLang="en-US" sz="1400" b="1">
                  <a:solidFill>
                    <a:schemeClr val="tx2"/>
                  </a:solidFill>
                  <a:latin typeface="Arial" pitchFamily="34" charset="0"/>
                </a:rPr>
                <a:t> Technology</a:t>
              </a:r>
            </a:p>
          </p:txBody>
        </p:sp>
        <p:sp>
          <p:nvSpPr>
            <p:cNvPr id="109584" name="Rectangle 15"/>
            <p:cNvSpPr>
              <a:spLocks noChangeArrowheads="1"/>
            </p:cNvSpPr>
            <p:nvPr/>
          </p:nvSpPr>
          <p:spPr bwMode="auto">
            <a:xfrm>
              <a:off x="4428" y="3320"/>
              <a:ext cx="941"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ctr" defTabSz="933450">
                <a:lnSpc>
                  <a:spcPct val="90000"/>
                </a:lnSpc>
                <a:spcBef>
                  <a:spcPct val="10000"/>
                </a:spcBef>
              </a:pPr>
              <a:r>
                <a:rPr lang="en-US" altLang="en-US" sz="1400" b="1">
                  <a:solidFill>
                    <a:schemeClr val="tx2"/>
                  </a:solidFill>
                  <a:latin typeface="Arial" pitchFamily="34" charset="0"/>
                </a:rPr>
                <a:t>  Infrastructure</a:t>
              </a:r>
            </a:p>
          </p:txBody>
        </p:sp>
        <p:sp>
          <p:nvSpPr>
            <p:cNvPr id="109585" name="Rectangle 16"/>
            <p:cNvSpPr>
              <a:spLocks noChangeArrowheads="1"/>
            </p:cNvSpPr>
            <p:nvPr/>
          </p:nvSpPr>
          <p:spPr bwMode="auto">
            <a:xfrm rot="-5400000">
              <a:off x="330" y="2155"/>
              <a:ext cx="1256"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ctr" defTabSz="933450">
                <a:lnSpc>
                  <a:spcPct val="90000"/>
                </a:lnSpc>
                <a:spcBef>
                  <a:spcPct val="10000"/>
                </a:spcBef>
              </a:pPr>
              <a:r>
                <a:rPr lang="en-US" altLang="en-US" sz="1400" b="1">
                  <a:solidFill>
                    <a:srgbClr val="FC0128"/>
                  </a:solidFill>
                  <a:latin typeface="Arial" pitchFamily="34" charset="0"/>
                </a:rPr>
                <a:t>PRIVACY</a:t>
              </a:r>
            </a:p>
          </p:txBody>
        </p:sp>
        <p:sp>
          <p:nvSpPr>
            <p:cNvPr id="109586" name="Rectangle 17"/>
            <p:cNvSpPr>
              <a:spLocks noChangeArrowheads="1"/>
            </p:cNvSpPr>
            <p:nvPr/>
          </p:nvSpPr>
          <p:spPr bwMode="auto">
            <a:xfrm rot="-5400000">
              <a:off x="1096" y="2147"/>
              <a:ext cx="1208"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ctr" defTabSz="933450">
                <a:lnSpc>
                  <a:spcPct val="90000"/>
                </a:lnSpc>
                <a:spcBef>
                  <a:spcPct val="10000"/>
                </a:spcBef>
              </a:pPr>
              <a:r>
                <a:rPr lang="en-US" altLang="en-US" sz="1400" b="1">
                  <a:solidFill>
                    <a:srgbClr val="FC0128"/>
                  </a:solidFill>
                  <a:latin typeface="Arial" pitchFamily="34" charset="0"/>
                </a:rPr>
                <a:t>AUTHENTICATION</a:t>
              </a:r>
            </a:p>
          </p:txBody>
        </p:sp>
        <p:sp>
          <p:nvSpPr>
            <p:cNvPr id="109587" name="Rectangle 18"/>
            <p:cNvSpPr>
              <a:spLocks noChangeArrowheads="1"/>
            </p:cNvSpPr>
            <p:nvPr/>
          </p:nvSpPr>
          <p:spPr bwMode="auto">
            <a:xfrm rot="-5400000">
              <a:off x="2033" y="2167"/>
              <a:ext cx="847"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ctr" defTabSz="933450">
                <a:lnSpc>
                  <a:spcPct val="90000"/>
                </a:lnSpc>
                <a:spcBef>
                  <a:spcPct val="10000"/>
                </a:spcBef>
              </a:pPr>
              <a:r>
                <a:rPr lang="en-US" altLang="en-US" sz="1400" b="1">
                  <a:solidFill>
                    <a:srgbClr val="FC0128"/>
                  </a:solidFill>
                  <a:latin typeface="Arial" pitchFamily="34" charset="0"/>
                </a:rPr>
                <a:t>INTEGRITY</a:t>
              </a:r>
            </a:p>
          </p:txBody>
        </p:sp>
        <p:sp>
          <p:nvSpPr>
            <p:cNvPr id="109588" name="Rectangle 19"/>
            <p:cNvSpPr>
              <a:spLocks noChangeArrowheads="1"/>
            </p:cNvSpPr>
            <p:nvPr/>
          </p:nvSpPr>
          <p:spPr bwMode="auto">
            <a:xfrm rot="-5400000">
              <a:off x="2473" y="2177"/>
              <a:ext cx="1403"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ctr" defTabSz="933450">
                <a:lnSpc>
                  <a:spcPct val="90000"/>
                </a:lnSpc>
                <a:spcBef>
                  <a:spcPct val="10000"/>
                </a:spcBef>
              </a:pPr>
              <a:r>
                <a:rPr lang="en-US" altLang="en-US" sz="1400" b="1">
                  <a:solidFill>
                    <a:srgbClr val="FC0128"/>
                  </a:solidFill>
                  <a:latin typeface="Arial" pitchFamily="34" charset="0"/>
                </a:rPr>
                <a:t>NON-REPUDIATION</a:t>
              </a:r>
            </a:p>
          </p:txBody>
        </p:sp>
        <p:sp>
          <p:nvSpPr>
            <p:cNvPr id="109589" name="Line 20"/>
            <p:cNvSpPr>
              <a:spLocks noChangeShapeType="1"/>
            </p:cNvSpPr>
            <p:nvPr/>
          </p:nvSpPr>
          <p:spPr bwMode="auto">
            <a:xfrm flipH="1">
              <a:off x="3813" y="2261"/>
              <a:ext cx="976" cy="0"/>
            </a:xfrm>
            <a:prstGeom prst="line">
              <a:avLst/>
            </a:prstGeom>
            <a:noFill/>
            <a:ln w="12700">
              <a:solidFill>
                <a:schemeClr val="tx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90" name="Line 21"/>
            <p:cNvSpPr>
              <a:spLocks noChangeShapeType="1"/>
            </p:cNvSpPr>
            <p:nvPr/>
          </p:nvSpPr>
          <p:spPr bwMode="auto">
            <a:xfrm flipH="1">
              <a:off x="3570" y="3140"/>
              <a:ext cx="1008" cy="0"/>
            </a:xfrm>
            <a:prstGeom prst="line">
              <a:avLst/>
            </a:prstGeom>
            <a:noFill/>
            <a:ln w="12700">
              <a:solidFill>
                <a:schemeClr val="tx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9591" name="Group 22"/>
            <p:cNvGrpSpPr>
              <a:grpSpLocks/>
            </p:cNvGrpSpPr>
            <p:nvPr/>
          </p:nvGrpSpPr>
          <p:grpSpPr bwMode="auto">
            <a:xfrm>
              <a:off x="3934" y="3211"/>
              <a:ext cx="169" cy="396"/>
              <a:chOff x="3934" y="3211"/>
              <a:chExt cx="169" cy="396"/>
            </a:xfrm>
          </p:grpSpPr>
          <p:sp>
            <p:nvSpPr>
              <p:cNvPr id="109597" name="Line 23"/>
              <p:cNvSpPr>
                <a:spLocks noChangeShapeType="1"/>
              </p:cNvSpPr>
              <p:nvPr/>
            </p:nvSpPr>
            <p:spPr bwMode="auto">
              <a:xfrm>
                <a:off x="3934" y="3211"/>
                <a:ext cx="169"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98" name="Line 24"/>
              <p:cNvSpPr>
                <a:spLocks noChangeShapeType="1"/>
              </p:cNvSpPr>
              <p:nvPr/>
            </p:nvSpPr>
            <p:spPr bwMode="auto">
              <a:xfrm>
                <a:off x="3942" y="3607"/>
                <a:ext cx="153"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99" name="Line 25"/>
              <p:cNvSpPr>
                <a:spLocks noChangeShapeType="1"/>
              </p:cNvSpPr>
              <p:nvPr/>
            </p:nvSpPr>
            <p:spPr bwMode="auto">
              <a:xfrm flipV="1">
                <a:off x="4103" y="3211"/>
                <a:ext cx="0" cy="39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09592" name="Line 26"/>
            <p:cNvSpPr>
              <a:spLocks noChangeShapeType="1"/>
            </p:cNvSpPr>
            <p:nvPr/>
          </p:nvSpPr>
          <p:spPr bwMode="auto">
            <a:xfrm flipH="1">
              <a:off x="4111" y="3405"/>
              <a:ext cx="404" cy="0"/>
            </a:xfrm>
            <a:prstGeom prst="line">
              <a:avLst/>
            </a:prstGeom>
            <a:noFill/>
            <a:ln w="12700">
              <a:solidFill>
                <a:schemeClr val="tx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9593" name="Group 27"/>
            <p:cNvGrpSpPr>
              <a:grpSpLocks/>
            </p:cNvGrpSpPr>
            <p:nvPr/>
          </p:nvGrpSpPr>
          <p:grpSpPr bwMode="auto">
            <a:xfrm>
              <a:off x="3628" y="1511"/>
              <a:ext cx="169" cy="1532"/>
              <a:chOff x="3628" y="1511"/>
              <a:chExt cx="169" cy="1532"/>
            </a:xfrm>
          </p:grpSpPr>
          <p:sp>
            <p:nvSpPr>
              <p:cNvPr id="109594" name="Line 28"/>
              <p:cNvSpPr>
                <a:spLocks noChangeShapeType="1"/>
              </p:cNvSpPr>
              <p:nvPr/>
            </p:nvSpPr>
            <p:spPr bwMode="auto">
              <a:xfrm>
                <a:off x="3628" y="1511"/>
                <a:ext cx="169"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95" name="Line 29"/>
              <p:cNvSpPr>
                <a:spLocks noChangeShapeType="1"/>
              </p:cNvSpPr>
              <p:nvPr/>
            </p:nvSpPr>
            <p:spPr bwMode="auto">
              <a:xfrm>
                <a:off x="3636" y="3043"/>
                <a:ext cx="153"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96" name="Line 30"/>
              <p:cNvSpPr>
                <a:spLocks noChangeShapeType="1"/>
              </p:cNvSpPr>
              <p:nvPr/>
            </p:nvSpPr>
            <p:spPr bwMode="auto">
              <a:xfrm flipV="1">
                <a:off x="3797" y="1511"/>
                <a:ext cx="0" cy="15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09572" name="Rectangle 31"/>
          <p:cNvSpPr>
            <a:spLocks noChangeArrowheads="1"/>
          </p:cNvSpPr>
          <p:nvPr/>
        </p:nvSpPr>
        <p:spPr bwMode="auto">
          <a:xfrm>
            <a:off x="827088" y="5949950"/>
            <a:ext cx="7524750"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231775" indent="-231775" eaLnBrk="1" hangingPunct="1">
              <a:lnSpc>
                <a:spcPct val="90000"/>
              </a:lnSpc>
              <a:spcBef>
                <a:spcPct val="20000"/>
              </a:spcBef>
              <a:buClr>
                <a:schemeClr val="folHlink"/>
              </a:buClr>
              <a:buSzPct val="60000"/>
              <a:buFont typeface="Wingdings" pitchFamily="2" charset="2"/>
              <a:buChar char="n"/>
            </a:pPr>
            <a:r>
              <a:rPr lang="en-US" altLang="en-US" sz="2000">
                <a:latin typeface="Trebuchet MS" pitchFamily="34" charset="0"/>
              </a:rPr>
              <a:t>Public Key Technology Best Suited to Solve Business Needs</a:t>
            </a:r>
          </a:p>
          <a:p>
            <a:pPr marL="231775" indent="-231775" eaLnBrk="1" hangingPunct="1">
              <a:lnSpc>
                <a:spcPct val="90000"/>
              </a:lnSpc>
              <a:spcBef>
                <a:spcPct val="20000"/>
              </a:spcBef>
              <a:buClr>
                <a:schemeClr val="folHlink"/>
              </a:buClr>
              <a:buSzPct val="60000"/>
              <a:buFont typeface="Wingdings" pitchFamily="2" charset="2"/>
              <a:buChar char="n"/>
            </a:pPr>
            <a:r>
              <a:rPr lang="en-US" altLang="en-US" sz="2000">
                <a:latin typeface="Trebuchet MS" pitchFamily="34" charset="0"/>
              </a:rPr>
              <a:t>Infrastructure = Certification Authorities</a:t>
            </a:r>
          </a:p>
        </p:txBody>
      </p:sp>
    </p:spTree>
    <p:extLst>
      <p:ext uri="{BB962C8B-B14F-4D97-AF65-F5344CB8AC3E}">
        <p14:creationId xmlns:p14="http://schemas.microsoft.com/office/powerpoint/2010/main" val="266680192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533400" y="22225"/>
            <a:ext cx="7772400" cy="739775"/>
          </a:xfrm>
        </p:spPr>
        <p:txBody>
          <a:bodyPr/>
          <a:lstStyle/>
          <a:p>
            <a:pPr eaLnBrk="1" hangingPunct="1"/>
            <a:r>
              <a:rPr lang="en-US" altLang="en-US"/>
              <a:t>Cryptograhic Building Blocks</a:t>
            </a:r>
            <a:endParaRPr lang="en-AU" altLang="en-US"/>
          </a:p>
        </p:txBody>
      </p:sp>
      <p:sp>
        <p:nvSpPr>
          <p:cNvPr id="110595" name="Rectangle 3"/>
          <p:cNvSpPr>
            <a:spLocks noGrp="1" noChangeArrowheads="1"/>
          </p:cNvSpPr>
          <p:nvPr>
            <p:ph type="body" idx="1"/>
          </p:nvPr>
        </p:nvSpPr>
        <p:spPr>
          <a:xfrm>
            <a:off x="684213" y="981075"/>
            <a:ext cx="8270875" cy="5111750"/>
          </a:xfrm>
        </p:spPr>
        <p:txBody>
          <a:bodyPr/>
          <a:lstStyle/>
          <a:p>
            <a:r>
              <a:rPr lang="en-US" altLang="en-US" sz="2800"/>
              <a:t>Public Key Ciphers</a:t>
            </a:r>
            <a:endParaRPr lang="en-US" altLang="en-US" sz="6000"/>
          </a:p>
          <a:p>
            <a:pPr lvl="1"/>
            <a:r>
              <a:rPr lang="en-US" altLang="en-US" sz="2400"/>
              <a:t>The concept of public-key ciphers was first published in 1976 by Diffie and Hellman.</a:t>
            </a:r>
          </a:p>
          <a:p>
            <a:pPr lvl="1"/>
            <a:r>
              <a:rPr lang="en-US" altLang="en-US" sz="2400"/>
              <a:t>The best-known public-key cipher is RSA, named after its inventors: Rivest, Shamir, and Adleman. </a:t>
            </a:r>
          </a:p>
          <a:p>
            <a:pPr lvl="2"/>
            <a:r>
              <a:rPr lang="en-US" altLang="en-US" sz="2000"/>
              <a:t>RSA relies on the high computational cost of factoring large numbers.</a:t>
            </a:r>
          </a:p>
          <a:p>
            <a:pPr lvl="1"/>
            <a:r>
              <a:rPr lang="en-US" altLang="en-US" sz="2400"/>
              <a:t>Another public-key cipher is ElGamal. </a:t>
            </a:r>
          </a:p>
          <a:p>
            <a:pPr lvl="2"/>
            <a:r>
              <a:rPr lang="en-US" altLang="en-US" sz="2000"/>
              <a:t>Like RSA, it relies on a mathematical problem, the discrete logarithm problem, for which no efficient solution has been found, and requires keys of at least 1024 bits.</a:t>
            </a:r>
          </a:p>
        </p:txBody>
      </p:sp>
    </p:spTree>
    <p:extLst>
      <p:ext uri="{BB962C8B-B14F-4D97-AF65-F5344CB8AC3E}">
        <p14:creationId xmlns:p14="http://schemas.microsoft.com/office/powerpoint/2010/main" val="3720393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altLang="en-US"/>
              <a:t>RSA</a:t>
            </a:r>
            <a:endParaRPr lang="en-AU" altLang="en-US"/>
          </a:p>
        </p:txBody>
      </p:sp>
      <p:sp>
        <p:nvSpPr>
          <p:cNvPr id="111619" name="Rectangle 3"/>
          <p:cNvSpPr>
            <a:spLocks noGrp="1" noChangeArrowheads="1"/>
          </p:cNvSpPr>
          <p:nvPr>
            <p:ph type="body" idx="1"/>
          </p:nvPr>
        </p:nvSpPr>
        <p:spPr/>
        <p:txBody>
          <a:bodyPr>
            <a:normAutofit fontScale="92500"/>
          </a:bodyPr>
          <a:lstStyle/>
          <a:p>
            <a:pPr eaLnBrk="1" hangingPunct="1"/>
            <a:r>
              <a:rPr lang="en-AU" altLang="en-US" sz="2800"/>
              <a:t>by Rivest, Shamir &amp; Adleman  of MIT in 1977 </a:t>
            </a:r>
          </a:p>
          <a:p>
            <a:pPr eaLnBrk="1" hangingPunct="1"/>
            <a:r>
              <a:rPr lang="en-AU" altLang="en-US" sz="2800"/>
              <a:t>best known &amp; widely used public-key scheme </a:t>
            </a:r>
          </a:p>
          <a:p>
            <a:pPr eaLnBrk="1" hangingPunct="1"/>
            <a:r>
              <a:rPr lang="en-AU" altLang="en-US" sz="2800"/>
              <a:t>based on exponentiation in a finite (Galois) field over integers modulo a prime </a:t>
            </a:r>
          </a:p>
          <a:p>
            <a:pPr lvl="1" eaLnBrk="1" hangingPunct="1"/>
            <a:r>
              <a:rPr lang="en-AU" altLang="en-US" sz="2400"/>
              <a:t>nb. exponentiation takes O((log n)</a:t>
            </a:r>
            <a:r>
              <a:rPr lang="en-AU" altLang="en-US" sz="2400" baseline="30000"/>
              <a:t>3</a:t>
            </a:r>
            <a:r>
              <a:rPr lang="en-AU" altLang="en-US" sz="2400"/>
              <a:t>) operations (easy) </a:t>
            </a:r>
          </a:p>
          <a:p>
            <a:pPr eaLnBrk="1" hangingPunct="1"/>
            <a:r>
              <a:rPr lang="en-US" altLang="en-US" sz="2800"/>
              <a:t>uses large integers (eg. 1024 bits)</a:t>
            </a:r>
            <a:endParaRPr lang="en-AU" altLang="en-US" sz="2800"/>
          </a:p>
          <a:p>
            <a:pPr eaLnBrk="1" hangingPunct="1"/>
            <a:r>
              <a:rPr lang="en-AU" altLang="en-US" sz="2800"/>
              <a:t>security due to cost of factoring large numbers </a:t>
            </a:r>
          </a:p>
          <a:p>
            <a:pPr lvl="1" eaLnBrk="1" hangingPunct="1"/>
            <a:r>
              <a:rPr lang="en-AU" altLang="en-US" sz="2400"/>
              <a:t>nb. factorization takes O(e </a:t>
            </a:r>
            <a:r>
              <a:rPr lang="en-AU" altLang="en-US" sz="2400" baseline="30000"/>
              <a:t>log n log log n</a:t>
            </a:r>
            <a:r>
              <a:rPr lang="en-AU" altLang="en-US" sz="2400"/>
              <a:t>) operations (hard) </a:t>
            </a:r>
          </a:p>
        </p:txBody>
      </p:sp>
    </p:spTree>
    <p:extLst>
      <p:ext uri="{BB962C8B-B14F-4D97-AF65-F5344CB8AC3E}">
        <p14:creationId xmlns:p14="http://schemas.microsoft.com/office/powerpoint/2010/main" val="29743055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AU" altLang="en-US"/>
              <a:t>RSA Key Setup</a:t>
            </a:r>
          </a:p>
        </p:txBody>
      </p:sp>
      <p:sp>
        <p:nvSpPr>
          <p:cNvPr id="112643" name="Rectangle 3"/>
          <p:cNvSpPr>
            <a:spLocks noGrp="1" noChangeArrowheads="1"/>
          </p:cNvSpPr>
          <p:nvPr>
            <p:ph type="body" idx="1"/>
          </p:nvPr>
        </p:nvSpPr>
        <p:spPr/>
        <p:txBody>
          <a:bodyPr>
            <a:normAutofit fontScale="92500" lnSpcReduction="10000"/>
          </a:bodyPr>
          <a:lstStyle/>
          <a:p>
            <a:pPr eaLnBrk="1" hangingPunct="1">
              <a:lnSpc>
                <a:spcPct val="90000"/>
              </a:lnSpc>
            </a:pPr>
            <a:r>
              <a:rPr lang="en-AU" altLang="en-US" sz="2800"/>
              <a:t>each user generates a public/private key pair by: </a:t>
            </a:r>
          </a:p>
          <a:p>
            <a:pPr eaLnBrk="1" hangingPunct="1">
              <a:lnSpc>
                <a:spcPct val="90000"/>
              </a:lnSpc>
            </a:pPr>
            <a:r>
              <a:rPr lang="en-AU" altLang="en-US" sz="2800"/>
              <a:t>selecting two large primes at random - </a:t>
            </a:r>
            <a:r>
              <a:rPr lang="en-AU" altLang="en-US" sz="2800">
                <a:latin typeface="Courier New" pitchFamily="49" charset="0"/>
              </a:rPr>
              <a:t>p, q</a:t>
            </a:r>
            <a:r>
              <a:rPr lang="en-AU" altLang="en-US" sz="2800"/>
              <a:t> </a:t>
            </a:r>
          </a:p>
          <a:p>
            <a:pPr eaLnBrk="1" hangingPunct="1">
              <a:lnSpc>
                <a:spcPct val="90000"/>
              </a:lnSpc>
            </a:pPr>
            <a:r>
              <a:rPr lang="en-AU" altLang="en-US" sz="2800"/>
              <a:t>computing their system modulus </a:t>
            </a:r>
            <a:r>
              <a:rPr lang="en-AU" altLang="en-US" sz="2800">
                <a:latin typeface="Courier New" pitchFamily="49" charset="0"/>
              </a:rPr>
              <a:t>N=p.q</a:t>
            </a:r>
          </a:p>
          <a:p>
            <a:pPr lvl="1" eaLnBrk="1" hangingPunct="1">
              <a:lnSpc>
                <a:spcPct val="90000"/>
              </a:lnSpc>
            </a:pPr>
            <a:r>
              <a:rPr lang="en-AU" altLang="en-US" sz="2400"/>
              <a:t>note ø</a:t>
            </a:r>
            <a:r>
              <a:rPr lang="en-AU" altLang="en-US" sz="2400">
                <a:latin typeface="Courier New" pitchFamily="49" charset="0"/>
              </a:rPr>
              <a:t>(N)=(p-1)(q-1)</a:t>
            </a:r>
            <a:r>
              <a:rPr lang="en-AU" altLang="en-US" sz="2400"/>
              <a:t> </a:t>
            </a:r>
            <a:endParaRPr lang="en-AU" altLang="en-US" sz="2400">
              <a:latin typeface="Courier New" pitchFamily="49" charset="0"/>
            </a:endParaRPr>
          </a:p>
          <a:p>
            <a:pPr eaLnBrk="1" hangingPunct="1">
              <a:lnSpc>
                <a:spcPct val="90000"/>
              </a:lnSpc>
            </a:pPr>
            <a:r>
              <a:rPr lang="en-AU" altLang="en-US" sz="2800"/>
              <a:t>selecting at random the encryption key </a:t>
            </a:r>
            <a:r>
              <a:rPr lang="en-AU" altLang="en-US" sz="2800">
                <a:latin typeface="Courier New" pitchFamily="49" charset="0"/>
              </a:rPr>
              <a:t>e</a:t>
            </a:r>
          </a:p>
          <a:p>
            <a:pPr lvl="2" eaLnBrk="1" hangingPunct="1">
              <a:lnSpc>
                <a:spcPct val="90000"/>
              </a:lnSpc>
            </a:pPr>
            <a:r>
              <a:rPr lang="en-AU" altLang="en-US" sz="2000"/>
              <a:t>where 1&lt;</a:t>
            </a:r>
            <a:r>
              <a:rPr lang="en-AU" altLang="en-US" sz="2000">
                <a:latin typeface="Courier New" pitchFamily="49" charset="0"/>
              </a:rPr>
              <a:t>e&lt;</a:t>
            </a:r>
            <a:r>
              <a:rPr lang="en-AU" altLang="en-US" sz="2000"/>
              <a:t>ø</a:t>
            </a:r>
            <a:r>
              <a:rPr lang="en-AU" altLang="en-US" sz="2000">
                <a:latin typeface="Courier New" pitchFamily="49" charset="0"/>
              </a:rPr>
              <a:t>(N), gcd(e,</a:t>
            </a:r>
            <a:r>
              <a:rPr lang="en-AU" altLang="en-US" sz="2000"/>
              <a:t>ø</a:t>
            </a:r>
            <a:r>
              <a:rPr lang="en-AU" altLang="en-US" sz="2000">
                <a:latin typeface="Courier New" pitchFamily="49" charset="0"/>
              </a:rPr>
              <a:t>(N))=1 </a:t>
            </a:r>
          </a:p>
          <a:p>
            <a:pPr eaLnBrk="1" hangingPunct="1">
              <a:lnSpc>
                <a:spcPct val="90000"/>
              </a:lnSpc>
            </a:pPr>
            <a:r>
              <a:rPr lang="en-AU" altLang="en-US" sz="2800"/>
              <a:t>solve following equation to find decryption key </a:t>
            </a:r>
            <a:r>
              <a:rPr lang="en-AU" altLang="en-US" sz="2800">
                <a:latin typeface="Courier New" pitchFamily="49" charset="0"/>
              </a:rPr>
              <a:t>d</a:t>
            </a:r>
            <a:r>
              <a:rPr lang="en-AU" altLang="en-US" sz="2800"/>
              <a:t> </a:t>
            </a:r>
          </a:p>
          <a:p>
            <a:pPr lvl="1" eaLnBrk="1" hangingPunct="1">
              <a:lnSpc>
                <a:spcPct val="90000"/>
              </a:lnSpc>
            </a:pPr>
            <a:r>
              <a:rPr lang="en-AU" altLang="en-US" sz="2400">
                <a:latin typeface="Courier New" pitchFamily="49" charset="0"/>
              </a:rPr>
              <a:t>e.d=1 mod </a:t>
            </a:r>
            <a:r>
              <a:rPr lang="en-AU" altLang="en-US" sz="2400"/>
              <a:t>ø</a:t>
            </a:r>
            <a:r>
              <a:rPr lang="en-AU" altLang="en-US" sz="2400">
                <a:latin typeface="Courier New" pitchFamily="49" charset="0"/>
              </a:rPr>
              <a:t>(N) and 0</a:t>
            </a:r>
            <a:r>
              <a:rPr lang="en-AU" altLang="en-US" sz="2400">
                <a:latin typeface="Courier New" pitchFamily="49" charset="0"/>
                <a:cs typeface="Courier New" pitchFamily="49" charset="0"/>
              </a:rPr>
              <a:t>≤</a:t>
            </a:r>
            <a:r>
              <a:rPr lang="en-AU" altLang="en-US" sz="2400">
                <a:latin typeface="Courier New" pitchFamily="49" charset="0"/>
              </a:rPr>
              <a:t>d</a:t>
            </a:r>
            <a:r>
              <a:rPr lang="en-AU" altLang="en-US" sz="2400">
                <a:latin typeface="Courier New" pitchFamily="49" charset="0"/>
                <a:cs typeface="Courier New" pitchFamily="49" charset="0"/>
              </a:rPr>
              <a:t>≤</a:t>
            </a:r>
            <a:r>
              <a:rPr lang="en-AU" altLang="en-US" sz="2400">
                <a:latin typeface="Courier New" pitchFamily="49" charset="0"/>
              </a:rPr>
              <a:t>N</a:t>
            </a:r>
            <a:r>
              <a:rPr lang="en-AU" altLang="en-US" sz="2400"/>
              <a:t> </a:t>
            </a:r>
          </a:p>
          <a:p>
            <a:pPr eaLnBrk="1" hangingPunct="1">
              <a:lnSpc>
                <a:spcPct val="90000"/>
              </a:lnSpc>
            </a:pPr>
            <a:r>
              <a:rPr lang="en-AU" altLang="en-US" sz="2800"/>
              <a:t>publish their public encryption key: KU={e,N} </a:t>
            </a:r>
          </a:p>
          <a:p>
            <a:pPr eaLnBrk="1" hangingPunct="1">
              <a:lnSpc>
                <a:spcPct val="90000"/>
              </a:lnSpc>
            </a:pPr>
            <a:r>
              <a:rPr lang="en-AU" altLang="en-US" sz="2800"/>
              <a:t>keep secret private decryption key: KR={d,p,q} </a:t>
            </a:r>
          </a:p>
        </p:txBody>
      </p:sp>
    </p:spTree>
    <p:extLst>
      <p:ext uri="{BB962C8B-B14F-4D97-AF65-F5344CB8AC3E}">
        <p14:creationId xmlns:p14="http://schemas.microsoft.com/office/powerpoint/2010/main" val="4478043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en-US"/>
              <a:t>RSA Use</a:t>
            </a:r>
            <a:endParaRPr lang="en-AU" altLang="en-US"/>
          </a:p>
        </p:txBody>
      </p:sp>
      <p:sp>
        <p:nvSpPr>
          <p:cNvPr id="113667" name="Rectangle 3"/>
          <p:cNvSpPr>
            <a:spLocks noGrp="1" noChangeArrowheads="1"/>
          </p:cNvSpPr>
          <p:nvPr>
            <p:ph type="body" idx="1"/>
          </p:nvPr>
        </p:nvSpPr>
        <p:spPr/>
        <p:txBody>
          <a:bodyPr/>
          <a:lstStyle/>
          <a:p>
            <a:pPr eaLnBrk="1" hangingPunct="1">
              <a:lnSpc>
                <a:spcPct val="90000"/>
              </a:lnSpc>
            </a:pPr>
            <a:r>
              <a:rPr lang="en-AU" altLang="en-US"/>
              <a:t>to encrypt a message M the sender:</a:t>
            </a:r>
          </a:p>
          <a:p>
            <a:pPr lvl="1" eaLnBrk="1" hangingPunct="1">
              <a:lnSpc>
                <a:spcPct val="90000"/>
              </a:lnSpc>
            </a:pPr>
            <a:r>
              <a:rPr lang="en-AU" altLang="en-US"/>
              <a:t>obtains </a:t>
            </a:r>
            <a:r>
              <a:rPr lang="en-AU" altLang="en-US" b="1"/>
              <a:t>public key</a:t>
            </a:r>
            <a:r>
              <a:rPr lang="en-AU" altLang="en-US"/>
              <a:t> of recipient </a:t>
            </a:r>
            <a:r>
              <a:rPr lang="en-AU" altLang="en-US">
                <a:latin typeface="Courier New" pitchFamily="49" charset="0"/>
              </a:rPr>
              <a:t>KU={e,N}</a:t>
            </a:r>
            <a:r>
              <a:rPr lang="en-AU" altLang="en-US"/>
              <a:t> </a:t>
            </a:r>
          </a:p>
          <a:p>
            <a:pPr lvl="1" eaLnBrk="1" hangingPunct="1">
              <a:lnSpc>
                <a:spcPct val="90000"/>
              </a:lnSpc>
            </a:pPr>
            <a:r>
              <a:rPr lang="en-AU" altLang="en-US"/>
              <a:t>computes: </a:t>
            </a:r>
            <a:r>
              <a:rPr lang="en-AU" altLang="en-US">
                <a:latin typeface="Courier New" pitchFamily="49" charset="0"/>
              </a:rPr>
              <a:t>C=M</a:t>
            </a:r>
            <a:r>
              <a:rPr lang="en-AU" altLang="en-US" baseline="30000">
                <a:latin typeface="Courier New" pitchFamily="49" charset="0"/>
              </a:rPr>
              <a:t>e</a:t>
            </a:r>
            <a:r>
              <a:rPr lang="en-AU" altLang="en-US">
                <a:latin typeface="Courier New" pitchFamily="49" charset="0"/>
              </a:rPr>
              <a:t> mod N</a:t>
            </a:r>
            <a:r>
              <a:rPr lang="en-AU" altLang="en-US"/>
              <a:t>, where </a:t>
            </a:r>
            <a:r>
              <a:rPr lang="en-AU" altLang="en-US">
                <a:latin typeface="Courier New" pitchFamily="49" charset="0"/>
              </a:rPr>
              <a:t>0</a:t>
            </a:r>
            <a:r>
              <a:rPr lang="en-AU" altLang="en-US">
                <a:latin typeface="Courier New" pitchFamily="49" charset="0"/>
                <a:cs typeface="Courier New" pitchFamily="49" charset="0"/>
              </a:rPr>
              <a:t>≤</a:t>
            </a:r>
            <a:r>
              <a:rPr lang="en-AU" altLang="en-US">
                <a:latin typeface="Courier New" pitchFamily="49" charset="0"/>
              </a:rPr>
              <a:t>M</a:t>
            </a:r>
            <a:r>
              <a:rPr lang="en-AU" altLang="en-US">
                <a:latin typeface="Courier New" pitchFamily="49" charset="0"/>
                <a:cs typeface="Courier New" pitchFamily="49" charset="0"/>
              </a:rPr>
              <a:t>&lt;</a:t>
            </a:r>
            <a:r>
              <a:rPr lang="en-AU" altLang="en-US">
                <a:latin typeface="Courier New" pitchFamily="49" charset="0"/>
              </a:rPr>
              <a:t>N</a:t>
            </a:r>
            <a:endParaRPr lang="en-AU" altLang="en-US"/>
          </a:p>
          <a:p>
            <a:pPr eaLnBrk="1" hangingPunct="1">
              <a:lnSpc>
                <a:spcPct val="90000"/>
              </a:lnSpc>
            </a:pPr>
            <a:r>
              <a:rPr lang="en-AU" altLang="en-US"/>
              <a:t>to decrypt the ciphertext C the owner:</a:t>
            </a:r>
          </a:p>
          <a:p>
            <a:pPr lvl="1" eaLnBrk="1" hangingPunct="1">
              <a:lnSpc>
                <a:spcPct val="90000"/>
              </a:lnSpc>
            </a:pPr>
            <a:r>
              <a:rPr lang="en-AU" altLang="en-US"/>
              <a:t> uses their private key </a:t>
            </a:r>
            <a:r>
              <a:rPr lang="en-AU" altLang="en-US">
                <a:latin typeface="Courier New" pitchFamily="49" charset="0"/>
              </a:rPr>
              <a:t>KR={d,p,q}</a:t>
            </a:r>
            <a:r>
              <a:rPr lang="en-AU" altLang="en-US"/>
              <a:t> </a:t>
            </a:r>
          </a:p>
          <a:p>
            <a:pPr lvl="1" eaLnBrk="1" hangingPunct="1">
              <a:lnSpc>
                <a:spcPct val="90000"/>
              </a:lnSpc>
            </a:pPr>
            <a:r>
              <a:rPr lang="en-AU" altLang="en-US"/>
              <a:t>computes: </a:t>
            </a:r>
            <a:r>
              <a:rPr lang="en-AU" altLang="en-US">
                <a:latin typeface="Courier New" pitchFamily="49" charset="0"/>
              </a:rPr>
              <a:t>M=C</a:t>
            </a:r>
            <a:r>
              <a:rPr lang="en-AU" altLang="en-US" baseline="30000">
                <a:latin typeface="Courier New" pitchFamily="49" charset="0"/>
              </a:rPr>
              <a:t>d</a:t>
            </a:r>
            <a:r>
              <a:rPr lang="en-AU" altLang="en-US">
                <a:latin typeface="Courier New" pitchFamily="49" charset="0"/>
              </a:rPr>
              <a:t> mod N</a:t>
            </a:r>
            <a:r>
              <a:rPr lang="en-AU" altLang="en-US"/>
              <a:t> </a:t>
            </a:r>
          </a:p>
          <a:p>
            <a:pPr eaLnBrk="1" hangingPunct="1">
              <a:lnSpc>
                <a:spcPct val="90000"/>
              </a:lnSpc>
            </a:pPr>
            <a:r>
              <a:rPr lang="en-US" altLang="en-US"/>
              <a:t>note that the message M must be smaller than the modulus N (block if needed)</a:t>
            </a:r>
            <a:endParaRPr lang="en-AU" altLang="en-US"/>
          </a:p>
        </p:txBody>
      </p:sp>
    </p:spTree>
    <p:extLst>
      <p:ext uri="{BB962C8B-B14F-4D97-AF65-F5344CB8AC3E}">
        <p14:creationId xmlns:p14="http://schemas.microsoft.com/office/powerpoint/2010/main" val="165347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AU" altLang="en-US"/>
              <a:t>RSA Example</a:t>
            </a:r>
          </a:p>
        </p:txBody>
      </p:sp>
      <p:sp>
        <p:nvSpPr>
          <p:cNvPr id="114691" name="Rectangle 3"/>
          <p:cNvSpPr>
            <a:spLocks noGrp="1" noChangeArrowheads="1"/>
          </p:cNvSpPr>
          <p:nvPr>
            <p:ph type="body" idx="1"/>
          </p:nvPr>
        </p:nvSpPr>
        <p:spPr/>
        <p:txBody>
          <a:bodyPr/>
          <a:lstStyle/>
          <a:p>
            <a:pPr marL="609600" indent="-609600" eaLnBrk="1" hangingPunct="1">
              <a:buFontTx/>
              <a:buAutoNum type="arabicPeriod"/>
            </a:pPr>
            <a:r>
              <a:rPr lang="en-AU" altLang="en-US" sz="2800"/>
              <a:t>Select primes: </a:t>
            </a:r>
            <a:r>
              <a:rPr lang="en-AU" altLang="en-US" sz="2800" i="1">
                <a:latin typeface="Courier New" pitchFamily="49" charset="0"/>
              </a:rPr>
              <a:t>p</a:t>
            </a:r>
            <a:r>
              <a:rPr lang="en-AU" altLang="en-US" sz="2800">
                <a:latin typeface="Courier New" pitchFamily="49" charset="0"/>
              </a:rPr>
              <a:t>=17 &amp; </a:t>
            </a:r>
            <a:r>
              <a:rPr lang="en-AU" altLang="en-US" sz="2800" i="1">
                <a:latin typeface="Courier New" pitchFamily="49" charset="0"/>
              </a:rPr>
              <a:t>q</a:t>
            </a:r>
            <a:r>
              <a:rPr lang="en-AU" altLang="en-US" sz="2800">
                <a:latin typeface="Courier New" pitchFamily="49" charset="0"/>
              </a:rPr>
              <a:t>=11</a:t>
            </a:r>
            <a:endParaRPr lang="en-AU" altLang="en-US" sz="2800"/>
          </a:p>
          <a:p>
            <a:pPr marL="609600" indent="-609600" eaLnBrk="1" hangingPunct="1">
              <a:buFontTx/>
              <a:buAutoNum type="arabicPeriod"/>
            </a:pPr>
            <a:r>
              <a:rPr lang="en-AU" altLang="en-US" sz="2800"/>
              <a:t>Compute</a:t>
            </a:r>
            <a:r>
              <a:rPr lang="en-AU" altLang="en-US" sz="2800">
                <a:latin typeface="Courier New" pitchFamily="49" charset="0"/>
              </a:rPr>
              <a:t> </a:t>
            </a:r>
            <a:r>
              <a:rPr lang="en-AU" altLang="en-US" sz="2800" i="1">
                <a:latin typeface="Courier New" pitchFamily="49" charset="0"/>
              </a:rPr>
              <a:t>n </a:t>
            </a:r>
            <a:r>
              <a:rPr lang="en-AU" altLang="en-US" sz="2800">
                <a:latin typeface="Courier New" pitchFamily="49" charset="0"/>
              </a:rPr>
              <a:t>= </a:t>
            </a:r>
            <a:r>
              <a:rPr lang="en-AU" altLang="en-US" sz="2800" i="1">
                <a:latin typeface="Courier New" pitchFamily="49" charset="0"/>
              </a:rPr>
              <a:t>pq </a:t>
            </a:r>
            <a:r>
              <a:rPr lang="en-AU" altLang="en-US" sz="2800">
                <a:latin typeface="Courier New" pitchFamily="49" charset="0"/>
              </a:rPr>
              <a:t>=17</a:t>
            </a:r>
            <a:r>
              <a:rPr lang="en-US" altLang="en-US" sz="2800">
                <a:latin typeface="Courier New" pitchFamily="49" charset="0"/>
                <a:cs typeface="Arial" pitchFamily="34" charset="0"/>
              </a:rPr>
              <a:t>×</a:t>
            </a:r>
            <a:r>
              <a:rPr lang="en-AU" altLang="en-US" sz="2800">
                <a:latin typeface="Courier New" pitchFamily="49" charset="0"/>
              </a:rPr>
              <a:t>11=187</a:t>
            </a:r>
          </a:p>
          <a:p>
            <a:pPr marL="609600" indent="-609600" eaLnBrk="1" hangingPunct="1">
              <a:buFontTx/>
              <a:buAutoNum type="arabicPeriod"/>
            </a:pPr>
            <a:r>
              <a:rPr lang="en-AU" altLang="en-US" sz="2800"/>
              <a:t>Compute</a:t>
            </a:r>
            <a:r>
              <a:rPr lang="en-AU" altLang="en-US" sz="2800">
                <a:latin typeface="Courier New" pitchFamily="49" charset="0"/>
              </a:rPr>
              <a:t> </a:t>
            </a:r>
            <a:r>
              <a:rPr lang="en-AU" altLang="en-US" sz="2800"/>
              <a:t>ø</a:t>
            </a:r>
            <a:r>
              <a:rPr lang="en-AU" altLang="en-US" sz="2800">
                <a:latin typeface="Courier New" pitchFamily="49" charset="0"/>
              </a:rPr>
              <a:t>(</a:t>
            </a:r>
            <a:r>
              <a:rPr lang="en-AU" altLang="en-US" sz="2800" i="1">
                <a:latin typeface="Courier New" pitchFamily="49" charset="0"/>
              </a:rPr>
              <a:t>n</a:t>
            </a:r>
            <a:r>
              <a:rPr lang="en-AU" altLang="en-US" sz="2800">
                <a:latin typeface="Courier New" pitchFamily="49" charset="0"/>
              </a:rPr>
              <a:t>)=(</a:t>
            </a:r>
            <a:r>
              <a:rPr lang="en-AU" altLang="en-US" sz="2800" i="1">
                <a:latin typeface="Courier New" pitchFamily="49" charset="0"/>
              </a:rPr>
              <a:t>p–</a:t>
            </a:r>
            <a:r>
              <a:rPr lang="en-AU" altLang="en-US" sz="2800">
                <a:latin typeface="Courier New" pitchFamily="49" charset="0"/>
              </a:rPr>
              <a:t>1)(</a:t>
            </a:r>
            <a:r>
              <a:rPr lang="en-AU" altLang="en-US" sz="2800" i="1">
                <a:latin typeface="Courier New" pitchFamily="49" charset="0"/>
              </a:rPr>
              <a:t>q-</a:t>
            </a:r>
            <a:r>
              <a:rPr lang="en-AU" altLang="en-US" sz="2800">
                <a:latin typeface="Courier New" pitchFamily="49" charset="0"/>
              </a:rPr>
              <a:t>1)=16</a:t>
            </a:r>
            <a:r>
              <a:rPr lang="en-US" altLang="en-US" sz="2800">
                <a:latin typeface="Courier New" pitchFamily="49" charset="0"/>
                <a:cs typeface="Arial" pitchFamily="34" charset="0"/>
              </a:rPr>
              <a:t>×</a:t>
            </a:r>
            <a:r>
              <a:rPr lang="en-AU" altLang="en-US" sz="2800">
                <a:latin typeface="Courier New" pitchFamily="49" charset="0"/>
              </a:rPr>
              <a:t>10=160</a:t>
            </a:r>
          </a:p>
          <a:p>
            <a:pPr marL="609600" indent="-609600" eaLnBrk="1" hangingPunct="1">
              <a:buFontTx/>
              <a:buAutoNum type="arabicPeriod"/>
            </a:pPr>
            <a:r>
              <a:rPr lang="en-AU" altLang="en-US" sz="2800"/>
              <a:t>Select </a:t>
            </a:r>
            <a:r>
              <a:rPr lang="en-AU" altLang="en-US" sz="2800">
                <a:latin typeface="Courier New" pitchFamily="49" charset="0"/>
              </a:rPr>
              <a:t>e</a:t>
            </a:r>
            <a:r>
              <a:rPr lang="en-AU" altLang="en-US" sz="2800" i="1"/>
              <a:t> : </a:t>
            </a:r>
            <a:r>
              <a:rPr lang="en-AU" altLang="en-US" sz="2800">
                <a:latin typeface="Courier New" pitchFamily="49" charset="0"/>
              </a:rPr>
              <a:t>gcd(e,160)=1; </a:t>
            </a:r>
            <a:r>
              <a:rPr lang="en-AU" altLang="en-US" sz="2800"/>
              <a:t>choose </a:t>
            </a:r>
            <a:r>
              <a:rPr lang="en-AU" altLang="en-US" sz="2800" i="1">
                <a:latin typeface="Courier New" pitchFamily="49" charset="0"/>
              </a:rPr>
              <a:t>e</a:t>
            </a:r>
            <a:r>
              <a:rPr lang="en-AU" altLang="en-US" sz="2800">
                <a:latin typeface="Courier New" pitchFamily="49" charset="0"/>
              </a:rPr>
              <a:t>=7</a:t>
            </a:r>
            <a:endParaRPr lang="en-AU" altLang="en-US" sz="2800"/>
          </a:p>
          <a:p>
            <a:pPr marL="609600" indent="-609600" eaLnBrk="1" hangingPunct="1">
              <a:buFontTx/>
              <a:buAutoNum type="arabicPeriod"/>
            </a:pPr>
            <a:r>
              <a:rPr lang="en-AU" altLang="en-US" sz="2800"/>
              <a:t>Determine </a:t>
            </a:r>
            <a:r>
              <a:rPr lang="en-AU" altLang="en-US" sz="2800">
                <a:latin typeface="Courier New" pitchFamily="49" charset="0"/>
              </a:rPr>
              <a:t>d</a:t>
            </a:r>
            <a:r>
              <a:rPr lang="en-AU" altLang="en-US" sz="2800" i="1"/>
              <a:t>: </a:t>
            </a:r>
            <a:r>
              <a:rPr lang="en-AU" altLang="en-US" sz="2800" i="1">
                <a:latin typeface="Courier New" pitchFamily="49" charset="0"/>
              </a:rPr>
              <a:t>de=</a:t>
            </a:r>
            <a:r>
              <a:rPr lang="en-AU" altLang="en-US" sz="2800">
                <a:latin typeface="Courier New" pitchFamily="49" charset="0"/>
              </a:rPr>
              <a:t>1 mod 160</a:t>
            </a:r>
            <a:r>
              <a:rPr lang="en-AU" altLang="en-US" sz="2800"/>
              <a:t> and </a:t>
            </a:r>
            <a:r>
              <a:rPr lang="en-AU" altLang="en-US" sz="2800" i="1">
                <a:latin typeface="Courier New" pitchFamily="49" charset="0"/>
              </a:rPr>
              <a:t>d </a:t>
            </a:r>
            <a:r>
              <a:rPr lang="en-AU" altLang="en-US" sz="2800">
                <a:latin typeface="Courier New" pitchFamily="49" charset="0"/>
              </a:rPr>
              <a:t>&lt; 160</a:t>
            </a:r>
            <a:r>
              <a:rPr lang="en-AU" altLang="en-US" sz="2800"/>
              <a:t> Value is </a:t>
            </a:r>
            <a:r>
              <a:rPr lang="en-AU" altLang="en-US" sz="2800">
                <a:latin typeface="Courier New" pitchFamily="49" charset="0"/>
              </a:rPr>
              <a:t>d=23</a:t>
            </a:r>
            <a:r>
              <a:rPr lang="en-AU" altLang="en-US" sz="2800"/>
              <a:t> since </a:t>
            </a:r>
            <a:r>
              <a:rPr lang="en-AU" altLang="en-US" sz="2800">
                <a:latin typeface="Courier New" pitchFamily="49" charset="0"/>
              </a:rPr>
              <a:t>23</a:t>
            </a:r>
            <a:r>
              <a:rPr lang="en-US" altLang="en-US" sz="2800">
                <a:latin typeface="Courier New" pitchFamily="49" charset="0"/>
                <a:cs typeface="Arial" pitchFamily="34" charset="0"/>
              </a:rPr>
              <a:t>×</a:t>
            </a:r>
            <a:r>
              <a:rPr lang="en-AU" altLang="en-US" sz="2800">
                <a:latin typeface="Courier New" pitchFamily="49" charset="0"/>
              </a:rPr>
              <a:t>7=161= 10</a:t>
            </a:r>
            <a:r>
              <a:rPr lang="en-US" altLang="en-US" sz="2800">
                <a:latin typeface="Courier New" pitchFamily="49" charset="0"/>
                <a:cs typeface="Arial" pitchFamily="34" charset="0"/>
              </a:rPr>
              <a:t>×</a:t>
            </a:r>
            <a:r>
              <a:rPr lang="en-AU" altLang="en-US" sz="2800">
                <a:latin typeface="Courier New" pitchFamily="49" charset="0"/>
              </a:rPr>
              <a:t>160+1</a:t>
            </a:r>
          </a:p>
          <a:p>
            <a:pPr marL="609600" indent="-609600" eaLnBrk="1" hangingPunct="1">
              <a:buFontTx/>
              <a:buAutoNum type="arabicPeriod"/>
            </a:pPr>
            <a:r>
              <a:rPr lang="en-US" altLang="en-US" sz="2800"/>
              <a:t>Publish public key </a:t>
            </a:r>
            <a:r>
              <a:rPr lang="en-US" altLang="en-US" sz="2800">
                <a:latin typeface="Courier New" pitchFamily="49" charset="0"/>
              </a:rPr>
              <a:t>KU={7,187}</a:t>
            </a:r>
          </a:p>
          <a:p>
            <a:pPr marL="609600" indent="-609600" eaLnBrk="1" hangingPunct="1">
              <a:buFontTx/>
              <a:buAutoNum type="arabicPeriod"/>
            </a:pPr>
            <a:r>
              <a:rPr lang="en-US" altLang="en-US" sz="2800"/>
              <a:t>Keep secret private key </a:t>
            </a:r>
            <a:r>
              <a:rPr lang="en-US" altLang="en-US" sz="2800">
                <a:latin typeface="Courier New" pitchFamily="49" charset="0"/>
              </a:rPr>
              <a:t>KR={23,</a:t>
            </a:r>
            <a:r>
              <a:rPr lang="en-AU" altLang="en-US" sz="2800">
                <a:latin typeface="Courier New" pitchFamily="49" charset="0"/>
              </a:rPr>
              <a:t>17</a:t>
            </a:r>
            <a:r>
              <a:rPr lang="en-US" altLang="en-US" sz="2800">
                <a:latin typeface="Courier New" pitchFamily="49" charset="0"/>
                <a:cs typeface="Arial" pitchFamily="34" charset="0"/>
              </a:rPr>
              <a:t>,</a:t>
            </a:r>
            <a:r>
              <a:rPr lang="en-AU" altLang="en-US" sz="2800">
                <a:latin typeface="Courier New" pitchFamily="49" charset="0"/>
              </a:rPr>
              <a:t>11}</a:t>
            </a:r>
          </a:p>
          <a:p>
            <a:pPr marL="609600" indent="-609600" eaLnBrk="1" hangingPunct="1"/>
            <a:endParaRPr lang="en-AU" altLang="en-US" sz="2800"/>
          </a:p>
        </p:txBody>
      </p:sp>
    </p:spTree>
    <p:extLst>
      <p:ext uri="{BB962C8B-B14F-4D97-AF65-F5344CB8AC3E}">
        <p14:creationId xmlns:p14="http://schemas.microsoft.com/office/powerpoint/2010/main" val="5122015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AU" altLang="en-US"/>
              <a:t>RSA Example cont</a:t>
            </a:r>
          </a:p>
        </p:txBody>
      </p:sp>
      <p:sp>
        <p:nvSpPr>
          <p:cNvPr id="115715" name="Rectangle 3"/>
          <p:cNvSpPr>
            <a:spLocks noGrp="1" noChangeArrowheads="1"/>
          </p:cNvSpPr>
          <p:nvPr>
            <p:ph type="body" idx="1"/>
          </p:nvPr>
        </p:nvSpPr>
        <p:spPr/>
        <p:txBody>
          <a:bodyPr/>
          <a:lstStyle/>
          <a:p>
            <a:pPr eaLnBrk="1" hangingPunct="1"/>
            <a:r>
              <a:rPr lang="en-AU" altLang="en-US"/>
              <a:t>sample RSA encryption/decryption is: </a:t>
            </a:r>
          </a:p>
          <a:p>
            <a:pPr eaLnBrk="1" hangingPunct="1"/>
            <a:r>
              <a:rPr lang="en-AU" altLang="en-US"/>
              <a:t>given message </a:t>
            </a:r>
            <a:r>
              <a:rPr lang="en-AU" altLang="en-US">
                <a:latin typeface="Courier New" pitchFamily="49" charset="0"/>
              </a:rPr>
              <a:t>M = 88</a:t>
            </a:r>
            <a:r>
              <a:rPr lang="en-AU" altLang="en-US"/>
              <a:t> (nb. </a:t>
            </a:r>
            <a:r>
              <a:rPr lang="en-AU" altLang="en-US">
                <a:latin typeface="Courier New" pitchFamily="49" charset="0"/>
              </a:rPr>
              <a:t>88&lt;187</a:t>
            </a:r>
            <a:r>
              <a:rPr lang="en-AU" altLang="en-US"/>
              <a:t>)</a:t>
            </a:r>
          </a:p>
          <a:p>
            <a:pPr eaLnBrk="1" hangingPunct="1"/>
            <a:r>
              <a:rPr lang="en-AU" altLang="en-US"/>
              <a:t>encryption:</a:t>
            </a:r>
          </a:p>
          <a:p>
            <a:pPr lvl="1" eaLnBrk="1" hangingPunct="1">
              <a:buFontTx/>
              <a:buNone/>
            </a:pPr>
            <a:r>
              <a:rPr lang="en-AU" altLang="en-US">
                <a:latin typeface="Courier New" pitchFamily="49" charset="0"/>
              </a:rPr>
              <a:t>C = 88</a:t>
            </a:r>
            <a:r>
              <a:rPr lang="en-AU" altLang="en-US" baseline="30000">
                <a:latin typeface="Courier New" pitchFamily="49" charset="0"/>
              </a:rPr>
              <a:t>7</a:t>
            </a:r>
            <a:r>
              <a:rPr lang="en-AU" altLang="en-US">
                <a:latin typeface="Courier New" pitchFamily="49" charset="0"/>
              </a:rPr>
              <a:t> mod 187 = 11</a:t>
            </a:r>
            <a:r>
              <a:rPr lang="en-AU" altLang="en-US"/>
              <a:t> </a:t>
            </a:r>
          </a:p>
          <a:p>
            <a:pPr eaLnBrk="1" hangingPunct="1"/>
            <a:r>
              <a:rPr lang="en-AU" altLang="en-US"/>
              <a:t>decryption:</a:t>
            </a:r>
          </a:p>
          <a:p>
            <a:pPr lvl="1" eaLnBrk="1" hangingPunct="1">
              <a:buFontTx/>
              <a:buNone/>
            </a:pPr>
            <a:r>
              <a:rPr lang="en-AU" altLang="en-US">
                <a:latin typeface="Courier New" pitchFamily="49" charset="0"/>
              </a:rPr>
              <a:t>M = 11</a:t>
            </a:r>
            <a:r>
              <a:rPr lang="en-AU" altLang="en-US" baseline="30000">
                <a:latin typeface="Courier New" pitchFamily="49" charset="0"/>
              </a:rPr>
              <a:t>23</a:t>
            </a:r>
            <a:r>
              <a:rPr lang="en-AU" altLang="en-US">
                <a:latin typeface="Courier New" pitchFamily="49" charset="0"/>
              </a:rPr>
              <a:t> mod 187 = 88</a:t>
            </a:r>
            <a:r>
              <a:rPr lang="en-AU" altLang="en-US"/>
              <a:t> </a:t>
            </a:r>
          </a:p>
        </p:txBody>
      </p:sp>
    </p:spTree>
    <p:extLst>
      <p:ext uri="{BB962C8B-B14F-4D97-AF65-F5344CB8AC3E}">
        <p14:creationId xmlns:p14="http://schemas.microsoft.com/office/powerpoint/2010/main" val="104980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solidFill>
                  <a:schemeClr val="bg1"/>
                </a:solidFill>
              </a:rPr>
              <a:t>Figure 6</a:t>
            </a:r>
          </a:p>
        </p:txBody>
      </p:sp>
      <p:pic>
        <p:nvPicPr>
          <p:cNvPr id="19459" name="Picture 3" descr="j02235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3563" y="3429000"/>
            <a:ext cx="223043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0" name="Group 4"/>
          <p:cNvGrpSpPr>
            <a:grpSpLocks/>
          </p:cNvGrpSpPr>
          <p:nvPr/>
        </p:nvGrpSpPr>
        <p:grpSpPr bwMode="auto">
          <a:xfrm>
            <a:off x="307975" y="3505200"/>
            <a:ext cx="2359025" cy="2443163"/>
            <a:chOff x="194" y="1970"/>
            <a:chExt cx="1837" cy="1777"/>
          </a:xfrm>
        </p:grpSpPr>
        <p:sp>
          <p:nvSpPr>
            <p:cNvPr id="19469" name="Freeform 5"/>
            <p:cNvSpPr>
              <a:spLocks/>
            </p:cNvSpPr>
            <p:nvPr/>
          </p:nvSpPr>
          <p:spPr bwMode="auto">
            <a:xfrm>
              <a:off x="1219" y="3087"/>
              <a:ext cx="770" cy="67"/>
            </a:xfrm>
            <a:custGeom>
              <a:avLst/>
              <a:gdLst>
                <a:gd name="T0" fmla="*/ 770 w 770"/>
                <a:gd name="T1" fmla="*/ 0 h 67"/>
                <a:gd name="T2" fmla="*/ 0 w 770"/>
                <a:gd name="T3" fmla="*/ 0 h 67"/>
                <a:gd name="T4" fmla="*/ 12 w 770"/>
                <a:gd name="T5" fmla="*/ 67 h 67"/>
                <a:gd name="T6" fmla="*/ 759 w 770"/>
                <a:gd name="T7" fmla="*/ 67 h 67"/>
                <a:gd name="T8" fmla="*/ 770 w 770"/>
                <a:gd name="T9" fmla="*/ 0 h 67"/>
                <a:gd name="T10" fmla="*/ 0 60000 65536"/>
                <a:gd name="T11" fmla="*/ 0 60000 65536"/>
                <a:gd name="T12" fmla="*/ 0 60000 65536"/>
                <a:gd name="T13" fmla="*/ 0 60000 65536"/>
                <a:gd name="T14" fmla="*/ 0 60000 65536"/>
                <a:gd name="T15" fmla="*/ 0 w 770"/>
                <a:gd name="T16" fmla="*/ 0 h 67"/>
                <a:gd name="T17" fmla="*/ 770 w 770"/>
                <a:gd name="T18" fmla="*/ 67 h 67"/>
              </a:gdLst>
              <a:ahLst/>
              <a:cxnLst>
                <a:cxn ang="T10">
                  <a:pos x="T0" y="T1"/>
                </a:cxn>
                <a:cxn ang="T11">
                  <a:pos x="T2" y="T3"/>
                </a:cxn>
                <a:cxn ang="T12">
                  <a:pos x="T4" y="T5"/>
                </a:cxn>
                <a:cxn ang="T13">
                  <a:pos x="T6" y="T7"/>
                </a:cxn>
                <a:cxn ang="T14">
                  <a:pos x="T8" y="T9"/>
                </a:cxn>
              </a:cxnLst>
              <a:rect l="T15" t="T16" r="T17" b="T18"/>
              <a:pathLst>
                <a:path w="770" h="67">
                  <a:moveTo>
                    <a:pt x="770" y="0"/>
                  </a:moveTo>
                  <a:lnTo>
                    <a:pt x="0" y="0"/>
                  </a:lnTo>
                  <a:lnTo>
                    <a:pt x="12" y="67"/>
                  </a:lnTo>
                  <a:lnTo>
                    <a:pt x="759" y="67"/>
                  </a:lnTo>
                  <a:lnTo>
                    <a:pt x="770" y="0"/>
                  </a:lnTo>
                  <a:close/>
                </a:path>
              </a:pathLst>
            </a:custGeom>
            <a:solidFill>
              <a:srgbClr val="FFFFFF"/>
            </a:solidFill>
            <a:ln w="0">
              <a:solidFill>
                <a:srgbClr val="FFFFFF"/>
              </a:solidFill>
              <a:round/>
              <a:headEnd/>
              <a:tailEnd/>
            </a:ln>
          </p:spPr>
          <p:txBody>
            <a:bodyPr/>
            <a:lstStyle/>
            <a:p>
              <a:endParaRPr lang="en-IN"/>
            </a:p>
          </p:txBody>
        </p:sp>
        <p:sp>
          <p:nvSpPr>
            <p:cNvPr id="19470" name="Freeform 6"/>
            <p:cNvSpPr>
              <a:spLocks/>
            </p:cNvSpPr>
            <p:nvPr/>
          </p:nvSpPr>
          <p:spPr bwMode="auto">
            <a:xfrm>
              <a:off x="1273" y="3173"/>
              <a:ext cx="739" cy="112"/>
            </a:xfrm>
            <a:custGeom>
              <a:avLst/>
              <a:gdLst>
                <a:gd name="T0" fmla="*/ 657 w 739"/>
                <a:gd name="T1" fmla="*/ 0 h 112"/>
                <a:gd name="T2" fmla="*/ 0 w 739"/>
                <a:gd name="T3" fmla="*/ 0 h 112"/>
                <a:gd name="T4" fmla="*/ 0 w 739"/>
                <a:gd name="T5" fmla="*/ 68 h 112"/>
                <a:gd name="T6" fmla="*/ 27 w 739"/>
                <a:gd name="T7" fmla="*/ 68 h 112"/>
                <a:gd name="T8" fmla="*/ 111 w 739"/>
                <a:gd name="T9" fmla="*/ 50 h 112"/>
                <a:gd name="T10" fmla="*/ 129 w 739"/>
                <a:gd name="T11" fmla="*/ 66 h 112"/>
                <a:gd name="T12" fmla="*/ 284 w 739"/>
                <a:gd name="T13" fmla="*/ 66 h 112"/>
                <a:gd name="T14" fmla="*/ 294 w 739"/>
                <a:gd name="T15" fmla="*/ 77 h 112"/>
                <a:gd name="T16" fmla="*/ 332 w 739"/>
                <a:gd name="T17" fmla="*/ 77 h 112"/>
                <a:gd name="T18" fmla="*/ 349 w 739"/>
                <a:gd name="T19" fmla="*/ 93 h 112"/>
                <a:gd name="T20" fmla="*/ 376 w 739"/>
                <a:gd name="T21" fmla="*/ 93 h 112"/>
                <a:gd name="T22" fmla="*/ 390 w 739"/>
                <a:gd name="T23" fmla="*/ 112 h 112"/>
                <a:gd name="T24" fmla="*/ 739 w 739"/>
                <a:gd name="T25" fmla="*/ 112 h 112"/>
                <a:gd name="T26" fmla="*/ 739 w 739"/>
                <a:gd name="T27" fmla="*/ 60 h 112"/>
                <a:gd name="T28" fmla="*/ 657 w 739"/>
                <a:gd name="T29" fmla="*/ 60 h 112"/>
                <a:gd name="T30" fmla="*/ 657 w 739"/>
                <a:gd name="T31" fmla="*/ 0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39"/>
                <a:gd name="T49" fmla="*/ 0 h 112"/>
                <a:gd name="T50" fmla="*/ 739 w 739"/>
                <a:gd name="T51" fmla="*/ 112 h 1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39" h="112">
                  <a:moveTo>
                    <a:pt x="657" y="0"/>
                  </a:moveTo>
                  <a:lnTo>
                    <a:pt x="0" y="0"/>
                  </a:lnTo>
                  <a:lnTo>
                    <a:pt x="0" y="68"/>
                  </a:lnTo>
                  <a:lnTo>
                    <a:pt x="27" y="68"/>
                  </a:lnTo>
                  <a:lnTo>
                    <a:pt x="111" y="50"/>
                  </a:lnTo>
                  <a:lnTo>
                    <a:pt x="129" y="66"/>
                  </a:lnTo>
                  <a:lnTo>
                    <a:pt x="284" y="66"/>
                  </a:lnTo>
                  <a:lnTo>
                    <a:pt x="294" y="77"/>
                  </a:lnTo>
                  <a:lnTo>
                    <a:pt x="332" y="77"/>
                  </a:lnTo>
                  <a:lnTo>
                    <a:pt x="349" y="93"/>
                  </a:lnTo>
                  <a:lnTo>
                    <a:pt x="376" y="93"/>
                  </a:lnTo>
                  <a:lnTo>
                    <a:pt x="390" y="112"/>
                  </a:lnTo>
                  <a:lnTo>
                    <a:pt x="739" y="112"/>
                  </a:lnTo>
                  <a:lnTo>
                    <a:pt x="739" y="60"/>
                  </a:lnTo>
                  <a:lnTo>
                    <a:pt x="657" y="60"/>
                  </a:lnTo>
                  <a:lnTo>
                    <a:pt x="657" y="0"/>
                  </a:lnTo>
                  <a:close/>
                </a:path>
              </a:pathLst>
            </a:custGeom>
            <a:solidFill>
              <a:srgbClr val="FFFFFF"/>
            </a:solidFill>
            <a:ln w="0">
              <a:solidFill>
                <a:srgbClr val="FFFFFF"/>
              </a:solidFill>
              <a:round/>
              <a:headEnd/>
              <a:tailEnd/>
            </a:ln>
          </p:spPr>
          <p:txBody>
            <a:bodyPr/>
            <a:lstStyle/>
            <a:p>
              <a:endParaRPr lang="en-IN"/>
            </a:p>
          </p:txBody>
        </p:sp>
        <p:sp>
          <p:nvSpPr>
            <p:cNvPr id="19471" name="Freeform 7"/>
            <p:cNvSpPr>
              <a:spLocks/>
            </p:cNvSpPr>
            <p:nvPr/>
          </p:nvSpPr>
          <p:spPr bwMode="auto">
            <a:xfrm>
              <a:off x="1188" y="2544"/>
              <a:ext cx="826" cy="528"/>
            </a:xfrm>
            <a:custGeom>
              <a:avLst/>
              <a:gdLst>
                <a:gd name="T0" fmla="*/ 803 w 826"/>
                <a:gd name="T1" fmla="*/ 528 h 528"/>
                <a:gd name="T2" fmla="*/ 27 w 826"/>
                <a:gd name="T3" fmla="*/ 528 h 528"/>
                <a:gd name="T4" fmla="*/ 0 w 826"/>
                <a:gd name="T5" fmla="*/ 382 h 528"/>
                <a:gd name="T6" fmla="*/ 52 w 826"/>
                <a:gd name="T7" fmla="*/ 0 h 528"/>
                <a:gd name="T8" fmla="*/ 776 w 826"/>
                <a:gd name="T9" fmla="*/ 0 h 528"/>
                <a:gd name="T10" fmla="*/ 826 w 826"/>
                <a:gd name="T11" fmla="*/ 384 h 528"/>
                <a:gd name="T12" fmla="*/ 803 w 826"/>
                <a:gd name="T13" fmla="*/ 528 h 528"/>
                <a:gd name="T14" fmla="*/ 0 60000 65536"/>
                <a:gd name="T15" fmla="*/ 0 60000 65536"/>
                <a:gd name="T16" fmla="*/ 0 60000 65536"/>
                <a:gd name="T17" fmla="*/ 0 60000 65536"/>
                <a:gd name="T18" fmla="*/ 0 60000 65536"/>
                <a:gd name="T19" fmla="*/ 0 60000 65536"/>
                <a:gd name="T20" fmla="*/ 0 60000 65536"/>
                <a:gd name="T21" fmla="*/ 0 w 826"/>
                <a:gd name="T22" fmla="*/ 0 h 528"/>
                <a:gd name="T23" fmla="*/ 826 w 826"/>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6" h="528">
                  <a:moveTo>
                    <a:pt x="803" y="528"/>
                  </a:moveTo>
                  <a:lnTo>
                    <a:pt x="27" y="528"/>
                  </a:lnTo>
                  <a:lnTo>
                    <a:pt x="0" y="382"/>
                  </a:lnTo>
                  <a:lnTo>
                    <a:pt x="52" y="0"/>
                  </a:lnTo>
                  <a:lnTo>
                    <a:pt x="776" y="0"/>
                  </a:lnTo>
                  <a:lnTo>
                    <a:pt x="826" y="384"/>
                  </a:lnTo>
                  <a:lnTo>
                    <a:pt x="803" y="528"/>
                  </a:lnTo>
                  <a:close/>
                </a:path>
              </a:pathLst>
            </a:custGeom>
            <a:solidFill>
              <a:srgbClr val="FFFFFF"/>
            </a:solidFill>
            <a:ln w="0">
              <a:solidFill>
                <a:srgbClr val="FFFFFF"/>
              </a:solidFill>
              <a:round/>
              <a:headEnd/>
              <a:tailEnd/>
            </a:ln>
          </p:spPr>
          <p:txBody>
            <a:bodyPr/>
            <a:lstStyle/>
            <a:p>
              <a:endParaRPr lang="en-IN"/>
            </a:p>
          </p:txBody>
        </p:sp>
        <p:sp>
          <p:nvSpPr>
            <p:cNvPr id="19472" name="Freeform 8"/>
            <p:cNvSpPr>
              <a:spLocks/>
            </p:cNvSpPr>
            <p:nvPr/>
          </p:nvSpPr>
          <p:spPr bwMode="auto">
            <a:xfrm>
              <a:off x="1323" y="2603"/>
              <a:ext cx="559" cy="409"/>
            </a:xfrm>
            <a:custGeom>
              <a:avLst/>
              <a:gdLst>
                <a:gd name="T0" fmla="*/ 0 w 559"/>
                <a:gd name="T1" fmla="*/ 409 h 409"/>
                <a:gd name="T2" fmla="*/ 11 w 559"/>
                <a:gd name="T3" fmla="*/ 398 h 409"/>
                <a:gd name="T4" fmla="*/ 549 w 559"/>
                <a:gd name="T5" fmla="*/ 398 h 409"/>
                <a:gd name="T6" fmla="*/ 549 w 559"/>
                <a:gd name="T7" fmla="*/ 10 h 409"/>
                <a:gd name="T8" fmla="*/ 11 w 559"/>
                <a:gd name="T9" fmla="*/ 10 h 409"/>
                <a:gd name="T10" fmla="*/ 11 w 559"/>
                <a:gd name="T11" fmla="*/ 398 h 409"/>
                <a:gd name="T12" fmla="*/ 0 w 559"/>
                <a:gd name="T13" fmla="*/ 409 h 409"/>
                <a:gd name="T14" fmla="*/ 0 w 559"/>
                <a:gd name="T15" fmla="*/ 0 h 409"/>
                <a:gd name="T16" fmla="*/ 559 w 559"/>
                <a:gd name="T17" fmla="*/ 0 h 409"/>
                <a:gd name="T18" fmla="*/ 559 w 559"/>
                <a:gd name="T19" fmla="*/ 409 h 409"/>
                <a:gd name="T20" fmla="*/ 0 w 559"/>
                <a:gd name="T21" fmla="*/ 409 h 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9"/>
                <a:gd name="T34" fmla="*/ 0 h 409"/>
                <a:gd name="T35" fmla="*/ 559 w 559"/>
                <a:gd name="T36" fmla="*/ 409 h 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9" h="409">
                  <a:moveTo>
                    <a:pt x="0" y="409"/>
                  </a:moveTo>
                  <a:lnTo>
                    <a:pt x="11" y="398"/>
                  </a:lnTo>
                  <a:lnTo>
                    <a:pt x="549" y="398"/>
                  </a:lnTo>
                  <a:lnTo>
                    <a:pt x="549" y="10"/>
                  </a:lnTo>
                  <a:lnTo>
                    <a:pt x="11" y="10"/>
                  </a:lnTo>
                  <a:lnTo>
                    <a:pt x="11" y="398"/>
                  </a:lnTo>
                  <a:lnTo>
                    <a:pt x="0" y="409"/>
                  </a:lnTo>
                  <a:lnTo>
                    <a:pt x="0" y="0"/>
                  </a:lnTo>
                  <a:lnTo>
                    <a:pt x="559" y="0"/>
                  </a:lnTo>
                  <a:lnTo>
                    <a:pt x="559" y="409"/>
                  </a:lnTo>
                  <a:lnTo>
                    <a:pt x="0" y="409"/>
                  </a:lnTo>
                  <a:close/>
                </a:path>
              </a:pathLst>
            </a:custGeom>
            <a:solidFill>
              <a:srgbClr val="000000"/>
            </a:solidFill>
            <a:ln w="0">
              <a:solidFill>
                <a:srgbClr val="000000"/>
              </a:solidFill>
              <a:round/>
              <a:headEnd/>
              <a:tailEnd/>
            </a:ln>
          </p:spPr>
          <p:txBody>
            <a:bodyPr/>
            <a:lstStyle/>
            <a:p>
              <a:endParaRPr lang="en-IN"/>
            </a:p>
          </p:txBody>
        </p:sp>
        <p:sp>
          <p:nvSpPr>
            <p:cNvPr id="19473" name="Rectangle 9"/>
            <p:cNvSpPr>
              <a:spLocks noChangeArrowheads="1"/>
            </p:cNvSpPr>
            <p:nvPr/>
          </p:nvSpPr>
          <p:spPr bwMode="auto">
            <a:xfrm>
              <a:off x="1334" y="2613"/>
              <a:ext cx="538" cy="388"/>
            </a:xfrm>
            <a:prstGeom prst="rect">
              <a:avLst/>
            </a:prstGeom>
            <a:solidFill>
              <a:srgbClr val="FFFFFF"/>
            </a:solidFill>
            <a:ln w="0">
              <a:solidFill>
                <a:srgbClr val="FFFFFF"/>
              </a:solidFill>
              <a:miter lim="800000"/>
              <a:headEnd/>
              <a:tailEnd/>
            </a:ln>
          </p:spPr>
          <p:txBody>
            <a:bodyPr/>
            <a:lstStyle/>
            <a:p>
              <a:pPr eaLnBrk="1" hangingPunct="1"/>
              <a:endParaRPr lang="en-US" altLang="en-US"/>
            </a:p>
          </p:txBody>
        </p:sp>
        <p:sp>
          <p:nvSpPr>
            <p:cNvPr id="19474" name="Freeform 10"/>
            <p:cNvSpPr>
              <a:spLocks/>
            </p:cNvSpPr>
            <p:nvPr/>
          </p:nvSpPr>
          <p:spPr bwMode="auto">
            <a:xfrm>
              <a:off x="194" y="1970"/>
              <a:ext cx="1837" cy="1777"/>
            </a:xfrm>
            <a:custGeom>
              <a:avLst/>
              <a:gdLst>
                <a:gd name="T0" fmla="*/ 1290 w 1837"/>
                <a:gd name="T1" fmla="*/ 1514 h 1777"/>
                <a:gd name="T2" fmla="*/ 983 w 1837"/>
                <a:gd name="T3" fmla="*/ 1649 h 1777"/>
                <a:gd name="T4" fmla="*/ 1290 w 1837"/>
                <a:gd name="T5" fmla="*/ 1514 h 1777"/>
                <a:gd name="T6" fmla="*/ 1430 w 1837"/>
                <a:gd name="T7" fmla="*/ 1388 h 1777"/>
                <a:gd name="T8" fmla="*/ 1413 w 1837"/>
                <a:gd name="T9" fmla="*/ 1380 h 1777"/>
                <a:gd name="T10" fmla="*/ 1140 w 1837"/>
                <a:gd name="T11" fmla="*/ 1524 h 1777"/>
                <a:gd name="T12" fmla="*/ 1225 w 1837"/>
                <a:gd name="T13" fmla="*/ 1384 h 1777"/>
                <a:gd name="T14" fmla="*/ 1277 w 1837"/>
                <a:gd name="T15" fmla="*/ 1367 h 1777"/>
                <a:gd name="T16" fmla="*/ 1273 w 1837"/>
                <a:gd name="T17" fmla="*/ 1299 h 1777"/>
                <a:gd name="T18" fmla="*/ 1365 w 1837"/>
                <a:gd name="T19" fmla="*/ 1297 h 1777"/>
                <a:gd name="T20" fmla="*/ 1442 w 1837"/>
                <a:gd name="T21" fmla="*/ 1313 h 1777"/>
                <a:gd name="T22" fmla="*/ 1835 w 1837"/>
                <a:gd name="T23" fmla="*/ 1246 h 1777"/>
                <a:gd name="T24" fmla="*/ 1736 w 1837"/>
                <a:gd name="T25" fmla="*/ 1203 h 1777"/>
                <a:gd name="T26" fmla="*/ 1818 w 1837"/>
                <a:gd name="T27" fmla="*/ 1315 h 1777"/>
                <a:gd name="T28" fmla="*/ 1428 w 1837"/>
                <a:gd name="T29" fmla="*/ 1296 h 1777"/>
                <a:gd name="T30" fmla="*/ 1363 w 1837"/>
                <a:gd name="T31" fmla="*/ 1269 h 1777"/>
                <a:gd name="T32" fmla="*/ 1106 w 1837"/>
                <a:gd name="T33" fmla="*/ 1271 h 1777"/>
                <a:gd name="T34" fmla="*/ 1799 w 1837"/>
                <a:gd name="T35" fmla="*/ 1203 h 1777"/>
                <a:gd name="T36" fmla="*/ 1795 w 1837"/>
                <a:gd name="T37" fmla="*/ 1117 h 1777"/>
                <a:gd name="T38" fmla="*/ 1025 w 1837"/>
                <a:gd name="T39" fmla="*/ 1117 h 1777"/>
                <a:gd name="T40" fmla="*/ 1021 w 1837"/>
                <a:gd name="T41" fmla="*/ 1102 h 1777"/>
                <a:gd name="T42" fmla="*/ 1770 w 1837"/>
                <a:gd name="T43" fmla="*/ 574 h 1777"/>
                <a:gd name="T44" fmla="*/ 1814 w 1837"/>
                <a:gd name="T45" fmla="*/ 1102 h 1777"/>
                <a:gd name="T46" fmla="*/ 1031 w 1837"/>
                <a:gd name="T47" fmla="*/ 557 h 1777"/>
                <a:gd name="T48" fmla="*/ 1056 w 1837"/>
                <a:gd name="T49" fmla="*/ 1203 h 1777"/>
                <a:gd name="T50" fmla="*/ 973 w 1837"/>
                <a:gd name="T51" fmla="*/ 1269 h 1777"/>
                <a:gd name="T52" fmla="*/ 1050 w 1837"/>
                <a:gd name="T53" fmla="*/ 1286 h 1777"/>
                <a:gd name="T54" fmla="*/ 966 w 1837"/>
                <a:gd name="T55" fmla="*/ 1436 h 1777"/>
                <a:gd name="T56" fmla="*/ 779 w 1837"/>
                <a:gd name="T57" fmla="*/ 1401 h 1777"/>
                <a:gd name="T58" fmla="*/ 833 w 1837"/>
                <a:gd name="T59" fmla="*/ 1372 h 1777"/>
                <a:gd name="T60" fmla="*/ 762 w 1837"/>
                <a:gd name="T61" fmla="*/ 1301 h 1777"/>
                <a:gd name="T62" fmla="*/ 776 w 1837"/>
                <a:gd name="T63" fmla="*/ 1280 h 1777"/>
                <a:gd name="T64" fmla="*/ 822 w 1837"/>
                <a:gd name="T65" fmla="*/ 1299 h 1777"/>
                <a:gd name="T66" fmla="*/ 862 w 1837"/>
                <a:gd name="T67" fmla="*/ 1299 h 1777"/>
                <a:gd name="T68" fmla="*/ 897 w 1837"/>
                <a:gd name="T69" fmla="*/ 1294 h 1777"/>
                <a:gd name="T70" fmla="*/ 862 w 1837"/>
                <a:gd name="T71" fmla="*/ 1248 h 1777"/>
                <a:gd name="T72" fmla="*/ 741 w 1837"/>
                <a:gd name="T73" fmla="*/ 1148 h 1777"/>
                <a:gd name="T74" fmla="*/ 678 w 1837"/>
                <a:gd name="T75" fmla="*/ 724 h 1777"/>
                <a:gd name="T76" fmla="*/ 804 w 1837"/>
                <a:gd name="T77" fmla="*/ 677 h 1777"/>
                <a:gd name="T78" fmla="*/ 881 w 1837"/>
                <a:gd name="T79" fmla="*/ 628 h 1777"/>
                <a:gd name="T80" fmla="*/ 904 w 1837"/>
                <a:gd name="T81" fmla="*/ 583 h 1777"/>
                <a:gd name="T82" fmla="*/ 929 w 1837"/>
                <a:gd name="T83" fmla="*/ 549 h 1777"/>
                <a:gd name="T84" fmla="*/ 964 w 1837"/>
                <a:gd name="T85" fmla="*/ 510 h 1777"/>
                <a:gd name="T86" fmla="*/ 960 w 1837"/>
                <a:gd name="T87" fmla="*/ 451 h 1777"/>
                <a:gd name="T88" fmla="*/ 969 w 1837"/>
                <a:gd name="T89" fmla="*/ 374 h 1777"/>
                <a:gd name="T90" fmla="*/ 993 w 1837"/>
                <a:gd name="T91" fmla="*/ 286 h 1777"/>
                <a:gd name="T92" fmla="*/ 829 w 1837"/>
                <a:gd name="T93" fmla="*/ 46 h 1777"/>
                <a:gd name="T94" fmla="*/ 442 w 1837"/>
                <a:gd name="T95" fmla="*/ 211 h 1777"/>
                <a:gd name="T96" fmla="*/ 436 w 1837"/>
                <a:gd name="T97" fmla="*/ 476 h 1777"/>
                <a:gd name="T98" fmla="*/ 361 w 1837"/>
                <a:gd name="T99" fmla="*/ 568 h 1777"/>
                <a:gd name="T100" fmla="*/ 0 w 1837"/>
                <a:gd name="T101" fmla="*/ 1011 h 177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37"/>
                <a:gd name="T154" fmla="*/ 0 h 1777"/>
                <a:gd name="T155" fmla="*/ 1837 w 1837"/>
                <a:gd name="T156" fmla="*/ 1777 h 177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37" h="1777">
                  <a:moveTo>
                    <a:pt x="1311" y="1777"/>
                  </a:moveTo>
                  <a:lnTo>
                    <a:pt x="1311" y="1505"/>
                  </a:lnTo>
                  <a:lnTo>
                    <a:pt x="1290" y="1514"/>
                  </a:lnTo>
                  <a:lnTo>
                    <a:pt x="1290" y="1758"/>
                  </a:lnTo>
                  <a:lnTo>
                    <a:pt x="814" y="1758"/>
                  </a:lnTo>
                  <a:lnTo>
                    <a:pt x="983" y="1649"/>
                  </a:lnTo>
                  <a:lnTo>
                    <a:pt x="1083" y="1539"/>
                  </a:lnTo>
                  <a:lnTo>
                    <a:pt x="1186" y="1543"/>
                  </a:lnTo>
                  <a:lnTo>
                    <a:pt x="1290" y="1514"/>
                  </a:lnTo>
                  <a:lnTo>
                    <a:pt x="1311" y="1505"/>
                  </a:lnTo>
                  <a:lnTo>
                    <a:pt x="1421" y="1472"/>
                  </a:lnTo>
                  <a:lnTo>
                    <a:pt x="1430" y="1388"/>
                  </a:lnTo>
                  <a:lnTo>
                    <a:pt x="1486" y="1334"/>
                  </a:lnTo>
                  <a:lnTo>
                    <a:pt x="1463" y="1334"/>
                  </a:lnTo>
                  <a:lnTo>
                    <a:pt x="1413" y="1380"/>
                  </a:lnTo>
                  <a:lnTo>
                    <a:pt x="1403" y="1459"/>
                  </a:lnTo>
                  <a:lnTo>
                    <a:pt x="1183" y="1526"/>
                  </a:lnTo>
                  <a:lnTo>
                    <a:pt x="1140" y="1524"/>
                  </a:lnTo>
                  <a:lnTo>
                    <a:pt x="1185" y="1459"/>
                  </a:lnTo>
                  <a:lnTo>
                    <a:pt x="1206" y="1407"/>
                  </a:lnTo>
                  <a:lnTo>
                    <a:pt x="1225" y="1384"/>
                  </a:lnTo>
                  <a:lnTo>
                    <a:pt x="1248" y="1378"/>
                  </a:lnTo>
                  <a:lnTo>
                    <a:pt x="1259" y="1367"/>
                  </a:lnTo>
                  <a:lnTo>
                    <a:pt x="1277" y="1367"/>
                  </a:lnTo>
                  <a:lnTo>
                    <a:pt x="1288" y="1349"/>
                  </a:lnTo>
                  <a:lnTo>
                    <a:pt x="1279" y="1328"/>
                  </a:lnTo>
                  <a:lnTo>
                    <a:pt x="1273" y="1299"/>
                  </a:lnTo>
                  <a:lnTo>
                    <a:pt x="1261" y="1286"/>
                  </a:lnTo>
                  <a:lnTo>
                    <a:pt x="1346" y="1286"/>
                  </a:lnTo>
                  <a:lnTo>
                    <a:pt x="1365" y="1297"/>
                  </a:lnTo>
                  <a:lnTo>
                    <a:pt x="1401" y="1297"/>
                  </a:lnTo>
                  <a:lnTo>
                    <a:pt x="1421" y="1313"/>
                  </a:lnTo>
                  <a:lnTo>
                    <a:pt x="1442" y="1313"/>
                  </a:lnTo>
                  <a:lnTo>
                    <a:pt x="1455" y="1334"/>
                  </a:lnTo>
                  <a:lnTo>
                    <a:pt x="1835" y="1334"/>
                  </a:lnTo>
                  <a:lnTo>
                    <a:pt x="1835" y="1246"/>
                  </a:lnTo>
                  <a:lnTo>
                    <a:pt x="1753" y="1246"/>
                  </a:lnTo>
                  <a:lnTo>
                    <a:pt x="1753" y="1203"/>
                  </a:lnTo>
                  <a:lnTo>
                    <a:pt x="1736" y="1203"/>
                  </a:lnTo>
                  <a:lnTo>
                    <a:pt x="1736" y="1263"/>
                  </a:lnTo>
                  <a:lnTo>
                    <a:pt x="1818" y="1263"/>
                  </a:lnTo>
                  <a:lnTo>
                    <a:pt x="1818" y="1315"/>
                  </a:lnTo>
                  <a:lnTo>
                    <a:pt x="1469" y="1315"/>
                  </a:lnTo>
                  <a:lnTo>
                    <a:pt x="1455" y="1296"/>
                  </a:lnTo>
                  <a:lnTo>
                    <a:pt x="1428" y="1296"/>
                  </a:lnTo>
                  <a:lnTo>
                    <a:pt x="1411" y="1280"/>
                  </a:lnTo>
                  <a:lnTo>
                    <a:pt x="1373" y="1280"/>
                  </a:lnTo>
                  <a:lnTo>
                    <a:pt x="1363" y="1269"/>
                  </a:lnTo>
                  <a:lnTo>
                    <a:pt x="1208" y="1269"/>
                  </a:lnTo>
                  <a:lnTo>
                    <a:pt x="1190" y="1253"/>
                  </a:lnTo>
                  <a:lnTo>
                    <a:pt x="1106" y="1271"/>
                  </a:lnTo>
                  <a:lnTo>
                    <a:pt x="1079" y="1271"/>
                  </a:lnTo>
                  <a:lnTo>
                    <a:pt x="1079" y="1203"/>
                  </a:lnTo>
                  <a:lnTo>
                    <a:pt x="1799" y="1203"/>
                  </a:lnTo>
                  <a:lnTo>
                    <a:pt x="1814" y="1102"/>
                  </a:lnTo>
                  <a:lnTo>
                    <a:pt x="1797" y="1102"/>
                  </a:lnTo>
                  <a:lnTo>
                    <a:pt x="1795" y="1117"/>
                  </a:lnTo>
                  <a:lnTo>
                    <a:pt x="1784" y="1184"/>
                  </a:lnTo>
                  <a:lnTo>
                    <a:pt x="1037" y="1184"/>
                  </a:lnTo>
                  <a:lnTo>
                    <a:pt x="1025" y="1117"/>
                  </a:lnTo>
                  <a:lnTo>
                    <a:pt x="1795" y="1117"/>
                  </a:lnTo>
                  <a:lnTo>
                    <a:pt x="1797" y="1102"/>
                  </a:lnTo>
                  <a:lnTo>
                    <a:pt x="1021" y="1102"/>
                  </a:lnTo>
                  <a:lnTo>
                    <a:pt x="994" y="956"/>
                  </a:lnTo>
                  <a:lnTo>
                    <a:pt x="1046" y="574"/>
                  </a:lnTo>
                  <a:lnTo>
                    <a:pt x="1770" y="574"/>
                  </a:lnTo>
                  <a:lnTo>
                    <a:pt x="1820" y="958"/>
                  </a:lnTo>
                  <a:lnTo>
                    <a:pt x="1797" y="1102"/>
                  </a:lnTo>
                  <a:lnTo>
                    <a:pt x="1814" y="1102"/>
                  </a:lnTo>
                  <a:lnTo>
                    <a:pt x="1837" y="956"/>
                  </a:lnTo>
                  <a:lnTo>
                    <a:pt x="1787" y="557"/>
                  </a:lnTo>
                  <a:lnTo>
                    <a:pt x="1031" y="557"/>
                  </a:lnTo>
                  <a:lnTo>
                    <a:pt x="977" y="956"/>
                  </a:lnTo>
                  <a:lnTo>
                    <a:pt x="1021" y="1203"/>
                  </a:lnTo>
                  <a:lnTo>
                    <a:pt x="1056" y="1203"/>
                  </a:lnTo>
                  <a:lnTo>
                    <a:pt x="1058" y="1246"/>
                  </a:lnTo>
                  <a:lnTo>
                    <a:pt x="973" y="1246"/>
                  </a:lnTo>
                  <a:lnTo>
                    <a:pt x="973" y="1269"/>
                  </a:lnTo>
                  <a:lnTo>
                    <a:pt x="881" y="1269"/>
                  </a:lnTo>
                  <a:lnTo>
                    <a:pt x="891" y="1286"/>
                  </a:lnTo>
                  <a:lnTo>
                    <a:pt x="1050" y="1286"/>
                  </a:lnTo>
                  <a:lnTo>
                    <a:pt x="1021" y="1317"/>
                  </a:lnTo>
                  <a:lnTo>
                    <a:pt x="966" y="1363"/>
                  </a:lnTo>
                  <a:lnTo>
                    <a:pt x="966" y="1436"/>
                  </a:lnTo>
                  <a:lnTo>
                    <a:pt x="881" y="1468"/>
                  </a:lnTo>
                  <a:lnTo>
                    <a:pt x="795" y="1447"/>
                  </a:lnTo>
                  <a:lnTo>
                    <a:pt x="779" y="1401"/>
                  </a:lnTo>
                  <a:lnTo>
                    <a:pt x="779" y="1382"/>
                  </a:lnTo>
                  <a:lnTo>
                    <a:pt x="822" y="1388"/>
                  </a:lnTo>
                  <a:lnTo>
                    <a:pt x="833" y="1372"/>
                  </a:lnTo>
                  <a:lnTo>
                    <a:pt x="818" y="1345"/>
                  </a:lnTo>
                  <a:lnTo>
                    <a:pt x="768" y="1336"/>
                  </a:lnTo>
                  <a:lnTo>
                    <a:pt x="762" y="1301"/>
                  </a:lnTo>
                  <a:lnTo>
                    <a:pt x="776" y="1301"/>
                  </a:lnTo>
                  <a:lnTo>
                    <a:pt x="787" y="1290"/>
                  </a:lnTo>
                  <a:lnTo>
                    <a:pt x="776" y="1280"/>
                  </a:lnTo>
                  <a:lnTo>
                    <a:pt x="783" y="1276"/>
                  </a:lnTo>
                  <a:lnTo>
                    <a:pt x="804" y="1301"/>
                  </a:lnTo>
                  <a:lnTo>
                    <a:pt x="822" y="1299"/>
                  </a:lnTo>
                  <a:lnTo>
                    <a:pt x="826" y="1290"/>
                  </a:lnTo>
                  <a:lnTo>
                    <a:pt x="845" y="1299"/>
                  </a:lnTo>
                  <a:lnTo>
                    <a:pt x="862" y="1299"/>
                  </a:lnTo>
                  <a:lnTo>
                    <a:pt x="885" y="1311"/>
                  </a:lnTo>
                  <a:lnTo>
                    <a:pt x="897" y="1301"/>
                  </a:lnTo>
                  <a:lnTo>
                    <a:pt x="897" y="1294"/>
                  </a:lnTo>
                  <a:lnTo>
                    <a:pt x="891" y="1286"/>
                  </a:lnTo>
                  <a:lnTo>
                    <a:pt x="881" y="1269"/>
                  </a:lnTo>
                  <a:lnTo>
                    <a:pt x="862" y="1248"/>
                  </a:lnTo>
                  <a:lnTo>
                    <a:pt x="799" y="1203"/>
                  </a:lnTo>
                  <a:lnTo>
                    <a:pt x="756" y="1203"/>
                  </a:lnTo>
                  <a:lnTo>
                    <a:pt x="741" y="1148"/>
                  </a:lnTo>
                  <a:lnTo>
                    <a:pt x="737" y="900"/>
                  </a:lnTo>
                  <a:lnTo>
                    <a:pt x="693" y="812"/>
                  </a:lnTo>
                  <a:lnTo>
                    <a:pt x="678" y="724"/>
                  </a:lnTo>
                  <a:lnTo>
                    <a:pt x="712" y="704"/>
                  </a:lnTo>
                  <a:lnTo>
                    <a:pt x="737" y="679"/>
                  </a:lnTo>
                  <a:lnTo>
                    <a:pt x="804" y="677"/>
                  </a:lnTo>
                  <a:lnTo>
                    <a:pt x="831" y="668"/>
                  </a:lnTo>
                  <a:lnTo>
                    <a:pt x="866" y="660"/>
                  </a:lnTo>
                  <a:lnTo>
                    <a:pt x="881" y="628"/>
                  </a:lnTo>
                  <a:lnTo>
                    <a:pt x="877" y="601"/>
                  </a:lnTo>
                  <a:lnTo>
                    <a:pt x="891" y="591"/>
                  </a:lnTo>
                  <a:lnTo>
                    <a:pt x="904" y="583"/>
                  </a:lnTo>
                  <a:lnTo>
                    <a:pt x="906" y="566"/>
                  </a:lnTo>
                  <a:lnTo>
                    <a:pt x="927" y="557"/>
                  </a:lnTo>
                  <a:lnTo>
                    <a:pt x="929" y="549"/>
                  </a:lnTo>
                  <a:lnTo>
                    <a:pt x="933" y="518"/>
                  </a:lnTo>
                  <a:lnTo>
                    <a:pt x="941" y="514"/>
                  </a:lnTo>
                  <a:lnTo>
                    <a:pt x="964" y="510"/>
                  </a:lnTo>
                  <a:lnTo>
                    <a:pt x="981" y="495"/>
                  </a:lnTo>
                  <a:lnTo>
                    <a:pt x="981" y="487"/>
                  </a:lnTo>
                  <a:lnTo>
                    <a:pt x="960" y="451"/>
                  </a:lnTo>
                  <a:lnTo>
                    <a:pt x="950" y="407"/>
                  </a:lnTo>
                  <a:lnTo>
                    <a:pt x="958" y="391"/>
                  </a:lnTo>
                  <a:lnTo>
                    <a:pt x="969" y="374"/>
                  </a:lnTo>
                  <a:lnTo>
                    <a:pt x="966" y="345"/>
                  </a:lnTo>
                  <a:lnTo>
                    <a:pt x="964" y="301"/>
                  </a:lnTo>
                  <a:lnTo>
                    <a:pt x="993" y="286"/>
                  </a:lnTo>
                  <a:lnTo>
                    <a:pt x="996" y="221"/>
                  </a:lnTo>
                  <a:lnTo>
                    <a:pt x="933" y="123"/>
                  </a:lnTo>
                  <a:lnTo>
                    <a:pt x="829" y="46"/>
                  </a:lnTo>
                  <a:lnTo>
                    <a:pt x="630" y="0"/>
                  </a:lnTo>
                  <a:lnTo>
                    <a:pt x="524" y="27"/>
                  </a:lnTo>
                  <a:lnTo>
                    <a:pt x="442" y="211"/>
                  </a:lnTo>
                  <a:lnTo>
                    <a:pt x="442" y="399"/>
                  </a:lnTo>
                  <a:lnTo>
                    <a:pt x="459" y="432"/>
                  </a:lnTo>
                  <a:lnTo>
                    <a:pt x="436" y="476"/>
                  </a:lnTo>
                  <a:lnTo>
                    <a:pt x="378" y="534"/>
                  </a:lnTo>
                  <a:lnTo>
                    <a:pt x="384" y="549"/>
                  </a:lnTo>
                  <a:lnTo>
                    <a:pt x="361" y="568"/>
                  </a:lnTo>
                  <a:lnTo>
                    <a:pt x="326" y="574"/>
                  </a:lnTo>
                  <a:lnTo>
                    <a:pt x="84" y="775"/>
                  </a:lnTo>
                  <a:lnTo>
                    <a:pt x="0" y="1011"/>
                  </a:lnTo>
                  <a:lnTo>
                    <a:pt x="0" y="1777"/>
                  </a:lnTo>
                  <a:lnTo>
                    <a:pt x="1311" y="1777"/>
                  </a:lnTo>
                  <a:close/>
                </a:path>
              </a:pathLst>
            </a:custGeom>
            <a:solidFill>
              <a:srgbClr val="000000"/>
            </a:solidFill>
            <a:ln w="0">
              <a:solidFill>
                <a:srgbClr val="000000"/>
              </a:solidFill>
              <a:round/>
              <a:headEnd/>
              <a:tailEnd/>
            </a:ln>
          </p:spPr>
          <p:txBody>
            <a:bodyPr/>
            <a:lstStyle/>
            <a:p>
              <a:endParaRPr lang="en-IN"/>
            </a:p>
          </p:txBody>
        </p:sp>
        <p:sp>
          <p:nvSpPr>
            <p:cNvPr id="19475" name="Freeform 11"/>
            <p:cNvSpPr>
              <a:spLocks/>
            </p:cNvSpPr>
            <p:nvPr/>
          </p:nvSpPr>
          <p:spPr bwMode="auto">
            <a:xfrm>
              <a:off x="956" y="3246"/>
              <a:ext cx="288" cy="192"/>
            </a:xfrm>
            <a:custGeom>
              <a:avLst/>
              <a:gdLst>
                <a:gd name="T0" fmla="*/ 288 w 288"/>
                <a:gd name="T1" fmla="*/ 10 h 192"/>
                <a:gd name="T2" fmla="*/ 259 w 288"/>
                <a:gd name="T3" fmla="*/ 41 h 192"/>
                <a:gd name="T4" fmla="*/ 204 w 288"/>
                <a:gd name="T5" fmla="*/ 87 h 192"/>
                <a:gd name="T6" fmla="*/ 204 w 288"/>
                <a:gd name="T7" fmla="*/ 160 h 192"/>
                <a:gd name="T8" fmla="*/ 119 w 288"/>
                <a:gd name="T9" fmla="*/ 192 h 192"/>
                <a:gd name="T10" fmla="*/ 33 w 288"/>
                <a:gd name="T11" fmla="*/ 171 h 192"/>
                <a:gd name="T12" fmla="*/ 17 w 288"/>
                <a:gd name="T13" fmla="*/ 125 h 192"/>
                <a:gd name="T14" fmla="*/ 17 w 288"/>
                <a:gd name="T15" fmla="*/ 106 h 192"/>
                <a:gd name="T16" fmla="*/ 60 w 288"/>
                <a:gd name="T17" fmla="*/ 112 h 192"/>
                <a:gd name="T18" fmla="*/ 71 w 288"/>
                <a:gd name="T19" fmla="*/ 96 h 192"/>
                <a:gd name="T20" fmla="*/ 56 w 288"/>
                <a:gd name="T21" fmla="*/ 69 h 192"/>
                <a:gd name="T22" fmla="*/ 6 w 288"/>
                <a:gd name="T23" fmla="*/ 60 h 192"/>
                <a:gd name="T24" fmla="*/ 0 w 288"/>
                <a:gd name="T25" fmla="*/ 25 h 192"/>
                <a:gd name="T26" fmla="*/ 14 w 288"/>
                <a:gd name="T27" fmla="*/ 25 h 192"/>
                <a:gd name="T28" fmla="*/ 25 w 288"/>
                <a:gd name="T29" fmla="*/ 14 h 192"/>
                <a:gd name="T30" fmla="*/ 14 w 288"/>
                <a:gd name="T31" fmla="*/ 4 h 192"/>
                <a:gd name="T32" fmla="*/ 21 w 288"/>
                <a:gd name="T33" fmla="*/ 0 h 192"/>
                <a:gd name="T34" fmla="*/ 42 w 288"/>
                <a:gd name="T35" fmla="*/ 25 h 192"/>
                <a:gd name="T36" fmla="*/ 60 w 288"/>
                <a:gd name="T37" fmla="*/ 23 h 192"/>
                <a:gd name="T38" fmla="*/ 64 w 288"/>
                <a:gd name="T39" fmla="*/ 14 h 192"/>
                <a:gd name="T40" fmla="*/ 83 w 288"/>
                <a:gd name="T41" fmla="*/ 23 h 192"/>
                <a:gd name="T42" fmla="*/ 100 w 288"/>
                <a:gd name="T43" fmla="*/ 23 h 192"/>
                <a:gd name="T44" fmla="*/ 123 w 288"/>
                <a:gd name="T45" fmla="*/ 35 h 192"/>
                <a:gd name="T46" fmla="*/ 135 w 288"/>
                <a:gd name="T47" fmla="*/ 25 h 192"/>
                <a:gd name="T48" fmla="*/ 135 w 288"/>
                <a:gd name="T49" fmla="*/ 18 h 192"/>
                <a:gd name="T50" fmla="*/ 129 w 288"/>
                <a:gd name="T51" fmla="*/ 10 h 192"/>
                <a:gd name="T52" fmla="*/ 288 w 288"/>
                <a:gd name="T53" fmla="*/ 10 h 1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88"/>
                <a:gd name="T82" fmla="*/ 0 h 192"/>
                <a:gd name="T83" fmla="*/ 288 w 288"/>
                <a:gd name="T84" fmla="*/ 192 h 19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88" h="192">
                  <a:moveTo>
                    <a:pt x="288" y="10"/>
                  </a:moveTo>
                  <a:lnTo>
                    <a:pt x="259" y="41"/>
                  </a:lnTo>
                  <a:lnTo>
                    <a:pt x="204" y="87"/>
                  </a:lnTo>
                  <a:lnTo>
                    <a:pt x="204" y="160"/>
                  </a:lnTo>
                  <a:lnTo>
                    <a:pt x="119" y="192"/>
                  </a:lnTo>
                  <a:lnTo>
                    <a:pt x="33" y="171"/>
                  </a:lnTo>
                  <a:lnTo>
                    <a:pt x="17" y="125"/>
                  </a:lnTo>
                  <a:lnTo>
                    <a:pt x="17" y="106"/>
                  </a:lnTo>
                  <a:lnTo>
                    <a:pt x="60" y="112"/>
                  </a:lnTo>
                  <a:lnTo>
                    <a:pt x="71" y="96"/>
                  </a:lnTo>
                  <a:lnTo>
                    <a:pt x="56" y="69"/>
                  </a:lnTo>
                  <a:lnTo>
                    <a:pt x="6" y="60"/>
                  </a:lnTo>
                  <a:lnTo>
                    <a:pt x="0" y="25"/>
                  </a:lnTo>
                  <a:lnTo>
                    <a:pt x="14" y="25"/>
                  </a:lnTo>
                  <a:lnTo>
                    <a:pt x="25" y="14"/>
                  </a:lnTo>
                  <a:lnTo>
                    <a:pt x="14" y="4"/>
                  </a:lnTo>
                  <a:lnTo>
                    <a:pt x="21" y="0"/>
                  </a:lnTo>
                  <a:lnTo>
                    <a:pt x="42" y="25"/>
                  </a:lnTo>
                  <a:lnTo>
                    <a:pt x="60" y="23"/>
                  </a:lnTo>
                  <a:lnTo>
                    <a:pt x="64" y="14"/>
                  </a:lnTo>
                  <a:lnTo>
                    <a:pt x="83" y="23"/>
                  </a:lnTo>
                  <a:lnTo>
                    <a:pt x="100" y="23"/>
                  </a:lnTo>
                  <a:lnTo>
                    <a:pt x="123" y="35"/>
                  </a:lnTo>
                  <a:lnTo>
                    <a:pt x="135" y="25"/>
                  </a:lnTo>
                  <a:lnTo>
                    <a:pt x="135" y="18"/>
                  </a:lnTo>
                  <a:lnTo>
                    <a:pt x="129" y="10"/>
                  </a:lnTo>
                  <a:lnTo>
                    <a:pt x="288" y="10"/>
                  </a:lnTo>
                  <a:close/>
                </a:path>
              </a:pathLst>
            </a:custGeom>
            <a:solidFill>
              <a:srgbClr val="FFFFFF"/>
            </a:solidFill>
            <a:ln w="0">
              <a:solidFill>
                <a:srgbClr val="FFFFFF"/>
              </a:solidFill>
              <a:round/>
              <a:headEnd/>
              <a:tailEnd/>
            </a:ln>
          </p:spPr>
          <p:txBody>
            <a:bodyPr/>
            <a:lstStyle/>
            <a:p>
              <a:endParaRPr lang="en-IN"/>
            </a:p>
          </p:txBody>
        </p:sp>
        <p:sp>
          <p:nvSpPr>
            <p:cNvPr id="19476" name="Freeform 12"/>
            <p:cNvSpPr>
              <a:spLocks/>
            </p:cNvSpPr>
            <p:nvPr/>
          </p:nvSpPr>
          <p:spPr bwMode="auto">
            <a:xfrm>
              <a:off x="1334" y="3256"/>
              <a:ext cx="323" cy="240"/>
            </a:xfrm>
            <a:custGeom>
              <a:avLst/>
              <a:gdLst>
                <a:gd name="T0" fmla="*/ 323 w 323"/>
                <a:gd name="T1" fmla="*/ 48 h 240"/>
                <a:gd name="T2" fmla="*/ 317 w 323"/>
                <a:gd name="T3" fmla="*/ 48 h 240"/>
                <a:gd name="T4" fmla="*/ 302 w 323"/>
                <a:gd name="T5" fmla="*/ 27 h 240"/>
                <a:gd name="T6" fmla="*/ 281 w 323"/>
                <a:gd name="T7" fmla="*/ 27 h 240"/>
                <a:gd name="T8" fmla="*/ 261 w 323"/>
                <a:gd name="T9" fmla="*/ 11 h 240"/>
                <a:gd name="T10" fmla="*/ 225 w 323"/>
                <a:gd name="T11" fmla="*/ 11 h 240"/>
                <a:gd name="T12" fmla="*/ 206 w 323"/>
                <a:gd name="T13" fmla="*/ 0 h 240"/>
                <a:gd name="T14" fmla="*/ 121 w 323"/>
                <a:gd name="T15" fmla="*/ 0 h 240"/>
                <a:gd name="T16" fmla="*/ 133 w 323"/>
                <a:gd name="T17" fmla="*/ 13 h 240"/>
                <a:gd name="T18" fmla="*/ 139 w 323"/>
                <a:gd name="T19" fmla="*/ 42 h 240"/>
                <a:gd name="T20" fmla="*/ 148 w 323"/>
                <a:gd name="T21" fmla="*/ 63 h 240"/>
                <a:gd name="T22" fmla="*/ 137 w 323"/>
                <a:gd name="T23" fmla="*/ 81 h 240"/>
                <a:gd name="T24" fmla="*/ 119 w 323"/>
                <a:gd name="T25" fmla="*/ 81 h 240"/>
                <a:gd name="T26" fmla="*/ 108 w 323"/>
                <a:gd name="T27" fmla="*/ 92 h 240"/>
                <a:gd name="T28" fmla="*/ 85 w 323"/>
                <a:gd name="T29" fmla="*/ 98 h 240"/>
                <a:gd name="T30" fmla="*/ 66 w 323"/>
                <a:gd name="T31" fmla="*/ 121 h 240"/>
                <a:gd name="T32" fmla="*/ 45 w 323"/>
                <a:gd name="T33" fmla="*/ 173 h 240"/>
                <a:gd name="T34" fmla="*/ 0 w 323"/>
                <a:gd name="T35" fmla="*/ 238 h 240"/>
                <a:gd name="T36" fmla="*/ 43 w 323"/>
                <a:gd name="T37" fmla="*/ 240 h 240"/>
                <a:gd name="T38" fmla="*/ 263 w 323"/>
                <a:gd name="T39" fmla="*/ 173 h 240"/>
                <a:gd name="T40" fmla="*/ 273 w 323"/>
                <a:gd name="T41" fmla="*/ 94 h 240"/>
                <a:gd name="T42" fmla="*/ 323 w 323"/>
                <a:gd name="T43" fmla="*/ 48 h 2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3"/>
                <a:gd name="T67" fmla="*/ 0 h 240"/>
                <a:gd name="T68" fmla="*/ 323 w 323"/>
                <a:gd name="T69" fmla="*/ 240 h 2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3" h="240">
                  <a:moveTo>
                    <a:pt x="323" y="48"/>
                  </a:moveTo>
                  <a:lnTo>
                    <a:pt x="317" y="48"/>
                  </a:lnTo>
                  <a:lnTo>
                    <a:pt x="302" y="27"/>
                  </a:lnTo>
                  <a:lnTo>
                    <a:pt x="281" y="27"/>
                  </a:lnTo>
                  <a:lnTo>
                    <a:pt x="261" y="11"/>
                  </a:lnTo>
                  <a:lnTo>
                    <a:pt x="225" y="11"/>
                  </a:lnTo>
                  <a:lnTo>
                    <a:pt x="206" y="0"/>
                  </a:lnTo>
                  <a:lnTo>
                    <a:pt x="121" y="0"/>
                  </a:lnTo>
                  <a:lnTo>
                    <a:pt x="133" y="13"/>
                  </a:lnTo>
                  <a:lnTo>
                    <a:pt x="139" y="42"/>
                  </a:lnTo>
                  <a:lnTo>
                    <a:pt x="148" y="63"/>
                  </a:lnTo>
                  <a:lnTo>
                    <a:pt x="137" y="81"/>
                  </a:lnTo>
                  <a:lnTo>
                    <a:pt x="119" y="81"/>
                  </a:lnTo>
                  <a:lnTo>
                    <a:pt x="108" y="92"/>
                  </a:lnTo>
                  <a:lnTo>
                    <a:pt x="85" y="98"/>
                  </a:lnTo>
                  <a:lnTo>
                    <a:pt x="66" y="121"/>
                  </a:lnTo>
                  <a:lnTo>
                    <a:pt x="45" y="173"/>
                  </a:lnTo>
                  <a:lnTo>
                    <a:pt x="0" y="238"/>
                  </a:lnTo>
                  <a:lnTo>
                    <a:pt x="43" y="240"/>
                  </a:lnTo>
                  <a:lnTo>
                    <a:pt x="263" y="173"/>
                  </a:lnTo>
                  <a:lnTo>
                    <a:pt x="273" y="94"/>
                  </a:lnTo>
                  <a:lnTo>
                    <a:pt x="323" y="48"/>
                  </a:lnTo>
                  <a:close/>
                </a:path>
              </a:pathLst>
            </a:custGeom>
            <a:solidFill>
              <a:srgbClr val="FFFFFF"/>
            </a:solidFill>
            <a:ln w="0">
              <a:solidFill>
                <a:srgbClr val="FFFFFF"/>
              </a:solidFill>
              <a:round/>
              <a:headEnd/>
              <a:tailEnd/>
            </a:ln>
          </p:spPr>
          <p:txBody>
            <a:bodyPr/>
            <a:lstStyle/>
            <a:p>
              <a:endParaRPr lang="en-IN"/>
            </a:p>
          </p:txBody>
        </p:sp>
        <p:sp>
          <p:nvSpPr>
            <p:cNvPr id="19477" name="Freeform 13"/>
            <p:cNvSpPr>
              <a:spLocks/>
            </p:cNvSpPr>
            <p:nvPr/>
          </p:nvSpPr>
          <p:spPr bwMode="auto">
            <a:xfrm>
              <a:off x="1008" y="3484"/>
              <a:ext cx="476" cy="246"/>
            </a:xfrm>
            <a:custGeom>
              <a:avLst/>
              <a:gdLst>
                <a:gd name="T0" fmla="*/ 476 w 476"/>
                <a:gd name="T1" fmla="*/ 0 h 246"/>
                <a:gd name="T2" fmla="*/ 372 w 476"/>
                <a:gd name="T3" fmla="*/ 29 h 246"/>
                <a:gd name="T4" fmla="*/ 269 w 476"/>
                <a:gd name="T5" fmla="*/ 25 h 246"/>
                <a:gd name="T6" fmla="*/ 169 w 476"/>
                <a:gd name="T7" fmla="*/ 135 h 246"/>
                <a:gd name="T8" fmla="*/ 0 w 476"/>
                <a:gd name="T9" fmla="*/ 244 h 246"/>
                <a:gd name="T10" fmla="*/ 476 w 476"/>
                <a:gd name="T11" fmla="*/ 246 h 246"/>
                <a:gd name="T12" fmla="*/ 476 w 476"/>
                <a:gd name="T13" fmla="*/ 0 h 246"/>
                <a:gd name="T14" fmla="*/ 0 60000 65536"/>
                <a:gd name="T15" fmla="*/ 0 60000 65536"/>
                <a:gd name="T16" fmla="*/ 0 60000 65536"/>
                <a:gd name="T17" fmla="*/ 0 60000 65536"/>
                <a:gd name="T18" fmla="*/ 0 60000 65536"/>
                <a:gd name="T19" fmla="*/ 0 60000 65536"/>
                <a:gd name="T20" fmla="*/ 0 60000 65536"/>
                <a:gd name="T21" fmla="*/ 0 w 476"/>
                <a:gd name="T22" fmla="*/ 0 h 246"/>
                <a:gd name="T23" fmla="*/ 476 w 476"/>
                <a:gd name="T24" fmla="*/ 246 h 2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6" h="246">
                  <a:moveTo>
                    <a:pt x="476" y="0"/>
                  </a:moveTo>
                  <a:lnTo>
                    <a:pt x="372" y="29"/>
                  </a:lnTo>
                  <a:lnTo>
                    <a:pt x="269" y="25"/>
                  </a:lnTo>
                  <a:lnTo>
                    <a:pt x="169" y="135"/>
                  </a:lnTo>
                  <a:lnTo>
                    <a:pt x="0" y="244"/>
                  </a:lnTo>
                  <a:lnTo>
                    <a:pt x="476" y="246"/>
                  </a:lnTo>
                  <a:lnTo>
                    <a:pt x="476"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478" name="Rectangle 14"/>
            <p:cNvSpPr>
              <a:spLocks noChangeArrowheads="1"/>
            </p:cNvSpPr>
            <p:nvPr/>
          </p:nvSpPr>
          <p:spPr bwMode="auto">
            <a:xfrm>
              <a:off x="1392" y="2640"/>
              <a:ext cx="432" cy="336"/>
            </a:xfrm>
            <a:prstGeom prst="rect">
              <a:avLst/>
            </a:prstGeom>
            <a:solidFill>
              <a:schemeClr val="folHlink"/>
            </a:solidFill>
            <a:ln w="9525">
              <a:solidFill>
                <a:schemeClr val="tx1"/>
              </a:solidFill>
              <a:miter lim="800000"/>
              <a:headEnd/>
              <a:tailEnd/>
            </a:ln>
          </p:spPr>
          <p:txBody>
            <a:bodyPr wrap="none" anchor="ctr"/>
            <a:lstStyle/>
            <a:p>
              <a:pPr eaLnBrk="1" hangingPunct="1"/>
              <a:endParaRPr lang="en-US" altLang="en-US"/>
            </a:p>
          </p:txBody>
        </p:sp>
      </p:grpSp>
      <p:sp>
        <p:nvSpPr>
          <p:cNvPr id="19461" name="Text Box 15"/>
          <p:cNvSpPr txBox="1">
            <a:spLocks noChangeArrowheads="1"/>
          </p:cNvSpPr>
          <p:nvPr/>
        </p:nvSpPr>
        <p:spPr bwMode="auto">
          <a:xfrm>
            <a:off x="914400" y="6096000"/>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eaLnBrk="1" hangingPunct="1"/>
            <a:r>
              <a:rPr lang="en-US" altLang="en-US"/>
              <a:t>Hacker</a:t>
            </a:r>
          </a:p>
        </p:txBody>
      </p:sp>
      <p:grpSp>
        <p:nvGrpSpPr>
          <p:cNvPr id="32774" name="Group 16"/>
          <p:cNvGrpSpPr>
            <a:grpSpLocks/>
          </p:cNvGrpSpPr>
          <p:nvPr/>
        </p:nvGrpSpPr>
        <p:grpSpPr bwMode="auto">
          <a:xfrm>
            <a:off x="3276600" y="304800"/>
            <a:ext cx="2819400" cy="1524000"/>
            <a:chOff x="2208" y="1680"/>
            <a:chExt cx="1776" cy="960"/>
          </a:xfrm>
          <a:solidFill>
            <a:srgbClr val="00B0F0"/>
          </a:solidFill>
        </p:grpSpPr>
        <p:sp>
          <p:nvSpPr>
            <p:cNvPr id="32781" name="Freeform 17"/>
            <p:cNvSpPr>
              <a:spLocks/>
            </p:cNvSpPr>
            <p:nvPr/>
          </p:nvSpPr>
          <p:spPr bwMode="auto">
            <a:xfrm>
              <a:off x="2208" y="1680"/>
              <a:ext cx="1776" cy="960"/>
            </a:xfrm>
            <a:custGeom>
              <a:avLst/>
              <a:gdLst>
                <a:gd name="T0" fmla="*/ 111 w 1776"/>
                <a:gd name="T1" fmla="*/ 328 h 960"/>
                <a:gd name="T2" fmla="*/ 46 w 1776"/>
                <a:gd name="T3" fmla="*/ 362 h 960"/>
                <a:gd name="T4" fmla="*/ 12 w 1776"/>
                <a:gd name="T5" fmla="*/ 403 h 960"/>
                <a:gd name="T6" fmla="*/ 0 w 1776"/>
                <a:gd name="T7" fmla="*/ 451 h 960"/>
                <a:gd name="T8" fmla="*/ 24 w 1776"/>
                <a:gd name="T9" fmla="*/ 516 h 960"/>
                <a:gd name="T10" fmla="*/ 88 w 1776"/>
                <a:gd name="T11" fmla="*/ 565 h 960"/>
                <a:gd name="T12" fmla="*/ 58 w 1776"/>
                <a:gd name="T13" fmla="*/ 593 h 960"/>
                <a:gd name="T14" fmla="*/ 40 w 1776"/>
                <a:gd name="T15" fmla="*/ 641 h 960"/>
                <a:gd name="T16" fmla="*/ 47 w 1776"/>
                <a:gd name="T17" fmla="*/ 692 h 960"/>
                <a:gd name="T18" fmla="*/ 80 w 1776"/>
                <a:gd name="T19" fmla="*/ 737 h 960"/>
                <a:gd name="T20" fmla="*/ 133 w 1776"/>
                <a:gd name="T21" fmla="*/ 768 h 960"/>
                <a:gd name="T22" fmla="*/ 200 w 1776"/>
                <a:gd name="T23" fmla="*/ 783 h 960"/>
                <a:gd name="T24" fmla="*/ 249 w 1776"/>
                <a:gd name="T25" fmla="*/ 797 h 960"/>
                <a:gd name="T26" fmla="*/ 320 w 1776"/>
                <a:gd name="T27" fmla="*/ 853 h 960"/>
                <a:gd name="T28" fmla="*/ 451 w 1776"/>
                <a:gd name="T29" fmla="*/ 897 h 960"/>
                <a:gd name="T30" fmla="*/ 535 w 1776"/>
                <a:gd name="T31" fmla="*/ 902 h 960"/>
                <a:gd name="T32" fmla="*/ 619 w 1776"/>
                <a:gd name="T33" fmla="*/ 889 h 960"/>
                <a:gd name="T34" fmla="*/ 677 w 1776"/>
                <a:gd name="T35" fmla="*/ 869 h 960"/>
                <a:gd name="T36" fmla="*/ 777 w 1776"/>
                <a:gd name="T37" fmla="*/ 936 h 960"/>
                <a:gd name="T38" fmla="*/ 907 w 1776"/>
                <a:gd name="T39" fmla="*/ 960 h 960"/>
                <a:gd name="T40" fmla="*/ 996 w 1776"/>
                <a:gd name="T41" fmla="*/ 949 h 960"/>
                <a:gd name="T42" fmla="*/ 1073 w 1776"/>
                <a:gd name="T43" fmla="*/ 920 h 960"/>
                <a:gd name="T44" fmla="*/ 1134 w 1776"/>
                <a:gd name="T45" fmla="*/ 874 h 960"/>
                <a:gd name="T46" fmla="*/ 1173 w 1776"/>
                <a:gd name="T47" fmla="*/ 814 h 960"/>
                <a:gd name="T48" fmla="*/ 1266 w 1776"/>
                <a:gd name="T49" fmla="*/ 840 h 960"/>
                <a:gd name="T50" fmla="*/ 1370 w 1776"/>
                <a:gd name="T51" fmla="*/ 834 h 960"/>
                <a:gd name="T52" fmla="*/ 1450 w 1776"/>
                <a:gd name="T53" fmla="*/ 803 h 960"/>
                <a:gd name="T54" fmla="*/ 1508 w 1776"/>
                <a:gd name="T55" fmla="*/ 752 h 960"/>
                <a:gd name="T56" fmla="*/ 1536 w 1776"/>
                <a:gd name="T57" fmla="*/ 687 h 960"/>
                <a:gd name="T58" fmla="*/ 1587 w 1776"/>
                <a:gd name="T59" fmla="*/ 659 h 960"/>
                <a:gd name="T60" fmla="*/ 1673 w 1776"/>
                <a:gd name="T61" fmla="*/ 625 h 960"/>
                <a:gd name="T62" fmla="*/ 1737 w 1776"/>
                <a:gd name="T63" fmla="*/ 570 h 960"/>
                <a:gd name="T64" fmla="*/ 1771 w 1776"/>
                <a:gd name="T65" fmla="*/ 502 h 960"/>
                <a:gd name="T66" fmla="*/ 1772 w 1776"/>
                <a:gd name="T67" fmla="*/ 432 h 960"/>
                <a:gd name="T68" fmla="*/ 1743 w 1776"/>
                <a:gd name="T69" fmla="*/ 369 h 960"/>
                <a:gd name="T70" fmla="*/ 1725 w 1776"/>
                <a:gd name="T71" fmla="*/ 325 h 960"/>
                <a:gd name="T72" fmla="*/ 1734 w 1776"/>
                <a:gd name="T73" fmla="*/ 263 h 960"/>
                <a:gd name="T74" fmla="*/ 1717 w 1776"/>
                <a:gd name="T75" fmla="*/ 212 h 960"/>
                <a:gd name="T76" fmla="*/ 1679 w 1776"/>
                <a:gd name="T77" fmla="*/ 169 h 960"/>
                <a:gd name="T78" fmla="*/ 1608 w 1776"/>
                <a:gd name="T79" fmla="*/ 130 h 960"/>
                <a:gd name="T80" fmla="*/ 1570 w 1776"/>
                <a:gd name="T81" fmla="*/ 108 h 960"/>
                <a:gd name="T82" fmla="*/ 1540 w 1776"/>
                <a:gd name="T83" fmla="*/ 62 h 960"/>
                <a:gd name="T84" fmla="*/ 1478 w 1776"/>
                <a:gd name="T85" fmla="*/ 20 h 960"/>
                <a:gd name="T86" fmla="*/ 1413 w 1776"/>
                <a:gd name="T87" fmla="*/ 2 h 960"/>
                <a:gd name="T88" fmla="*/ 1335 w 1776"/>
                <a:gd name="T89" fmla="*/ 4 h 960"/>
                <a:gd name="T90" fmla="*/ 1258 w 1776"/>
                <a:gd name="T91" fmla="*/ 30 h 960"/>
                <a:gd name="T92" fmla="*/ 1212 w 1776"/>
                <a:gd name="T93" fmla="*/ 40 h 960"/>
                <a:gd name="T94" fmla="*/ 1144 w 1776"/>
                <a:gd name="T95" fmla="*/ 8 h 960"/>
                <a:gd name="T96" fmla="*/ 1058 w 1776"/>
                <a:gd name="T97" fmla="*/ 1 h 960"/>
                <a:gd name="T98" fmla="*/ 969 w 1776"/>
                <a:gd name="T99" fmla="*/ 30 h 960"/>
                <a:gd name="T100" fmla="*/ 923 w 1776"/>
                <a:gd name="T101" fmla="*/ 75 h 960"/>
                <a:gd name="T102" fmla="*/ 852 w 1776"/>
                <a:gd name="T103" fmla="*/ 41 h 960"/>
                <a:gd name="T104" fmla="*/ 769 w 1776"/>
                <a:gd name="T105" fmla="*/ 29 h 960"/>
                <a:gd name="T106" fmla="*/ 656 w 1776"/>
                <a:gd name="T107" fmla="*/ 52 h 960"/>
                <a:gd name="T108" fmla="*/ 576 w 1776"/>
                <a:gd name="T109" fmla="*/ 115 h 960"/>
                <a:gd name="T110" fmla="*/ 472 w 1776"/>
                <a:gd name="T111" fmla="*/ 90 h 960"/>
                <a:gd name="T112" fmla="*/ 352 w 1776"/>
                <a:gd name="T113" fmla="*/ 97 h 960"/>
                <a:gd name="T114" fmla="*/ 258 w 1776"/>
                <a:gd name="T115" fmla="*/ 135 h 960"/>
                <a:gd name="T116" fmla="*/ 190 w 1776"/>
                <a:gd name="T117" fmla="*/ 195 h 960"/>
                <a:gd name="T118" fmla="*/ 158 w 1776"/>
                <a:gd name="T119" fmla="*/ 271 h 9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76"/>
                <a:gd name="T181" fmla="*/ 0 h 960"/>
                <a:gd name="T182" fmla="*/ 1776 w 1776"/>
                <a:gd name="T183" fmla="*/ 960 h 96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76" h="960">
                  <a:moveTo>
                    <a:pt x="160" y="319"/>
                  </a:moveTo>
                  <a:lnTo>
                    <a:pt x="143" y="321"/>
                  </a:lnTo>
                  <a:lnTo>
                    <a:pt x="127" y="324"/>
                  </a:lnTo>
                  <a:lnTo>
                    <a:pt x="111" y="328"/>
                  </a:lnTo>
                  <a:lnTo>
                    <a:pt x="97" y="333"/>
                  </a:lnTo>
                  <a:lnTo>
                    <a:pt x="69" y="346"/>
                  </a:lnTo>
                  <a:lnTo>
                    <a:pt x="57" y="354"/>
                  </a:lnTo>
                  <a:lnTo>
                    <a:pt x="46" y="362"/>
                  </a:lnTo>
                  <a:lnTo>
                    <a:pt x="36" y="371"/>
                  </a:lnTo>
                  <a:lnTo>
                    <a:pt x="27" y="381"/>
                  </a:lnTo>
                  <a:lnTo>
                    <a:pt x="19" y="392"/>
                  </a:lnTo>
                  <a:lnTo>
                    <a:pt x="12" y="403"/>
                  </a:lnTo>
                  <a:lnTo>
                    <a:pt x="7" y="414"/>
                  </a:lnTo>
                  <a:lnTo>
                    <a:pt x="3" y="426"/>
                  </a:lnTo>
                  <a:lnTo>
                    <a:pt x="1" y="438"/>
                  </a:lnTo>
                  <a:lnTo>
                    <a:pt x="0" y="451"/>
                  </a:lnTo>
                  <a:lnTo>
                    <a:pt x="2" y="468"/>
                  </a:lnTo>
                  <a:lnTo>
                    <a:pt x="6" y="485"/>
                  </a:lnTo>
                  <a:lnTo>
                    <a:pt x="14" y="501"/>
                  </a:lnTo>
                  <a:lnTo>
                    <a:pt x="24" y="516"/>
                  </a:lnTo>
                  <a:lnTo>
                    <a:pt x="36" y="531"/>
                  </a:lnTo>
                  <a:lnTo>
                    <a:pt x="52" y="544"/>
                  </a:lnTo>
                  <a:lnTo>
                    <a:pt x="69" y="555"/>
                  </a:lnTo>
                  <a:lnTo>
                    <a:pt x="88" y="565"/>
                  </a:lnTo>
                  <a:lnTo>
                    <a:pt x="87" y="563"/>
                  </a:lnTo>
                  <a:lnTo>
                    <a:pt x="76" y="572"/>
                  </a:lnTo>
                  <a:lnTo>
                    <a:pt x="66" y="583"/>
                  </a:lnTo>
                  <a:lnTo>
                    <a:pt x="58" y="593"/>
                  </a:lnTo>
                  <a:lnTo>
                    <a:pt x="51" y="605"/>
                  </a:lnTo>
                  <a:lnTo>
                    <a:pt x="46" y="616"/>
                  </a:lnTo>
                  <a:lnTo>
                    <a:pt x="42" y="628"/>
                  </a:lnTo>
                  <a:lnTo>
                    <a:pt x="40" y="641"/>
                  </a:lnTo>
                  <a:lnTo>
                    <a:pt x="39" y="653"/>
                  </a:lnTo>
                  <a:lnTo>
                    <a:pt x="40" y="667"/>
                  </a:lnTo>
                  <a:lnTo>
                    <a:pt x="43" y="680"/>
                  </a:lnTo>
                  <a:lnTo>
                    <a:pt x="47" y="692"/>
                  </a:lnTo>
                  <a:lnTo>
                    <a:pt x="53" y="704"/>
                  </a:lnTo>
                  <a:lnTo>
                    <a:pt x="61" y="716"/>
                  </a:lnTo>
                  <a:lnTo>
                    <a:pt x="70" y="727"/>
                  </a:lnTo>
                  <a:lnTo>
                    <a:pt x="80" y="737"/>
                  </a:lnTo>
                  <a:lnTo>
                    <a:pt x="91" y="746"/>
                  </a:lnTo>
                  <a:lnTo>
                    <a:pt x="104" y="754"/>
                  </a:lnTo>
                  <a:lnTo>
                    <a:pt x="118" y="762"/>
                  </a:lnTo>
                  <a:lnTo>
                    <a:pt x="133" y="768"/>
                  </a:lnTo>
                  <a:lnTo>
                    <a:pt x="148" y="774"/>
                  </a:lnTo>
                  <a:lnTo>
                    <a:pt x="165" y="778"/>
                  </a:lnTo>
                  <a:lnTo>
                    <a:pt x="182" y="781"/>
                  </a:lnTo>
                  <a:lnTo>
                    <a:pt x="200" y="783"/>
                  </a:lnTo>
                  <a:lnTo>
                    <a:pt x="218" y="784"/>
                  </a:lnTo>
                  <a:lnTo>
                    <a:pt x="239" y="784"/>
                  </a:lnTo>
                  <a:lnTo>
                    <a:pt x="238" y="784"/>
                  </a:lnTo>
                  <a:lnTo>
                    <a:pt x="249" y="797"/>
                  </a:lnTo>
                  <a:lnTo>
                    <a:pt x="262" y="810"/>
                  </a:lnTo>
                  <a:lnTo>
                    <a:pt x="275" y="822"/>
                  </a:lnTo>
                  <a:lnTo>
                    <a:pt x="289" y="833"/>
                  </a:lnTo>
                  <a:lnTo>
                    <a:pt x="320" y="853"/>
                  </a:lnTo>
                  <a:lnTo>
                    <a:pt x="355" y="870"/>
                  </a:lnTo>
                  <a:lnTo>
                    <a:pt x="392" y="884"/>
                  </a:lnTo>
                  <a:lnTo>
                    <a:pt x="431" y="894"/>
                  </a:lnTo>
                  <a:lnTo>
                    <a:pt x="451" y="897"/>
                  </a:lnTo>
                  <a:lnTo>
                    <a:pt x="472" y="900"/>
                  </a:lnTo>
                  <a:lnTo>
                    <a:pt x="493" y="902"/>
                  </a:lnTo>
                  <a:lnTo>
                    <a:pt x="514" y="902"/>
                  </a:lnTo>
                  <a:lnTo>
                    <a:pt x="535" y="902"/>
                  </a:lnTo>
                  <a:lnTo>
                    <a:pt x="557" y="900"/>
                  </a:lnTo>
                  <a:lnTo>
                    <a:pt x="578" y="897"/>
                  </a:lnTo>
                  <a:lnTo>
                    <a:pt x="599" y="894"/>
                  </a:lnTo>
                  <a:lnTo>
                    <a:pt x="619" y="889"/>
                  </a:lnTo>
                  <a:lnTo>
                    <a:pt x="639" y="883"/>
                  </a:lnTo>
                  <a:lnTo>
                    <a:pt x="658" y="877"/>
                  </a:lnTo>
                  <a:lnTo>
                    <a:pt x="677" y="869"/>
                  </a:lnTo>
                  <a:lnTo>
                    <a:pt x="698" y="889"/>
                  </a:lnTo>
                  <a:lnTo>
                    <a:pt x="722" y="907"/>
                  </a:lnTo>
                  <a:lnTo>
                    <a:pt x="748" y="923"/>
                  </a:lnTo>
                  <a:lnTo>
                    <a:pt x="777" y="936"/>
                  </a:lnTo>
                  <a:lnTo>
                    <a:pt x="807" y="946"/>
                  </a:lnTo>
                  <a:lnTo>
                    <a:pt x="839" y="954"/>
                  </a:lnTo>
                  <a:lnTo>
                    <a:pt x="873" y="958"/>
                  </a:lnTo>
                  <a:lnTo>
                    <a:pt x="907" y="960"/>
                  </a:lnTo>
                  <a:lnTo>
                    <a:pt x="930" y="959"/>
                  </a:lnTo>
                  <a:lnTo>
                    <a:pt x="952" y="957"/>
                  </a:lnTo>
                  <a:lnTo>
                    <a:pt x="974" y="954"/>
                  </a:lnTo>
                  <a:lnTo>
                    <a:pt x="996" y="949"/>
                  </a:lnTo>
                  <a:lnTo>
                    <a:pt x="1016" y="944"/>
                  </a:lnTo>
                  <a:lnTo>
                    <a:pt x="1036" y="937"/>
                  </a:lnTo>
                  <a:lnTo>
                    <a:pt x="1055" y="929"/>
                  </a:lnTo>
                  <a:lnTo>
                    <a:pt x="1073" y="920"/>
                  </a:lnTo>
                  <a:lnTo>
                    <a:pt x="1090" y="910"/>
                  </a:lnTo>
                  <a:lnTo>
                    <a:pt x="1106" y="898"/>
                  </a:lnTo>
                  <a:lnTo>
                    <a:pt x="1121" y="886"/>
                  </a:lnTo>
                  <a:lnTo>
                    <a:pt x="1134" y="874"/>
                  </a:lnTo>
                  <a:lnTo>
                    <a:pt x="1146" y="860"/>
                  </a:lnTo>
                  <a:lnTo>
                    <a:pt x="1157" y="845"/>
                  </a:lnTo>
                  <a:lnTo>
                    <a:pt x="1166" y="830"/>
                  </a:lnTo>
                  <a:lnTo>
                    <a:pt x="1173" y="814"/>
                  </a:lnTo>
                  <a:lnTo>
                    <a:pt x="1173" y="816"/>
                  </a:lnTo>
                  <a:lnTo>
                    <a:pt x="1203" y="827"/>
                  </a:lnTo>
                  <a:lnTo>
                    <a:pt x="1234" y="835"/>
                  </a:lnTo>
                  <a:lnTo>
                    <a:pt x="1266" y="840"/>
                  </a:lnTo>
                  <a:lnTo>
                    <a:pt x="1299" y="842"/>
                  </a:lnTo>
                  <a:lnTo>
                    <a:pt x="1323" y="841"/>
                  </a:lnTo>
                  <a:lnTo>
                    <a:pt x="1347" y="839"/>
                  </a:lnTo>
                  <a:lnTo>
                    <a:pt x="1370" y="834"/>
                  </a:lnTo>
                  <a:lnTo>
                    <a:pt x="1391" y="829"/>
                  </a:lnTo>
                  <a:lnTo>
                    <a:pt x="1412" y="821"/>
                  </a:lnTo>
                  <a:lnTo>
                    <a:pt x="1432" y="813"/>
                  </a:lnTo>
                  <a:lnTo>
                    <a:pt x="1450" y="803"/>
                  </a:lnTo>
                  <a:lnTo>
                    <a:pt x="1467" y="792"/>
                  </a:lnTo>
                  <a:lnTo>
                    <a:pt x="1482" y="779"/>
                  </a:lnTo>
                  <a:lnTo>
                    <a:pt x="1496" y="766"/>
                  </a:lnTo>
                  <a:lnTo>
                    <a:pt x="1508" y="752"/>
                  </a:lnTo>
                  <a:lnTo>
                    <a:pt x="1518" y="737"/>
                  </a:lnTo>
                  <a:lnTo>
                    <a:pt x="1526" y="721"/>
                  </a:lnTo>
                  <a:lnTo>
                    <a:pt x="1532" y="704"/>
                  </a:lnTo>
                  <a:lnTo>
                    <a:pt x="1536" y="687"/>
                  </a:lnTo>
                  <a:lnTo>
                    <a:pt x="1537" y="669"/>
                  </a:lnTo>
                  <a:lnTo>
                    <a:pt x="1537" y="668"/>
                  </a:lnTo>
                  <a:lnTo>
                    <a:pt x="1562" y="665"/>
                  </a:lnTo>
                  <a:lnTo>
                    <a:pt x="1587" y="659"/>
                  </a:lnTo>
                  <a:lnTo>
                    <a:pt x="1610" y="653"/>
                  </a:lnTo>
                  <a:lnTo>
                    <a:pt x="1632" y="645"/>
                  </a:lnTo>
                  <a:lnTo>
                    <a:pt x="1653" y="635"/>
                  </a:lnTo>
                  <a:lnTo>
                    <a:pt x="1673" y="625"/>
                  </a:lnTo>
                  <a:lnTo>
                    <a:pt x="1691" y="613"/>
                  </a:lnTo>
                  <a:lnTo>
                    <a:pt x="1708" y="600"/>
                  </a:lnTo>
                  <a:lnTo>
                    <a:pt x="1723" y="585"/>
                  </a:lnTo>
                  <a:lnTo>
                    <a:pt x="1737" y="570"/>
                  </a:lnTo>
                  <a:lnTo>
                    <a:pt x="1748" y="554"/>
                  </a:lnTo>
                  <a:lnTo>
                    <a:pt x="1758" y="538"/>
                  </a:lnTo>
                  <a:lnTo>
                    <a:pt x="1766" y="520"/>
                  </a:lnTo>
                  <a:lnTo>
                    <a:pt x="1771" y="502"/>
                  </a:lnTo>
                  <a:lnTo>
                    <a:pt x="1775" y="484"/>
                  </a:lnTo>
                  <a:lnTo>
                    <a:pt x="1776" y="465"/>
                  </a:lnTo>
                  <a:lnTo>
                    <a:pt x="1775" y="448"/>
                  </a:lnTo>
                  <a:lnTo>
                    <a:pt x="1772" y="432"/>
                  </a:lnTo>
                  <a:lnTo>
                    <a:pt x="1767" y="415"/>
                  </a:lnTo>
                  <a:lnTo>
                    <a:pt x="1761" y="399"/>
                  </a:lnTo>
                  <a:lnTo>
                    <a:pt x="1753" y="384"/>
                  </a:lnTo>
                  <a:lnTo>
                    <a:pt x="1743" y="369"/>
                  </a:lnTo>
                  <a:lnTo>
                    <a:pt x="1731" y="355"/>
                  </a:lnTo>
                  <a:lnTo>
                    <a:pt x="1718" y="341"/>
                  </a:lnTo>
                  <a:lnTo>
                    <a:pt x="1718" y="340"/>
                  </a:lnTo>
                  <a:lnTo>
                    <a:pt x="1725" y="325"/>
                  </a:lnTo>
                  <a:lnTo>
                    <a:pt x="1731" y="309"/>
                  </a:lnTo>
                  <a:lnTo>
                    <a:pt x="1734" y="293"/>
                  </a:lnTo>
                  <a:lnTo>
                    <a:pt x="1735" y="277"/>
                  </a:lnTo>
                  <a:lnTo>
                    <a:pt x="1734" y="263"/>
                  </a:lnTo>
                  <a:lnTo>
                    <a:pt x="1732" y="250"/>
                  </a:lnTo>
                  <a:lnTo>
                    <a:pt x="1728" y="237"/>
                  </a:lnTo>
                  <a:lnTo>
                    <a:pt x="1723" y="225"/>
                  </a:lnTo>
                  <a:lnTo>
                    <a:pt x="1717" y="212"/>
                  </a:lnTo>
                  <a:lnTo>
                    <a:pt x="1709" y="201"/>
                  </a:lnTo>
                  <a:lnTo>
                    <a:pt x="1700" y="189"/>
                  </a:lnTo>
                  <a:lnTo>
                    <a:pt x="1690" y="179"/>
                  </a:lnTo>
                  <a:lnTo>
                    <a:pt x="1679" y="169"/>
                  </a:lnTo>
                  <a:lnTo>
                    <a:pt x="1667" y="159"/>
                  </a:lnTo>
                  <a:lnTo>
                    <a:pt x="1653" y="151"/>
                  </a:lnTo>
                  <a:lnTo>
                    <a:pt x="1639" y="143"/>
                  </a:lnTo>
                  <a:lnTo>
                    <a:pt x="1608" y="130"/>
                  </a:lnTo>
                  <a:lnTo>
                    <a:pt x="1591" y="125"/>
                  </a:lnTo>
                  <a:lnTo>
                    <a:pt x="1574" y="121"/>
                  </a:lnTo>
                  <a:lnTo>
                    <a:pt x="1570" y="108"/>
                  </a:lnTo>
                  <a:lnTo>
                    <a:pt x="1565" y="96"/>
                  </a:lnTo>
                  <a:lnTo>
                    <a:pt x="1558" y="84"/>
                  </a:lnTo>
                  <a:lnTo>
                    <a:pt x="1550" y="73"/>
                  </a:lnTo>
                  <a:lnTo>
                    <a:pt x="1540" y="62"/>
                  </a:lnTo>
                  <a:lnTo>
                    <a:pt x="1530" y="52"/>
                  </a:lnTo>
                  <a:lnTo>
                    <a:pt x="1518" y="43"/>
                  </a:lnTo>
                  <a:lnTo>
                    <a:pt x="1506" y="34"/>
                  </a:lnTo>
                  <a:lnTo>
                    <a:pt x="1478" y="20"/>
                  </a:lnTo>
                  <a:lnTo>
                    <a:pt x="1463" y="14"/>
                  </a:lnTo>
                  <a:lnTo>
                    <a:pt x="1447" y="9"/>
                  </a:lnTo>
                  <a:lnTo>
                    <a:pt x="1430" y="5"/>
                  </a:lnTo>
                  <a:lnTo>
                    <a:pt x="1413" y="2"/>
                  </a:lnTo>
                  <a:lnTo>
                    <a:pt x="1396" y="1"/>
                  </a:lnTo>
                  <a:lnTo>
                    <a:pt x="1378" y="0"/>
                  </a:lnTo>
                  <a:lnTo>
                    <a:pt x="1356" y="1"/>
                  </a:lnTo>
                  <a:lnTo>
                    <a:pt x="1335" y="4"/>
                  </a:lnTo>
                  <a:lnTo>
                    <a:pt x="1314" y="8"/>
                  </a:lnTo>
                  <a:lnTo>
                    <a:pt x="1294" y="14"/>
                  </a:lnTo>
                  <a:lnTo>
                    <a:pt x="1275" y="21"/>
                  </a:lnTo>
                  <a:lnTo>
                    <a:pt x="1258" y="30"/>
                  </a:lnTo>
                  <a:lnTo>
                    <a:pt x="1241" y="40"/>
                  </a:lnTo>
                  <a:lnTo>
                    <a:pt x="1226" y="52"/>
                  </a:lnTo>
                  <a:lnTo>
                    <a:pt x="1212" y="40"/>
                  </a:lnTo>
                  <a:lnTo>
                    <a:pt x="1197" y="30"/>
                  </a:lnTo>
                  <a:lnTo>
                    <a:pt x="1181" y="21"/>
                  </a:lnTo>
                  <a:lnTo>
                    <a:pt x="1163" y="14"/>
                  </a:lnTo>
                  <a:lnTo>
                    <a:pt x="1144" y="8"/>
                  </a:lnTo>
                  <a:lnTo>
                    <a:pt x="1124" y="4"/>
                  </a:lnTo>
                  <a:lnTo>
                    <a:pt x="1104" y="1"/>
                  </a:lnTo>
                  <a:lnTo>
                    <a:pt x="1083" y="0"/>
                  </a:lnTo>
                  <a:lnTo>
                    <a:pt x="1058" y="1"/>
                  </a:lnTo>
                  <a:lnTo>
                    <a:pt x="1034" y="5"/>
                  </a:lnTo>
                  <a:lnTo>
                    <a:pt x="1010" y="11"/>
                  </a:lnTo>
                  <a:lnTo>
                    <a:pt x="989" y="20"/>
                  </a:lnTo>
                  <a:lnTo>
                    <a:pt x="969" y="30"/>
                  </a:lnTo>
                  <a:lnTo>
                    <a:pt x="951" y="43"/>
                  </a:lnTo>
                  <a:lnTo>
                    <a:pt x="936" y="57"/>
                  </a:lnTo>
                  <a:lnTo>
                    <a:pt x="923" y="73"/>
                  </a:lnTo>
                  <a:lnTo>
                    <a:pt x="923" y="75"/>
                  </a:lnTo>
                  <a:lnTo>
                    <a:pt x="907" y="65"/>
                  </a:lnTo>
                  <a:lnTo>
                    <a:pt x="890" y="56"/>
                  </a:lnTo>
                  <a:lnTo>
                    <a:pt x="872" y="48"/>
                  </a:lnTo>
                  <a:lnTo>
                    <a:pt x="852" y="41"/>
                  </a:lnTo>
                  <a:lnTo>
                    <a:pt x="832" y="36"/>
                  </a:lnTo>
                  <a:lnTo>
                    <a:pt x="812" y="32"/>
                  </a:lnTo>
                  <a:lnTo>
                    <a:pt x="791" y="30"/>
                  </a:lnTo>
                  <a:lnTo>
                    <a:pt x="769" y="29"/>
                  </a:lnTo>
                  <a:lnTo>
                    <a:pt x="739" y="31"/>
                  </a:lnTo>
                  <a:lnTo>
                    <a:pt x="710" y="35"/>
                  </a:lnTo>
                  <a:lnTo>
                    <a:pt x="682" y="42"/>
                  </a:lnTo>
                  <a:lnTo>
                    <a:pt x="656" y="52"/>
                  </a:lnTo>
                  <a:lnTo>
                    <a:pt x="632" y="65"/>
                  </a:lnTo>
                  <a:lnTo>
                    <a:pt x="611" y="79"/>
                  </a:lnTo>
                  <a:lnTo>
                    <a:pt x="592" y="96"/>
                  </a:lnTo>
                  <a:lnTo>
                    <a:pt x="576" y="115"/>
                  </a:lnTo>
                  <a:lnTo>
                    <a:pt x="575" y="116"/>
                  </a:lnTo>
                  <a:lnTo>
                    <a:pt x="542" y="104"/>
                  </a:lnTo>
                  <a:lnTo>
                    <a:pt x="508" y="95"/>
                  </a:lnTo>
                  <a:lnTo>
                    <a:pt x="472" y="90"/>
                  </a:lnTo>
                  <a:lnTo>
                    <a:pt x="435" y="88"/>
                  </a:lnTo>
                  <a:lnTo>
                    <a:pt x="407" y="89"/>
                  </a:lnTo>
                  <a:lnTo>
                    <a:pt x="379" y="92"/>
                  </a:lnTo>
                  <a:lnTo>
                    <a:pt x="352" y="97"/>
                  </a:lnTo>
                  <a:lnTo>
                    <a:pt x="327" y="104"/>
                  </a:lnTo>
                  <a:lnTo>
                    <a:pt x="302" y="113"/>
                  </a:lnTo>
                  <a:lnTo>
                    <a:pt x="279" y="123"/>
                  </a:lnTo>
                  <a:lnTo>
                    <a:pt x="258" y="135"/>
                  </a:lnTo>
                  <a:lnTo>
                    <a:pt x="238" y="148"/>
                  </a:lnTo>
                  <a:lnTo>
                    <a:pt x="220" y="162"/>
                  </a:lnTo>
                  <a:lnTo>
                    <a:pt x="204" y="178"/>
                  </a:lnTo>
                  <a:lnTo>
                    <a:pt x="190" y="195"/>
                  </a:lnTo>
                  <a:lnTo>
                    <a:pt x="179" y="212"/>
                  </a:lnTo>
                  <a:lnTo>
                    <a:pt x="169" y="231"/>
                  </a:lnTo>
                  <a:lnTo>
                    <a:pt x="163" y="251"/>
                  </a:lnTo>
                  <a:lnTo>
                    <a:pt x="158" y="271"/>
                  </a:lnTo>
                  <a:lnTo>
                    <a:pt x="157" y="292"/>
                  </a:lnTo>
                  <a:lnTo>
                    <a:pt x="158" y="306"/>
                  </a:lnTo>
                  <a:lnTo>
                    <a:pt x="160" y="319"/>
                  </a:lnTo>
                  <a:close/>
                </a:path>
              </a:pathLst>
            </a:custGeom>
            <a:grpFill/>
            <a:ln w="9525">
              <a:solidFill>
                <a:srgbClr val="000000"/>
              </a:solidFill>
              <a:round/>
              <a:headEnd/>
              <a:tailEnd/>
            </a:ln>
          </p:spPr>
          <p:txBody>
            <a:bodyPr/>
            <a:lstStyle/>
            <a:p>
              <a:pPr eaLnBrk="1" hangingPunct="1">
                <a:defRPr/>
              </a:pPr>
              <a:endParaRPr lang="en-US"/>
            </a:p>
          </p:txBody>
        </p:sp>
        <p:sp>
          <p:nvSpPr>
            <p:cNvPr id="32782" name="Freeform 18"/>
            <p:cNvSpPr>
              <a:spLocks/>
            </p:cNvSpPr>
            <p:nvPr/>
          </p:nvSpPr>
          <p:spPr bwMode="auto">
            <a:xfrm>
              <a:off x="2296" y="2245"/>
              <a:ext cx="104" cy="18"/>
            </a:xfrm>
            <a:custGeom>
              <a:avLst/>
              <a:gdLst>
                <a:gd name="T0" fmla="*/ 0 w 104"/>
                <a:gd name="T1" fmla="*/ 0 h 18"/>
                <a:gd name="T2" fmla="*/ 22 w 104"/>
                <a:gd name="T3" fmla="*/ 7 h 18"/>
                <a:gd name="T4" fmla="*/ 44 w 104"/>
                <a:gd name="T5" fmla="*/ 13 h 18"/>
                <a:gd name="T6" fmla="*/ 67 w 104"/>
                <a:gd name="T7" fmla="*/ 17 h 18"/>
                <a:gd name="T8" fmla="*/ 91 w 104"/>
                <a:gd name="T9" fmla="*/ 18 h 18"/>
                <a:gd name="T10" fmla="*/ 98 w 104"/>
                <a:gd name="T11" fmla="*/ 18 h 18"/>
                <a:gd name="T12" fmla="*/ 104 w 104"/>
                <a:gd name="T13" fmla="*/ 17 h 18"/>
                <a:gd name="T14" fmla="*/ 0 60000 65536"/>
                <a:gd name="T15" fmla="*/ 0 60000 65536"/>
                <a:gd name="T16" fmla="*/ 0 60000 65536"/>
                <a:gd name="T17" fmla="*/ 0 60000 65536"/>
                <a:gd name="T18" fmla="*/ 0 60000 65536"/>
                <a:gd name="T19" fmla="*/ 0 60000 65536"/>
                <a:gd name="T20" fmla="*/ 0 60000 65536"/>
                <a:gd name="T21" fmla="*/ 0 w 104"/>
                <a:gd name="T22" fmla="*/ 0 h 18"/>
                <a:gd name="T23" fmla="*/ 104 w 10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18">
                  <a:moveTo>
                    <a:pt x="0" y="0"/>
                  </a:moveTo>
                  <a:lnTo>
                    <a:pt x="22" y="7"/>
                  </a:lnTo>
                  <a:lnTo>
                    <a:pt x="44" y="13"/>
                  </a:lnTo>
                  <a:lnTo>
                    <a:pt x="67" y="17"/>
                  </a:lnTo>
                  <a:lnTo>
                    <a:pt x="91" y="18"/>
                  </a:lnTo>
                  <a:lnTo>
                    <a:pt x="98" y="18"/>
                  </a:lnTo>
                  <a:lnTo>
                    <a:pt x="104" y="17"/>
                  </a:lnTo>
                </a:path>
              </a:pathLst>
            </a:custGeom>
            <a:grpFill/>
            <a:ln w="9525">
              <a:solidFill>
                <a:srgbClr val="000000"/>
              </a:solidFill>
              <a:round/>
              <a:headEnd/>
              <a:tailEnd/>
            </a:ln>
          </p:spPr>
          <p:txBody>
            <a:bodyPr/>
            <a:lstStyle/>
            <a:p>
              <a:pPr eaLnBrk="1" hangingPunct="1">
                <a:defRPr/>
              </a:pPr>
              <a:endParaRPr lang="en-US"/>
            </a:p>
          </p:txBody>
        </p:sp>
        <p:sp>
          <p:nvSpPr>
            <p:cNvPr id="32783" name="Freeform 19"/>
            <p:cNvSpPr>
              <a:spLocks/>
            </p:cNvSpPr>
            <p:nvPr/>
          </p:nvSpPr>
          <p:spPr bwMode="auto">
            <a:xfrm>
              <a:off x="2447" y="2455"/>
              <a:ext cx="46" cy="9"/>
            </a:xfrm>
            <a:custGeom>
              <a:avLst/>
              <a:gdLst>
                <a:gd name="T0" fmla="*/ 0 w 46"/>
                <a:gd name="T1" fmla="*/ 9 h 9"/>
                <a:gd name="T2" fmla="*/ 23 w 46"/>
                <a:gd name="T3" fmla="*/ 5 h 9"/>
                <a:gd name="T4" fmla="*/ 46 w 46"/>
                <a:gd name="T5" fmla="*/ 0 h 9"/>
                <a:gd name="T6" fmla="*/ 0 60000 65536"/>
                <a:gd name="T7" fmla="*/ 0 60000 65536"/>
                <a:gd name="T8" fmla="*/ 0 60000 65536"/>
                <a:gd name="T9" fmla="*/ 0 w 46"/>
                <a:gd name="T10" fmla="*/ 0 h 9"/>
                <a:gd name="T11" fmla="*/ 46 w 46"/>
                <a:gd name="T12" fmla="*/ 9 h 9"/>
              </a:gdLst>
              <a:ahLst/>
              <a:cxnLst>
                <a:cxn ang="T6">
                  <a:pos x="T0" y="T1"/>
                </a:cxn>
                <a:cxn ang="T7">
                  <a:pos x="T2" y="T3"/>
                </a:cxn>
                <a:cxn ang="T8">
                  <a:pos x="T4" y="T5"/>
                </a:cxn>
              </a:cxnLst>
              <a:rect l="T9" t="T10" r="T11" b="T12"/>
              <a:pathLst>
                <a:path w="46" h="9">
                  <a:moveTo>
                    <a:pt x="0" y="9"/>
                  </a:moveTo>
                  <a:lnTo>
                    <a:pt x="23" y="5"/>
                  </a:lnTo>
                  <a:lnTo>
                    <a:pt x="46" y="0"/>
                  </a:lnTo>
                </a:path>
              </a:pathLst>
            </a:custGeom>
            <a:grpFill/>
            <a:ln w="9525">
              <a:solidFill>
                <a:srgbClr val="000000"/>
              </a:solidFill>
              <a:round/>
              <a:headEnd/>
              <a:tailEnd/>
            </a:ln>
          </p:spPr>
          <p:txBody>
            <a:bodyPr/>
            <a:lstStyle/>
            <a:p>
              <a:pPr eaLnBrk="1" hangingPunct="1">
                <a:defRPr/>
              </a:pPr>
              <a:endParaRPr lang="en-US"/>
            </a:p>
          </p:txBody>
        </p:sp>
        <p:sp>
          <p:nvSpPr>
            <p:cNvPr id="32784" name="Freeform 20"/>
            <p:cNvSpPr>
              <a:spLocks/>
            </p:cNvSpPr>
            <p:nvPr/>
          </p:nvSpPr>
          <p:spPr bwMode="auto">
            <a:xfrm>
              <a:off x="2857" y="2510"/>
              <a:ext cx="28" cy="39"/>
            </a:xfrm>
            <a:custGeom>
              <a:avLst/>
              <a:gdLst>
                <a:gd name="T0" fmla="*/ 0 w 28"/>
                <a:gd name="T1" fmla="*/ 0 h 39"/>
                <a:gd name="T2" fmla="*/ 6 w 28"/>
                <a:gd name="T3" fmla="*/ 10 h 39"/>
                <a:gd name="T4" fmla="*/ 13 w 28"/>
                <a:gd name="T5" fmla="*/ 20 h 39"/>
                <a:gd name="T6" fmla="*/ 28 w 28"/>
                <a:gd name="T7" fmla="*/ 39 h 39"/>
                <a:gd name="T8" fmla="*/ 0 60000 65536"/>
                <a:gd name="T9" fmla="*/ 0 60000 65536"/>
                <a:gd name="T10" fmla="*/ 0 60000 65536"/>
                <a:gd name="T11" fmla="*/ 0 60000 65536"/>
                <a:gd name="T12" fmla="*/ 0 w 28"/>
                <a:gd name="T13" fmla="*/ 0 h 39"/>
                <a:gd name="T14" fmla="*/ 28 w 28"/>
                <a:gd name="T15" fmla="*/ 39 h 39"/>
              </a:gdLst>
              <a:ahLst/>
              <a:cxnLst>
                <a:cxn ang="T8">
                  <a:pos x="T0" y="T1"/>
                </a:cxn>
                <a:cxn ang="T9">
                  <a:pos x="T2" y="T3"/>
                </a:cxn>
                <a:cxn ang="T10">
                  <a:pos x="T4" y="T5"/>
                </a:cxn>
                <a:cxn ang="T11">
                  <a:pos x="T6" y="T7"/>
                </a:cxn>
              </a:cxnLst>
              <a:rect l="T12" t="T13" r="T14" b="T15"/>
              <a:pathLst>
                <a:path w="28" h="39">
                  <a:moveTo>
                    <a:pt x="0" y="0"/>
                  </a:moveTo>
                  <a:lnTo>
                    <a:pt x="6" y="10"/>
                  </a:lnTo>
                  <a:lnTo>
                    <a:pt x="13" y="20"/>
                  </a:lnTo>
                  <a:lnTo>
                    <a:pt x="28" y="39"/>
                  </a:lnTo>
                </a:path>
              </a:pathLst>
            </a:custGeom>
            <a:grpFill/>
            <a:ln w="9525">
              <a:solidFill>
                <a:srgbClr val="000000"/>
              </a:solidFill>
              <a:round/>
              <a:headEnd/>
              <a:tailEnd/>
            </a:ln>
          </p:spPr>
          <p:txBody>
            <a:bodyPr/>
            <a:lstStyle/>
            <a:p>
              <a:pPr eaLnBrk="1" hangingPunct="1">
                <a:defRPr/>
              </a:pPr>
              <a:endParaRPr lang="en-US"/>
            </a:p>
          </p:txBody>
        </p:sp>
        <p:sp>
          <p:nvSpPr>
            <p:cNvPr id="32785" name="Freeform 21"/>
            <p:cNvSpPr>
              <a:spLocks/>
            </p:cNvSpPr>
            <p:nvPr/>
          </p:nvSpPr>
          <p:spPr bwMode="auto">
            <a:xfrm>
              <a:off x="3381" y="2452"/>
              <a:ext cx="11" cy="42"/>
            </a:xfrm>
            <a:custGeom>
              <a:avLst/>
              <a:gdLst>
                <a:gd name="T0" fmla="*/ 0 w 11"/>
                <a:gd name="T1" fmla="*/ 42 h 42"/>
                <a:gd name="T2" fmla="*/ 4 w 11"/>
                <a:gd name="T3" fmla="*/ 32 h 42"/>
                <a:gd name="T4" fmla="*/ 7 w 11"/>
                <a:gd name="T5" fmla="*/ 21 h 42"/>
                <a:gd name="T6" fmla="*/ 11 w 11"/>
                <a:gd name="T7" fmla="*/ 0 h 42"/>
                <a:gd name="T8" fmla="*/ 0 60000 65536"/>
                <a:gd name="T9" fmla="*/ 0 60000 65536"/>
                <a:gd name="T10" fmla="*/ 0 60000 65536"/>
                <a:gd name="T11" fmla="*/ 0 60000 65536"/>
                <a:gd name="T12" fmla="*/ 0 w 11"/>
                <a:gd name="T13" fmla="*/ 0 h 42"/>
                <a:gd name="T14" fmla="*/ 11 w 11"/>
                <a:gd name="T15" fmla="*/ 42 h 42"/>
              </a:gdLst>
              <a:ahLst/>
              <a:cxnLst>
                <a:cxn ang="T8">
                  <a:pos x="T0" y="T1"/>
                </a:cxn>
                <a:cxn ang="T9">
                  <a:pos x="T2" y="T3"/>
                </a:cxn>
                <a:cxn ang="T10">
                  <a:pos x="T4" y="T5"/>
                </a:cxn>
                <a:cxn ang="T11">
                  <a:pos x="T6" y="T7"/>
                </a:cxn>
              </a:cxnLst>
              <a:rect l="T12" t="T13" r="T14" b="T15"/>
              <a:pathLst>
                <a:path w="11" h="42">
                  <a:moveTo>
                    <a:pt x="0" y="42"/>
                  </a:moveTo>
                  <a:lnTo>
                    <a:pt x="4" y="32"/>
                  </a:lnTo>
                  <a:lnTo>
                    <a:pt x="7" y="21"/>
                  </a:lnTo>
                  <a:lnTo>
                    <a:pt x="11" y="0"/>
                  </a:lnTo>
                </a:path>
              </a:pathLst>
            </a:custGeom>
            <a:grpFill/>
            <a:ln w="9525">
              <a:solidFill>
                <a:srgbClr val="000000"/>
              </a:solidFill>
              <a:round/>
              <a:headEnd/>
              <a:tailEnd/>
            </a:ln>
          </p:spPr>
          <p:txBody>
            <a:bodyPr/>
            <a:lstStyle/>
            <a:p>
              <a:pPr eaLnBrk="1" hangingPunct="1">
                <a:defRPr/>
              </a:pPr>
              <a:endParaRPr lang="en-US"/>
            </a:p>
          </p:txBody>
        </p:sp>
        <p:sp>
          <p:nvSpPr>
            <p:cNvPr id="32786" name="Freeform 22"/>
            <p:cNvSpPr>
              <a:spLocks/>
            </p:cNvSpPr>
            <p:nvPr/>
          </p:nvSpPr>
          <p:spPr bwMode="auto">
            <a:xfrm>
              <a:off x="3611" y="2190"/>
              <a:ext cx="134" cy="159"/>
            </a:xfrm>
            <a:custGeom>
              <a:avLst/>
              <a:gdLst>
                <a:gd name="T0" fmla="*/ 134 w 134"/>
                <a:gd name="T1" fmla="*/ 159 h 159"/>
                <a:gd name="T2" fmla="*/ 134 w 134"/>
                <a:gd name="T3" fmla="*/ 158 h 159"/>
                <a:gd name="T4" fmla="*/ 134 w 134"/>
                <a:gd name="T5" fmla="*/ 157 h 159"/>
                <a:gd name="T6" fmla="*/ 133 w 134"/>
                <a:gd name="T7" fmla="*/ 145 h 159"/>
                <a:gd name="T8" fmla="*/ 132 w 134"/>
                <a:gd name="T9" fmla="*/ 132 h 159"/>
                <a:gd name="T10" fmla="*/ 129 w 134"/>
                <a:gd name="T11" fmla="*/ 120 h 159"/>
                <a:gd name="T12" fmla="*/ 125 w 134"/>
                <a:gd name="T13" fmla="*/ 108 h 159"/>
                <a:gd name="T14" fmla="*/ 119 w 134"/>
                <a:gd name="T15" fmla="*/ 97 h 159"/>
                <a:gd name="T16" fmla="*/ 113 w 134"/>
                <a:gd name="T17" fmla="*/ 86 h 159"/>
                <a:gd name="T18" fmla="*/ 106 w 134"/>
                <a:gd name="T19" fmla="*/ 75 h 159"/>
                <a:gd name="T20" fmla="*/ 98 w 134"/>
                <a:gd name="T21" fmla="*/ 64 h 159"/>
                <a:gd name="T22" fmla="*/ 78 w 134"/>
                <a:gd name="T23" fmla="*/ 45 h 159"/>
                <a:gd name="T24" fmla="*/ 56 w 134"/>
                <a:gd name="T25" fmla="*/ 27 h 159"/>
                <a:gd name="T26" fmla="*/ 29 w 134"/>
                <a:gd name="T27" fmla="*/ 12 h 159"/>
                <a:gd name="T28" fmla="*/ 0 w 134"/>
                <a:gd name="T29" fmla="*/ 0 h 1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4"/>
                <a:gd name="T46" fmla="*/ 0 h 159"/>
                <a:gd name="T47" fmla="*/ 134 w 134"/>
                <a:gd name="T48" fmla="*/ 159 h 1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4" h="159">
                  <a:moveTo>
                    <a:pt x="134" y="159"/>
                  </a:moveTo>
                  <a:lnTo>
                    <a:pt x="134" y="158"/>
                  </a:lnTo>
                  <a:lnTo>
                    <a:pt x="134" y="157"/>
                  </a:lnTo>
                  <a:lnTo>
                    <a:pt x="133" y="145"/>
                  </a:lnTo>
                  <a:lnTo>
                    <a:pt x="132" y="132"/>
                  </a:lnTo>
                  <a:lnTo>
                    <a:pt x="129" y="120"/>
                  </a:lnTo>
                  <a:lnTo>
                    <a:pt x="125" y="108"/>
                  </a:lnTo>
                  <a:lnTo>
                    <a:pt x="119" y="97"/>
                  </a:lnTo>
                  <a:lnTo>
                    <a:pt x="113" y="86"/>
                  </a:lnTo>
                  <a:lnTo>
                    <a:pt x="106" y="75"/>
                  </a:lnTo>
                  <a:lnTo>
                    <a:pt x="98" y="64"/>
                  </a:lnTo>
                  <a:lnTo>
                    <a:pt x="78" y="45"/>
                  </a:lnTo>
                  <a:lnTo>
                    <a:pt x="56" y="27"/>
                  </a:lnTo>
                  <a:lnTo>
                    <a:pt x="29" y="12"/>
                  </a:lnTo>
                  <a:lnTo>
                    <a:pt x="0" y="0"/>
                  </a:lnTo>
                </a:path>
              </a:pathLst>
            </a:custGeom>
            <a:grpFill/>
            <a:ln w="9525">
              <a:solidFill>
                <a:srgbClr val="000000"/>
              </a:solidFill>
              <a:round/>
              <a:headEnd/>
              <a:tailEnd/>
            </a:ln>
          </p:spPr>
          <p:txBody>
            <a:bodyPr/>
            <a:lstStyle/>
            <a:p>
              <a:pPr eaLnBrk="1" hangingPunct="1">
                <a:defRPr/>
              </a:pPr>
              <a:endParaRPr lang="en-US"/>
            </a:p>
          </p:txBody>
        </p:sp>
        <p:sp>
          <p:nvSpPr>
            <p:cNvPr id="32787" name="Freeform 23"/>
            <p:cNvSpPr>
              <a:spLocks/>
            </p:cNvSpPr>
            <p:nvPr/>
          </p:nvSpPr>
          <p:spPr bwMode="auto">
            <a:xfrm>
              <a:off x="3866" y="2020"/>
              <a:ext cx="60" cy="60"/>
            </a:xfrm>
            <a:custGeom>
              <a:avLst/>
              <a:gdLst>
                <a:gd name="T0" fmla="*/ 0 w 60"/>
                <a:gd name="T1" fmla="*/ 60 h 60"/>
                <a:gd name="T2" fmla="*/ 18 w 60"/>
                <a:gd name="T3" fmla="*/ 47 h 60"/>
                <a:gd name="T4" fmla="*/ 35 w 60"/>
                <a:gd name="T5" fmla="*/ 33 h 60"/>
                <a:gd name="T6" fmla="*/ 48 w 60"/>
                <a:gd name="T7" fmla="*/ 17 h 60"/>
                <a:gd name="T8" fmla="*/ 6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0" y="60"/>
                  </a:moveTo>
                  <a:lnTo>
                    <a:pt x="18" y="47"/>
                  </a:lnTo>
                  <a:lnTo>
                    <a:pt x="35" y="33"/>
                  </a:lnTo>
                  <a:lnTo>
                    <a:pt x="48" y="17"/>
                  </a:lnTo>
                  <a:lnTo>
                    <a:pt x="60" y="0"/>
                  </a:lnTo>
                </a:path>
              </a:pathLst>
            </a:custGeom>
            <a:grpFill/>
            <a:ln w="9525">
              <a:solidFill>
                <a:srgbClr val="000000"/>
              </a:solidFill>
              <a:round/>
              <a:headEnd/>
              <a:tailEnd/>
            </a:ln>
          </p:spPr>
          <p:txBody>
            <a:bodyPr/>
            <a:lstStyle/>
            <a:p>
              <a:pPr eaLnBrk="1" hangingPunct="1">
                <a:defRPr/>
              </a:pPr>
              <a:endParaRPr lang="en-US"/>
            </a:p>
          </p:txBody>
        </p:sp>
        <p:sp>
          <p:nvSpPr>
            <p:cNvPr id="32788" name="Freeform 24"/>
            <p:cNvSpPr>
              <a:spLocks/>
            </p:cNvSpPr>
            <p:nvPr/>
          </p:nvSpPr>
          <p:spPr bwMode="auto">
            <a:xfrm>
              <a:off x="3782" y="1801"/>
              <a:ext cx="4" cy="28"/>
            </a:xfrm>
            <a:custGeom>
              <a:avLst/>
              <a:gdLst>
                <a:gd name="T0" fmla="*/ 4 w 4"/>
                <a:gd name="T1" fmla="*/ 28 h 28"/>
                <a:gd name="T2" fmla="*/ 4 w 4"/>
                <a:gd name="T3" fmla="*/ 27 h 28"/>
                <a:gd name="T4" fmla="*/ 4 w 4"/>
                <a:gd name="T5" fmla="*/ 26 h 28"/>
                <a:gd name="T6" fmla="*/ 3 w 4"/>
                <a:gd name="T7" fmla="*/ 13 h 28"/>
                <a:gd name="T8" fmla="*/ 0 w 4"/>
                <a:gd name="T9" fmla="*/ 0 h 28"/>
                <a:gd name="T10" fmla="*/ 0 60000 65536"/>
                <a:gd name="T11" fmla="*/ 0 60000 65536"/>
                <a:gd name="T12" fmla="*/ 0 60000 65536"/>
                <a:gd name="T13" fmla="*/ 0 60000 65536"/>
                <a:gd name="T14" fmla="*/ 0 60000 65536"/>
                <a:gd name="T15" fmla="*/ 0 w 4"/>
                <a:gd name="T16" fmla="*/ 0 h 28"/>
                <a:gd name="T17" fmla="*/ 4 w 4"/>
                <a:gd name="T18" fmla="*/ 28 h 28"/>
              </a:gdLst>
              <a:ahLst/>
              <a:cxnLst>
                <a:cxn ang="T10">
                  <a:pos x="T0" y="T1"/>
                </a:cxn>
                <a:cxn ang="T11">
                  <a:pos x="T2" y="T3"/>
                </a:cxn>
                <a:cxn ang="T12">
                  <a:pos x="T4" y="T5"/>
                </a:cxn>
                <a:cxn ang="T13">
                  <a:pos x="T6" y="T7"/>
                </a:cxn>
                <a:cxn ang="T14">
                  <a:pos x="T8" y="T9"/>
                </a:cxn>
              </a:cxnLst>
              <a:rect l="T15" t="T16" r="T17" b="T18"/>
              <a:pathLst>
                <a:path w="4" h="28">
                  <a:moveTo>
                    <a:pt x="4" y="28"/>
                  </a:moveTo>
                  <a:lnTo>
                    <a:pt x="4" y="27"/>
                  </a:lnTo>
                  <a:lnTo>
                    <a:pt x="4" y="26"/>
                  </a:lnTo>
                  <a:lnTo>
                    <a:pt x="3" y="13"/>
                  </a:lnTo>
                  <a:lnTo>
                    <a:pt x="0" y="0"/>
                  </a:lnTo>
                </a:path>
              </a:pathLst>
            </a:custGeom>
            <a:grpFill/>
            <a:ln w="9525">
              <a:solidFill>
                <a:srgbClr val="000000"/>
              </a:solidFill>
              <a:round/>
              <a:headEnd/>
              <a:tailEnd/>
            </a:ln>
          </p:spPr>
          <p:txBody>
            <a:bodyPr/>
            <a:lstStyle/>
            <a:p>
              <a:pPr eaLnBrk="1" hangingPunct="1">
                <a:defRPr/>
              </a:pPr>
              <a:endParaRPr lang="en-US"/>
            </a:p>
          </p:txBody>
        </p:sp>
        <p:sp>
          <p:nvSpPr>
            <p:cNvPr id="32789" name="Freeform 25"/>
            <p:cNvSpPr>
              <a:spLocks/>
            </p:cNvSpPr>
            <p:nvPr/>
          </p:nvSpPr>
          <p:spPr bwMode="auto">
            <a:xfrm>
              <a:off x="3403" y="1732"/>
              <a:ext cx="31" cy="36"/>
            </a:xfrm>
            <a:custGeom>
              <a:avLst/>
              <a:gdLst>
                <a:gd name="T0" fmla="*/ 31 w 31"/>
                <a:gd name="T1" fmla="*/ 0 h 36"/>
                <a:gd name="T2" fmla="*/ 22 w 31"/>
                <a:gd name="T3" fmla="*/ 8 h 36"/>
                <a:gd name="T4" fmla="*/ 14 w 31"/>
                <a:gd name="T5" fmla="*/ 17 h 36"/>
                <a:gd name="T6" fmla="*/ 0 w 31"/>
                <a:gd name="T7" fmla="*/ 36 h 36"/>
                <a:gd name="T8" fmla="*/ 0 60000 65536"/>
                <a:gd name="T9" fmla="*/ 0 60000 65536"/>
                <a:gd name="T10" fmla="*/ 0 60000 65536"/>
                <a:gd name="T11" fmla="*/ 0 60000 65536"/>
                <a:gd name="T12" fmla="*/ 0 w 31"/>
                <a:gd name="T13" fmla="*/ 0 h 36"/>
                <a:gd name="T14" fmla="*/ 31 w 31"/>
                <a:gd name="T15" fmla="*/ 36 h 36"/>
              </a:gdLst>
              <a:ahLst/>
              <a:cxnLst>
                <a:cxn ang="T8">
                  <a:pos x="T0" y="T1"/>
                </a:cxn>
                <a:cxn ang="T9">
                  <a:pos x="T2" y="T3"/>
                </a:cxn>
                <a:cxn ang="T10">
                  <a:pos x="T4" y="T5"/>
                </a:cxn>
                <a:cxn ang="T11">
                  <a:pos x="T6" y="T7"/>
                </a:cxn>
              </a:cxnLst>
              <a:rect l="T12" t="T13" r="T14" b="T15"/>
              <a:pathLst>
                <a:path w="31" h="36">
                  <a:moveTo>
                    <a:pt x="31" y="0"/>
                  </a:moveTo>
                  <a:lnTo>
                    <a:pt x="22" y="8"/>
                  </a:lnTo>
                  <a:lnTo>
                    <a:pt x="14" y="17"/>
                  </a:lnTo>
                  <a:lnTo>
                    <a:pt x="0" y="36"/>
                  </a:lnTo>
                </a:path>
              </a:pathLst>
            </a:custGeom>
            <a:grpFill/>
            <a:ln w="9525">
              <a:solidFill>
                <a:srgbClr val="000000"/>
              </a:solidFill>
              <a:round/>
              <a:headEnd/>
              <a:tailEnd/>
            </a:ln>
          </p:spPr>
          <p:txBody>
            <a:bodyPr/>
            <a:lstStyle/>
            <a:p>
              <a:pPr eaLnBrk="1" hangingPunct="1">
                <a:defRPr/>
              </a:pPr>
              <a:endParaRPr lang="en-US"/>
            </a:p>
          </p:txBody>
        </p:sp>
        <p:sp>
          <p:nvSpPr>
            <p:cNvPr id="32790" name="Freeform 26"/>
            <p:cNvSpPr>
              <a:spLocks/>
            </p:cNvSpPr>
            <p:nvPr/>
          </p:nvSpPr>
          <p:spPr bwMode="auto">
            <a:xfrm>
              <a:off x="3116" y="1753"/>
              <a:ext cx="15" cy="31"/>
            </a:xfrm>
            <a:custGeom>
              <a:avLst/>
              <a:gdLst>
                <a:gd name="T0" fmla="*/ 15 w 15"/>
                <a:gd name="T1" fmla="*/ 0 h 31"/>
                <a:gd name="T2" fmla="*/ 6 w 15"/>
                <a:gd name="T3" fmla="*/ 15 h 31"/>
                <a:gd name="T4" fmla="*/ 0 w 15"/>
                <a:gd name="T5" fmla="*/ 31 h 31"/>
                <a:gd name="T6" fmla="*/ 0 60000 65536"/>
                <a:gd name="T7" fmla="*/ 0 60000 65536"/>
                <a:gd name="T8" fmla="*/ 0 60000 65536"/>
                <a:gd name="T9" fmla="*/ 0 w 15"/>
                <a:gd name="T10" fmla="*/ 0 h 31"/>
                <a:gd name="T11" fmla="*/ 15 w 15"/>
                <a:gd name="T12" fmla="*/ 31 h 31"/>
              </a:gdLst>
              <a:ahLst/>
              <a:cxnLst>
                <a:cxn ang="T6">
                  <a:pos x="T0" y="T1"/>
                </a:cxn>
                <a:cxn ang="T7">
                  <a:pos x="T2" y="T3"/>
                </a:cxn>
                <a:cxn ang="T8">
                  <a:pos x="T4" y="T5"/>
                </a:cxn>
              </a:cxnLst>
              <a:rect l="T9" t="T10" r="T11" b="T12"/>
              <a:pathLst>
                <a:path w="15" h="31">
                  <a:moveTo>
                    <a:pt x="15" y="0"/>
                  </a:moveTo>
                  <a:lnTo>
                    <a:pt x="6" y="15"/>
                  </a:lnTo>
                  <a:lnTo>
                    <a:pt x="0" y="31"/>
                  </a:lnTo>
                </a:path>
              </a:pathLst>
            </a:custGeom>
            <a:grpFill/>
            <a:ln w="9525">
              <a:solidFill>
                <a:srgbClr val="000000"/>
              </a:solidFill>
              <a:round/>
              <a:headEnd/>
              <a:tailEnd/>
            </a:ln>
          </p:spPr>
          <p:txBody>
            <a:bodyPr/>
            <a:lstStyle/>
            <a:p>
              <a:pPr eaLnBrk="1" hangingPunct="1">
                <a:defRPr/>
              </a:pPr>
              <a:endParaRPr lang="en-US"/>
            </a:p>
          </p:txBody>
        </p:sp>
        <p:sp>
          <p:nvSpPr>
            <p:cNvPr id="32791" name="Freeform 27"/>
            <p:cNvSpPr>
              <a:spLocks/>
            </p:cNvSpPr>
            <p:nvPr/>
          </p:nvSpPr>
          <p:spPr bwMode="auto">
            <a:xfrm>
              <a:off x="2783" y="1796"/>
              <a:ext cx="54" cy="30"/>
            </a:xfrm>
            <a:custGeom>
              <a:avLst/>
              <a:gdLst>
                <a:gd name="T0" fmla="*/ 54 w 54"/>
                <a:gd name="T1" fmla="*/ 30 h 30"/>
                <a:gd name="T2" fmla="*/ 28 w 54"/>
                <a:gd name="T3" fmla="*/ 14 h 30"/>
                <a:gd name="T4" fmla="*/ 15 w 54"/>
                <a:gd name="T5" fmla="*/ 6 h 30"/>
                <a:gd name="T6" fmla="*/ 0 w 54"/>
                <a:gd name="T7" fmla="*/ 0 h 30"/>
                <a:gd name="T8" fmla="*/ 0 60000 65536"/>
                <a:gd name="T9" fmla="*/ 0 60000 65536"/>
                <a:gd name="T10" fmla="*/ 0 60000 65536"/>
                <a:gd name="T11" fmla="*/ 0 60000 65536"/>
                <a:gd name="T12" fmla="*/ 0 w 54"/>
                <a:gd name="T13" fmla="*/ 0 h 30"/>
                <a:gd name="T14" fmla="*/ 54 w 54"/>
                <a:gd name="T15" fmla="*/ 30 h 30"/>
              </a:gdLst>
              <a:ahLst/>
              <a:cxnLst>
                <a:cxn ang="T8">
                  <a:pos x="T0" y="T1"/>
                </a:cxn>
                <a:cxn ang="T9">
                  <a:pos x="T2" y="T3"/>
                </a:cxn>
                <a:cxn ang="T10">
                  <a:pos x="T4" y="T5"/>
                </a:cxn>
                <a:cxn ang="T11">
                  <a:pos x="T6" y="T7"/>
                </a:cxn>
              </a:cxnLst>
              <a:rect l="T12" t="T13" r="T14" b="T15"/>
              <a:pathLst>
                <a:path w="54" h="30">
                  <a:moveTo>
                    <a:pt x="54" y="30"/>
                  </a:moveTo>
                  <a:lnTo>
                    <a:pt x="28" y="14"/>
                  </a:lnTo>
                  <a:lnTo>
                    <a:pt x="15" y="6"/>
                  </a:lnTo>
                  <a:lnTo>
                    <a:pt x="0" y="0"/>
                  </a:lnTo>
                </a:path>
              </a:pathLst>
            </a:custGeom>
            <a:grpFill/>
            <a:ln w="9525">
              <a:solidFill>
                <a:srgbClr val="000000"/>
              </a:solidFill>
              <a:round/>
              <a:headEnd/>
              <a:tailEnd/>
            </a:ln>
          </p:spPr>
          <p:txBody>
            <a:bodyPr/>
            <a:lstStyle/>
            <a:p>
              <a:pPr eaLnBrk="1" hangingPunct="1">
                <a:defRPr/>
              </a:pPr>
              <a:endParaRPr lang="en-US"/>
            </a:p>
          </p:txBody>
        </p:sp>
        <p:sp>
          <p:nvSpPr>
            <p:cNvPr id="32792" name="Freeform 28"/>
            <p:cNvSpPr>
              <a:spLocks/>
            </p:cNvSpPr>
            <p:nvPr/>
          </p:nvSpPr>
          <p:spPr bwMode="auto">
            <a:xfrm>
              <a:off x="2368" y="1999"/>
              <a:ext cx="9" cy="32"/>
            </a:xfrm>
            <a:custGeom>
              <a:avLst/>
              <a:gdLst>
                <a:gd name="T0" fmla="*/ 0 w 9"/>
                <a:gd name="T1" fmla="*/ 0 h 32"/>
                <a:gd name="T2" fmla="*/ 4 w 9"/>
                <a:gd name="T3" fmla="*/ 16 h 32"/>
                <a:gd name="T4" fmla="*/ 9 w 9"/>
                <a:gd name="T5" fmla="*/ 32 h 32"/>
                <a:gd name="T6" fmla="*/ 0 60000 65536"/>
                <a:gd name="T7" fmla="*/ 0 60000 65536"/>
                <a:gd name="T8" fmla="*/ 0 60000 65536"/>
                <a:gd name="T9" fmla="*/ 0 w 9"/>
                <a:gd name="T10" fmla="*/ 0 h 32"/>
                <a:gd name="T11" fmla="*/ 9 w 9"/>
                <a:gd name="T12" fmla="*/ 32 h 32"/>
              </a:gdLst>
              <a:ahLst/>
              <a:cxnLst>
                <a:cxn ang="T6">
                  <a:pos x="T0" y="T1"/>
                </a:cxn>
                <a:cxn ang="T7">
                  <a:pos x="T2" y="T3"/>
                </a:cxn>
                <a:cxn ang="T8">
                  <a:pos x="T4" y="T5"/>
                </a:cxn>
              </a:cxnLst>
              <a:rect l="T9" t="T10" r="T11" b="T12"/>
              <a:pathLst>
                <a:path w="9" h="32">
                  <a:moveTo>
                    <a:pt x="0" y="0"/>
                  </a:moveTo>
                  <a:lnTo>
                    <a:pt x="4" y="16"/>
                  </a:lnTo>
                  <a:lnTo>
                    <a:pt x="9" y="32"/>
                  </a:lnTo>
                </a:path>
              </a:pathLst>
            </a:custGeom>
            <a:grpFill/>
            <a:ln w="9525">
              <a:solidFill>
                <a:srgbClr val="000000"/>
              </a:solidFill>
              <a:round/>
              <a:headEnd/>
              <a:tailEnd/>
            </a:ln>
          </p:spPr>
          <p:txBody>
            <a:bodyPr/>
            <a:lstStyle/>
            <a:p>
              <a:pPr eaLnBrk="1" hangingPunct="1">
                <a:defRPr/>
              </a:pPr>
              <a:endParaRPr lang="en-US"/>
            </a:p>
          </p:txBody>
        </p:sp>
        <p:sp>
          <p:nvSpPr>
            <p:cNvPr id="32793" name="Text Box 29"/>
            <p:cNvSpPr txBox="1">
              <a:spLocks noChangeArrowheads="1"/>
            </p:cNvSpPr>
            <p:nvPr/>
          </p:nvSpPr>
          <p:spPr bwMode="auto">
            <a:xfrm>
              <a:off x="2688" y="2016"/>
              <a:ext cx="712" cy="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t>Internet</a:t>
              </a:r>
            </a:p>
          </p:txBody>
        </p:sp>
      </p:grpSp>
      <p:sp>
        <p:nvSpPr>
          <p:cNvPr id="19463" name="Text Box 30"/>
          <p:cNvSpPr txBox="1">
            <a:spLocks noChangeArrowheads="1"/>
          </p:cNvSpPr>
          <p:nvPr/>
        </p:nvSpPr>
        <p:spPr bwMode="auto">
          <a:xfrm>
            <a:off x="6583363" y="5943600"/>
            <a:ext cx="2103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eaLnBrk="1" hangingPunct="1"/>
            <a:r>
              <a:rPr lang="en-US" altLang="en-US"/>
              <a:t>Remote System</a:t>
            </a:r>
          </a:p>
        </p:txBody>
      </p:sp>
      <p:sp>
        <p:nvSpPr>
          <p:cNvPr id="19464" name="Freeform 31"/>
          <p:cNvSpPr>
            <a:spLocks/>
          </p:cNvSpPr>
          <p:nvPr/>
        </p:nvSpPr>
        <p:spPr bwMode="auto">
          <a:xfrm>
            <a:off x="2362200" y="1600200"/>
            <a:ext cx="1066800" cy="2057400"/>
          </a:xfrm>
          <a:custGeom>
            <a:avLst/>
            <a:gdLst>
              <a:gd name="T0" fmla="*/ 0 w 672"/>
              <a:gd name="T1" fmla="*/ 2147483647 h 1296"/>
              <a:gd name="T2" fmla="*/ 2147483647 w 672"/>
              <a:gd name="T3" fmla="*/ 2147483647 h 1296"/>
              <a:gd name="T4" fmla="*/ 2147483647 w 672"/>
              <a:gd name="T5" fmla="*/ 2147483647 h 1296"/>
              <a:gd name="T6" fmla="*/ 2147483647 w 672"/>
              <a:gd name="T7" fmla="*/ 0 h 1296"/>
              <a:gd name="T8" fmla="*/ 2147483647 w 672"/>
              <a:gd name="T9" fmla="*/ 2147483647 h 1296"/>
              <a:gd name="T10" fmla="*/ 2147483647 w 672"/>
              <a:gd name="T11" fmla="*/ 2147483647 h 1296"/>
              <a:gd name="T12" fmla="*/ 0 w 672"/>
              <a:gd name="T13" fmla="*/ 2147483647 h 1296"/>
              <a:gd name="T14" fmla="*/ 0 60000 65536"/>
              <a:gd name="T15" fmla="*/ 0 60000 65536"/>
              <a:gd name="T16" fmla="*/ 0 60000 65536"/>
              <a:gd name="T17" fmla="*/ 0 60000 65536"/>
              <a:gd name="T18" fmla="*/ 0 60000 65536"/>
              <a:gd name="T19" fmla="*/ 0 60000 65536"/>
              <a:gd name="T20" fmla="*/ 0 60000 65536"/>
              <a:gd name="T21" fmla="*/ 0 w 672"/>
              <a:gd name="T22" fmla="*/ 0 h 1296"/>
              <a:gd name="T23" fmla="*/ 672 w 672"/>
              <a:gd name="T24" fmla="*/ 1296 h 12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1296">
                <a:moveTo>
                  <a:pt x="0" y="1296"/>
                </a:moveTo>
                <a:lnTo>
                  <a:pt x="336" y="480"/>
                </a:lnTo>
                <a:lnTo>
                  <a:pt x="384" y="720"/>
                </a:lnTo>
                <a:lnTo>
                  <a:pt x="672" y="0"/>
                </a:lnTo>
                <a:lnTo>
                  <a:pt x="432" y="960"/>
                </a:lnTo>
                <a:lnTo>
                  <a:pt x="336" y="816"/>
                </a:lnTo>
                <a:lnTo>
                  <a:pt x="0" y="1296"/>
                </a:lnTo>
                <a:close/>
              </a:path>
            </a:pathLst>
          </a:custGeom>
          <a:solidFill>
            <a:srgbClr val="00B050"/>
          </a:solidFill>
          <a:ln w="9525">
            <a:solidFill>
              <a:schemeClr val="tx1"/>
            </a:solidFill>
            <a:round/>
            <a:headEnd/>
            <a:tailEnd/>
          </a:ln>
        </p:spPr>
        <p:txBody>
          <a:bodyPr anchor="ctr"/>
          <a:lstStyle/>
          <a:p>
            <a:endParaRPr lang="en-IN"/>
          </a:p>
        </p:txBody>
      </p:sp>
      <p:sp>
        <p:nvSpPr>
          <p:cNvPr id="19465" name="Freeform 32"/>
          <p:cNvSpPr>
            <a:spLocks/>
          </p:cNvSpPr>
          <p:nvPr/>
        </p:nvSpPr>
        <p:spPr bwMode="auto">
          <a:xfrm flipH="1">
            <a:off x="6172200" y="1219200"/>
            <a:ext cx="1066800" cy="2057400"/>
          </a:xfrm>
          <a:custGeom>
            <a:avLst/>
            <a:gdLst>
              <a:gd name="T0" fmla="*/ 0 w 672"/>
              <a:gd name="T1" fmla="*/ 2147483647 h 1296"/>
              <a:gd name="T2" fmla="*/ 2147483647 w 672"/>
              <a:gd name="T3" fmla="*/ 2147483647 h 1296"/>
              <a:gd name="T4" fmla="*/ 2147483647 w 672"/>
              <a:gd name="T5" fmla="*/ 2147483647 h 1296"/>
              <a:gd name="T6" fmla="*/ 2147483647 w 672"/>
              <a:gd name="T7" fmla="*/ 0 h 1296"/>
              <a:gd name="T8" fmla="*/ 2147483647 w 672"/>
              <a:gd name="T9" fmla="*/ 2147483647 h 1296"/>
              <a:gd name="T10" fmla="*/ 2147483647 w 672"/>
              <a:gd name="T11" fmla="*/ 2147483647 h 1296"/>
              <a:gd name="T12" fmla="*/ 0 w 672"/>
              <a:gd name="T13" fmla="*/ 2147483647 h 1296"/>
              <a:gd name="T14" fmla="*/ 0 60000 65536"/>
              <a:gd name="T15" fmla="*/ 0 60000 65536"/>
              <a:gd name="T16" fmla="*/ 0 60000 65536"/>
              <a:gd name="T17" fmla="*/ 0 60000 65536"/>
              <a:gd name="T18" fmla="*/ 0 60000 65536"/>
              <a:gd name="T19" fmla="*/ 0 60000 65536"/>
              <a:gd name="T20" fmla="*/ 0 60000 65536"/>
              <a:gd name="T21" fmla="*/ 0 w 672"/>
              <a:gd name="T22" fmla="*/ 0 h 1296"/>
              <a:gd name="T23" fmla="*/ 672 w 672"/>
              <a:gd name="T24" fmla="*/ 1296 h 12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2" h="1296">
                <a:moveTo>
                  <a:pt x="0" y="1296"/>
                </a:moveTo>
                <a:lnTo>
                  <a:pt x="336" y="480"/>
                </a:lnTo>
                <a:lnTo>
                  <a:pt x="384" y="720"/>
                </a:lnTo>
                <a:lnTo>
                  <a:pt x="672" y="0"/>
                </a:lnTo>
                <a:lnTo>
                  <a:pt x="432" y="960"/>
                </a:lnTo>
                <a:lnTo>
                  <a:pt x="336" y="816"/>
                </a:lnTo>
                <a:lnTo>
                  <a:pt x="0" y="1296"/>
                </a:lnTo>
                <a:close/>
              </a:path>
            </a:pathLst>
          </a:custGeom>
          <a:solidFill>
            <a:srgbClr val="00B050"/>
          </a:solidFill>
          <a:ln w="9525">
            <a:solidFill>
              <a:schemeClr val="tx1"/>
            </a:solidFill>
            <a:round/>
            <a:headEnd/>
            <a:tailEnd/>
          </a:ln>
        </p:spPr>
        <p:txBody>
          <a:bodyPr anchor="ctr"/>
          <a:lstStyle/>
          <a:p>
            <a:endParaRPr lang="en-IN"/>
          </a:p>
        </p:txBody>
      </p:sp>
      <p:sp>
        <p:nvSpPr>
          <p:cNvPr id="19466" name="Text Box 33"/>
          <p:cNvSpPr txBox="1">
            <a:spLocks noChangeArrowheads="1"/>
          </p:cNvSpPr>
          <p:nvPr/>
        </p:nvSpPr>
        <p:spPr bwMode="auto">
          <a:xfrm>
            <a:off x="2876550" y="4191000"/>
            <a:ext cx="39258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ctr" eaLnBrk="1" hangingPunct="1"/>
            <a:r>
              <a:rPr lang="en-US" altLang="en-US">
                <a:solidFill>
                  <a:srgbClr val="020590"/>
                </a:solidFill>
              </a:rPr>
              <a:t>Computer as </a:t>
            </a:r>
            <a:r>
              <a:rPr lang="en-US" altLang="en-US" u="sng">
                <a:solidFill>
                  <a:srgbClr val="FF0000"/>
                </a:solidFill>
              </a:rPr>
              <a:t>Subject </a:t>
            </a:r>
            <a:r>
              <a:rPr lang="en-US" altLang="en-US">
                <a:solidFill>
                  <a:srgbClr val="020590"/>
                </a:solidFill>
              </a:rPr>
              <a:t>of Crime</a:t>
            </a:r>
          </a:p>
          <a:p>
            <a:pPr algn="ctr" eaLnBrk="1" hangingPunct="1"/>
            <a:endParaRPr lang="en-US" altLang="en-US">
              <a:solidFill>
                <a:srgbClr val="020590"/>
              </a:solidFill>
            </a:endParaRPr>
          </a:p>
          <a:p>
            <a:pPr algn="ctr" eaLnBrk="1" hangingPunct="1"/>
            <a:r>
              <a:rPr lang="en-US" altLang="en-US">
                <a:solidFill>
                  <a:srgbClr val="020590"/>
                </a:solidFill>
              </a:rPr>
              <a:t>Computer as </a:t>
            </a:r>
            <a:r>
              <a:rPr lang="en-US" altLang="en-US" u="sng">
                <a:solidFill>
                  <a:srgbClr val="FF0000"/>
                </a:solidFill>
              </a:rPr>
              <a:t>Object</a:t>
            </a:r>
            <a:r>
              <a:rPr lang="en-US" altLang="en-US">
                <a:solidFill>
                  <a:srgbClr val="020590"/>
                </a:solidFill>
              </a:rPr>
              <a:t> of Crime</a:t>
            </a:r>
          </a:p>
        </p:txBody>
      </p:sp>
      <p:sp>
        <p:nvSpPr>
          <p:cNvPr id="19467" name="Line 34"/>
          <p:cNvSpPr>
            <a:spLocks noChangeShapeType="1"/>
          </p:cNvSpPr>
          <p:nvPr/>
        </p:nvSpPr>
        <p:spPr bwMode="auto">
          <a:xfrm flipH="1">
            <a:off x="2743200" y="4648200"/>
            <a:ext cx="11430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nchor="ctr"/>
          <a:lstStyle/>
          <a:p>
            <a:endParaRPr lang="en-IN"/>
          </a:p>
        </p:txBody>
      </p:sp>
      <p:sp>
        <p:nvSpPr>
          <p:cNvPr id="19468" name="Line 35"/>
          <p:cNvSpPr>
            <a:spLocks noChangeShapeType="1"/>
          </p:cNvSpPr>
          <p:nvPr/>
        </p:nvSpPr>
        <p:spPr bwMode="auto">
          <a:xfrm>
            <a:off x="5715000" y="5486400"/>
            <a:ext cx="11430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nchor="ctr"/>
          <a:lstStyle/>
          <a:p>
            <a:endParaRPr lang="en-IN"/>
          </a:p>
        </p:txBody>
      </p:sp>
    </p:spTree>
    <p:extLst>
      <p:ext uri="{BB962C8B-B14F-4D97-AF65-F5344CB8AC3E}">
        <p14:creationId xmlns:p14="http://schemas.microsoft.com/office/powerpoint/2010/main" val="11554099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09600" y="19050"/>
            <a:ext cx="7772400" cy="1143000"/>
          </a:xfrm>
        </p:spPr>
        <p:txBody>
          <a:bodyPr/>
          <a:lstStyle/>
          <a:p>
            <a:pPr eaLnBrk="1" hangingPunct="1"/>
            <a:r>
              <a:rPr lang="en-US" altLang="en-US"/>
              <a:t>Cryptograhic Building Blocks</a:t>
            </a:r>
            <a:endParaRPr lang="en-AU" altLang="en-US"/>
          </a:p>
        </p:txBody>
      </p:sp>
      <p:sp>
        <p:nvSpPr>
          <p:cNvPr id="116739" name="Rectangle 3"/>
          <p:cNvSpPr>
            <a:spLocks noGrp="1" noChangeArrowheads="1"/>
          </p:cNvSpPr>
          <p:nvPr>
            <p:ph type="body" idx="1"/>
          </p:nvPr>
        </p:nvSpPr>
        <p:spPr>
          <a:xfrm>
            <a:off x="684213" y="981075"/>
            <a:ext cx="8270875" cy="5111750"/>
          </a:xfrm>
        </p:spPr>
        <p:txBody>
          <a:bodyPr/>
          <a:lstStyle/>
          <a:p>
            <a:r>
              <a:rPr lang="en-US" altLang="en-US" sz="2800"/>
              <a:t>Authenticator</a:t>
            </a:r>
          </a:p>
          <a:p>
            <a:pPr lvl="1"/>
            <a:r>
              <a:rPr lang="en-US" altLang="en-US" sz="2400"/>
              <a:t>An </a:t>
            </a:r>
            <a:r>
              <a:rPr lang="en-US" altLang="en-US" sz="2400" i="1"/>
              <a:t>authenticator is a value, to be included in a transmitted message, that can be </a:t>
            </a:r>
            <a:r>
              <a:rPr lang="en-US" altLang="en-US" sz="2400"/>
              <a:t>used to verify simultaneously the authenticity and the data integrity of a message.</a:t>
            </a:r>
          </a:p>
          <a:p>
            <a:pPr lvl="1"/>
            <a:r>
              <a:rPr lang="en-US" altLang="en-US" sz="2400"/>
              <a:t>One kind of authenticator combines encryption and a </a:t>
            </a:r>
            <a:r>
              <a:rPr lang="en-US" altLang="en-US" sz="2400" i="1"/>
              <a:t>cryptographic hash function.</a:t>
            </a:r>
          </a:p>
          <a:p>
            <a:pPr lvl="2"/>
            <a:r>
              <a:rPr lang="en-US" altLang="en-US" sz="2000"/>
              <a:t>Cryptographic hash algorithms are treated as public knowledge, as with cipher algorithms.</a:t>
            </a:r>
          </a:p>
          <a:p>
            <a:pPr lvl="2"/>
            <a:r>
              <a:rPr lang="en-US" altLang="en-US" sz="2000"/>
              <a:t>A cryptographic hash function (also known as a cryptographic checksum) is a function that outputs sufficient redundant information about a message to expose any tampering.</a:t>
            </a:r>
          </a:p>
        </p:txBody>
      </p:sp>
    </p:spTree>
    <p:extLst>
      <p:ext uri="{BB962C8B-B14F-4D97-AF65-F5344CB8AC3E}">
        <p14:creationId xmlns:p14="http://schemas.microsoft.com/office/powerpoint/2010/main" val="17958706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85800" y="0"/>
            <a:ext cx="7772400" cy="762000"/>
          </a:xfrm>
        </p:spPr>
        <p:txBody>
          <a:bodyPr/>
          <a:lstStyle/>
          <a:p>
            <a:pPr eaLnBrk="1" hangingPunct="1"/>
            <a:r>
              <a:rPr lang="en-US" altLang="en-US" sz="2800">
                <a:solidFill>
                  <a:srgbClr val="FF0000"/>
                </a:solidFill>
                <a:latin typeface="Arial" pitchFamily="34" charset="0"/>
                <a:cs typeface="Arial" pitchFamily="34" charset="0"/>
              </a:rPr>
              <a:t>Cryptograhic Building Blocks</a:t>
            </a:r>
            <a:endParaRPr lang="en-AU" altLang="en-US" sz="2800">
              <a:solidFill>
                <a:srgbClr val="FF0000"/>
              </a:solidFill>
              <a:latin typeface="Arial" pitchFamily="34" charset="0"/>
              <a:cs typeface="Arial" pitchFamily="34" charset="0"/>
            </a:endParaRPr>
          </a:p>
        </p:txBody>
      </p:sp>
      <p:sp>
        <p:nvSpPr>
          <p:cNvPr id="117763" name="Rectangle 3"/>
          <p:cNvSpPr>
            <a:spLocks noGrp="1" noChangeArrowheads="1"/>
          </p:cNvSpPr>
          <p:nvPr>
            <p:ph type="body" idx="1"/>
          </p:nvPr>
        </p:nvSpPr>
        <p:spPr>
          <a:xfrm>
            <a:off x="684213" y="981075"/>
            <a:ext cx="8270875" cy="5111750"/>
          </a:xfrm>
        </p:spPr>
        <p:txBody>
          <a:bodyPr/>
          <a:lstStyle/>
          <a:p>
            <a:r>
              <a:rPr lang="en-US" altLang="en-US" sz="2800"/>
              <a:t>Authenticator</a:t>
            </a:r>
          </a:p>
          <a:p>
            <a:pPr lvl="1"/>
            <a:r>
              <a:rPr lang="en-US" altLang="en-US" sz="2400"/>
              <a:t>Just as a checksum or CRC exposes bit errors introduced by noisy links, a cryptographic checksum is designed to expose deliberate corruption of messages by an adversary. </a:t>
            </a:r>
          </a:p>
          <a:p>
            <a:pPr lvl="2"/>
            <a:r>
              <a:rPr lang="en-US" altLang="en-US" sz="2000"/>
              <a:t>The value it outputs is called a </a:t>
            </a:r>
            <a:r>
              <a:rPr lang="en-US" altLang="en-US" sz="2000" i="1"/>
              <a:t>message digest and, </a:t>
            </a:r>
            <a:r>
              <a:rPr lang="en-US" altLang="en-US" sz="2000"/>
              <a:t>like an ordinary</a:t>
            </a:r>
            <a:r>
              <a:rPr lang="en-US" altLang="en-US" sz="2000" i="1"/>
              <a:t> checksum, </a:t>
            </a:r>
            <a:r>
              <a:rPr lang="en-US" altLang="en-US" sz="2000"/>
              <a:t>is appended to the message. </a:t>
            </a:r>
          </a:p>
          <a:p>
            <a:pPr lvl="2"/>
            <a:r>
              <a:rPr lang="en-US" altLang="en-US" sz="2000"/>
              <a:t>All the message digests produced by a given hash have the same number of bits regardless of the length of the original message. </a:t>
            </a:r>
          </a:p>
          <a:p>
            <a:pPr lvl="2"/>
            <a:r>
              <a:rPr lang="en-US" altLang="en-US" sz="2000"/>
              <a:t>Since the space of possible input messages is larger than the space of possible message digests, there will be different input messages that produce the same message digest, like collisions in a hash table.</a:t>
            </a:r>
          </a:p>
        </p:txBody>
      </p:sp>
    </p:spTree>
    <p:extLst>
      <p:ext uri="{BB962C8B-B14F-4D97-AF65-F5344CB8AC3E}">
        <p14:creationId xmlns:p14="http://schemas.microsoft.com/office/powerpoint/2010/main" val="2207124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0"/>
            <a:ext cx="7772400" cy="1143000"/>
          </a:xfrm>
        </p:spPr>
        <p:txBody>
          <a:bodyPr/>
          <a:lstStyle/>
          <a:p>
            <a:pPr eaLnBrk="1" hangingPunct="1"/>
            <a:r>
              <a:rPr lang="en-US" altLang="en-US" sz="2800">
                <a:solidFill>
                  <a:srgbClr val="FF0000"/>
                </a:solidFill>
                <a:latin typeface="Arial" pitchFamily="34" charset="0"/>
                <a:cs typeface="Arial" pitchFamily="34" charset="0"/>
              </a:rPr>
              <a:t>Access vs. Security</a:t>
            </a:r>
          </a:p>
        </p:txBody>
      </p:sp>
      <p:pic>
        <p:nvPicPr>
          <p:cNvPr id="20483" name="Picture 3" descr="BS00717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1255713"/>
            <a:ext cx="3911600" cy="34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4"/>
          <p:cNvSpPr txBox="1">
            <a:spLocks noChangeArrowheads="1"/>
          </p:cNvSpPr>
          <p:nvPr/>
        </p:nvSpPr>
        <p:spPr bwMode="auto">
          <a:xfrm>
            <a:off x="2335213" y="3330575"/>
            <a:ext cx="3519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altLang="en-US" sz="2000" b="1">
                <a:solidFill>
                  <a:srgbClr val="FF0000"/>
                </a:solidFill>
              </a:rPr>
              <a:t>Security                           Access</a:t>
            </a:r>
          </a:p>
        </p:txBody>
      </p:sp>
      <p:sp>
        <p:nvSpPr>
          <p:cNvPr id="20485" name="Text Box 5"/>
          <p:cNvSpPr txBox="1">
            <a:spLocks noChangeArrowheads="1"/>
          </p:cNvSpPr>
          <p:nvPr/>
        </p:nvSpPr>
        <p:spPr bwMode="auto">
          <a:xfrm>
            <a:off x="609600" y="4724400"/>
            <a:ext cx="7543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r>
              <a:rPr lang="en-US" altLang="en-US"/>
              <a:t>Balancing Security and Access- Too much security might make access hard to get and people will stop using the system. On the other hand, a too easy access protocol, might be a security hole for the network. A balance must be achieved between those two major “players”</a:t>
            </a:r>
          </a:p>
        </p:txBody>
      </p:sp>
    </p:spTree>
    <p:extLst>
      <p:ext uri="{BB962C8B-B14F-4D97-AF65-F5344CB8AC3E}">
        <p14:creationId xmlns:p14="http://schemas.microsoft.com/office/powerpoint/2010/main" val="366016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601165" y="1491383"/>
            <a:ext cx="7772400" cy="4114800"/>
          </a:xfrm>
        </p:spPr>
        <p:txBody>
          <a:bodyPr/>
          <a:lstStyle/>
          <a:p>
            <a:pPr eaLnBrk="1" hangingPunct="1">
              <a:defRPr/>
            </a:pPr>
            <a:r>
              <a:rPr lang="en-US" sz="2000" b="1">
                <a:solidFill>
                  <a:srgbClr val="000099"/>
                </a:solidFill>
                <a:latin typeface="CMSSBX10" charset="0"/>
              </a:rPr>
              <a:t>Data Security</a:t>
            </a:r>
            <a:r>
              <a:rPr lang="en-US" sz="2000" b="1">
                <a:solidFill>
                  <a:srgbClr val="000000"/>
                </a:solidFill>
                <a:latin typeface="CMSSBX10" charset="0"/>
              </a:rPr>
              <a:t>:</a:t>
            </a:r>
            <a:r>
              <a:rPr lang="en-US" sz="2000">
                <a:solidFill>
                  <a:srgbClr val="000000"/>
                </a:solidFill>
                <a:latin typeface="CMSSBX10" charset="0"/>
              </a:rPr>
              <a:t> </a:t>
            </a:r>
            <a:r>
              <a:rPr lang="en-US" sz="2000">
                <a:solidFill>
                  <a:srgbClr val="000000"/>
                </a:solidFill>
              </a:rPr>
              <a:t>“</a:t>
            </a:r>
            <a:r>
              <a:rPr lang="en-US" sz="2000">
                <a:solidFill>
                  <a:srgbClr val="000000"/>
                </a:solidFill>
                <a:latin typeface="CMSS10" charset="0"/>
              </a:rPr>
              <a:t>for your eyes only</a:t>
            </a:r>
            <a:r>
              <a:rPr lang="en-US" sz="2000">
                <a:solidFill>
                  <a:srgbClr val="000000"/>
                </a:solidFill>
              </a:rPr>
              <a:t>”</a:t>
            </a:r>
            <a:br>
              <a:rPr lang="en-US" sz="2000">
                <a:solidFill>
                  <a:srgbClr val="000000"/>
                </a:solidFill>
                <a:latin typeface="CMSS10" charset="0"/>
              </a:rPr>
            </a:br>
            <a:r>
              <a:rPr lang="en-US" sz="2000">
                <a:solidFill>
                  <a:srgbClr val="000000"/>
                </a:solidFill>
                <a:latin typeface="CMSS10" charset="0"/>
              </a:rPr>
              <a:t>Encryption, Digests, Signatures, ...</a:t>
            </a:r>
            <a:br>
              <a:rPr lang="en-US" sz="2000">
                <a:solidFill>
                  <a:srgbClr val="000000"/>
                </a:solidFill>
                <a:latin typeface="CMSS10" charset="0"/>
              </a:rPr>
            </a:br>
            <a:endParaRPr lang="en-US" sz="2000"/>
          </a:p>
          <a:p>
            <a:pPr eaLnBrk="1" hangingPunct="1">
              <a:defRPr/>
            </a:pPr>
            <a:r>
              <a:rPr lang="en-US" sz="2000" b="1">
                <a:solidFill>
                  <a:srgbClr val="000099"/>
                </a:solidFill>
                <a:latin typeface="CMSSBX10" charset="0"/>
              </a:rPr>
              <a:t>System Security</a:t>
            </a:r>
            <a:r>
              <a:rPr lang="en-US" sz="2000">
                <a:solidFill>
                  <a:srgbClr val="000099"/>
                </a:solidFill>
                <a:latin typeface="CMSSBX10" charset="0"/>
              </a:rPr>
              <a:t>: </a:t>
            </a:r>
            <a:r>
              <a:rPr lang="en-US" sz="2000">
                <a:solidFill>
                  <a:srgbClr val="000000"/>
                </a:solidFill>
              </a:rPr>
              <a:t>“</a:t>
            </a:r>
            <a:r>
              <a:rPr lang="en-US" sz="2000">
                <a:solidFill>
                  <a:srgbClr val="000000"/>
                </a:solidFill>
                <a:latin typeface="CMSS10" charset="0"/>
              </a:rPr>
              <a:t>Nothing bad happens to my computers</a:t>
            </a:r>
            <a:br>
              <a:rPr lang="en-US" sz="2000">
                <a:solidFill>
                  <a:srgbClr val="000000"/>
                </a:solidFill>
                <a:latin typeface="CMSS10" charset="0"/>
              </a:rPr>
            </a:br>
            <a:r>
              <a:rPr lang="en-US" sz="2000">
                <a:solidFill>
                  <a:srgbClr val="000000"/>
                </a:solidFill>
                <a:latin typeface="CMSS10" charset="0"/>
              </a:rPr>
              <a:t>and equipment</a:t>
            </a:r>
            <a:r>
              <a:rPr lang="en-US" sz="2000">
                <a:solidFill>
                  <a:srgbClr val="000000"/>
                </a:solidFill>
              </a:rPr>
              <a:t>”</a:t>
            </a:r>
            <a:br>
              <a:rPr lang="en-US" sz="2000">
                <a:solidFill>
                  <a:srgbClr val="000000"/>
                </a:solidFill>
                <a:latin typeface="CMSS10" charset="0"/>
              </a:rPr>
            </a:br>
            <a:r>
              <a:rPr lang="en-US" sz="2000">
                <a:solidFill>
                  <a:srgbClr val="000000"/>
                </a:solidFill>
                <a:latin typeface="CMSSI10" charset="0"/>
              </a:rPr>
              <a:t>virus, </a:t>
            </a:r>
            <a:r>
              <a:rPr lang="en-US" sz="2000" err="1">
                <a:solidFill>
                  <a:srgbClr val="000000"/>
                </a:solidFill>
                <a:latin typeface="CMSSI10" charset="0"/>
              </a:rPr>
              <a:t>trojan</a:t>
            </a:r>
            <a:r>
              <a:rPr lang="en-US" sz="2000">
                <a:solidFill>
                  <a:srgbClr val="000000"/>
                </a:solidFill>
                <a:latin typeface="CMSSI10" charset="0"/>
              </a:rPr>
              <a:t>-horse, logic/time-bombs, ...</a:t>
            </a:r>
          </a:p>
          <a:p>
            <a:pPr marL="0" indent="0" eaLnBrk="1" hangingPunct="1">
              <a:buFontTx/>
              <a:buNone/>
              <a:defRPr/>
            </a:pPr>
            <a:endParaRPr lang="en-US" sz="2000">
              <a:solidFill>
                <a:srgbClr val="000000"/>
              </a:solidFill>
              <a:latin typeface="CMSSI10" charset="0"/>
            </a:endParaRPr>
          </a:p>
          <a:p>
            <a:pPr eaLnBrk="1" hangingPunct="1">
              <a:defRPr/>
            </a:pPr>
            <a:r>
              <a:rPr lang="en-US" sz="2000" b="1">
                <a:solidFill>
                  <a:srgbClr val="000099"/>
                </a:solidFill>
                <a:latin typeface="CMSSBX10" charset="0"/>
              </a:rPr>
              <a:t>Network Security:</a:t>
            </a:r>
            <a:br>
              <a:rPr lang="en-US" sz="2000" b="1">
                <a:solidFill>
                  <a:srgbClr val="000099"/>
                </a:solidFill>
                <a:latin typeface="CMSSBX10" charset="0"/>
              </a:rPr>
            </a:br>
            <a:r>
              <a:rPr lang="en-US" sz="2000">
                <a:solidFill>
                  <a:srgbClr val="000000"/>
                </a:solidFill>
                <a:latin typeface="CMSSBX10" charset="0"/>
              </a:rPr>
              <a:t>Authentication Mechanisms </a:t>
            </a:r>
            <a:r>
              <a:rPr lang="en-US" sz="2000">
                <a:solidFill>
                  <a:srgbClr val="000000"/>
                </a:solidFill>
              </a:rPr>
              <a:t>“</a:t>
            </a:r>
            <a:r>
              <a:rPr lang="en-US" sz="2000">
                <a:solidFill>
                  <a:srgbClr val="000000"/>
                </a:solidFill>
                <a:latin typeface="CMSS10" charset="0"/>
              </a:rPr>
              <a:t>you are who you say you are</a:t>
            </a:r>
            <a:r>
              <a:rPr lang="en-US" sz="2000">
                <a:solidFill>
                  <a:srgbClr val="000000"/>
                </a:solidFill>
              </a:rPr>
              <a:t>”</a:t>
            </a:r>
            <a:br>
              <a:rPr lang="en-US" sz="2000">
                <a:solidFill>
                  <a:srgbClr val="000000"/>
                </a:solidFill>
                <a:latin typeface="CMSS10" charset="0"/>
              </a:rPr>
            </a:br>
            <a:r>
              <a:rPr lang="en-US" sz="2000">
                <a:solidFill>
                  <a:srgbClr val="000000"/>
                </a:solidFill>
                <a:latin typeface="CMSSBX10" charset="0"/>
              </a:rPr>
              <a:t>Access Control </a:t>
            </a:r>
            <a:r>
              <a:rPr lang="en-US" sz="2000">
                <a:solidFill>
                  <a:srgbClr val="000000"/>
                </a:solidFill>
                <a:latin typeface="CMSS10" charset="0"/>
              </a:rPr>
              <a:t>Firewalls, Proxies </a:t>
            </a:r>
            <a:r>
              <a:rPr lang="en-US" sz="2000">
                <a:solidFill>
                  <a:srgbClr val="000000"/>
                </a:solidFill>
              </a:rPr>
              <a:t>“</a:t>
            </a:r>
            <a:r>
              <a:rPr lang="en-US" sz="2000">
                <a:solidFill>
                  <a:srgbClr val="000000"/>
                </a:solidFill>
                <a:latin typeface="CMSS10" charset="0"/>
              </a:rPr>
              <a:t>who can do what</a:t>
            </a:r>
            <a:r>
              <a:rPr lang="en-US" sz="2000">
                <a:solidFill>
                  <a:srgbClr val="000000"/>
                </a:solidFill>
              </a:rPr>
              <a:t>”</a:t>
            </a:r>
          </a:p>
        </p:txBody>
      </p:sp>
      <p:sp>
        <p:nvSpPr>
          <p:cNvPr id="21507" name="Title 1"/>
          <p:cNvSpPr>
            <a:spLocks noGrp="1" noChangeArrowheads="1"/>
          </p:cNvSpPr>
          <p:nvPr>
            <p:ph type="title"/>
          </p:nvPr>
        </p:nvSpPr>
        <p:spPr>
          <a:xfrm>
            <a:off x="685800" y="76200"/>
            <a:ext cx="7772400" cy="1143000"/>
          </a:xfrm>
        </p:spPr>
        <p:txBody>
          <a:bodyPr/>
          <a:lstStyle/>
          <a:p>
            <a:pPr eaLnBrk="1" hangingPunct="1"/>
            <a:r>
              <a:rPr lang="en-US" altLang="en-US" sz="2800">
                <a:solidFill>
                  <a:srgbClr val="EE0000"/>
                </a:solidFill>
                <a:latin typeface="Arial" pitchFamily="34" charset="0"/>
                <a:cs typeface="Arial" pitchFamily="34" charset="0"/>
              </a:rPr>
              <a:t>Security</a:t>
            </a:r>
          </a:p>
        </p:txBody>
      </p:sp>
    </p:spTree>
    <p:extLst>
      <p:ext uri="{BB962C8B-B14F-4D97-AF65-F5344CB8AC3E}">
        <p14:creationId xmlns:p14="http://schemas.microsoft.com/office/powerpoint/2010/main" val="37264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4288"/>
            <a:ext cx="7772400" cy="1143000"/>
          </a:xfrm>
        </p:spPr>
        <p:txBody>
          <a:bodyPr/>
          <a:lstStyle/>
          <a:p>
            <a:pPr eaLnBrk="1" hangingPunct="1"/>
            <a:r>
              <a:rPr lang="en-US" altLang="en-US" sz="2800">
                <a:solidFill>
                  <a:srgbClr val="EE0000"/>
                </a:solidFill>
                <a:latin typeface="Arial" pitchFamily="34" charset="0"/>
                <a:cs typeface="Arial" pitchFamily="34" charset="0"/>
              </a:rPr>
              <a:t>Terminologies -- Concerns</a:t>
            </a:r>
          </a:p>
        </p:txBody>
      </p:sp>
      <p:sp>
        <p:nvSpPr>
          <p:cNvPr id="14339" name="Rectangle 3"/>
          <p:cNvSpPr>
            <a:spLocks noGrp="1" noChangeArrowheads="1"/>
          </p:cNvSpPr>
          <p:nvPr>
            <p:ph type="body" idx="1"/>
          </p:nvPr>
        </p:nvSpPr>
        <p:spPr>
          <a:xfrm>
            <a:off x="685800" y="1219200"/>
            <a:ext cx="7772400" cy="4114800"/>
          </a:xfrm>
        </p:spPr>
        <p:txBody>
          <a:bodyPr>
            <a:normAutofit fontScale="92500" lnSpcReduction="10000"/>
          </a:bodyPr>
          <a:lstStyle/>
          <a:p>
            <a:pPr eaLnBrk="1" hangingPunct="1">
              <a:lnSpc>
                <a:spcPct val="90000"/>
              </a:lnSpc>
            </a:pPr>
            <a:r>
              <a:rPr lang="en-US" altLang="en-US" sz="2200">
                <a:solidFill>
                  <a:srgbClr val="000099"/>
                </a:solidFill>
              </a:rPr>
              <a:t>Vulnerability</a:t>
            </a:r>
          </a:p>
          <a:p>
            <a:pPr lvl="1" eaLnBrk="1" hangingPunct="1">
              <a:lnSpc>
                <a:spcPct val="90000"/>
              </a:lnSpc>
            </a:pPr>
            <a:r>
              <a:rPr lang="en-US" altLang="en-US" sz="2200" b="1"/>
              <a:t>An inherent weakness in the design, configuration, or implementation of a network or system that renders it susceptible to a threat </a:t>
            </a:r>
          </a:p>
          <a:p>
            <a:pPr eaLnBrk="1" hangingPunct="1">
              <a:lnSpc>
                <a:spcPct val="90000"/>
              </a:lnSpc>
            </a:pPr>
            <a:endParaRPr lang="en-US" altLang="en-US" sz="2200" b="1"/>
          </a:p>
          <a:p>
            <a:pPr eaLnBrk="1" hangingPunct="1">
              <a:lnSpc>
                <a:spcPct val="90000"/>
              </a:lnSpc>
            </a:pPr>
            <a:r>
              <a:rPr lang="en-US" altLang="en-US" sz="2200">
                <a:solidFill>
                  <a:srgbClr val="000099"/>
                </a:solidFill>
              </a:rPr>
              <a:t>Threat</a:t>
            </a:r>
          </a:p>
          <a:p>
            <a:pPr lvl="1" eaLnBrk="1" hangingPunct="1">
              <a:lnSpc>
                <a:spcPct val="90000"/>
              </a:lnSpc>
            </a:pPr>
            <a:r>
              <a:rPr lang="en-US" altLang="en-US" sz="2200" b="1"/>
              <a:t>Anything that can disrupt the operation, functioning, integrity, or availability of a network or system</a:t>
            </a:r>
          </a:p>
          <a:p>
            <a:pPr lvl="1" eaLnBrk="1" hangingPunct="1">
              <a:lnSpc>
                <a:spcPct val="90000"/>
              </a:lnSpc>
            </a:pPr>
            <a:r>
              <a:rPr lang="en-US" altLang="en-US" sz="2200" b="1"/>
              <a:t>Threats exploit vulnerabilities</a:t>
            </a:r>
          </a:p>
          <a:p>
            <a:pPr lvl="1" eaLnBrk="1" hangingPunct="1">
              <a:lnSpc>
                <a:spcPct val="90000"/>
              </a:lnSpc>
            </a:pPr>
            <a:r>
              <a:rPr lang="en-US" altLang="en-US" sz="2200" b="1"/>
              <a:t>Threats may be internal or external</a:t>
            </a:r>
          </a:p>
          <a:p>
            <a:pPr eaLnBrk="1" hangingPunct="1">
              <a:lnSpc>
                <a:spcPct val="90000"/>
              </a:lnSpc>
            </a:pPr>
            <a:endParaRPr lang="en-US" altLang="en-US" sz="2200"/>
          </a:p>
          <a:p>
            <a:pPr eaLnBrk="1" hangingPunct="1">
              <a:lnSpc>
                <a:spcPct val="90000"/>
              </a:lnSpc>
            </a:pPr>
            <a:r>
              <a:rPr lang="en-US" altLang="en-US" sz="2200">
                <a:solidFill>
                  <a:srgbClr val="000099"/>
                </a:solidFill>
              </a:rPr>
              <a:t>Security Concern</a:t>
            </a:r>
          </a:p>
          <a:p>
            <a:pPr lvl="1" eaLnBrk="1" hangingPunct="1">
              <a:lnSpc>
                <a:spcPct val="90000"/>
              </a:lnSpc>
            </a:pPr>
            <a:r>
              <a:rPr lang="en-US" altLang="en-US" sz="2200" b="1"/>
              <a:t>Each threat-vulnerability pair represents a security concern</a:t>
            </a:r>
          </a:p>
          <a:p>
            <a:pPr eaLnBrk="1" hangingPunct="1">
              <a:lnSpc>
                <a:spcPct val="90000"/>
              </a:lnSpc>
            </a:pPr>
            <a:endParaRPr lang="en-US" altLang="en-US" sz="2200"/>
          </a:p>
        </p:txBody>
      </p:sp>
    </p:spTree>
    <p:extLst>
      <p:ext uri="{BB962C8B-B14F-4D97-AF65-F5344CB8AC3E}">
        <p14:creationId xmlns:p14="http://schemas.microsoft.com/office/powerpoint/2010/main" val="3150271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anim calcmode="lin" valueType="num">
                                      <p:cBhvr additive="base">
                                        <p:cTn id="11" dur="500" fill="hold"/>
                                        <p:tgtEl>
                                          <p:spTgt spid="143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anim calcmode="lin" valueType="num">
                                      <p:cBhvr additive="base">
                                        <p:cTn id="17" dur="500" fill="hold"/>
                                        <p:tgtEl>
                                          <p:spTgt spid="14339">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33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12" fill="hold" grpId="0" nodeType="withEffect">
                                  <p:stCondLst>
                                    <p:cond delay="0"/>
                                  </p:stCondLst>
                                  <p:childTnLst>
                                    <p:set>
                                      <p:cBhvr>
                                        <p:cTn id="20" dur="1" fill="hold">
                                          <p:stCondLst>
                                            <p:cond delay="0"/>
                                          </p:stCondLst>
                                        </p:cTn>
                                        <p:tgtEl>
                                          <p:spTgt spid="14339">
                                            <p:txEl>
                                              <p:pRg st="4" end="4"/>
                                            </p:txEl>
                                          </p:spTgt>
                                        </p:tgtEl>
                                        <p:attrNameLst>
                                          <p:attrName>style.visibility</p:attrName>
                                        </p:attrNameLst>
                                      </p:cBhvr>
                                      <p:to>
                                        <p:strVal val="visible"/>
                                      </p:to>
                                    </p:set>
                                    <p:anim calcmode="lin" valueType="num">
                                      <p:cBhvr additive="base">
                                        <p:cTn id="21" dur="500" fill="hold"/>
                                        <p:tgtEl>
                                          <p:spTgt spid="14339">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33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12" fill="hold" grpId="0" nodeType="withEffect">
                                  <p:stCondLst>
                                    <p:cond delay="0"/>
                                  </p:stCondLst>
                                  <p:childTnLst>
                                    <p:set>
                                      <p:cBhvr>
                                        <p:cTn id="24" dur="1" fill="hold">
                                          <p:stCondLst>
                                            <p:cond delay="0"/>
                                          </p:stCondLst>
                                        </p:cTn>
                                        <p:tgtEl>
                                          <p:spTgt spid="14339">
                                            <p:txEl>
                                              <p:pRg st="5" end="5"/>
                                            </p:txEl>
                                          </p:spTgt>
                                        </p:tgtEl>
                                        <p:attrNameLst>
                                          <p:attrName>style.visibility</p:attrName>
                                        </p:attrNameLst>
                                      </p:cBhvr>
                                      <p:to>
                                        <p:strVal val="visible"/>
                                      </p:to>
                                    </p:set>
                                    <p:anim calcmode="lin" valueType="num">
                                      <p:cBhvr additive="base">
                                        <p:cTn id="25" dur="500" fill="hold"/>
                                        <p:tgtEl>
                                          <p:spTgt spid="1433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12" fill="hold" grpId="0" nodeType="withEffect">
                                  <p:stCondLst>
                                    <p:cond delay="0"/>
                                  </p:stCondLst>
                                  <p:childTnLst>
                                    <p:set>
                                      <p:cBhvr>
                                        <p:cTn id="28" dur="1" fill="hold">
                                          <p:stCondLst>
                                            <p:cond delay="0"/>
                                          </p:stCondLst>
                                        </p:cTn>
                                        <p:tgtEl>
                                          <p:spTgt spid="14339">
                                            <p:txEl>
                                              <p:pRg st="6" end="6"/>
                                            </p:txEl>
                                          </p:spTgt>
                                        </p:tgtEl>
                                        <p:attrNameLst>
                                          <p:attrName>style.visibility</p:attrName>
                                        </p:attrNameLst>
                                      </p:cBhvr>
                                      <p:to>
                                        <p:strVal val="visible"/>
                                      </p:to>
                                    </p:set>
                                    <p:anim calcmode="lin" valueType="num">
                                      <p:cBhvr additive="base">
                                        <p:cTn id="29" dur="500" fill="hold"/>
                                        <p:tgtEl>
                                          <p:spTgt spid="14339">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43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2" fill="hold" grpId="0" nodeType="clickEffect">
                                  <p:stCondLst>
                                    <p:cond delay="0"/>
                                  </p:stCondLst>
                                  <p:childTnLst>
                                    <p:set>
                                      <p:cBhvr>
                                        <p:cTn id="34" dur="1" fill="hold">
                                          <p:stCondLst>
                                            <p:cond delay="0"/>
                                          </p:stCondLst>
                                        </p:cTn>
                                        <p:tgtEl>
                                          <p:spTgt spid="14339">
                                            <p:txEl>
                                              <p:pRg st="8" end="8"/>
                                            </p:txEl>
                                          </p:spTgt>
                                        </p:tgtEl>
                                        <p:attrNameLst>
                                          <p:attrName>style.visibility</p:attrName>
                                        </p:attrNameLst>
                                      </p:cBhvr>
                                      <p:to>
                                        <p:strVal val="visible"/>
                                      </p:to>
                                    </p:set>
                                    <p:anim calcmode="lin" valueType="num">
                                      <p:cBhvr additive="base">
                                        <p:cTn id="35" dur="500" fill="hold"/>
                                        <p:tgtEl>
                                          <p:spTgt spid="14339">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339">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12" fill="hold" grpId="0" nodeType="withEffect">
                                  <p:stCondLst>
                                    <p:cond delay="0"/>
                                  </p:stCondLst>
                                  <p:childTnLst>
                                    <p:set>
                                      <p:cBhvr>
                                        <p:cTn id="38" dur="1" fill="hold">
                                          <p:stCondLst>
                                            <p:cond delay="0"/>
                                          </p:stCondLst>
                                        </p:cTn>
                                        <p:tgtEl>
                                          <p:spTgt spid="14339">
                                            <p:txEl>
                                              <p:pRg st="9" end="9"/>
                                            </p:txEl>
                                          </p:spTgt>
                                        </p:tgtEl>
                                        <p:attrNameLst>
                                          <p:attrName>style.visibility</p:attrName>
                                        </p:attrNameLst>
                                      </p:cBhvr>
                                      <p:to>
                                        <p:strVal val="visible"/>
                                      </p:to>
                                    </p:set>
                                    <p:anim calcmode="lin" valueType="num">
                                      <p:cBhvr additive="base">
                                        <p:cTn id="39" dur="500" fill="hold"/>
                                        <p:tgtEl>
                                          <p:spTgt spid="14339">
                                            <p:txEl>
                                              <p:pRg st="9" end="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433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129058b1-ca08-46a8-bace-abe59da7ef7d">
      <UserInfo>
        <DisplayName>Jan_2022_CS6475 Blockchain Technology Members</DisplayName>
        <AccountId>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10F1F94D4425408903D419EBC9A09E" ma:contentTypeVersion="7" ma:contentTypeDescription="Create a new document." ma:contentTypeScope="" ma:versionID="f5481b754396d773bd8d7988606ecd53">
  <xsd:schema xmlns:xsd="http://www.w3.org/2001/XMLSchema" xmlns:xs="http://www.w3.org/2001/XMLSchema" xmlns:p="http://schemas.microsoft.com/office/2006/metadata/properties" xmlns:ns2="386d7421-ee1a-4e21-ac59-7fc47b5e2291" xmlns:ns3="129058b1-ca08-46a8-bace-abe59da7ef7d" targetNamespace="http://schemas.microsoft.com/office/2006/metadata/properties" ma:root="true" ma:fieldsID="12d2fe0abbf063f3c8872d0c895998e6" ns2:_="" ns3:_="">
    <xsd:import namespace="386d7421-ee1a-4e21-ac59-7fc47b5e2291"/>
    <xsd:import namespace="129058b1-ca08-46a8-bace-abe59da7ef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6d7421-ee1a-4e21-ac59-7fc47b5e22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9058b1-ca08-46a8-bace-abe59da7ef7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C51D4B-79EF-4DCD-8B8C-56EFE546654E}">
  <ds:schemaRefs>
    <ds:schemaRef ds:uri="http://schemas.microsoft.com/sharepoint/v3/contenttype/forms"/>
  </ds:schemaRefs>
</ds:datastoreItem>
</file>

<file path=customXml/itemProps2.xml><?xml version="1.0" encoding="utf-8"?>
<ds:datastoreItem xmlns:ds="http://schemas.openxmlformats.org/officeDocument/2006/customXml" ds:itemID="{80C1FB81-AB55-4740-9B02-564665E7CFAA}">
  <ds:schemaRefs>
    <ds:schemaRef ds:uri="129058b1-ca08-46a8-bace-abe59da7ef7d"/>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26617A2-C449-425D-A160-EE5474A6EDD9}">
  <ds:schemaRefs>
    <ds:schemaRef ds:uri="129058b1-ca08-46a8-bace-abe59da7ef7d"/>
    <ds:schemaRef ds:uri="386d7421-ee1a-4e21-ac59-7fc47b5e229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Concourse</Template>
  <Application>Microsoft Office PowerPoint</Application>
  <PresentationFormat>On-screen Show (4:3)</PresentationFormat>
  <Slides>61</Slides>
  <Notes>25</Notes>
  <HiddenSlides>0</HiddenSlide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Concourse</vt:lpstr>
      <vt:lpstr>Course instructor</vt:lpstr>
      <vt:lpstr>What is “Security”</vt:lpstr>
      <vt:lpstr>What Does it Mean- “Security”?</vt:lpstr>
      <vt:lpstr>What Does it Mean- “Security”?</vt:lpstr>
      <vt:lpstr>Figure 5</vt:lpstr>
      <vt:lpstr>Figure 6</vt:lpstr>
      <vt:lpstr>Access vs. Security</vt:lpstr>
      <vt:lpstr>Security</vt:lpstr>
      <vt:lpstr>Terminologies -- Concerns</vt:lpstr>
      <vt:lpstr>What is A Blockchain</vt:lpstr>
      <vt:lpstr>Traditional sharing</vt:lpstr>
      <vt:lpstr>Contd.</vt:lpstr>
      <vt:lpstr>Problems with a centralized System</vt:lpstr>
      <vt:lpstr>Centralized vs Decentralized vs Distributed</vt:lpstr>
      <vt:lpstr>A Plausibly Ideal Solution</vt:lpstr>
      <vt:lpstr>Blockchain – The Internet Database of Support Decentralization</vt:lpstr>
      <vt:lpstr> Blockchain Technology</vt:lpstr>
      <vt:lpstr>Cont.</vt:lpstr>
      <vt:lpstr> Blockchain Operation</vt:lpstr>
      <vt:lpstr>PowerPoint Presentation</vt:lpstr>
      <vt:lpstr>A Very Simplified Look of the Blockchain</vt:lpstr>
      <vt:lpstr>A Very Simplified Look of the Blockchain</vt:lpstr>
      <vt:lpstr>PowerPoint Presentation</vt:lpstr>
      <vt:lpstr>Components of Blockchain</vt:lpstr>
      <vt:lpstr>PowerPoint Presentation</vt:lpstr>
      <vt:lpstr>An Example of Public ledger in banking system</vt:lpstr>
      <vt:lpstr>An Example of Public ledger in banking system</vt:lpstr>
      <vt:lpstr>An Example of Public ledger in banking system</vt:lpstr>
      <vt:lpstr>An Example of Public ledger in banking system</vt:lpstr>
      <vt:lpstr>Blockchain and Public ledgers</vt:lpstr>
      <vt:lpstr>Formal Defination of Blockchain</vt:lpstr>
      <vt:lpstr>Blockchain Layer</vt:lpstr>
      <vt:lpstr>PowerPoint Presentation</vt:lpstr>
      <vt:lpstr>PowerPoint Presentation</vt:lpstr>
      <vt:lpstr>Cryptography</vt:lpstr>
      <vt:lpstr>Cryptographic Algorithms</vt:lpstr>
      <vt:lpstr>Symmetric Encryption</vt:lpstr>
      <vt:lpstr>Cryptograhic Building Blocks</vt:lpstr>
      <vt:lpstr>Basic Terminology</vt:lpstr>
      <vt:lpstr>Requirements</vt:lpstr>
      <vt:lpstr>Types of Cryptanalytic Attacks</vt:lpstr>
      <vt:lpstr>Data Encryption Standard (DES)</vt:lpstr>
      <vt:lpstr>Cryptograhic Building Blocks</vt:lpstr>
      <vt:lpstr>Cryptograhic Building Blocks</vt:lpstr>
      <vt:lpstr>Cryptograhic Building Blocks</vt:lpstr>
      <vt:lpstr>Private-Key Cryptography</vt:lpstr>
      <vt:lpstr>Public-Key Cryptography</vt:lpstr>
      <vt:lpstr>Public-Key Cryptography</vt:lpstr>
      <vt:lpstr>Cryptograhic Building Blocks</vt:lpstr>
      <vt:lpstr>Cryptograhic Building Blocks</vt:lpstr>
      <vt:lpstr>Public-Key Cryptosystems</vt:lpstr>
      <vt:lpstr>Public-Key Applications</vt:lpstr>
      <vt:lpstr>Public Key Security</vt:lpstr>
      <vt:lpstr>Cryptograhic Building Blocks</vt:lpstr>
      <vt:lpstr>RSA</vt:lpstr>
      <vt:lpstr>RSA Key Setup</vt:lpstr>
      <vt:lpstr>RSA Use</vt:lpstr>
      <vt:lpstr>RSA Example</vt:lpstr>
      <vt:lpstr>RSA Example cont</vt:lpstr>
      <vt:lpstr>Cryptograhic Building Blocks</vt:lpstr>
      <vt:lpstr>Cryptograhic Building Blocks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Sonal Kumar</dc:creator>
  <cp:revision>25</cp:revision>
  <dcterms:created xsi:type="dcterms:W3CDTF">2019-12-28T17:27:04Z</dcterms:created>
  <dcterms:modified xsi:type="dcterms:W3CDTF">2022-05-02T17:29:59Z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0x0101004810F1F94D4425408903D419EBC9A09E</vt:lpwstr>
  </property>
</Properties>
</file>