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C9E97B-F4AB-4F8E-87E7-E2C4F4BA04E5}">
  <a:tblStyle styleId="{9BC9E97B-F4AB-4F8E-87E7-E2C4F4BA04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12deee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12deee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d12deee6e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fd12deee6e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d12deee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d12deee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d12deee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d12deee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6dc48e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6dc48e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78e0b8b6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78e0b8b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f858ebd89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f858ebd89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EFM: (Pseudo-)</a:t>
            </a:r>
            <a:r>
              <a:rPr lang="en"/>
              <a:t>Ensembled First Mismatch</a:t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2025200" y="2803125"/>
            <a:ext cx="2717400" cy="572700"/>
            <a:chOff x="1095250" y="1220025"/>
            <a:chExt cx="2717400" cy="572700"/>
          </a:xfrm>
        </p:grpSpPr>
        <p:sp>
          <p:nvSpPr>
            <p:cNvPr id="56" name="Google Shape;56;p13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grpSp>
        <p:nvGrpSpPr>
          <p:cNvPr id="62" name="Google Shape;62;p13"/>
          <p:cNvGrpSpPr/>
          <p:nvPr/>
        </p:nvGrpSpPr>
        <p:grpSpPr>
          <a:xfrm>
            <a:off x="4853350" y="2803125"/>
            <a:ext cx="2717400" cy="572700"/>
            <a:chOff x="1095250" y="1220025"/>
            <a:chExt cx="2717400" cy="572700"/>
          </a:xfrm>
        </p:grpSpPr>
        <p:sp>
          <p:nvSpPr>
            <p:cNvPr id="63" name="Google Shape;63;p13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7681500" y="2803125"/>
            <a:ext cx="1150800" cy="572700"/>
            <a:chOff x="7349038" y="4186900"/>
            <a:chExt cx="1150800" cy="572700"/>
          </a:xfrm>
        </p:grpSpPr>
        <p:sp>
          <p:nvSpPr>
            <p:cNvPr id="70" name="Google Shape;70;p13"/>
            <p:cNvSpPr/>
            <p:nvPr/>
          </p:nvSpPr>
          <p:spPr>
            <a:xfrm>
              <a:off x="7349038" y="4186900"/>
              <a:ext cx="1150800" cy="572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459638" y="428395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7986363" y="428395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</p:grpSp>
      <p:sp>
        <p:nvSpPr>
          <p:cNvPr id="73" name="Google Shape;73;p13"/>
          <p:cNvSpPr txBox="1"/>
          <p:nvPr/>
        </p:nvSpPr>
        <p:spPr>
          <a:xfrm>
            <a:off x="976625" y="2858625"/>
            <a:ext cx="10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FM:</a:t>
            </a:r>
            <a:endParaRPr sz="1800"/>
          </a:p>
        </p:txBody>
      </p:sp>
      <p:sp>
        <p:nvSpPr>
          <p:cNvPr id="74" name="Google Shape;74;p13"/>
          <p:cNvSpPr txBox="1"/>
          <p:nvPr/>
        </p:nvSpPr>
        <p:spPr>
          <a:xfrm>
            <a:off x="169207" y="1316150"/>
            <a:ext cx="16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(5,5,2) Dense  Network</a:t>
            </a:r>
            <a:endParaRPr sz="1800"/>
          </a:p>
        </p:txBody>
      </p:sp>
      <p:grpSp>
        <p:nvGrpSpPr>
          <p:cNvPr id="75" name="Google Shape;75;p13"/>
          <p:cNvGrpSpPr/>
          <p:nvPr/>
        </p:nvGrpSpPr>
        <p:grpSpPr>
          <a:xfrm>
            <a:off x="1914535" y="1261577"/>
            <a:ext cx="1924191" cy="403524"/>
            <a:chOff x="1095250" y="1220025"/>
            <a:chExt cx="2717400" cy="572700"/>
          </a:xfrm>
        </p:grpSpPr>
        <p:sp>
          <p:nvSpPr>
            <p:cNvPr id="76" name="Google Shape;76;p13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1914535" y="1781237"/>
            <a:ext cx="1924191" cy="403524"/>
            <a:chOff x="1095250" y="1220025"/>
            <a:chExt cx="2717400" cy="572700"/>
          </a:xfrm>
        </p:grpSpPr>
        <p:sp>
          <p:nvSpPr>
            <p:cNvPr id="83" name="Google Shape;83;p13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2469190" y="2292187"/>
            <a:ext cx="814881" cy="403524"/>
            <a:chOff x="7349038" y="4186900"/>
            <a:chExt cx="1150800" cy="572700"/>
          </a:xfrm>
        </p:grpSpPr>
        <p:sp>
          <p:nvSpPr>
            <p:cNvPr id="90" name="Google Shape;90;p13"/>
            <p:cNvSpPr/>
            <p:nvPr/>
          </p:nvSpPr>
          <p:spPr>
            <a:xfrm>
              <a:off x="7349038" y="4186900"/>
              <a:ext cx="1150800" cy="572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7459638" y="428395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986363" y="428395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3" name="Google Shape;93;p13"/>
          <p:cNvCxnSpPr>
            <a:stCxn id="77" idx="4"/>
            <a:endCxn id="88" idx="0"/>
          </p:cNvCxnSpPr>
          <p:nvPr/>
        </p:nvCxnSpPr>
        <p:spPr>
          <a:xfrm>
            <a:off x="2135392" y="1613208"/>
            <a:ext cx="1491900" cy="236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>
            <a:stCxn id="77" idx="4"/>
            <a:endCxn id="87" idx="0"/>
          </p:cNvCxnSpPr>
          <p:nvPr/>
        </p:nvCxnSpPr>
        <p:spPr>
          <a:xfrm>
            <a:off x="2135392" y="1613208"/>
            <a:ext cx="1119000" cy="236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>
            <a:stCxn id="77" idx="4"/>
            <a:endCxn id="86" idx="0"/>
          </p:cNvCxnSpPr>
          <p:nvPr/>
        </p:nvCxnSpPr>
        <p:spPr>
          <a:xfrm>
            <a:off x="2135392" y="1613208"/>
            <a:ext cx="745800" cy="236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>
            <a:stCxn id="77" idx="4"/>
            <a:endCxn id="85" idx="0"/>
          </p:cNvCxnSpPr>
          <p:nvPr/>
        </p:nvCxnSpPr>
        <p:spPr>
          <a:xfrm>
            <a:off x="2135392" y="1613208"/>
            <a:ext cx="372900" cy="236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77" idx="4"/>
            <a:endCxn id="84" idx="0"/>
          </p:cNvCxnSpPr>
          <p:nvPr/>
        </p:nvCxnSpPr>
        <p:spPr>
          <a:xfrm>
            <a:off x="2135392" y="1613208"/>
            <a:ext cx="0" cy="2364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8" name="Google Shape;98;p13"/>
          <p:cNvGrpSpPr/>
          <p:nvPr/>
        </p:nvGrpSpPr>
        <p:grpSpPr>
          <a:xfrm>
            <a:off x="2135392" y="1613208"/>
            <a:ext cx="1491896" cy="236411"/>
            <a:chOff x="4437988" y="1860575"/>
            <a:chExt cx="2106900" cy="335525"/>
          </a:xfrm>
        </p:grpSpPr>
        <p:cxnSp>
          <p:nvCxnSpPr>
            <p:cNvPr id="99" name="Google Shape;99;p13"/>
            <p:cNvCxnSpPr>
              <a:endCxn id="84" idx="0"/>
            </p:cNvCxnSpPr>
            <p:nvPr/>
          </p:nvCxnSpPr>
          <p:spPr>
            <a:xfrm flipH="1">
              <a:off x="4437988" y="1860700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3"/>
            <p:cNvCxnSpPr/>
            <p:nvPr/>
          </p:nvCxnSpPr>
          <p:spPr>
            <a:xfrm>
              <a:off x="4964788" y="1860575"/>
              <a:ext cx="15801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3"/>
            <p:cNvCxnSpPr/>
            <p:nvPr/>
          </p:nvCxnSpPr>
          <p:spPr>
            <a:xfrm>
              <a:off x="4964788" y="1860575"/>
              <a:ext cx="10536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3"/>
            <p:cNvCxnSpPr/>
            <p:nvPr/>
          </p:nvCxnSpPr>
          <p:spPr>
            <a:xfrm>
              <a:off x="4964788" y="1860575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3"/>
            <p:cNvCxnSpPr/>
            <p:nvPr/>
          </p:nvCxnSpPr>
          <p:spPr>
            <a:xfrm>
              <a:off x="4964788" y="1860575"/>
              <a:ext cx="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4" name="Google Shape;104;p13"/>
          <p:cNvGrpSpPr/>
          <p:nvPr/>
        </p:nvGrpSpPr>
        <p:grpSpPr>
          <a:xfrm>
            <a:off x="2135392" y="1613084"/>
            <a:ext cx="1492108" cy="236534"/>
            <a:chOff x="3911188" y="1860463"/>
            <a:chExt cx="2107200" cy="335700"/>
          </a:xfrm>
        </p:grpSpPr>
        <p:cxnSp>
          <p:nvCxnSpPr>
            <p:cNvPr id="105" name="Google Shape;105;p13"/>
            <p:cNvCxnSpPr/>
            <p:nvPr/>
          </p:nvCxnSpPr>
          <p:spPr>
            <a:xfrm flipH="1">
              <a:off x="4437988" y="1860700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3"/>
            <p:cNvCxnSpPr>
              <a:endCxn id="84" idx="0"/>
            </p:cNvCxnSpPr>
            <p:nvPr/>
          </p:nvCxnSpPr>
          <p:spPr>
            <a:xfrm flipH="1">
              <a:off x="3911188" y="1860463"/>
              <a:ext cx="1053600" cy="335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3"/>
            <p:cNvCxnSpPr/>
            <p:nvPr/>
          </p:nvCxnSpPr>
          <p:spPr>
            <a:xfrm>
              <a:off x="4964788" y="1860575"/>
              <a:ext cx="10536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3"/>
            <p:cNvCxnSpPr/>
            <p:nvPr/>
          </p:nvCxnSpPr>
          <p:spPr>
            <a:xfrm>
              <a:off x="4964788" y="1860575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3"/>
            <p:cNvCxnSpPr/>
            <p:nvPr/>
          </p:nvCxnSpPr>
          <p:spPr>
            <a:xfrm>
              <a:off x="4964788" y="1860575"/>
              <a:ext cx="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" name="Google Shape;110;p13"/>
          <p:cNvGrpSpPr/>
          <p:nvPr/>
        </p:nvGrpSpPr>
        <p:grpSpPr>
          <a:xfrm flipH="1">
            <a:off x="2130683" y="1613208"/>
            <a:ext cx="1491896" cy="236411"/>
            <a:chOff x="4437988" y="1860575"/>
            <a:chExt cx="2106900" cy="335525"/>
          </a:xfrm>
        </p:grpSpPr>
        <p:cxnSp>
          <p:nvCxnSpPr>
            <p:cNvPr id="111" name="Google Shape;111;p13"/>
            <p:cNvCxnSpPr/>
            <p:nvPr/>
          </p:nvCxnSpPr>
          <p:spPr>
            <a:xfrm flipH="1">
              <a:off x="4437988" y="1860700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3"/>
            <p:cNvCxnSpPr/>
            <p:nvPr/>
          </p:nvCxnSpPr>
          <p:spPr>
            <a:xfrm>
              <a:off x="4964788" y="1860575"/>
              <a:ext cx="15801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3"/>
            <p:cNvCxnSpPr/>
            <p:nvPr/>
          </p:nvCxnSpPr>
          <p:spPr>
            <a:xfrm>
              <a:off x="4964788" y="1860575"/>
              <a:ext cx="10536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3"/>
            <p:cNvCxnSpPr/>
            <p:nvPr/>
          </p:nvCxnSpPr>
          <p:spPr>
            <a:xfrm>
              <a:off x="4964788" y="1860575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4964788" y="1860575"/>
              <a:ext cx="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 flipH="1">
            <a:off x="2135392" y="1613146"/>
            <a:ext cx="1491896" cy="236473"/>
            <a:chOff x="4964788" y="1860575"/>
            <a:chExt cx="2106900" cy="335613"/>
          </a:xfrm>
        </p:grpSpPr>
        <p:cxnSp>
          <p:nvCxnSpPr>
            <p:cNvPr id="117" name="Google Shape;117;p13"/>
            <p:cNvCxnSpPr>
              <a:endCxn id="84" idx="0"/>
            </p:cNvCxnSpPr>
            <p:nvPr/>
          </p:nvCxnSpPr>
          <p:spPr>
            <a:xfrm>
              <a:off x="4964788" y="1860788"/>
              <a:ext cx="21069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3"/>
            <p:cNvCxnSpPr/>
            <p:nvPr/>
          </p:nvCxnSpPr>
          <p:spPr>
            <a:xfrm>
              <a:off x="4964788" y="1860575"/>
              <a:ext cx="15801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3"/>
            <p:cNvCxnSpPr/>
            <p:nvPr/>
          </p:nvCxnSpPr>
          <p:spPr>
            <a:xfrm>
              <a:off x="4964788" y="1860575"/>
              <a:ext cx="10536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3"/>
            <p:cNvCxnSpPr/>
            <p:nvPr/>
          </p:nvCxnSpPr>
          <p:spPr>
            <a:xfrm>
              <a:off x="4964788" y="1860575"/>
              <a:ext cx="52680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3"/>
            <p:cNvCxnSpPr/>
            <p:nvPr/>
          </p:nvCxnSpPr>
          <p:spPr>
            <a:xfrm>
              <a:off x="4964788" y="1860575"/>
              <a:ext cx="0" cy="33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2" name="Google Shape;122;p13"/>
          <p:cNvGrpSpPr/>
          <p:nvPr/>
        </p:nvGrpSpPr>
        <p:grpSpPr>
          <a:xfrm>
            <a:off x="2135392" y="2132868"/>
            <a:ext cx="1491896" cy="227700"/>
            <a:chOff x="2226363" y="2498100"/>
            <a:chExt cx="2106900" cy="323163"/>
          </a:xfrm>
        </p:grpSpPr>
        <p:cxnSp>
          <p:nvCxnSpPr>
            <p:cNvPr id="123" name="Google Shape;123;p13"/>
            <p:cNvCxnSpPr>
              <a:stCxn id="84" idx="4"/>
              <a:endCxn id="91" idx="0"/>
            </p:cNvCxnSpPr>
            <p:nvPr/>
          </p:nvCxnSpPr>
          <p:spPr>
            <a:xfrm>
              <a:off x="2226363" y="2498100"/>
              <a:ext cx="7830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3"/>
            <p:cNvCxnSpPr>
              <a:stCxn id="85" idx="4"/>
              <a:endCxn id="91" idx="0"/>
            </p:cNvCxnSpPr>
            <p:nvPr/>
          </p:nvCxnSpPr>
          <p:spPr>
            <a:xfrm>
              <a:off x="2753088" y="2498100"/>
              <a:ext cx="2562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3"/>
            <p:cNvCxnSpPr>
              <a:stCxn id="91" idx="0"/>
              <a:endCxn id="86" idx="4"/>
            </p:cNvCxnSpPr>
            <p:nvPr/>
          </p:nvCxnSpPr>
          <p:spPr>
            <a:xfrm flipH="1" rot="10800000">
              <a:off x="3009363" y="2498163"/>
              <a:ext cx="2703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3"/>
            <p:cNvCxnSpPr>
              <a:endCxn id="87" idx="4"/>
            </p:cNvCxnSpPr>
            <p:nvPr/>
          </p:nvCxnSpPr>
          <p:spPr>
            <a:xfrm flipH="1" rot="10800000">
              <a:off x="3009438" y="2498100"/>
              <a:ext cx="7971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3"/>
            <p:cNvCxnSpPr>
              <a:stCxn id="91" idx="0"/>
              <a:endCxn id="88" idx="4"/>
            </p:cNvCxnSpPr>
            <p:nvPr/>
          </p:nvCxnSpPr>
          <p:spPr>
            <a:xfrm flipH="1" rot="10800000">
              <a:off x="3009363" y="2498163"/>
              <a:ext cx="13239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13"/>
          <p:cNvGrpSpPr/>
          <p:nvPr/>
        </p:nvGrpSpPr>
        <p:grpSpPr>
          <a:xfrm flipH="1">
            <a:off x="2135498" y="2132868"/>
            <a:ext cx="1491896" cy="227700"/>
            <a:chOff x="2226363" y="2498100"/>
            <a:chExt cx="2106900" cy="323163"/>
          </a:xfrm>
        </p:grpSpPr>
        <p:cxnSp>
          <p:nvCxnSpPr>
            <p:cNvPr id="129" name="Google Shape;129;p13"/>
            <p:cNvCxnSpPr/>
            <p:nvPr/>
          </p:nvCxnSpPr>
          <p:spPr>
            <a:xfrm>
              <a:off x="2226363" y="2498100"/>
              <a:ext cx="7830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3"/>
            <p:cNvCxnSpPr/>
            <p:nvPr/>
          </p:nvCxnSpPr>
          <p:spPr>
            <a:xfrm>
              <a:off x="2753088" y="2498100"/>
              <a:ext cx="2562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3"/>
            <p:cNvCxnSpPr/>
            <p:nvPr/>
          </p:nvCxnSpPr>
          <p:spPr>
            <a:xfrm flipH="1" rot="10800000">
              <a:off x="3009363" y="2498163"/>
              <a:ext cx="2706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3"/>
            <p:cNvCxnSpPr/>
            <p:nvPr/>
          </p:nvCxnSpPr>
          <p:spPr>
            <a:xfrm flipH="1" rot="10800000">
              <a:off x="3009438" y="2498100"/>
              <a:ext cx="7971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3"/>
            <p:cNvCxnSpPr/>
            <p:nvPr/>
          </p:nvCxnSpPr>
          <p:spPr>
            <a:xfrm flipH="1" rot="10800000">
              <a:off x="3009363" y="2498163"/>
              <a:ext cx="1323900" cy="323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4" name="Google Shape;134;p13"/>
          <p:cNvSpPr/>
          <p:nvPr/>
        </p:nvSpPr>
        <p:spPr>
          <a:xfrm>
            <a:off x="3763613" y="3436975"/>
            <a:ext cx="289200" cy="39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4105234" y="3436975"/>
            <a:ext cx="2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Weight = 3/12 </a:t>
            </a:r>
            <a:endParaRPr sz="1800"/>
          </a:p>
        </p:txBody>
      </p:sp>
      <p:grpSp>
        <p:nvGrpSpPr>
          <p:cNvPr id="136" name="Google Shape;136;p13"/>
          <p:cNvGrpSpPr/>
          <p:nvPr/>
        </p:nvGrpSpPr>
        <p:grpSpPr>
          <a:xfrm flipH="1">
            <a:off x="2025200" y="3959825"/>
            <a:ext cx="2717400" cy="572700"/>
            <a:chOff x="1095250" y="1220025"/>
            <a:chExt cx="2717400" cy="572700"/>
          </a:xfrm>
        </p:grpSpPr>
        <p:sp>
          <p:nvSpPr>
            <p:cNvPr id="137" name="Google Shape;137;p13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grpSp>
        <p:nvGrpSpPr>
          <p:cNvPr id="143" name="Google Shape;143;p13"/>
          <p:cNvGrpSpPr/>
          <p:nvPr/>
        </p:nvGrpSpPr>
        <p:grpSpPr>
          <a:xfrm flipH="1">
            <a:off x="4853350" y="3959825"/>
            <a:ext cx="2717400" cy="572700"/>
            <a:chOff x="1095250" y="1220025"/>
            <a:chExt cx="2717400" cy="572700"/>
          </a:xfrm>
        </p:grpSpPr>
        <p:sp>
          <p:nvSpPr>
            <p:cNvPr id="144" name="Google Shape;144;p13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A4C2F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</p:grpSp>
      <p:grpSp>
        <p:nvGrpSpPr>
          <p:cNvPr id="150" name="Google Shape;150;p13"/>
          <p:cNvGrpSpPr/>
          <p:nvPr/>
        </p:nvGrpSpPr>
        <p:grpSpPr>
          <a:xfrm>
            <a:off x="7681500" y="3959825"/>
            <a:ext cx="1150800" cy="572700"/>
            <a:chOff x="7349038" y="4186900"/>
            <a:chExt cx="1150800" cy="572700"/>
          </a:xfrm>
        </p:grpSpPr>
        <p:sp>
          <p:nvSpPr>
            <p:cNvPr id="151" name="Google Shape;151;p13"/>
            <p:cNvSpPr/>
            <p:nvPr/>
          </p:nvSpPr>
          <p:spPr>
            <a:xfrm>
              <a:off x="7349038" y="4186900"/>
              <a:ext cx="1150800" cy="572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459638" y="428395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986363" y="428395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154" name="Google Shape;154;p13"/>
          <p:cNvSpPr txBox="1"/>
          <p:nvPr/>
        </p:nvSpPr>
        <p:spPr>
          <a:xfrm>
            <a:off x="976625" y="4015325"/>
            <a:ext cx="104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FM:</a:t>
            </a:r>
            <a:endParaRPr sz="1800"/>
          </a:p>
        </p:txBody>
      </p:sp>
      <p:sp>
        <p:nvSpPr>
          <p:cNvPr id="155" name="Google Shape;155;p13"/>
          <p:cNvSpPr/>
          <p:nvPr/>
        </p:nvSpPr>
        <p:spPr>
          <a:xfrm>
            <a:off x="2706338" y="4593675"/>
            <a:ext cx="289200" cy="3945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3047959" y="4593675"/>
            <a:ext cx="28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Weight = 1/12 </a:t>
            </a:r>
            <a:endParaRPr sz="1800"/>
          </a:p>
        </p:txBody>
      </p:sp>
      <p:grpSp>
        <p:nvGrpSpPr>
          <p:cNvPr id="157" name="Google Shape;157;p13"/>
          <p:cNvGrpSpPr/>
          <p:nvPr/>
        </p:nvGrpSpPr>
        <p:grpSpPr>
          <a:xfrm>
            <a:off x="6572185" y="1265927"/>
            <a:ext cx="1924191" cy="1434134"/>
            <a:chOff x="5576635" y="1265927"/>
            <a:chExt cx="1924191" cy="1434134"/>
          </a:xfrm>
        </p:grpSpPr>
        <p:grpSp>
          <p:nvGrpSpPr>
            <p:cNvPr id="158" name="Google Shape;158;p13"/>
            <p:cNvGrpSpPr/>
            <p:nvPr/>
          </p:nvGrpSpPr>
          <p:grpSpPr>
            <a:xfrm>
              <a:off x="5576635" y="1265927"/>
              <a:ext cx="1924191" cy="403524"/>
              <a:chOff x="1095250" y="1220025"/>
              <a:chExt cx="2717400" cy="572700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1095250" y="1220025"/>
                <a:ext cx="27174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6D9EEB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>
                <a:off x="1206150" y="1317075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>
                <a:off x="1732875" y="1317075"/>
                <a:ext cx="402000" cy="402000"/>
              </a:xfrm>
              <a:prstGeom prst="ellipse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2259600" y="1317075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2786325" y="1317075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3313050" y="1317075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3"/>
            <p:cNvGrpSpPr/>
            <p:nvPr/>
          </p:nvGrpSpPr>
          <p:grpSpPr>
            <a:xfrm>
              <a:off x="5576635" y="1785587"/>
              <a:ext cx="1924191" cy="403524"/>
              <a:chOff x="1095250" y="1220025"/>
              <a:chExt cx="2717400" cy="572700"/>
            </a:xfrm>
          </p:grpSpPr>
          <p:sp>
            <p:nvSpPr>
              <p:cNvPr id="166" name="Google Shape;166;p13"/>
              <p:cNvSpPr/>
              <p:nvPr/>
            </p:nvSpPr>
            <p:spPr>
              <a:xfrm>
                <a:off x="1095250" y="1220025"/>
                <a:ext cx="27174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A4C2F4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1206150" y="1317075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1732875" y="1317075"/>
                <a:ext cx="402000" cy="402000"/>
              </a:xfrm>
              <a:prstGeom prst="ellipse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2259600" y="1317075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2786325" y="1317075"/>
                <a:ext cx="402000" cy="402000"/>
              </a:xfrm>
              <a:prstGeom prst="ellipse">
                <a:avLst/>
              </a:prstGeom>
              <a:solidFill>
                <a:schemeClr val="dk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3313050" y="1317075"/>
                <a:ext cx="402000" cy="402000"/>
              </a:xfrm>
              <a:prstGeom prst="ellipse">
                <a:avLst/>
              </a:prstGeom>
              <a:solidFill>
                <a:srgbClr val="000000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3"/>
            <p:cNvGrpSpPr/>
            <p:nvPr/>
          </p:nvGrpSpPr>
          <p:grpSpPr>
            <a:xfrm>
              <a:off x="6131290" y="2296537"/>
              <a:ext cx="814881" cy="403524"/>
              <a:chOff x="7349038" y="4186900"/>
              <a:chExt cx="1150800" cy="572700"/>
            </a:xfrm>
          </p:grpSpPr>
          <p:sp>
            <p:nvSpPr>
              <p:cNvPr id="173" name="Google Shape;173;p13"/>
              <p:cNvSpPr/>
              <p:nvPr/>
            </p:nvSpPr>
            <p:spPr>
              <a:xfrm>
                <a:off x="7349038" y="4186900"/>
                <a:ext cx="11508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7459638" y="4283950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7986363" y="4283950"/>
                <a:ext cx="402000" cy="402000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76" name="Google Shape;176;p13"/>
            <p:cNvCxnSpPr>
              <a:stCxn id="160" idx="4"/>
              <a:endCxn id="171" idx="0"/>
            </p:cNvCxnSpPr>
            <p:nvPr/>
          </p:nvCxnSpPr>
          <p:spPr>
            <a:xfrm>
              <a:off x="5797492" y="1617558"/>
              <a:ext cx="1491900" cy="2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7" name="Google Shape;177;p13"/>
            <p:cNvCxnSpPr>
              <a:stCxn id="160" idx="4"/>
              <a:endCxn id="170" idx="0"/>
            </p:cNvCxnSpPr>
            <p:nvPr/>
          </p:nvCxnSpPr>
          <p:spPr>
            <a:xfrm>
              <a:off x="5797492" y="1617558"/>
              <a:ext cx="1119000" cy="2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3"/>
            <p:cNvCxnSpPr>
              <a:stCxn id="160" idx="4"/>
              <a:endCxn id="169" idx="0"/>
            </p:cNvCxnSpPr>
            <p:nvPr/>
          </p:nvCxnSpPr>
          <p:spPr>
            <a:xfrm>
              <a:off x="5797492" y="1617558"/>
              <a:ext cx="745800" cy="2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Google Shape;179;p13"/>
            <p:cNvCxnSpPr>
              <a:stCxn id="160" idx="4"/>
              <a:endCxn id="168" idx="0"/>
            </p:cNvCxnSpPr>
            <p:nvPr/>
          </p:nvCxnSpPr>
          <p:spPr>
            <a:xfrm>
              <a:off x="5797492" y="1617558"/>
              <a:ext cx="372900" cy="2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Google Shape;180;p13"/>
            <p:cNvCxnSpPr>
              <a:stCxn id="160" idx="4"/>
              <a:endCxn id="167" idx="0"/>
            </p:cNvCxnSpPr>
            <p:nvPr/>
          </p:nvCxnSpPr>
          <p:spPr>
            <a:xfrm>
              <a:off x="5797492" y="1617558"/>
              <a:ext cx="0" cy="236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1" name="Google Shape;181;p13"/>
            <p:cNvGrpSpPr/>
            <p:nvPr/>
          </p:nvGrpSpPr>
          <p:grpSpPr>
            <a:xfrm flipH="1">
              <a:off x="5792783" y="1617558"/>
              <a:ext cx="1491896" cy="236411"/>
              <a:chOff x="4437988" y="1860575"/>
              <a:chExt cx="2106900" cy="335525"/>
            </a:xfrm>
          </p:grpSpPr>
          <p:cxnSp>
            <p:nvCxnSpPr>
              <p:cNvPr id="182" name="Google Shape;182;p13"/>
              <p:cNvCxnSpPr/>
              <p:nvPr/>
            </p:nvCxnSpPr>
            <p:spPr>
              <a:xfrm flipH="1">
                <a:off x="4437988" y="1860700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13"/>
              <p:cNvCxnSpPr/>
              <p:nvPr/>
            </p:nvCxnSpPr>
            <p:spPr>
              <a:xfrm>
                <a:off x="4964788" y="1860575"/>
                <a:ext cx="15801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13"/>
              <p:cNvCxnSpPr/>
              <p:nvPr/>
            </p:nvCxnSpPr>
            <p:spPr>
              <a:xfrm>
                <a:off x="4964788" y="1860575"/>
                <a:ext cx="10536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13"/>
              <p:cNvCxnSpPr/>
              <p:nvPr/>
            </p:nvCxnSpPr>
            <p:spPr>
              <a:xfrm>
                <a:off x="4964788" y="1860575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3"/>
              <p:cNvCxnSpPr/>
              <p:nvPr/>
            </p:nvCxnSpPr>
            <p:spPr>
              <a:xfrm>
                <a:off x="4964788" y="1860575"/>
                <a:ext cx="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7" name="Google Shape;187;p13"/>
            <p:cNvGrpSpPr/>
            <p:nvPr/>
          </p:nvGrpSpPr>
          <p:grpSpPr>
            <a:xfrm>
              <a:off x="5797492" y="2137218"/>
              <a:ext cx="1491896" cy="227700"/>
              <a:chOff x="2226363" y="2498100"/>
              <a:chExt cx="2106900" cy="323163"/>
            </a:xfrm>
          </p:grpSpPr>
          <p:cxnSp>
            <p:nvCxnSpPr>
              <p:cNvPr id="188" name="Google Shape;188;p13"/>
              <p:cNvCxnSpPr>
                <a:stCxn id="167" idx="4"/>
                <a:endCxn id="174" idx="0"/>
              </p:cNvCxnSpPr>
              <p:nvPr/>
            </p:nvCxnSpPr>
            <p:spPr>
              <a:xfrm>
                <a:off x="2226363" y="2498100"/>
                <a:ext cx="7830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13"/>
              <p:cNvCxnSpPr>
                <a:stCxn id="168" idx="4"/>
                <a:endCxn id="174" idx="0"/>
              </p:cNvCxnSpPr>
              <p:nvPr/>
            </p:nvCxnSpPr>
            <p:spPr>
              <a:xfrm>
                <a:off x="2753088" y="2498100"/>
                <a:ext cx="2562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3"/>
              <p:cNvCxnSpPr>
                <a:stCxn id="174" idx="0"/>
                <a:endCxn id="169" idx="4"/>
              </p:cNvCxnSpPr>
              <p:nvPr/>
            </p:nvCxnSpPr>
            <p:spPr>
              <a:xfrm flipH="1" rot="10800000">
                <a:off x="3009363" y="2498163"/>
                <a:ext cx="2706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13"/>
              <p:cNvCxnSpPr>
                <a:endCxn id="170" idx="4"/>
              </p:cNvCxnSpPr>
              <p:nvPr/>
            </p:nvCxnSpPr>
            <p:spPr>
              <a:xfrm flipH="1" rot="10800000">
                <a:off x="3009438" y="2498100"/>
                <a:ext cx="7971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13"/>
              <p:cNvCxnSpPr>
                <a:stCxn id="174" idx="0"/>
                <a:endCxn id="171" idx="4"/>
              </p:cNvCxnSpPr>
              <p:nvPr/>
            </p:nvCxnSpPr>
            <p:spPr>
              <a:xfrm flipH="1" rot="10800000">
                <a:off x="3009363" y="2498163"/>
                <a:ext cx="13239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3" name="Google Shape;193;p13"/>
            <p:cNvGrpSpPr/>
            <p:nvPr/>
          </p:nvGrpSpPr>
          <p:grpSpPr>
            <a:xfrm flipH="1">
              <a:off x="5797598" y="2137218"/>
              <a:ext cx="1491896" cy="227700"/>
              <a:chOff x="2226363" y="2498100"/>
              <a:chExt cx="2106900" cy="323163"/>
            </a:xfrm>
          </p:grpSpPr>
          <p:cxnSp>
            <p:nvCxnSpPr>
              <p:cNvPr id="194" name="Google Shape;194;p13"/>
              <p:cNvCxnSpPr/>
              <p:nvPr/>
            </p:nvCxnSpPr>
            <p:spPr>
              <a:xfrm>
                <a:off x="2226363" y="2498100"/>
                <a:ext cx="7830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13"/>
              <p:cNvCxnSpPr/>
              <p:nvPr/>
            </p:nvCxnSpPr>
            <p:spPr>
              <a:xfrm>
                <a:off x="2753088" y="2498100"/>
                <a:ext cx="2562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13"/>
              <p:cNvCxnSpPr/>
              <p:nvPr/>
            </p:nvCxnSpPr>
            <p:spPr>
              <a:xfrm flipH="1" rot="10800000">
                <a:off x="3009363" y="2498163"/>
                <a:ext cx="2706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13"/>
              <p:cNvCxnSpPr/>
              <p:nvPr/>
            </p:nvCxnSpPr>
            <p:spPr>
              <a:xfrm flipH="1" rot="10800000">
                <a:off x="3009438" y="2498100"/>
                <a:ext cx="7971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13"/>
              <p:cNvCxnSpPr/>
              <p:nvPr/>
            </p:nvCxnSpPr>
            <p:spPr>
              <a:xfrm flipH="1" rot="10800000">
                <a:off x="3009363" y="2498163"/>
                <a:ext cx="1323900" cy="323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9" name="Google Shape;199;p13"/>
            <p:cNvGrpSpPr/>
            <p:nvPr/>
          </p:nvGrpSpPr>
          <p:grpSpPr>
            <a:xfrm>
              <a:off x="5797492" y="1617558"/>
              <a:ext cx="1491896" cy="236411"/>
              <a:chOff x="4437988" y="1860575"/>
              <a:chExt cx="2106900" cy="335525"/>
            </a:xfrm>
          </p:grpSpPr>
          <p:cxnSp>
            <p:nvCxnSpPr>
              <p:cNvPr id="200" name="Google Shape;200;p13"/>
              <p:cNvCxnSpPr>
                <a:endCxn id="167" idx="0"/>
              </p:cNvCxnSpPr>
              <p:nvPr/>
            </p:nvCxnSpPr>
            <p:spPr>
              <a:xfrm flipH="1">
                <a:off x="4437988" y="1860700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13"/>
              <p:cNvCxnSpPr/>
              <p:nvPr/>
            </p:nvCxnSpPr>
            <p:spPr>
              <a:xfrm>
                <a:off x="4964788" y="1860575"/>
                <a:ext cx="15801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13"/>
              <p:cNvCxnSpPr/>
              <p:nvPr/>
            </p:nvCxnSpPr>
            <p:spPr>
              <a:xfrm>
                <a:off x="4964788" y="1860575"/>
                <a:ext cx="10536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13"/>
              <p:cNvCxnSpPr/>
              <p:nvPr/>
            </p:nvCxnSpPr>
            <p:spPr>
              <a:xfrm>
                <a:off x="4964788" y="1860575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13"/>
              <p:cNvCxnSpPr/>
              <p:nvPr/>
            </p:nvCxnSpPr>
            <p:spPr>
              <a:xfrm>
                <a:off x="4964788" y="1860575"/>
                <a:ext cx="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5" name="Google Shape;205;p13"/>
            <p:cNvGrpSpPr/>
            <p:nvPr/>
          </p:nvGrpSpPr>
          <p:grpSpPr>
            <a:xfrm>
              <a:off x="5797492" y="1617434"/>
              <a:ext cx="1492108" cy="236534"/>
              <a:chOff x="3911188" y="1860463"/>
              <a:chExt cx="2107200" cy="335700"/>
            </a:xfrm>
          </p:grpSpPr>
          <p:cxnSp>
            <p:nvCxnSpPr>
              <p:cNvPr id="206" name="Google Shape;206;p13"/>
              <p:cNvCxnSpPr/>
              <p:nvPr/>
            </p:nvCxnSpPr>
            <p:spPr>
              <a:xfrm flipH="1">
                <a:off x="4437988" y="1860700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13"/>
              <p:cNvCxnSpPr>
                <a:endCxn id="167" idx="0"/>
              </p:cNvCxnSpPr>
              <p:nvPr/>
            </p:nvCxnSpPr>
            <p:spPr>
              <a:xfrm flipH="1">
                <a:off x="3911188" y="1860463"/>
                <a:ext cx="1053600" cy="3357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13"/>
              <p:cNvCxnSpPr/>
              <p:nvPr/>
            </p:nvCxnSpPr>
            <p:spPr>
              <a:xfrm>
                <a:off x="4964788" y="1860575"/>
                <a:ext cx="10536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3"/>
              <p:cNvCxnSpPr/>
              <p:nvPr/>
            </p:nvCxnSpPr>
            <p:spPr>
              <a:xfrm>
                <a:off x="4964788" y="1860575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13"/>
              <p:cNvCxnSpPr/>
              <p:nvPr/>
            </p:nvCxnSpPr>
            <p:spPr>
              <a:xfrm>
                <a:off x="4964788" y="1860575"/>
                <a:ext cx="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1" name="Google Shape;211;p13"/>
            <p:cNvGrpSpPr/>
            <p:nvPr/>
          </p:nvGrpSpPr>
          <p:grpSpPr>
            <a:xfrm flipH="1">
              <a:off x="5797492" y="1617496"/>
              <a:ext cx="1491896" cy="236473"/>
              <a:chOff x="4964787" y="1860575"/>
              <a:chExt cx="2106900" cy="335613"/>
            </a:xfrm>
          </p:grpSpPr>
          <p:cxnSp>
            <p:nvCxnSpPr>
              <p:cNvPr id="212" name="Google Shape;212;p13"/>
              <p:cNvCxnSpPr>
                <a:endCxn id="167" idx="0"/>
              </p:cNvCxnSpPr>
              <p:nvPr/>
            </p:nvCxnSpPr>
            <p:spPr>
              <a:xfrm>
                <a:off x="4964787" y="1860788"/>
                <a:ext cx="21069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3"/>
              <p:cNvCxnSpPr/>
              <p:nvPr/>
            </p:nvCxnSpPr>
            <p:spPr>
              <a:xfrm>
                <a:off x="4964788" y="1860575"/>
                <a:ext cx="15801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13"/>
              <p:cNvCxnSpPr/>
              <p:nvPr/>
            </p:nvCxnSpPr>
            <p:spPr>
              <a:xfrm>
                <a:off x="4964788" y="1860575"/>
                <a:ext cx="10536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13"/>
              <p:cNvCxnSpPr/>
              <p:nvPr/>
            </p:nvCxnSpPr>
            <p:spPr>
              <a:xfrm>
                <a:off x="4964788" y="1860575"/>
                <a:ext cx="52680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13"/>
              <p:cNvCxnSpPr/>
              <p:nvPr/>
            </p:nvCxnSpPr>
            <p:spPr>
              <a:xfrm>
                <a:off x="4964788" y="1860575"/>
                <a:ext cx="0" cy="3354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17" name="Google Shape;217;p13"/>
          <p:cNvSpPr/>
          <p:nvPr/>
        </p:nvSpPr>
        <p:spPr>
          <a:xfrm>
            <a:off x="3981450" y="1628775"/>
            <a:ext cx="2448000" cy="29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"/>
          <p:cNvSpPr txBox="1"/>
          <p:nvPr/>
        </p:nvSpPr>
        <p:spPr>
          <a:xfrm>
            <a:off x="3981447" y="1017713"/>
            <a:ext cx="234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Flip order of nodes in each layer</a:t>
            </a:r>
            <a:endParaRPr sz="1800"/>
          </a:p>
        </p:txBody>
      </p:sp>
      <p:sp>
        <p:nvSpPr>
          <p:cNvPr id="219" name="Google Shape;219;p13"/>
          <p:cNvSpPr txBox="1"/>
          <p:nvPr/>
        </p:nvSpPr>
        <p:spPr>
          <a:xfrm>
            <a:off x="5010575" y="4681800"/>
            <a:ext cx="41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But network hasn’t changed….</a:t>
            </a:r>
            <a:endParaRPr sz="1800"/>
          </a:p>
        </p:txBody>
      </p:sp>
      <p:sp>
        <p:nvSpPr>
          <p:cNvPr id="220" name="Google Shape;220;p13"/>
          <p:cNvSpPr txBox="1"/>
          <p:nvPr/>
        </p:nvSpPr>
        <p:spPr>
          <a:xfrm>
            <a:off x="2075800" y="3773275"/>
            <a:ext cx="588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14"/>
          <p:cNvGrpSpPr/>
          <p:nvPr/>
        </p:nvGrpSpPr>
        <p:grpSpPr>
          <a:xfrm>
            <a:off x="3098400" y="2310975"/>
            <a:ext cx="1758900" cy="1927625"/>
            <a:chOff x="3435825" y="644225"/>
            <a:chExt cx="1758900" cy="1927625"/>
          </a:xfrm>
        </p:grpSpPr>
        <p:sp>
          <p:nvSpPr>
            <p:cNvPr id="226" name="Google Shape;226;p14"/>
            <p:cNvSpPr/>
            <p:nvPr/>
          </p:nvSpPr>
          <p:spPr>
            <a:xfrm>
              <a:off x="3573975" y="833650"/>
              <a:ext cx="1319700" cy="1738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3435825" y="644225"/>
              <a:ext cx="1758900" cy="49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371000" y="208592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57488" y="13312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4371000" y="1221700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4059538" y="1623688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55600" y="198042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14"/>
          <p:cNvGrpSpPr/>
          <p:nvPr/>
        </p:nvGrpSpPr>
        <p:grpSpPr>
          <a:xfrm>
            <a:off x="211550" y="1362600"/>
            <a:ext cx="2717400" cy="572700"/>
            <a:chOff x="1095250" y="1220025"/>
            <a:chExt cx="2717400" cy="572700"/>
          </a:xfrm>
        </p:grpSpPr>
        <p:sp>
          <p:nvSpPr>
            <p:cNvPr id="234" name="Google Shape;234;p14"/>
            <p:cNvSpPr/>
            <p:nvPr/>
          </p:nvSpPr>
          <p:spPr>
            <a:xfrm>
              <a:off x="1095250" y="1220025"/>
              <a:ext cx="2717400" cy="5727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12061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1732875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25960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786325" y="1317075"/>
              <a:ext cx="402000" cy="402000"/>
            </a:xfrm>
            <a:prstGeom prst="ellipse">
              <a:avLst/>
            </a:prstGeom>
            <a:solidFill>
              <a:schemeClr val="dk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313050" y="1317075"/>
              <a:ext cx="402000" cy="402000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EFM: (Pseudo-)Ensembled First Mismatch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 flipH="1" rot="10800000">
            <a:off x="2065575" y="2055250"/>
            <a:ext cx="1022700" cy="1715400"/>
          </a:xfrm>
          <a:prstGeom prst="bentArrow">
            <a:avLst>
              <a:gd fmla="val 24717" name="adj1"/>
              <a:gd fmla="val 19320" name="adj2"/>
              <a:gd fmla="val 25000" name="adj3"/>
              <a:gd fmla="val 5918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4307063" y="1492950"/>
            <a:ext cx="971700" cy="1248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4"/>
          <p:cNvSpPr txBox="1"/>
          <p:nvPr/>
        </p:nvSpPr>
        <p:spPr>
          <a:xfrm>
            <a:off x="429874" y="2012729"/>
            <a:ext cx="156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Put all nodes in layer in “bucket”</a:t>
            </a:r>
            <a:endParaRPr sz="1800"/>
          </a:p>
        </p:txBody>
      </p:sp>
      <p:sp>
        <p:nvSpPr>
          <p:cNvPr id="244" name="Google Shape;244;p14"/>
          <p:cNvSpPr txBox="1"/>
          <p:nvPr/>
        </p:nvSpPr>
        <p:spPr>
          <a:xfrm>
            <a:off x="2993387" y="1858975"/>
            <a:ext cx="131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Draw until mismatch occurs</a:t>
            </a:r>
            <a:endParaRPr sz="1800"/>
          </a:p>
        </p:txBody>
      </p:sp>
      <p:sp>
        <p:nvSpPr>
          <p:cNvPr id="245" name="Google Shape;245;p14"/>
          <p:cNvSpPr txBox="1"/>
          <p:nvPr/>
        </p:nvSpPr>
        <p:spPr>
          <a:xfrm>
            <a:off x="5445475" y="1492950"/>
            <a:ext cx="3314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If we repeat this experiment many times:</a:t>
            </a:r>
            <a:endParaRPr sz="1800"/>
          </a:p>
        </p:txBody>
      </p:sp>
      <p:sp>
        <p:nvSpPr>
          <p:cNvPr id="246" name="Google Shape;246;p14"/>
          <p:cNvSpPr txBox="1"/>
          <p:nvPr/>
        </p:nvSpPr>
        <p:spPr>
          <a:xfrm>
            <a:off x="2673975" y="4127700"/>
            <a:ext cx="2423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Repeat with each layer until first mismatch, then stop</a:t>
            </a:r>
            <a:endParaRPr/>
          </a:p>
        </p:txBody>
      </p:sp>
      <p:pic>
        <p:nvPicPr>
          <p:cNvPr id="247" name="Google Shape;24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88" y="2275213"/>
            <a:ext cx="41243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/>
        </p:nvSpPr>
        <p:spPr>
          <a:xfrm>
            <a:off x="6557925" y="3770650"/>
            <a:ext cx="242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stop summation at first mismatched layer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Distance vs Weight: Gaussian Sparse Parity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7543"/>
            <a:ext cx="3047998" cy="2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99" y="2037543"/>
            <a:ext cx="3047998" cy="292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3" y="2037543"/>
            <a:ext cx="3048007" cy="292583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5"/>
          <p:cNvSpPr txBox="1"/>
          <p:nvPr>
            <p:ph idx="1" type="body"/>
          </p:nvPr>
        </p:nvSpPr>
        <p:spPr>
          <a:xfrm>
            <a:off x="311700" y="1152475"/>
            <a:ext cx="8520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on Gaussian Sparse Parity (S3, N17) dataset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(5,5,2) network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Distance vs Weight: Gaussian Sparse Parity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6"/>
          <p:cNvSpPr txBox="1"/>
          <p:nvPr>
            <p:ph idx="1" type="body"/>
          </p:nvPr>
        </p:nvSpPr>
        <p:spPr>
          <a:xfrm>
            <a:off x="311700" y="1152475"/>
            <a:ext cx="8520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Evaluated on Gaussian Sparse Parity (S3, N17) dataset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(5,5,2) network</a:t>
            </a:r>
            <a:endParaRPr/>
          </a:p>
        </p:txBody>
      </p:sp>
      <p:pic>
        <p:nvPicPr>
          <p:cNvPr id="264" name="Google Shape;26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037486"/>
            <a:ext cx="3048001" cy="29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37486"/>
            <a:ext cx="3048001" cy="292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2037486"/>
            <a:ext cx="3048001" cy="292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KDN-EFM accuracy</a:t>
            </a:r>
            <a:r>
              <a:rPr b="1" lang="en"/>
              <a:t>: Gaussian Sparse Parity</a:t>
            </a:r>
            <a:endParaRPr/>
          </a:p>
        </p:txBody>
      </p:sp>
      <p:sp>
        <p:nvSpPr>
          <p:cNvPr id="272" name="Google Shape;272;p17"/>
          <p:cNvSpPr txBox="1"/>
          <p:nvPr>
            <p:ph idx="1" type="body"/>
          </p:nvPr>
        </p:nvSpPr>
        <p:spPr>
          <a:xfrm>
            <a:off x="567350" y="1017725"/>
            <a:ext cx="34515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/>
              <a:t>GSP (S3, N17) dataset,              </a:t>
            </a:r>
            <a:r>
              <a:rPr i="1" lang="en"/>
              <a:t>k</a:t>
            </a:r>
            <a:r>
              <a:rPr lang="en"/>
              <a:t> samples, (5, 5, 2) network</a:t>
            </a:r>
            <a:endParaRPr/>
          </a:p>
        </p:txBody>
      </p:sp>
      <p:sp>
        <p:nvSpPr>
          <p:cNvPr id="273" name="Google Shape;273;p17"/>
          <p:cNvSpPr txBox="1"/>
          <p:nvPr>
            <p:ph idx="1" type="body"/>
          </p:nvPr>
        </p:nvSpPr>
        <p:spPr>
          <a:xfrm>
            <a:off x="4973600" y="1017725"/>
            <a:ext cx="34515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/>
              <a:t>GSP (S3, N17) dataset,              2000 samples, (</a:t>
            </a:r>
            <a:r>
              <a:rPr i="1" lang="en"/>
              <a:t>n</a:t>
            </a:r>
            <a:r>
              <a:rPr lang="en"/>
              <a:t>, </a:t>
            </a:r>
            <a:r>
              <a:rPr i="1" lang="en"/>
              <a:t>n</a:t>
            </a:r>
            <a:r>
              <a:rPr lang="en"/>
              <a:t>, 2) network</a:t>
            </a:r>
            <a:endParaRPr/>
          </a:p>
        </p:txBody>
      </p:sp>
      <p:pic>
        <p:nvPicPr>
          <p:cNvPr id="274" name="Google Shape;2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00" y="1804632"/>
            <a:ext cx="3451500" cy="3332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1325" y="1811250"/>
            <a:ext cx="3451500" cy="33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/>
          <p:nvPr>
            <p:ph type="title"/>
          </p:nvPr>
        </p:nvSpPr>
        <p:spPr>
          <a:xfrm>
            <a:off x="3693725" y="0"/>
            <a:ext cx="5328300" cy="7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Unweighted KDN             EFM Weighted</a:t>
            </a:r>
            <a:endParaRPr/>
          </a:p>
        </p:txBody>
      </p:sp>
      <p:pic>
        <p:nvPicPr>
          <p:cNvPr id="281" name="Google Shape;2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250" y="574325"/>
            <a:ext cx="6144750" cy="45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8"/>
          <p:cNvSpPr txBox="1"/>
          <p:nvPr>
            <p:ph type="title"/>
          </p:nvPr>
        </p:nvSpPr>
        <p:spPr>
          <a:xfrm>
            <a:off x="311700" y="445025"/>
            <a:ext cx="2602500" cy="428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KDN-EFM Polytope Size</a:t>
            </a:r>
            <a:r>
              <a:rPr b="1" lang="en"/>
              <a:t>: Gaussian Sparse Parity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(S3, N17)                   (5, 5, 2 network)          Polytope size, including weights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weights for 5-node layer</a:t>
            </a:r>
            <a:endParaRPr/>
          </a:p>
        </p:txBody>
      </p:sp>
      <p:graphicFrame>
        <p:nvGraphicFramePr>
          <p:cNvPr id="288" name="Google Shape;288;p19"/>
          <p:cNvGraphicFramePr/>
          <p:nvPr/>
        </p:nvGraphicFramePr>
        <p:xfrm>
          <a:off x="175363" y="1307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{9BC9E97B-F4AB-4F8E-87E7-E2C4F4BA04E5}</a:tableStyleId>
              </a:tblPr>
              <a:tblGrid>
                <a:gridCol w="879225"/>
                <a:gridCol w="1134825"/>
                <a:gridCol w="879250"/>
                <a:gridCol w="1564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Mismatches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Weight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E(</a:t>
                      </a:r>
                      <a:r>
                        <a:rPr lang="en"/>
                        <a:t>Nodes Drawn)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5.56E-03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89" name="Google Shape;2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350" y="1374775"/>
            <a:ext cx="4353550" cy="26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