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82" r:id="rId4"/>
    <p:sldId id="328" r:id="rId5"/>
    <p:sldId id="316" r:id="rId6"/>
    <p:sldId id="326" r:id="rId7"/>
    <p:sldId id="319" r:id="rId8"/>
    <p:sldId id="320" r:id="rId9"/>
    <p:sldId id="322" r:id="rId10"/>
    <p:sldId id="321" r:id="rId11"/>
    <p:sldId id="323" r:id="rId12"/>
    <p:sldId id="324" r:id="rId13"/>
    <p:sldId id="325" r:id="rId14"/>
    <p:sldId id="329" r:id="rId15"/>
    <p:sldId id="334" r:id="rId16"/>
    <p:sldId id="335" r:id="rId17"/>
    <p:sldId id="336" r:id="rId18"/>
    <p:sldId id="337" r:id="rId19"/>
    <p:sldId id="338" r:id="rId20"/>
    <p:sldId id="339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40" r:id="rId32"/>
    <p:sldId id="341" r:id="rId33"/>
    <p:sldId id="342" r:id="rId34"/>
    <p:sldId id="343" r:id="rId35"/>
    <p:sldId id="344" r:id="rId36"/>
    <p:sldId id="34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2" r:id="rId52"/>
    <p:sldId id="374" r:id="rId53"/>
    <p:sldId id="375" r:id="rId54"/>
    <p:sldId id="382" r:id="rId55"/>
    <p:sldId id="376" r:id="rId56"/>
    <p:sldId id="379" r:id="rId57"/>
    <p:sldId id="381" r:id="rId58"/>
    <p:sldId id="384" r:id="rId5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9900"/>
    <a:srgbClr val="0080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N Gomez Perez" userId="95c1df14-1104-4ad1-b252-1912fd34c23c" providerId="ADAL" clId="{F77124CF-F41F-43C1-97DC-B6E5029A1A53}"/>
    <pc:docChg chg="modSld">
      <pc:chgData name="Marta N Gomez Perez" userId="95c1df14-1104-4ad1-b252-1912fd34c23c" providerId="ADAL" clId="{F77124CF-F41F-43C1-97DC-B6E5029A1A53}" dt="2022-09-21T06:51:00.316" v="10" actId="20577"/>
      <pc:docMkLst>
        <pc:docMk/>
      </pc:docMkLst>
      <pc:sldChg chg="modSp mod">
        <pc:chgData name="Marta N Gomez Perez" userId="95c1df14-1104-4ad1-b252-1912fd34c23c" providerId="ADAL" clId="{F77124CF-F41F-43C1-97DC-B6E5029A1A53}" dt="2022-09-21T06:51:00.316" v="10" actId="20577"/>
        <pc:sldMkLst>
          <pc:docMk/>
          <pc:sldMk cId="1320047083" sldId="257"/>
        </pc:sldMkLst>
        <pc:spChg chg="mod">
          <ac:chgData name="Marta N Gomez Perez" userId="95c1df14-1104-4ad1-b252-1912fd34c23c" providerId="ADAL" clId="{F77124CF-F41F-43C1-97DC-B6E5029A1A53}" dt="2022-09-21T06:51:00.316" v="10" actId="20577"/>
          <ac:spMkLst>
            <pc:docMk/>
            <pc:sldMk cId="1320047083" sldId="25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CFDBD-5153-4B4C-B580-BE282143053C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0FFAD-FE05-48C3-A656-660930CFE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56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4155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03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96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50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78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1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49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68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6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3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21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4C73-3738-4607-BC3A-3C0EBE0719DB}" type="datetimeFigureOut">
              <a:rPr lang="es-ES" smtClean="0"/>
              <a:t>31/01/2023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8" cy="51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90479"/>
            <a:ext cx="1907704" cy="87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907704" y="1556792"/>
            <a:ext cx="7201996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000" b="1" dirty="0"/>
              <a:t>Grado en Ingeniería Información</a:t>
            </a:r>
          </a:p>
          <a:p>
            <a:pPr>
              <a:lnSpc>
                <a:spcPct val="250000"/>
              </a:lnSpc>
            </a:pPr>
            <a:r>
              <a:rPr lang="es-ES" sz="3600" b="1" dirty="0"/>
              <a:t>Estructura de Datos y Algoritmos </a:t>
            </a:r>
            <a:endParaRPr lang="es-ES" sz="3600" dirty="0"/>
          </a:p>
          <a:p>
            <a:pPr>
              <a:lnSpc>
                <a:spcPct val="150000"/>
              </a:lnSpc>
            </a:pPr>
            <a:r>
              <a:rPr lang="es-ES" sz="2800" b="1" dirty="0"/>
              <a:t>Sesión 2</a:t>
            </a:r>
          </a:p>
          <a:p>
            <a:pPr>
              <a:lnSpc>
                <a:spcPct val="150000"/>
              </a:lnSpc>
            </a:pPr>
            <a:endParaRPr lang="es-ES" sz="2400" b="1" dirty="0"/>
          </a:p>
          <a:p>
            <a:pPr>
              <a:lnSpc>
                <a:spcPct val="150000"/>
              </a:lnSpc>
            </a:pPr>
            <a:r>
              <a:rPr lang="es-ES" sz="2400" b="1" dirty="0"/>
              <a:t>Curso 2022-2023</a:t>
            </a:r>
          </a:p>
          <a:p>
            <a:endParaRPr lang="es-ES" sz="2000" b="1" dirty="0"/>
          </a:p>
          <a:p>
            <a:r>
              <a:rPr lang="es-ES" sz="2000" dirty="0"/>
              <a:t>Marta N. Gómez </a:t>
            </a:r>
          </a:p>
        </p:txBody>
      </p:sp>
    </p:spTree>
    <p:extLst>
      <p:ext uri="{BB962C8B-B14F-4D97-AF65-F5344CB8AC3E}">
        <p14:creationId xmlns:p14="http://schemas.microsoft.com/office/powerpoint/2010/main" val="386051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6387D9F-2940-4B65-9857-D33B5AB2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23658"/>
            <a:ext cx="6784585" cy="631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4A93266B-4E4E-4852-AF9E-02A3D3E46B5E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Lineal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79151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1AD07C3-C984-4EF7-BF52-5EE7D4AF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>
            <a:extLst>
              <a:ext uri="{FF2B5EF4-FFF2-40B4-BE49-F238E27FC236}">
                <a16:creationId xmlns:a16="http://schemas.microsoft.com/office/drawing/2014/main" id="{3271AFF9-5943-4AA6-ACEA-3FE11C4E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4250"/>
            <a:ext cx="7704137" cy="35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r>
              <a:rPr lang="es-ES" altLang="es-ES" b="1" dirty="0">
                <a:solidFill>
                  <a:srgbClr val="C00000"/>
                </a:solidFill>
                <a:latin typeface="Arial" panose="020B0604020202020204" pitchFamily="34" charset="0"/>
              </a:rPr>
              <a:t>Recursividad Lineal </a:t>
            </a:r>
            <a:r>
              <a:rPr lang="es-ES" altLang="es-ES" b="1" u="sng" dirty="0">
                <a:solidFill>
                  <a:srgbClr val="C00000"/>
                </a:solidFill>
                <a:latin typeface="Arial" panose="020B0604020202020204" pitchFamily="34" charset="0"/>
              </a:rPr>
              <a:t>Final</a:t>
            </a:r>
            <a:r>
              <a:rPr lang="es-ES" altLang="es-ES" b="1" dirty="0">
                <a:solidFill>
                  <a:srgbClr val="C00000"/>
                </a:solidFill>
                <a:latin typeface="Arial" panose="020B0604020202020204" pitchFamily="34" charset="0"/>
              </a:rPr>
              <a:t>:</a:t>
            </a:r>
            <a:endParaRPr lang="es-ES" altLang="es-ES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r>
              <a:rPr lang="es-ES" altLang="es-ES" b="1" dirty="0">
                <a:solidFill>
                  <a:srgbClr val="000066"/>
                </a:solidFill>
                <a:latin typeface="Arial" panose="020B0604020202020204" pitchFamily="34" charset="0"/>
              </a:rPr>
              <a:t>El</a:t>
            </a:r>
            <a:r>
              <a:rPr lang="es-ES" altLang="es-ES" b="1" i="1" dirty="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es-ES" altLang="es-ES" b="1" dirty="0">
                <a:solidFill>
                  <a:srgbClr val="000066"/>
                </a:solidFill>
                <a:latin typeface="Arial" panose="020B0604020202020204" pitchFamily="34" charset="0"/>
              </a:rPr>
              <a:t>resultado de la función que llama</a:t>
            </a:r>
            <a:r>
              <a:rPr lang="es-ES" altLang="es-ES" b="1" i="1" dirty="0">
                <a:solidFill>
                  <a:srgbClr val="000066"/>
                </a:solidFill>
                <a:latin typeface="Arial" panose="020B0604020202020204" pitchFamily="34" charset="0"/>
              </a:rPr>
              <a:t> se obtiene en </a:t>
            </a:r>
            <a:r>
              <a:rPr lang="es-ES" altLang="es-ES" b="1" i="1" dirty="0">
                <a:solidFill>
                  <a:srgbClr val="006600"/>
                </a:solidFill>
                <a:latin typeface="Arial" panose="020B0604020202020204" pitchFamily="34" charset="0"/>
              </a:rPr>
              <a:t>la ejecución de la última llamada recursiva</a:t>
            </a:r>
            <a:r>
              <a:rPr lang="es-ES" altLang="es-ES" dirty="0">
                <a:solidFill>
                  <a:srgbClr val="0066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endParaRPr lang="es-ES" altLang="es-ES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</a:pPr>
            <a:r>
              <a:rPr lang="es-ES" altLang="es-ES" b="1" dirty="0">
                <a:solidFill>
                  <a:srgbClr val="006600"/>
                </a:solidFill>
                <a:latin typeface="Arial" panose="020B0604020202020204" pitchFamily="34" charset="0"/>
              </a:rPr>
              <a:t>Ejemplo: </a:t>
            </a:r>
            <a:r>
              <a:rPr lang="es-ES" altLang="es-ES" b="1" dirty="0">
                <a:solidFill>
                  <a:srgbClr val="000066"/>
                </a:solidFill>
                <a:latin typeface="Arial" panose="020B0604020202020204" pitchFamily="34" charset="0"/>
              </a:rPr>
              <a:t>Cálculo del máximo común divisor de dos números.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09CF3E7B-FB03-4C4D-A7F4-9CC5D57E7800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Lineal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39641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79ED7E-4EFD-46F2-9C96-32047A172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940C9C1C-5C10-4B36-BCF4-37ACF2129E62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Lineal</a:t>
            </a:r>
            <a:endParaRPr lang="es-ES" sz="2800" b="1" dirty="0"/>
          </a:p>
        </p:txBody>
      </p:sp>
      <p:graphicFrame>
        <p:nvGraphicFramePr>
          <p:cNvPr id="10" name="1 Tabla">
            <a:extLst>
              <a:ext uri="{FF2B5EF4-FFF2-40B4-BE49-F238E27FC236}">
                <a16:creationId xmlns:a16="http://schemas.microsoft.com/office/drawing/2014/main" id="{3A751D76-A308-4AB2-B868-AEDFB6D31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33544"/>
              </p:ext>
            </p:extLst>
          </p:nvPr>
        </p:nvGraphicFramePr>
        <p:xfrm>
          <a:off x="1331640" y="1268760"/>
          <a:ext cx="6096000" cy="1535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580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Nivel Recursión</a:t>
                      </a:r>
                    </a:p>
                  </a:txBody>
                  <a:tcPr marT="45699" marB="456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Proceso llamadas</a:t>
                      </a:r>
                    </a:p>
                  </a:txBody>
                  <a:tcPr marT="45699" marB="456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Proceso vuelta</a:t>
                      </a:r>
                    </a:p>
                  </a:txBody>
                  <a:tcPr marT="45699" marB="456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99" marB="4569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mcd(30, 54)</a:t>
                      </a:r>
                    </a:p>
                  </a:txBody>
                  <a:tcPr marT="45699" marB="45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15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53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Lineal</a:t>
            </a:r>
            <a:endParaRPr lang="es-ES" sz="2800" b="1" dirty="0"/>
          </a:p>
        </p:txBody>
      </p:sp>
      <p:graphicFrame>
        <p:nvGraphicFramePr>
          <p:cNvPr id="10" name="1 Tabla">
            <a:extLst>
              <a:ext uri="{FF2B5EF4-FFF2-40B4-BE49-F238E27FC236}">
                <a16:creationId xmlns:a16="http://schemas.microsoft.com/office/drawing/2014/main" id="{8CB7E145-F91E-401F-B72D-25AB3A49D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32969"/>
              </p:ext>
            </p:extLst>
          </p:nvPr>
        </p:nvGraphicFramePr>
        <p:xfrm>
          <a:off x="1259632" y="1268760"/>
          <a:ext cx="6096000" cy="2465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670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Nivel Recursión</a:t>
                      </a:r>
                    </a:p>
                  </a:txBody>
                  <a:tcPr marT="45706" marB="4570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Proceso llamadas</a:t>
                      </a:r>
                    </a:p>
                  </a:txBody>
                  <a:tcPr marT="45706" marB="4570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Proceso vuelta</a:t>
                      </a:r>
                    </a:p>
                  </a:txBody>
                  <a:tcPr marT="45706" marB="4570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6" marB="4570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mcd(30, 54)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92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6" marB="4570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6" marB="4570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6" marB="4570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203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6" marB="4570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mcd(30, 24)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92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6" marB="4570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6" marB="4570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6" marB="4570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3 Conector recto de flecha">
            <a:extLst>
              <a:ext uri="{FF2B5EF4-FFF2-40B4-BE49-F238E27FC236}">
                <a16:creationId xmlns:a16="http://schemas.microsoft.com/office/drawing/2014/main" id="{27D7A852-6AED-4C7C-ABCA-B40A89831D6E}"/>
              </a:ext>
            </a:extLst>
          </p:cNvPr>
          <p:cNvCxnSpPr/>
          <p:nvPr/>
        </p:nvCxnSpPr>
        <p:spPr>
          <a:xfrm>
            <a:off x="4307632" y="2249835"/>
            <a:ext cx="0" cy="503237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Lineal</a:t>
            </a:r>
            <a:endParaRPr lang="es-ES" sz="2800" b="1" dirty="0"/>
          </a:p>
        </p:txBody>
      </p:sp>
      <p:graphicFrame>
        <p:nvGraphicFramePr>
          <p:cNvPr id="5" name="1 Tabla">
            <a:extLst>
              <a:ext uri="{FF2B5EF4-FFF2-40B4-BE49-F238E27FC236}">
                <a16:creationId xmlns:a16="http://schemas.microsoft.com/office/drawing/2014/main" id="{4DC800FA-C111-4867-9131-F6889A2FB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62663"/>
              </p:ext>
            </p:extLst>
          </p:nvPr>
        </p:nvGraphicFramePr>
        <p:xfrm>
          <a:off x="1187624" y="1409591"/>
          <a:ext cx="6096000" cy="3402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83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Nivel Recursión</a:t>
                      </a: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Proceso llamadas</a:t>
                      </a: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Proceso vuelta</a:t>
                      </a: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mcd(30, 54)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32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05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mcd(30, 24)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32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2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latin typeface="Times New Roman" pitchFamily="18" charset="0"/>
                          <a:cs typeface="Times New Roman" pitchFamily="18" charset="0"/>
                        </a:rPr>
                        <a:t>mcd(6, 24)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32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3 Conector recto de flecha">
            <a:extLst>
              <a:ext uri="{FF2B5EF4-FFF2-40B4-BE49-F238E27FC236}">
                <a16:creationId xmlns:a16="http://schemas.microsoft.com/office/drawing/2014/main" id="{27D7A852-6AED-4C7C-ABCA-B40A89831D6E}"/>
              </a:ext>
            </a:extLst>
          </p:cNvPr>
          <p:cNvCxnSpPr/>
          <p:nvPr/>
        </p:nvCxnSpPr>
        <p:spPr>
          <a:xfrm>
            <a:off x="4211811" y="2417654"/>
            <a:ext cx="0" cy="503237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 de flecha">
            <a:extLst>
              <a:ext uri="{FF2B5EF4-FFF2-40B4-BE49-F238E27FC236}">
                <a16:creationId xmlns:a16="http://schemas.microsoft.com/office/drawing/2014/main" id="{0F1E465A-442F-4B4A-B6AD-EB2E73E6835A}"/>
              </a:ext>
            </a:extLst>
          </p:cNvPr>
          <p:cNvCxnSpPr/>
          <p:nvPr/>
        </p:nvCxnSpPr>
        <p:spPr>
          <a:xfrm>
            <a:off x="4211811" y="3365391"/>
            <a:ext cx="0" cy="5048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8 Conector recto de flecha">
            <a:extLst>
              <a:ext uri="{FF2B5EF4-FFF2-40B4-BE49-F238E27FC236}">
                <a16:creationId xmlns:a16="http://schemas.microsoft.com/office/drawing/2014/main" id="{8C176F1B-F19D-48B4-B0EB-4C671A8EE04B}"/>
              </a:ext>
            </a:extLst>
          </p:cNvPr>
          <p:cNvCxnSpPr/>
          <p:nvPr/>
        </p:nvCxnSpPr>
        <p:spPr>
          <a:xfrm>
            <a:off x="5247811" y="4085438"/>
            <a:ext cx="936625" cy="11230"/>
          </a:xfrm>
          <a:prstGeom prst="straightConnector1">
            <a:avLst/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3 Rectángulo">
            <a:extLst>
              <a:ext uri="{FF2B5EF4-FFF2-40B4-BE49-F238E27FC236}">
                <a16:creationId xmlns:a16="http://schemas.microsoft.com/office/drawing/2014/main" id="{4275A3B4-758E-4DC1-9EBE-1E05D675233D}"/>
              </a:ext>
            </a:extLst>
          </p:cNvPr>
          <p:cNvSpPr/>
          <p:nvPr/>
        </p:nvSpPr>
        <p:spPr>
          <a:xfrm>
            <a:off x="6184436" y="3883032"/>
            <a:ext cx="792162" cy="40481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64D132-7E1B-499A-AD02-DB909B1EE267}"/>
              </a:ext>
            </a:extLst>
          </p:cNvPr>
          <p:cNvSpPr txBox="1"/>
          <p:nvPr/>
        </p:nvSpPr>
        <p:spPr>
          <a:xfrm>
            <a:off x="6392984" y="3900772"/>
            <a:ext cx="24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103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Lineal</a:t>
            </a:r>
            <a:endParaRPr lang="es-ES" sz="2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2" y="409577"/>
            <a:ext cx="7869262" cy="644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63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5" name="8 Rectángulo"/>
          <p:cNvSpPr>
            <a:spLocks noChangeArrowheads="1"/>
          </p:cNvSpPr>
          <p:nvPr/>
        </p:nvSpPr>
        <p:spPr bwMode="auto">
          <a:xfrm>
            <a:off x="468313" y="944563"/>
            <a:ext cx="7704137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r>
              <a:rPr lang="es-ES" altLang="es-ES" sz="2800" b="1" dirty="0">
                <a:solidFill>
                  <a:srgbClr val="C00000"/>
                </a:solidFill>
                <a:latin typeface="Arial" charset="0"/>
              </a:rPr>
              <a:t>Recursividad Múltiple:</a:t>
            </a:r>
            <a:endParaRPr lang="es-ES" altLang="es-ES" sz="2800" dirty="0">
              <a:solidFill>
                <a:srgbClr val="000066"/>
              </a:solidFill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r>
              <a:rPr lang="es-ES" altLang="es-ES" sz="2400" dirty="0">
                <a:solidFill>
                  <a:srgbClr val="000066"/>
                </a:solidFill>
                <a:latin typeface="Arial" charset="0"/>
              </a:rPr>
              <a:t>Cuando </a:t>
            </a:r>
            <a:r>
              <a:rPr lang="es-ES" altLang="es-ES" sz="2400" b="1" i="1" dirty="0">
                <a:solidFill>
                  <a:srgbClr val="000066"/>
                </a:solidFill>
                <a:latin typeface="Arial" charset="0"/>
              </a:rPr>
              <a:t>produce </a:t>
            </a:r>
            <a:r>
              <a:rPr lang="es-ES" altLang="es-ES" sz="2800" b="1" i="1" dirty="0">
                <a:solidFill>
                  <a:srgbClr val="006600"/>
                </a:solidFill>
                <a:latin typeface="Arial" charset="0"/>
              </a:rPr>
              <a:t>más de una llamada</a:t>
            </a:r>
            <a:r>
              <a:rPr lang="es-ES" altLang="es-ES" sz="2800" b="1" i="1" dirty="0">
                <a:solidFill>
                  <a:srgbClr val="000066"/>
                </a:solidFill>
                <a:latin typeface="Arial" charset="0"/>
              </a:rPr>
              <a:t> </a:t>
            </a:r>
            <a:r>
              <a:rPr lang="es-ES" altLang="es-ES" sz="2400" b="1" i="1" dirty="0">
                <a:solidFill>
                  <a:srgbClr val="000066"/>
                </a:solidFill>
                <a:latin typeface="Arial" charset="0"/>
              </a:rPr>
              <a:t>recursiva </a:t>
            </a:r>
            <a:r>
              <a:rPr lang="es-ES" altLang="es-ES" sz="2400" b="1" dirty="0">
                <a:solidFill>
                  <a:srgbClr val="000066"/>
                </a:solidFill>
                <a:latin typeface="Arial" charset="0"/>
              </a:rPr>
              <a:t>hacia sí misma</a:t>
            </a:r>
            <a:r>
              <a:rPr lang="es-ES" altLang="es-ES" sz="2400" dirty="0">
                <a:solidFill>
                  <a:srgbClr val="000066"/>
                </a:solidFill>
                <a:latin typeface="Arial" charset="0"/>
              </a:rPr>
              <a:t> con </a:t>
            </a:r>
            <a:r>
              <a:rPr lang="es-ES" altLang="es-ES" sz="2800" b="1" i="1" dirty="0">
                <a:solidFill>
                  <a:srgbClr val="006600"/>
                </a:solidFill>
                <a:latin typeface="Arial" charset="0"/>
              </a:rPr>
              <a:t>diferentes parámetros</a:t>
            </a:r>
            <a:r>
              <a:rPr lang="es-ES" altLang="es-ES" sz="2400" dirty="0">
                <a:solidFill>
                  <a:srgbClr val="000066"/>
                </a:solidFill>
                <a:latin typeface="Arial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Font typeface="Arial" charset="0"/>
              <a:buNone/>
            </a:pPr>
            <a:endParaRPr lang="es-ES" altLang="es-ES" sz="2400" b="1" dirty="0">
              <a:solidFill>
                <a:srgbClr val="006600"/>
              </a:solidFill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ClrTx/>
              <a:buFont typeface="Arial" charset="0"/>
              <a:buNone/>
            </a:pPr>
            <a:r>
              <a:rPr lang="es-ES" altLang="es-ES" sz="2400" b="1" dirty="0">
                <a:solidFill>
                  <a:srgbClr val="006600"/>
                </a:solidFill>
                <a:latin typeface="Arial" charset="0"/>
              </a:rPr>
              <a:t>Ejemplo: </a:t>
            </a:r>
            <a:r>
              <a:rPr lang="es-ES" altLang="es-ES" sz="2400" b="1" dirty="0">
                <a:solidFill>
                  <a:srgbClr val="000066"/>
                </a:solidFill>
                <a:latin typeface="Arial" charset="0"/>
              </a:rPr>
              <a:t>Cálculo de un determinado número de la serie de Fibonacci:</a:t>
            </a: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buClrTx/>
              <a:buFont typeface="Arial" charset="0"/>
              <a:buNone/>
            </a:pPr>
            <a:r>
              <a:rPr lang="es-ES" altLang="es-ES" sz="2400" b="1" dirty="0">
                <a:solidFill>
                  <a:srgbClr val="000066"/>
                </a:solidFill>
                <a:latin typeface="Arial" charset="0"/>
              </a:rPr>
              <a:t> </a:t>
            </a:r>
            <a:r>
              <a:rPr lang="es-ES" altLang="es-ES" sz="24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f(0) = 0	 f(1) = 1	 f(n) = f(n-1)+f(n-2)</a:t>
            </a:r>
            <a:endParaRPr lang="es-ES" altLang="es-ES" sz="2400" b="1" dirty="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4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035425" y="1052513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3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035425" y="1052513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334125" y="1895475"/>
            <a:ext cx="1223963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1012825" y="1928813"/>
            <a:ext cx="1223963" cy="503237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10 Conector angular"/>
          <p:cNvCxnSpPr>
            <a:stCxn id="6" idx="1"/>
            <a:endCxn id="10" idx="0"/>
          </p:cNvCxnSpPr>
          <p:nvPr/>
        </p:nvCxnSpPr>
        <p:spPr>
          <a:xfrm rot="10800000" flipV="1">
            <a:off x="1625600" y="1304925"/>
            <a:ext cx="2409825" cy="623888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angular"/>
          <p:cNvCxnSpPr>
            <a:stCxn id="6" idx="3"/>
            <a:endCxn id="7" idx="0"/>
          </p:cNvCxnSpPr>
          <p:nvPr/>
        </p:nvCxnSpPr>
        <p:spPr>
          <a:xfrm>
            <a:off x="5259388" y="1304925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035425" y="1052513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334125" y="1895475"/>
            <a:ext cx="1223963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012825" y="1928813"/>
            <a:ext cx="1223963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stCxn id="6" idx="1"/>
            <a:endCxn id="9" idx="0"/>
          </p:cNvCxnSpPr>
          <p:nvPr/>
        </p:nvCxnSpPr>
        <p:spPr>
          <a:xfrm rot="10800000" flipV="1">
            <a:off x="1625600" y="1304925"/>
            <a:ext cx="2409825" cy="623888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6" idx="3"/>
            <a:endCxn id="7" idx="0"/>
          </p:cNvCxnSpPr>
          <p:nvPr/>
        </p:nvCxnSpPr>
        <p:spPr>
          <a:xfrm>
            <a:off x="5259388" y="1304925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1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9569"/>
            <a:ext cx="1907704" cy="87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Marcador de contenido"/>
          <p:cNvSpPr>
            <a:spLocks/>
          </p:cNvSpPr>
          <p:nvPr/>
        </p:nvSpPr>
        <p:spPr bwMode="auto">
          <a:xfrm>
            <a:off x="5436096" y="1336322"/>
            <a:ext cx="3097213" cy="353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lnSpc>
                <a:spcPct val="115000"/>
              </a:lnSpc>
              <a:buClrTx/>
            </a:pPr>
            <a:r>
              <a:rPr lang="es-ES" altLang="es-ES" sz="2800" dirty="0">
                <a:latin typeface="+mn-lt"/>
              </a:rPr>
              <a:t>Algoritmos</a:t>
            </a:r>
          </a:p>
          <a:p>
            <a:pPr>
              <a:lnSpc>
                <a:spcPct val="115000"/>
              </a:lnSpc>
              <a:buClrTx/>
              <a:buFont typeface="Wingdings" panose="05000000000000000000" pitchFamily="2" charset="2"/>
              <a:buChar char=""/>
            </a:pPr>
            <a:r>
              <a:rPr lang="es-ES" altLang="es-ES" sz="2800" dirty="0">
                <a:latin typeface="+mn-lt"/>
              </a:rPr>
              <a:t>Algoritmos iterativos</a:t>
            </a:r>
          </a:p>
          <a:p>
            <a:pPr>
              <a:lnSpc>
                <a:spcPct val="115000"/>
              </a:lnSpc>
              <a:buClrTx/>
              <a:buFont typeface="Wingdings" panose="05000000000000000000" pitchFamily="2" charset="2"/>
              <a:buChar char=""/>
            </a:pPr>
            <a:r>
              <a:rPr lang="es-ES" altLang="es-ES" sz="2800" b="1" dirty="0">
                <a:latin typeface="+mn-lt"/>
              </a:rPr>
              <a:t>Algoritmos recursivos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220072" y="6137821"/>
            <a:ext cx="3923928" cy="720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3589338" algn="r"/>
              </a:tabLst>
              <a:defRPr/>
            </a:pPr>
            <a:r>
              <a:rPr lang="es-ES" sz="3600" b="1" cap="all" dirty="0"/>
              <a:t>	Índice</a:t>
            </a:r>
          </a:p>
        </p:txBody>
      </p:sp>
      <p:pic>
        <p:nvPicPr>
          <p:cNvPr id="10" name="Picture 10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392488" cy="329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04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835525" y="1052513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134225" y="1895475"/>
            <a:ext cx="1223963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812925" y="1928813"/>
            <a:ext cx="1223963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95688" y="3121025"/>
            <a:ext cx="1225550" cy="503238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14300" y="3121025"/>
            <a:ext cx="1223963" cy="503238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angular"/>
          <p:cNvCxnSpPr>
            <a:stCxn id="9" idx="3"/>
          </p:cNvCxnSpPr>
          <p:nvPr/>
        </p:nvCxnSpPr>
        <p:spPr>
          <a:xfrm>
            <a:off x="3036888" y="2181225"/>
            <a:ext cx="1171575" cy="941388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9" idx="1"/>
            <a:endCxn id="11" idx="0"/>
          </p:cNvCxnSpPr>
          <p:nvPr/>
        </p:nvCxnSpPr>
        <p:spPr>
          <a:xfrm rot="10800000" flipV="1">
            <a:off x="727075" y="2179638"/>
            <a:ext cx="1085850" cy="9413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1"/>
            <a:endCxn id="9" idx="0"/>
          </p:cNvCxnSpPr>
          <p:nvPr/>
        </p:nvCxnSpPr>
        <p:spPr>
          <a:xfrm rot="10800000" flipV="1">
            <a:off x="2425700" y="1304925"/>
            <a:ext cx="2409825" cy="623888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6" idx="3"/>
            <a:endCxn id="7" idx="0"/>
          </p:cNvCxnSpPr>
          <p:nvPr/>
        </p:nvCxnSpPr>
        <p:spPr>
          <a:xfrm>
            <a:off x="6059488" y="1304925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1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835525" y="1052513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134225" y="1895475"/>
            <a:ext cx="1223963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812925" y="1928813"/>
            <a:ext cx="1223963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95688" y="3121025"/>
            <a:ext cx="1225550" cy="503238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14300" y="3121025"/>
            <a:ext cx="1223963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angular"/>
          <p:cNvCxnSpPr>
            <a:stCxn id="9" idx="3"/>
          </p:cNvCxnSpPr>
          <p:nvPr/>
        </p:nvCxnSpPr>
        <p:spPr>
          <a:xfrm>
            <a:off x="3036888" y="2181225"/>
            <a:ext cx="1171575" cy="941388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9" idx="1"/>
            <a:endCxn id="11" idx="0"/>
          </p:cNvCxnSpPr>
          <p:nvPr/>
        </p:nvCxnSpPr>
        <p:spPr>
          <a:xfrm rot="10800000" flipV="1">
            <a:off x="727075" y="2179638"/>
            <a:ext cx="1085850" cy="9413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1"/>
            <a:endCxn id="9" idx="0"/>
          </p:cNvCxnSpPr>
          <p:nvPr/>
        </p:nvCxnSpPr>
        <p:spPr>
          <a:xfrm rot="10800000" flipV="1">
            <a:off x="2425700" y="1304925"/>
            <a:ext cx="2409825" cy="623888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6" idx="3"/>
            <a:endCxn id="7" idx="0"/>
          </p:cNvCxnSpPr>
          <p:nvPr/>
        </p:nvCxnSpPr>
        <p:spPr>
          <a:xfrm>
            <a:off x="6059488" y="1304925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34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13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3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13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3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419225" y="5045075"/>
            <a:ext cx="1223963" cy="504825"/>
          </a:xfrm>
          <a:prstGeom prst="round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65088" y="5045075"/>
            <a:ext cx="1223962" cy="504825"/>
          </a:xfrm>
          <a:prstGeom prst="round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3" idx="2"/>
            <a:endCxn id="15" idx="0"/>
          </p:cNvCxnSpPr>
          <p:nvPr/>
        </p:nvCxnSpPr>
        <p:spPr>
          <a:xfrm flipH="1">
            <a:off x="676275" y="4368800"/>
            <a:ext cx="4763" cy="67627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/>
          <p:nvPr/>
        </p:nvCxnSpPr>
        <p:spPr>
          <a:xfrm>
            <a:off x="1281113" y="4116388"/>
            <a:ext cx="539750" cy="93503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3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419225" y="5045075"/>
            <a:ext cx="1223963" cy="504825"/>
          </a:xfrm>
          <a:prstGeom prst="round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65088" y="504507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3" idx="2"/>
            <a:endCxn id="15" idx="0"/>
          </p:cNvCxnSpPr>
          <p:nvPr/>
        </p:nvCxnSpPr>
        <p:spPr>
          <a:xfrm flipH="1">
            <a:off x="676275" y="4368800"/>
            <a:ext cx="4763" cy="67627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/>
          <p:nvPr/>
        </p:nvCxnSpPr>
        <p:spPr>
          <a:xfrm>
            <a:off x="1281113" y="4116388"/>
            <a:ext cx="539750" cy="93503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3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419225" y="5045075"/>
            <a:ext cx="1223963" cy="504825"/>
          </a:xfrm>
          <a:prstGeom prst="round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65088" y="504507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3" idx="2"/>
            <a:endCxn id="15" idx="0"/>
          </p:cNvCxnSpPr>
          <p:nvPr/>
        </p:nvCxnSpPr>
        <p:spPr>
          <a:xfrm flipH="1">
            <a:off x="676275" y="4368800"/>
            <a:ext cx="4763" cy="67627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/>
          <p:nvPr/>
        </p:nvCxnSpPr>
        <p:spPr>
          <a:xfrm rot="5400000" flipH="1" flipV="1">
            <a:off x="12700" y="4632326"/>
            <a:ext cx="681037" cy="14446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/>
          <p:nvPr/>
        </p:nvCxnSpPr>
        <p:spPr>
          <a:xfrm>
            <a:off x="1281113" y="4116388"/>
            <a:ext cx="539750" cy="93503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360363" y="5573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803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419225" y="50450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65088" y="504507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3" idx="2"/>
            <a:endCxn id="15" idx="0"/>
          </p:cNvCxnSpPr>
          <p:nvPr/>
        </p:nvCxnSpPr>
        <p:spPr>
          <a:xfrm flipH="1">
            <a:off x="676275" y="4368800"/>
            <a:ext cx="4763" cy="67627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/>
          <p:nvPr/>
        </p:nvCxnSpPr>
        <p:spPr>
          <a:xfrm rot="5400000" flipH="1" flipV="1">
            <a:off x="12700" y="4632326"/>
            <a:ext cx="681037" cy="14446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/>
          <p:nvPr/>
        </p:nvCxnSpPr>
        <p:spPr>
          <a:xfrm>
            <a:off x="1281113" y="4116388"/>
            <a:ext cx="539750" cy="93503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360363" y="5573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8034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419225" y="50450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65088" y="504507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3" idx="2"/>
            <a:endCxn id="15" idx="0"/>
          </p:cNvCxnSpPr>
          <p:nvPr/>
        </p:nvCxnSpPr>
        <p:spPr>
          <a:xfrm flipH="1">
            <a:off x="676275" y="4368800"/>
            <a:ext cx="4763" cy="67627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/>
          <p:nvPr/>
        </p:nvCxnSpPr>
        <p:spPr>
          <a:xfrm rot="5400000" flipH="1" flipV="1">
            <a:off x="12700" y="4632326"/>
            <a:ext cx="681037" cy="14446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/>
          <p:nvPr/>
        </p:nvCxnSpPr>
        <p:spPr>
          <a:xfrm>
            <a:off x="1281113" y="4116388"/>
            <a:ext cx="539750" cy="93503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360363" y="5573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26" name="25 Conector angular"/>
          <p:cNvCxnSpPr/>
          <p:nvPr/>
        </p:nvCxnSpPr>
        <p:spPr>
          <a:xfrm rot="16200000" flipV="1">
            <a:off x="1047750" y="4432301"/>
            <a:ext cx="700087" cy="52546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1770063" y="5573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8034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13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/>
          <p:nvPr/>
        </p:nvCxnSpPr>
        <p:spPr>
          <a:xfrm rot="5400000" flipH="1" flipV="1">
            <a:off x="20638" y="3438525"/>
            <a:ext cx="681037" cy="14446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412750" y="4391025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803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 Marcador de texto">
            <a:extLst>
              <a:ext uri="{FF2B5EF4-FFF2-40B4-BE49-F238E27FC236}">
                <a16:creationId xmlns:a16="http://schemas.microsoft.com/office/drawing/2014/main" id="{DEFAED10-1D76-4670-A31A-CE7960DAFA81}"/>
              </a:ext>
            </a:extLst>
          </p:cNvPr>
          <p:cNvSpPr txBox="1">
            <a:spLocks/>
          </p:cNvSpPr>
          <p:nvPr/>
        </p:nvSpPr>
        <p:spPr>
          <a:xfrm>
            <a:off x="395536" y="404813"/>
            <a:ext cx="8208911" cy="174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altLang="es-E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Técnica</a:t>
            </a: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 que sirve para </a:t>
            </a:r>
            <a:r>
              <a:rPr lang="es-ES" altLang="es-E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definir conceptos o diseñar procesos </a:t>
            </a:r>
            <a:r>
              <a:rPr lang="es-ES" altLang="es-ES" sz="2400" dirty="0">
                <a:solidFill>
                  <a:srgbClr val="C00000"/>
                </a:solidFill>
                <a:latin typeface="Arial" panose="020B0604020202020204" pitchFamily="34" charset="0"/>
              </a:rPr>
              <a:t>incluyendo, en la </a:t>
            </a:r>
            <a:r>
              <a:rPr lang="es-ES" altLang="es-E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propia definición</a:t>
            </a:r>
            <a:r>
              <a:rPr lang="es-ES" altLang="es-ES" sz="2400" dirty="0">
                <a:solidFill>
                  <a:srgbClr val="C00000"/>
                </a:solidFill>
                <a:latin typeface="Arial" panose="020B0604020202020204" pitchFamily="34" charset="0"/>
              </a:rPr>
              <a:t> o </a:t>
            </a:r>
            <a:r>
              <a:rPr lang="es-ES" altLang="es-E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diseño, </a:t>
            </a:r>
            <a:r>
              <a:rPr lang="es-ES" altLang="es-ES" sz="2400" dirty="0">
                <a:solidFill>
                  <a:srgbClr val="C00000"/>
                </a:solidFill>
                <a:latin typeface="Arial" panose="020B0604020202020204" pitchFamily="34" charset="0"/>
              </a:rPr>
              <a:t>el </a:t>
            </a:r>
            <a:r>
              <a:rPr lang="es-ES" altLang="es-E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propio concepto </a:t>
            </a:r>
            <a:r>
              <a:rPr lang="es-ES" altLang="es-ES" sz="2400" dirty="0">
                <a:solidFill>
                  <a:srgbClr val="C00000"/>
                </a:solidFill>
                <a:latin typeface="Arial" panose="020B0604020202020204" pitchFamily="34" charset="0"/>
              </a:rPr>
              <a:t>o </a:t>
            </a:r>
            <a:r>
              <a:rPr lang="es-ES" altLang="es-E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proceso</a:t>
            </a:r>
            <a:r>
              <a:rPr lang="es-ES" altLang="es-ES" sz="2400" dirty="0">
                <a:solidFill>
                  <a:srgbClr val="C00000"/>
                </a:solidFill>
                <a:latin typeface="Arial" panose="020B0604020202020204" pitchFamily="34" charset="0"/>
              </a:rPr>
              <a:t> definido.</a:t>
            </a:r>
          </a:p>
        </p:txBody>
      </p:sp>
      <p:pic>
        <p:nvPicPr>
          <p:cNvPr id="10" name="Picture 36" descr="https://upload.wikimedia.org/wikipedia/commons/thumb/0/0f/Droste_cacao_100gr_blikje%2C_foto_02.JPG/800px-Droste_cacao_100gr_blikje%2C_foto_02.JPG">
            <a:extLst>
              <a:ext uri="{FF2B5EF4-FFF2-40B4-BE49-F238E27FC236}">
                <a16:creationId xmlns:a16="http://schemas.microsoft.com/office/drawing/2014/main" id="{DC276794-5A79-4DB4-A701-F832F480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91246"/>
            <a:ext cx="2369705" cy="359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8" descr="https://upload.wikimedia.org/wikipedia/commons/thumb/8/80/SierpinskiTriangle.svg/744px-SierpinskiTriangle.svg.png">
            <a:extLst>
              <a:ext uri="{FF2B5EF4-FFF2-40B4-BE49-F238E27FC236}">
                <a16:creationId xmlns:a16="http://schemas.microsoft.com/office/drawing/2014/main" id="{CA74AA89-8183-46C5-867A-FD40164D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72" y="2698967"/>
            <a:ext cx="3857625" cy="333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Definición de Recursividad 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93692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13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/>
          <p:nvPr/>
        </p:nvCxnSpPr>
        <p:spPr>
          <a:xfrm rot="5400000" flipH="1" flipV="1">
            <a:off x="20638" y="3438525"/>
            <a:ext cx="681037" cy="14446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412750" y="4391025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8034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13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/>
          <p:nvPr/>
        </p:nvCxnSpPr>
        <p:spPr>
          <a:xfrm rot="5400000" flipH="1" flipV="1">
            <a:off x="20638" y="3438525"/>
            <a:ext cx="681037" cy="14446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412750" y="4391025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22" name="21 Conector angular"/>
          <p:cNvCxnSpPr/>
          <p:nvPr/>
        </p:nvCxnSpPr>
        <p:spPr>
          <a:xfrm rot="16200000" flipV="1">
            <a:off x="1265238" y="2897188"/>
            <a:ext cx="684212" cy="1223962"/>
          </a:xfrm>
          <a:prstGeom prst="bentConnector3">
            <a:avLst>
              <a:gd name="adj1" fmla="val 39673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2249488" y="4391025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4311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0500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9850" y="3863975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13 Conector recto de flecha"/>
          <p:cNvCxnSpPr>
            <a:stCxn id="11" idx="2"/>
            <a:endCxn id="13" idx="0"/>
          </p:cNvCxnSpPr>
          <p:nvPr/>
        </p:nvCxnSpPr>
        <p:spPr>
          <a:xfrm flipH="1">
            <a:off x="681038" y="3178175"/>
            <a:ext cx="3175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1" idx="3"/>
            <a:endCxn id="12" idx="0"/>
          </p:cNvCxnSpPr>
          <p:nvPr/>
        </p:nvCxnSpPr>
        <p:spPr>
          <a:xfrm>
            <a:off x="1295400" y="2925763"/>
            <a:ext cx="1222375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9" idx="1"/>
            <a:endCxn id="11" idx="0"/>
          </p:cNvCxnSpPr>
          <p:nvPr/>
        </p:nvCxnSpPr>
        <p:spPr>
          <a:xfrm rot="10800000" flipV="1">
            <a:off x="684213" y="1735138"/>
            <a:ext cx="1085850" cy="9398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/>
          <p:nvPr/>
        </p:nvCxnSpPr>
        <p:spPr>
          <a:xfrm rot="5400000" flipH="1" flipV="1">
            <a:off x="20638" y="3438525"/>
            <a:ext cx="681037" cy="14446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412750" y="4391025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22" name="21 Conector angular"/>
          <p:cNvCxnSpPr/>
          <p:nvPr/>
        </p:nvCxnSpPr>
        <p:spPr>
          <a:xfrm rot="16200000" flipV="1">
            <a:off x="1265238" y="2897188"/>
            <a:ext cx="684212" cy="1223962"/>
          </a:xfrm>
          <a:prstGeom prst="bentConnector3">
            <a:avLst>
              <a:gd name="adj1" fmla="val 39673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2249488" y="4391025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4311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9" idx="1"/>
            <a:endCxn id="11" idx="0"/>
          </p:cNvCxnSpPr>
          <p:nvPr/>
        </p:nvCxnSpPr>
        <p:spPr>
          <a:xfrm rot="10800000" flipV="1">
            <a:off x="654050" y="1595438"/>
            <a:ext cx="1116013" cy="10795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/>
          <p:nvPr/>
        </p:nvCxnSpPr>
        <p:spPr>
          <a:xfrm rot="5400000" flipH="1" flipV="1">
            <a:off x="996950" y="1890713"/>
            <a:ext cx="827087" cy="71913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412750" y="32019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4311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9" idx="1"/>
            <a:endCxn id="11" idx="0"/>
          </p:cNvCxnSpPr>
          <p:nvPr/>
        </p:nvCxnSpPr>
        <p:spPr>
          <a:xfrm rot="10800000" flipV="1">
            <a:off x="654050" y="1595438"/>
            <a:ext cx="1116013" cy="10795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/>
          <p:nvPr/>
        </p:nvCxnSpPr>
        <p:spPr>
          <a:xfrm rot="5400000" flipH="1" flipV="1">
            <a:off x="996950" y="1890713"/>
            <a:ext cx="827087" cy="71913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412750" y="32019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4529138" y="3863975"/>
            <a:ext cx="1223962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3227388" y="3860800"/>
            <a:ext cx="1223962" cy="50323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19 Conector recto de flecha"/>
          <p:cNvCxnSpPr>
            <a:endCxn id="19" idx="0"/>
          </p:cNvCxnSpPr>
          <p:nvPr/>
        </p:nvCxnSpPr>
        <p:spPr>
          <a:xfrm>
            <a:off x="3840163" y="3178175"/>
            <a:ext cx="0" cy="6826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endCxn id="18" idx="0"/>
          </p:cNvCxnSpPr>
          <p:nvPr/>
        </p:nvCxnSpPr>
        <p:spPr>
          <a:xfrm>
            <a:off x="4778375" y="2925763"/>
            <a:ext cx="363538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11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9" idx="1"/>
            <a:endCxn id="11" idx="0"/>
          </p:cNvCxnSpPr>
          <p:nvPr/>
        </p:nvCxnSpPr>
        <p:spPr>
          <a:xfrm rot="10800000" flipV="1">
            <a:off x="654050" y="1595438"/>
            <a:ext cx="1116013" cy="10795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/>
          <p:nvPr/>
        </p:nvCxnSpPr>
        <p:spPr>
          <a:xfrm rot="5400000" flipH="1" flipV="1">
            <a:off x="996950" y="1890713"/>
            <a:ext cx="827087" cy="71913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412750" y="32019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4529138" y="3863975"/>
            <a:ext cx="1223962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3227388" y="3860800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19 Conector recto de flecha"/>
          <p:cNvCxnSpPr>
            <a:endCxn id="19" idx="0"/>
          </p:cNvCxnSpPr>
          <p:nvPr/>
        </p:nvCxnSpPr>
        <p:spPr>
          <a:xfrm>
            <a:off x="3840163" y="3178175"/>
            <a:ext cx="0" cy="6826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endCxn id="18" idx="0"/>
          </p:cNvCxnSpPr>
          <p:nvPr/>
        </p:nvCxnSpPr>
        <p:spPr>
          <a:xfrm>
            <a:off x="4778375" y="2925763"/>
            <a:ext cx="363538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/>
          <p:nvPr/>
        </p:nvCxnSpPr>
        <p:spPr>
          <a:xfrm rot="5400000" flipH="1" flipV="1">
            <a:off x="3240088" y="3438525"/>
            <a:ext cx="681037" cy="14446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3567113" y="4381500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4311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9" idx="1"/>
            <a:endCxn id="11" idx="0"/>
          </p:cNvCxnSpPr>
          <p:nvPr/>
        </p:nvCxnSpPr>
        <p:spPr>
          <a:xfrm rot="10800000" flipV="1">
            <a:off x="654050" y="1595438"/>
            <a:ext cx="1116013" cy="10795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/>
          <p:nvPr/>
        </p:nvCxnSpPr>
        <p:spPr>
          <a:xfrm rot="5400000" flipH="1" flipV="1">
            <a:off x="996950" y="1890713"/>
            <a:ext cx="827087" cy="71913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412750" y="32019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4529138" y="386397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3227388" y="3860800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19 Conector recto de flecha"/>
          <p:cNvCxnSpPr>
            <a:endCxn id="19" idx="0"/>
          </p:cNvCxnSpPr>
          <p:nvPr/>
        </p:nvCxnSpPr>
        <p:spPr>
          <a:xfrm>
            <a:off x="3840163" y="3178175"/>
            <a:ext cx="0" cy="6826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endCxn id="18" idx="0"/>
          </p:cNvCxnSpPr>
          <p:nvPr/>
        </p:nvCxnSpPr>
        <p:spPr>
          <a:xfrm>
            <a:off x="4778375" y="2925763"/>
            <a:ext cx="363538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/>
          <p:nvPr/>
        </p:nvCxnSpPr>
        <p:spPr>
          <a:xfrm rot="5400000" flipH="1" flipV="1">
            <a:off x="3240088" y="3438525"/>
            <a:ext cx="681037" cy="14446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3567113" y="4381500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4311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9" idx="1"/>
            <a:endCxn id="11" idx="0"/>
          </p:cNvCxnSpPr>
          <p:nvPr/>
        </p:nvCxnSpPr>
        <p:spPr>
          <a:xfrm rot="10800000" flipV="1">
            <a:off x="654050" y="1595438"/>
            <a:ext cx="1116013" cy="10795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/>
          <p:nvPr/>
        </p:nvCxnSpPr>
        <p:spPr>
          <a:xfrm rot="5400000" flipH="1" flipV="1">
            <a:off x="996950" y="1890713"/>
            <a:ext cx="827087" cy="71913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412750" y="32019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4529138" y="386397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3227388" y="3860800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19 Conector recto de flecha"/>
          <p:cNvCxnSpPr>
            <a:endCxn id="19" idx="0"/>
          </p:cNvCxnSpPr>
          <p:nvPr/>
        </p:nvCxnSpPr>
        <p:spPr>
          <a:xfrm>
            <a:off x="3840163" y="3178175"/>
            <a:ext cx="0" cy="6826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endCxn id="18" idx="0"/>
          </p:cNvCxnSpPr>
          <p:nvPr/>
        </p:nvCxnSpPr>
        <p:spPr>
          <a:xfrm>
            <a:off x="4778375" y="2925763"/>
            <a:ext cx="363538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/>
          <p:nvPr/>
        </p:nvCxnSpPr>
        <p:spPr>
          <a:xfrm rot="5400000" flipH="1" flipV="1">
            <a:off x="3240088" y="3438525"/>
            <a:ext cx="681037" cy="14446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3567113" y="4381500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9" idx="1"/>
            <a:endCxn id="11" idx="0"/>
          </p:cNvCxnSpPr>
          <p:nvPr/>
        </p:nvCxnSpPr>
        <p:spPr>
          <a:xfrm rot="10800000" flipV="1">
            <a:off x="654050" y="1595438"/>
            <a:ext cx="1116013" cy="10795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/>
          <p:nvPr/>
        </p:nvCxnSpPr>
        <p:spPr>
          <a:xfrm rot="5400000" flipH="1" flipV="1">
            <a:off x="996950" y="1890713"/>
            <a:ext cx="827087" cy="71913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412750" y="32019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4529138" y="386397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3227388" y="3860800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19 Conector recto de flecha"/>
          <p:cNvCxnSpPr>
            <a:endCxn id="19" idx="0"/>
          </p:cNvCxnSpPr>
          <p:nvPr/>
        </p:nvCxnSpPr>
        <p:spPr>
          <a:xfrm>
            <a:off x="3840163" y="3178175"/>
            <a:ext cx="0" cy="6826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endCxn id="18" idx="0"/>
          </p:cNvCxnSpPr>
          <p:nvPr/>
        </p:nvCxnSpPr>
        <p:spPr>
          <a:xfrm>
            <a:off x="4778375" y="2925763"/>
            <a:ext cx="363538" cy="938212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/>
          <p:nvPr/>
        </p:nvCxnSpPr>
        <p:spPr>
          <a:xfrm rot="5400000" flipH="1" flipV="1">
            <a:off x="3240088" y="3438525"/>
            <a:ext cx="681037" cy="14446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3567113" y="4381500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24" name="23 Conector angular"/>
          <p:cNvCxnSpPr/>
          <p:nvPr/>
        </p:nvCxnSpPr>
        <p:spPr>
          <a:xfrm rot="16200000" flipV="1">
            <a:off x="4275931" y="3215482"/>
            <a:ext cx="720725" cy="57626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4868863" y="4391025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52825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438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angular"/>
          <p:cNvCxnSpPr>
            <a:stCxn id="9" idx="3"/>
          </p:cNvCxnSpPr>
          <p:nvPr/>
        </p:nvCxnSpPr>
        <p:spPr>
          <a:xfrm>
            <a:off x="2994025" y="1735138"/>
            <a:ext cx="1171575" cy="941387"/>
          </a:xfrm>
          <a:prstGeom prst="bentConnector3">
            <a:avLst>
              <a:gd name="adj1" fmla="val 99915"/>
            </a:avLst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9" idx="1"/>
            <a:endCxn id="11" idx="0"/>
          </p:cNvCxnSpPr>
          <p:nvPr/>
        </p:nvCxnSpPr>
        <p:spPr>
          <a:xfrm rot="10800000" flipV="1">
            <a:off x="654050" y="1595438"/>
            <a:ext cx="1116013" cy="107950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/>
          <p:nvPr/>
        </p:nvCxnSpPr>
        <p:spPr>
          <a:xfrm rot="5400000" flipH="1" flipV="1">
            <a:off x="996950" y="1890713"/>
            <a:ext cx="827087" cy="71913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412750" y="32019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8" name="17 Elipse"/>
          <p:cNvSpPr/>
          <p:nvPr/>
        </p:nvSpPr>
        <p:spPr>
          <a:xfrm>
            <a:off x="3954463" y="3216275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19" name="18 Conector angular"/>
          <p:cNvCxnSpPr/>
          <p:nvPr/>
        </p:nvCxnSpPr>
        <p:spPr>
          <a:xfrm rot="16200000" flipV="1">
            <a:off x="2870994" y="1845469"/>
            <a:ext cx="719137" cy="93662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 Marcador de texto">
            <a:extLst>
              <a:ext uri="{FF2B5EF4-FFF2-40B4-BE49-F238E27FC236}">
                <a16:creationId xmlns:a16="http://schemas.microsoft.com/office/drawing/2014/main" id="{DEFAED10-1D76-4670-A31A-CE7960DAFA81}"/>
              </a:ext>
            </a:extLst>
          </p:cNvPr>
          <p:cNvSpPr txBox="1">
            <a:spLocks/>
          </p:cNvSpPr>
          <p:nvPr/>
        </p:nvSpPr>
        <p:spPr>
          <a:xfrm>
            <a:off x="395536" y="404813"/>
            <a:ext cx="8208911" cy="174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altLang="es-E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Técnica</a:t>
            </a: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 que sirve para </a:t>
            </a:r>
            <a:r>
              <a:rPr lang="es-ES" altLang="es-E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definir conceptos o diseñar procesos </a:t>
            </a:r>
            <a:r>
              <a:rPr lang="es-ES" altLang="es-ES" sz="2400" dirty="0">
                <a:solidFill>
                  <a:srgbClr val="C00000"/>
                </a:solidFill>
                <a:latin typeface="Arial" panose="020B0604020202020204" pitchFamily="34" charset="0"/>
              </a:rPr>
              <a:t>incluyendo, en la </a:t>
            </a:r>
            <a:r>
              <a:rPr lang="es-ES" altLang="es-E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propia definición</a:t>
            </a:r>
            <a:r>
              <a:rPr lang="es-ES" altLang="es-ES" sz="2400" dirty="0">
                <a:solidFill>
                  <a:srgbClr val="C00000"/>
                </a:solidFill>
                <a:latin typeface="Arial" panose="020B0604020202020204" pitchFamily="34" charset="0"/>
              </a:rPr>
              <a:t> o </a:t>
            </a:r>
            <a:r>
              <a:rPr lang="es-ES" altLang="es-E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diseño, </a:t>
            </a:r>
            <a:r>
              <a:rPr lang="es-ES" altLang="es-ES" sz="2400" dirty="0">
                <a:solidFill>
                  <a:srgbClr val="C00000"/>
                </a:solidFill>
                <a:latin typeface="Arial" panose="020B0604020202020204" pitchFamily="34" charset="0"/>
              </a:rPr>
              <a:t>el </a:t>
            </a:r>
            <a:r>
              <a:rPr lang="es-ES" altLang="es-E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propio concepto </a:t>
            </a:r>
            <a:r>
              <a:rPr lang="es-ES" altLang="es-ES" sz="2400" dirty="0">
                <a:solidFill>
                  <a:srgbClr val="C00000"/>
                </a:solidFill>
                <a:latin typeface="Arial" panose="020B0604020202020204" pitchFamily="34" charset="0"/>
              </a:rPr>
              <a:t>o </a:t>
            </a:r>
            <a:r>
              <a:rPr lang="es-ES" altLang="es-E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proceso</a:t>
            </a:r>
            <a:r>
              <a:rPr lang="es-ES" altLang="es-ES" sz="2400" dirty="0">
                <a:solidFill>
                  <a:srgbClr val="C00000"/>
                </a:solidFill>
                <a:latin typeface="Arial" panose="020B0604020202020204" pitchFamily="34" charset="0"/>
              </a:rPr>
              <a:t> definido.</a:t>
            </a:r>
          </a:p>
        </p:txBody>
      </p:sp>
      <p:pic>
        <p:nvPicPr>
          <p:cNvPr id="10" name="Picture 36" descr="https://upload.wikimedia.org/wikipedia/commons/thumb/0/0f/Droste_cacao_100gr_blikje%2C_foto_02.JPG/800px-Droste_cacao_100gr_blikje%2C_foto_02.JPG">
            <a:extLst>
              <a:ext uri="{FF2B5EF4-FFF2-40B4-BE49-F238E27FC236}">
                <a16:creationId xmlns:a16="http://schemas.microsoft.com/office/drawing/2014/main" id="{DC276794-5A79-4DB4-A701-F832F480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91246"/>
            <a:ext cx="2369705" cy="359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8" descr="https://upload.wikimedia.org/wikipedia/commons/thumb/8/80/SierpinskiTriangle.svg/744px-SierpinskiTriangle.svg.png">
            <a:extLst>
              <a:ext uri="{FF2B5EF4-FFF2-40B4-BE49-F238E27FC236}">
                <a16:creationId xmlns:a16="http://schemas.microsoft.com/office/drawing/2014/main" id="{CA74AA89-8183-46C5-867A-FD40164D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72" y="2698967"/>
            <a:ext cx="3857625" cy="333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8F180CDA-9F8F-48F4-A7B5-5CB08B9C7536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Definición de Recursividad </a:t>
            </a:r>
            <a:endParaRPr lang="es-ES" sz="2800" b="1" dirty="0"/>
          </a:p>
        </p:txBody>
      </p:sp>
      <p:sp>
        <p:nvSpPr>
          <p:cNvPr id="13" name="11 Elipse">
            <a:extLst>
              <a:ext uri="{FF2B5EF4-FFF2-40B4-BE49-F238E27FC236}">
                <a16:creationId xmlns:a16="http://schemas.microsoft.com/office/drawing/2014/main" id="{487A1025-B2AF-4AFD-873B-E6A6027DE1DE}"/>
              </a:ext>
            </a:extLst>
          </p:cNvPr>
          <p:cNvSpPr/>
          <p:nvPr/>
        </p:nvSpPr>
        <p:spPr>
          <a:xfrm>
            <a:off x="4643586" y="2309813"/>
            <a:ext cx="2952750" cy="28829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4" name="9 Elipse">
            <a:extLst>
              <a:ext uri="{FF2B5EF4-FFF2-40B4-BE49-F238E27FC236}">
                <a16:creationId xmlns:a16="http://schemas.microsoft.com/office/drawing/2014/main" id="{1911C535-C940-4C7F-93C6-C33942C063F7}"/>
              </a:ext>
            </a:extLst>
          </p:cNvPr>
          <p:cNvSpPr/>
          <p:nvPr/>
        </p:nvSpPr>
        <p:spPr>
          <a:xfrm>
            <a:off x="4869011" y="3275013"/>
            <a:ext cx="1512887" cy="136842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5" name="10 Elipse">
            <a:extLst>
              <a:ext uri="{FF2B5EF4-FFF2-40B4-BE49-F238E27FC236}">
                <a16:creationId xmlns:a16="http://schemas.microsoft.com/office/drawing/2014/main" id="{35FA7CBC-A8F3-4313-B363-1F45CB2EAC43}"/>
              </a:ext>
            </a:extLst>
          </p:cNvPr>
          <p:cNvSpPr/>
          <p:nvPr/>
        </p:nvSpPr>
        <p:spPr>
          <a:xfrm>
            <a:off x="5096023" y="3783013"/>
            <a:ext cx="576263" cy="51435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447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092325" y="2017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13" name="12 Conector angular"/>
          <p:cNvCxnSpPr/>
          <p:nvPr/>
        </p:nvCxnSpPr>
        <p:spPr>
          <a:xfrm flipV="1">
            <a:off x="2994025" y="984250"/>
            <a:ext cx="1774825" cy="60483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092325" y="2017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13" name="12 Conector angular"/>
          <p:cNvCxnSpPr/>
          <p:nvPr/>
        </p:nvCxnSpPr>
        <p:spPr>
          <a:xfrm flipV="1">
            <a:off x="2994025" y="984250"/>
            <a:ext cx="1774825" cy="60483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7091363" y="2674938"/>
            <a:ext cx="1223962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5697538" y="2674938"/>
            <a:ext cx="1225550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endCxn id="14" idx="0"/>
          </p:cNvCxnSpPr>
          <p:nvPr/>
        </p:nvCxnSpPr>
        <p:spPr>
          <a:xfrm>
            <a:off x="7702550" y="1954213"/>
            <a:ext cx="0" cy="7207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7" idx="1"/>
          </p:cNvCxnSpPr>
          <p:nvPr/>
        </p:nvCxnSpPr>
        <p:spPr>
          <a:xfrm rot="10800000" flipV="1">
            <a:off x="6246813" y="1701800"/>
            <a:ext cx="844550" cy="973138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092325" y="2017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13" name="12 Conector angular"/>
          <p:cNvCxnSpPr/>
          <p:nvPr/>
        </p:nvCxnSpPr>
        <p:spPr>
          <a:xfrm flipV="1">
            <a:off x="2994025" y="984250"/>
            <a:ext cx="1774825" cy="60483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7091363" y="2674938"/>
            <a:ext cx="1223962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5697538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endCxn id="14" idx="0"/>
          </p:cNvCxnSpPr>
          <p:nvPr/>
        </p:nvCxnSpPr>
        <p:spPr>
          <a:xfrm>
            <a:off x="7702550" y="1954213"/>
            <a:ext cx="0" cy="7207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7" idx="1"/>
          </p:cNvCxnSpPr>
          <p:nvPr/>
        </p:nvCxnSpPr>
        <p:spPr>
          <a:xfrm rot="10800000" flipV="1">
            <a:off x="6246813" y="1701800"/>
            <a:ext cx="844550" cy="973138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7180263" y="3860800"/>
            <a:ext cx="1223962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865813" y="3857625"/>
            <a:ext cx="1223962" cy="50323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6016625" y="3167063"/>
            <a:ext cx="0" cy="6826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/>
          <p:nvPr/>
        </p:nvCxnSpPr>
        <p:spPr>
          <a:xfrm rot="16200000" flipV="1">
            <a:off x="6632576" y="3125787"/>
            <a:ext cx="684212" cy="792163"/>
          </a:xfrm>
          <a:prstGeom prst="bentConnector3">
            <a:avLst>
              <a:gd name="adj1" fmla="val 34455"/>
            </a:avLst>
          </a:prstGeom>
          <a:ln w="38100">
            <a:solidFill>
              <a:srgbClr val="000099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092325" y="2017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13" name="12 Conector angular"/>
          <p:cNvCxnSpPr/>
          <p:nvPr/>
        </p:nvCxnSpPr>
        <p:spPr>
          <a:xfrm flipV="1">
            <a:off x="2994025" y="984250"/>
            <a:ext cx="1774825" cy="60483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7091363" y="2674938"/>
            <a:ext cx="1223962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5697538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endCxn id="14" idx="0"/>
          </p:cNvCxnSpPr>
          <p:nvPr/>
        </p:nvCxnSpPr>
        <p:spPr>
          <a:xfrm>
            <a:off x="7702550" y="1954213"/>
            <a:ext cx="0" cy="7207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7" idx="1"/>
          </p:cNvCxnSpPr>
          <p:nvPr/>
        </p:nvCxnSpPr>
        <p:spPr>
          <a:xfrm rot="10800000" flipV="1">
            <a:off x="6246813" y="1701800"/>
            <a:ext cx="844550" cy="973138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7180263" y="3860800"/>
            <a:ext cx="1223962" cy="5048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865813" y="38576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6016625" y="3167063"/>
            <a:ext cx="0" cy="6826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/>
          <p:nvPr/>
        </p:nvCxnSpPr>
        <p:spPr>
          <a:xfrm rot="16200000" flipV="1">
            <a:off x="6632576" y="3125787"/>
            <a:ext cx="684212" cy="792163"/>
          </a:xfrm>
          <a:prstGeom prst="bentConnector3">
            <a:avLst>
              <a:gd name="adj1" fmla="val 34455"/>
            </a:avLst>
          </a:prstGeom>
          <a:ln w="38100">
            <a:solidFill>
              <a:srgbClr val="000099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6202363" y="43703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6205538" y="3170238"/>
            <a:ext cx="0" cy="682625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092325" y="2017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13" name="12 Conector angular"/>
          <p:cNvCxnSpPr/>
          <p:nvPr/>
        </p:nvCxnSpPr>
        <p:spPr>
          <a:xfrm flipV="1">
            <a:off x="2994025" y="984250"/>
            <a:ext cx="1774825" cy="60483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7091363" y="2674938"/>
            <a:ext cx="1223962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5697538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endCxn id="14" idx="0"/>
          </p:cNvCxnSpPr>
          <p:nvPr/>
        </p:nvCxnSpPr>
        <p:spPr>
          <a:xfrm>
            <a:off x="7702550" y="1954213"/>
            <a:ext cx="0" cy="7207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7" idx="1"/>
          </p:cNvCxnSpPr>
          <p:nvPr/>
        </p:nvCxnSpPr>
        <p:spPr>
          <a:xfrm rot="10800000" flipV="1">
            <a:off x="6246813" y="1701800"/>
            <a:ext cx="844550" cy="973138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7180263" y="3860800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865813" y="38576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6016625" y="3167063"/>
            <a:ext cx="0" cy="6826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/>
          <p:nvPr/>
        </p:nvCxnSpPr>
        <p:spPr>
          <a:xfrm rot="16200000" flipV="1">
            <a:off x="6632576" y="3125787"/>
            <a:ext cx="684212" cy="792163"/>
          </a:xfrm>
          <a:prstGeom prst="bentConnector3">
            <a:avLst>
              <a:gd name="adj1" fmla="val 34455"/>
            </a:avLst>
          </a:prstGeom>
          <a:ln w="38100">
            <a:solidFill>
              <a:srgbClr val="000099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6202363" y="43703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6205538" y="3170238"/>
            <a:ext cx="0" cy="682625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7499350" y="43799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25" name="24 Conector angular"/>
          <p:cNvCxnSpPr/>
          <p:nvPr/>
        </p:nvCxnSpPr>
        <p:spPr>
          <a:xfrm rot="16200000" flipV="1">
            <a:off x="6807201" y="3113087"/>
            <a:ext cx="684212" cy="792163"/>
          </a:xfrm>
          <a:prstGeom prst="bentConnector3">
            <a:avLst>
              <a:gd name="adj1" fmla="val 6088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092325" y="2017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13" name="12 Conector angular"/>
          <p:cNvCxnSpPr/>
          <p:nvPr/>
        </p:nvCxnSpPr>
        <p:spPr>
          <a:xfrm flipV="1">
            <a:off x="2994025" y="984250"/>
            <a:ext cx="1774825" cy="60483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7091363" y="2674938"/>
            <a:ext cx="1223962" cy="503237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5697538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endCxn id="14" idx="0"/>
          </p:cNvCxnSpPr>
          <p:nvPr/>
        </p:nvCxnSpPr>
        <p:spPr>
          <a:xfrm>
            <a:off x="7702550" y="1954213"/>
            <a:ext cx="0" cy="7207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6042025" y="32146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18" name="17 Conector angular"/>
          <p:cNvCxnSpPr/>
          <p:nvPr/>
        </p:nvCxnSpPr>
        <p:spPr>
          <a:xfrm rot="5400000" flipH="1" flipV="1">
            <a:off x="6623050" y="2032001"/>
            <a:ext cx="720725" cy="56515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/>
          <p:nvPr/>
        </p:nvCxnSpPr>
        <p:spPr>
          <a:xfrm rot="10800000" flipV="1">
            <a:off x="6246813" y="1846263"/>
            <a:ext cx="844550" cy="828675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092325" y="2017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13" name="12 Conector angular"/>
          <p:cNvCxnSpPr/>
          <p:nvPr/>
        </p:nvCxnSpPr>
        <p:spPr>
          <a:xfrm flipV="1">
            <a:off x="2994025" y="984250"/>
            <a:ext cx="1774825" cy="60483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7091363" y="2674938"/>
            <a:ext cx="1223962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5697538" y="2674938"/>
            <a:ext cx="1225550" cy="503237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endCxn id="14" idx="0"/>
          </p:cNvCxnSpPr>
          <p:nvPr/>
        </p:nvCxnSpPr>
        <p:spPr>
          <a:xfrm>
            <a:off x="7702550" y="1954213"/>
            <a:ext cx="0" cy="720725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6042025" y="321468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18" name="17 Conector angular"/>
          <p:cNvCxnSpPr/>
          <p:nvPr/>
        </p:nvCxnSpPr>
        <p:spPr>
          <a:xfrm rot="5400000" flipH="1" flipV="1">
            <a:off x="7698581" y="2242345"/>
            <a:ext cx="720725" cy="14446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7446963" y="319563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20" name="19 Conector angular"/>
          <p:cNvCxnSpPr/>
          <p:nvPr/>
        </p:nvCxnSpPr>
        <p:spPr>
          <a:xfrm rot="5400000" flipH="1" flipV="1">
            <a:off x="6623050" y="2032001"/>
            <a:ext cx="720725" cy="56515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/>
          <p:nvPr/>
        </p:nvCxnSpPr>
        <p:spPr>
          <a:xfrm rot="10800000" flipV="1">
            <a:off x="6246813" y="1846263"/>
            <a:ext cx="844550" cy="828675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92663" y="606425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091363" y="1449388"/>
            <a:ext cx="1223962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70063" y="1482725"/>
            <a:ext cx="1223962" cy="50323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stCxn id="6" idx="1"/>
            <a:endCxn id="9" idx="0"/>
          </p:cNvCxnSpPr>
          <p:nvPr/>
        </p:nvCxnSpPr>
        <p:spPr>
          <a:xfrm rot="10800000" flipV="1">
            <a:off x="2382838" y="858838"/>
            <a:ext cx="2409825" cy="623887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6" idx="3"/>
            <a:endCxn id="7" idx="0"/>
          </p:cNvCxnSpPr>
          <p:nvPr/>
        </p:nvCxnSpPr>
        <p:spPr>
          <a:xfrm>
            <a:off x="6016625" y="858838"/>
            <a:ext cx="1685925" cy="590550"/>
          </a:xfrm>
          <a:prstGeom prst="bentConnector2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092325" y="2017713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13" name="12 Conector angular"/>
          <p:cNvCxnSpPr/>
          <p:nvPr/>
        </p:nvCxnSpPr>
        <p:spPr>
          <a:xfrm flipV="1">
            <a:off x="2994025" y="984250"/>
            <a:ext cx="1774825" cy="60483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7434263" y="1976438"/>
            <a:ext cx="536575" cy="471487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15" name="14 Conector angular"/>
          <p:cNvCxnSpPr/>
          <p:nvPr/>
        </p:nvCxnSpPr>
        <p:spPr>
          <a:xfrm rot="10800000">
            <a:off x="6016625" y="984250"/>
            <a:ext cx="1074738" cy="60483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3743325" y="1052513"/>
            <a:ext cx="1223963" cy="504825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Fib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ES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4086225" y="1587500"/>
            <a:ext cx="536575" cy="471488"/>
          </a:xfrm>
          <a:prstGeom prst="ellips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Múltiple</a:t>
            </a:r>
            <a:endParaRPr lang="es-E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" y="547688"/>
            <a:ext cx="8927090" cy="619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6" name="2 Marcador de texto">
            <a:extLst>
              <a:ext uri="{FF2B5EF4-FFF2-40B4-BE49-F238E27FC236}">
                <a16:creationId xmlns:a16="http://schemas.microsoft.com/office/drawing/2014/main" id="{8B25313D-0927-481B-BB17-C99C7074C858}"/>
              </a:ext>
            </a:extLst>
          </p:cNvPr>
          <p:cNvSpPr txBox="1">
            <a:spLocks/>
          </p:cNvSpPr>
          <p:nvPr/>
        </p:nvSpPr>
        <p:spPr>
          <a:xfrm>
            <a:off x="371198" y="700818"/>
            <a:ext cx="8424614" cy="1898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Una </a:t>
            </a:r>
            <a:r>
              <a:rPr lang="es-ES" altLang="es-E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función</a:t>
            </a: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 es </a:t>
            </a:r>
            <a:r>
              <a:rPr lang="es-ES" altLang="es-E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recursiva</a:t>
            </a: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 cuando dicha función </a:t>
            </a:r>
            <a:r>
              <a:rPr lang="es-ES" altLang="es-ES" sz="2400" b="1" i="1" dirty="0">
                <a:solidFill>
                  <a:srgbClr val="C00000"/>
                </a:solidFill>
                <a:latin typeface="Arial" panose="020B0604020202020204" pitchFamily="34" charset="0"/>
              </a:rPr>
              <a:t>se llama a sí misma</a:t>
            </a: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Un </a:t>
            </a:r>
            <a:r>
              <a:rPr lang="es-ES" altLang="es-E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proceso</a:t>
            </a: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 que utiliza la </a:t>
            </a:r>
            <a:r>
              <a:rPr lang="es-ES" altLang="es-E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recursividad</a:t>
            </a: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 está </a:t>
            </a:r>
            <a:r>
              <a:rPr lang="es-ES" altLang="es-ES" sz="2400" b="1" i="1" dirty="0">
                <a:solidFill>
                  <a:srgbClr val="C00000"/>
                </a:solidFill>
                <a:latin typeface="Arial" panose="020B0604020202020204" pitchFamily="34" charset="0"/>
              </a:rPr>
              <a:t>sustituyendo </a:t>
            </a: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la</a:t>
            </a:r>
            <a:r>
              <a:rPr lang="es-ES" altLang="es-ES" sz="2400" b="1" i="1" dirty="0">
                <a:solidFill>
                  <a:srgbClr val="C00000"/>
                </a:solidFill>
                <a:latin typeface="Arial" panose="020B0604020202020204" pitchFamily="34" charset="0"/>
              </a:rPr>
              <a:t> iteración </a:t>
            </a: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o los </a:t>
            </a:r>
            <a:r>
              <a:rPr lang="es-ES" altLang="es-ES" sz="2400" b="1" i="1" dirty="0">
                <a:solidFill>
                  <a:srgbClr val="C00000"/>
                </a:solidFill>
                <a:latin typeface="Arial" panose="020B0604020202020204" pitchFamily="34" charset="0"/>
              </a:rPr>
              <a:t>bucles</a:t>
            </a:r>
            <a:r>
              <a:rPr lang="es-ES" altLang="es-ES" sz="2400" dirty="0">
                <a:solidFill>
                  <a:srgbClr val="000066"/>
                </a:solidFill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9" name="Group 76">
            <a:extLst>
              <a:ext uri="{FF2B5EF4-FFF2-40B4-BE49-F238E27FC236}">
                <a16:creationId xmlns:a16="http://schemas.microsoft.com/office/drawing/2014/main" id="{C76C62C2-BF58-4909-8072-9629FE8F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331"/>
              </p:ext>
            </p:extLst>
          </p:nvPr>
        </p:nvGraphicFramePr>
        <p:xfrm>
          <a:off x="3377431" y="6096446"/>
          <a:ext cx="2736850" cy="368300"/>
        </p:xfrm>
        <a:graphic>
          <a:graphicData uri="http://schemas.openxmlformats.org/drawingml/2006/table">
            <a:tbl>
              <a:tblPr/>
              <a:tblGrid>
                <a:gridCol w="57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5 x</a:t>
                      </a:r>
                    </a:p>
                  </a:txBody>
                  <a:tcPr marL="90013" marR="90013" marT="46842" marB="468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  x</a:t>
                      </a:r>
                    </a:p>
                  </a:txBody>
                  <a:tcPr marL="90013" marR="90013" marT="46842" marB="468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  x</a:t>
                      </a:r>
                    </a:p>
                  </a:txBody>
                  <a:tcPr marL="90013" marR="90013" marT="46842" marB="4684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  x</a:t>
                      </a:r>
                    </a:p>
                  </a:txBody>
                  <a:tcPr marL="90013" marR="90013" marT="46842" marB="4684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1!</a:t>
                      </a:r>
                    </a:p>
                  </a:txBody>
                  <a:tcPr marL="90013" marR="90013" marT="46842" marB="4684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76">
            <a:extLst>
              <a:ext uri="{FF2B5EF4-FFF2-40B4-BE49-F238E27FC236}">
                <a16:creationId xmlns:a16="http://schemas.microsoft.com/office/drawing/2014/main" id="{978A144F-3044-4F21-9DC0-9E61FFB0F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18562"/>
              </p:ext>
            </p:extLst>
          </p:nvPr>
        </p:nvGraphicFramePr>
        <p:xfrm>
          <a:off x="3640956" y="5355084"/>
          <a:ext cx="2152650" cy="373062"/>
        </p:xfrm>
        <a:graphic>
          <a:graphicData uri="http://schemas.openxmlformats.org/drawingml/2006/table">
            <a:tbl>
              <a:tblPr/>
              <a:tblGrid>
                <a:gridCol w="57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5  x</a:t>
                      </a:r>
                    </a:p>
                  </a:txBody>
                  <a:tcPr marL="89999" marR="89999" marT="46794" marB="4679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  x</a:t>
                      </a:r>
                    </a:p>
                  </a:txBody>
                  <a:tcPr marL="89999" marR="89999" marT="46794" marB="4679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  x</a:t>
                      </a:r>
                    </a:p>
                  </a:txBody>
                  <a:tcPr marL="89999" marR="89999" marT="46794" marB="4679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2!</a:t>
                      </a:r>
                    </a:p>
                  </a:txBody>
                  <a:tcPr marL="89999" marR="89999" marT="46794" marB="4679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337C5B6-7B6B-4D85-A728-01D6BED9D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44688"/>
              </p:ext>
            </p:extLst>
          </p:nvPr>
        </p:nvGraphicFramePr>
        <p:xfrm>
          <a:off x="3891781" y="4594671"/>
          <a:ext cx="1692275" cy="374650"/>
        </p:xfrm>
        <a:graphic>
          <a:graphicData uri="http://schemas.openxmlformats.org/drawingml/2006/table">
            <a:tbl>
              <a:tblPr/>
              <a:tblGrid>
                <a:gridCol w="576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5  x</a:t>
                      </a:r>
                    </a:p>
                  </a:txBody>
                  <a:tcPr marL="89997" marR="89997" marT="46857" marB="468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  x</a:t>
                      </a:r>
                    </a:p>
                  </a:txBody>
                  <a:tcPr marL="89997" marR="89997" marT="46857" marB="468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3!</a:t>
                      </a:r>
                    </a:p>
                  </a:txBody>
                  <a:tcPr marL="89997" marR="89997" marT="46857" marB="468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F476A36-2F05-4C29-B80A-F4E977EE8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47350"/>
              </p:ext>
            </p:extLst>
          </p:nvPr>
        </p:nvGraphicFramePr>
        <p:xfrm>
          <a:off x="4185468" y="3815209"/>
          <a:ext cx="1038225" cy="390525"/>
        </p:xfrm>
        <a:graphic>
          <a:graphicData uri="http://schemas.openxmlformats.org/drawingml/2006/table">
            <a:tbl>
              <a:tblPr/>
              <a:tblGrid>
                <a:gridCol w="62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5  x</a:t>
                      </a:r>
                    </a:p>
                  </a:txBody>
                  <a:tcPr marL="89938" marR="89938" marT="46745" marB="4674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4!</a:t>
                      </a:r>
                    </a:p>
                  </a:txBody>
                  <a:tcPr marL="89938" marR="89938" marT="46745" marB="4674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D58A6BB-C115-4345-8905-2B1F21BD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8513"/>
              </p:ext>
            </p:extLst>
          </p:nvPr>
        </p:nvGraphicFramePr>
        <p:xfrm>
          <a:off x="4447406" y="3069084"/>
          <a:ext cx="623887" cy="368300"/>
        </p:xfrm>
        <a:graphic>
          <a:graphicData uri="http://schemas.openxmlformats.org/drawingml/2006/table">
            <a:tbl>
              <a:tblPr/>
              <a:tblGrid>
                <a:gridCol w="62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5!</a:t>
                      </a:r>
                    </a:p>
                  </a:txBody>
                  <a:tcPr marL="90031" marR="90031" marT="46842" marB="468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DE23E23-390A-4ED3-8378-35785CA9C939}"/>
              </a:ext>
            </a:extLst>
          </p:cNvPr>
          <p:cNvCxnSpPr/>
          <p:nvPr/>
        </p:nvCxnSpPr>
        <p:spPr>
          <a:xfrm>
            <a:off x="4753793" y="3426271"/>
            <a:ext cx="3175" cy="377825"/>
          </a:xfrm>
          <a:prstGeom prst="straightConnector1">
            <a:avLst/>
          </a:prstGeom>
          <a:ln w="28575">
            <a:solidFill>
              <a:srgbClr val="CC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400E850-715D-4E84-BCAC-70AF828CECBC}"/>
              </a:ext>
            </a:extLst>
          </p:cNvPr>
          <p:cNvCxnSpPr/>
          <p:nvPr/>
        </p:nvCxnSpPr>
        <p:spPr>
          <a:xfrm>
            <a:off x="4749031" y="4210496"/>
            <a:ext cx="4762" cy="377825"/>
          </a:xfrm>
          <a:prstGeom prst="straightConnector1">
            <a:avLst/>
          </a:prstGeom>
          <a:ln w="28575">
            <a:solidFill>
              <a:srgbClr val="CC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06861B8-7040-45B6-83E9-8C8A586ACD32}"/>
              </a:ext>
            </a:extLst>
          </p:cNvPr>
          <p:cNvCxnSpPr/>
          <p:nvPr/>
        </p:nvCxnSpPr>
        <p:spPr>
          <a:xfrm>
            <a:off x="4739506" y="4969321"/>
            <a:ext cx="3175" cy="377825"/>
          </a:xfrm>
          <a:prstGeom prst="straightConnector1">
            <a:avLst/>
          </a:prstGeom>
          <a:ln w="28575">
            <a:solidFill>
              <a:srgbClr val="CC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5C16B9F-59F7-4551-A887-C3524F0A40EE}"/>
              </a:ext>
            </a:extLst>
          </p:cNvPr>
          <p:cNvCxnSpPr/>
          <p:nvPr/>
        </p:nvCxnSpPr>
        <p:spPr>
          <a:xfrm>
            <a:off x="4734743" y="5707509"/>
            <a:ext cx="4763" cy="377825"/>
          </a:xfrm>
          <a:prstGeom prst="straightConnector1">
            <a:avLst/>
          </a:prstGeom>
          <a:ln w="28575">
            <a:solidFill>
              <a:srgbClr val="CC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curvado 7">
            <a:extLst>
              <a:ext uri="{FF2B5EF4-FFF2-40B4-BE49-F238E27FC236}">
                <a16:creationId xmlns:a16="http://schemas.microsoft.com/office/drawing/2014/main" id="{9E996F60-4C69-4077-B800-51A9EBEB189A}"/>
              </a:ext>
            </a:extLst>
          </p:cNvPr>
          <p:cNvCxnSpPr/>
          <p:nvPr/>
        </p:nvCxnSpPr>
        <p:spPr>
          <a:xfrm flipH="1" flipV="1">
            <a:off x="5782493" y="5540821"/>
            <a:ext cx="320675" cy="739775"/>
          </a:xfrm>
          <a:prstGeom prst="curvedConnector3">
            <a:avLst>
              <a:gd name="adj1" fmla="val -71284"/>
            </a:avLst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curvado 23">
            <a:extLst>
              <a:ext uri="{FF2B5EF4-FFF2-40B4-BE49-F238E27FC236}">
                <a16:creationId xmlns:a16="http://schemas.microsoft.com/office/drawing/2014/main" id="{0BFFAD5E-99F7-46AA-84A5-7BA788E3BC09}"/>
              </a:ext>
            </a:extLst>
          </p:cNvPr>
          <p:cNvCxnSpPr/>
          <p:nvPr/>
        </p:nvCxnSpPr>
        <p:spPr>
          <a:xfrm flipH="1" flipV="1">
            <a:off x="5547543" y="4802634"/>
            <a:ext cx="320675" cy="738187"/>
          </a:xfrm>
          <a:prstGeom prst="curvedConnector3">
            <a:avLst>
              <a:gd name="adj1" fmla="val -71284"/>
            </a:avLst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ado 24">
            <a:extLst>
              <a:ext uri="{FF2B5EF4-FFF2-40B4-BE49-F238E27FC236}">
                <a16:creationId xmlns:a16="http://schemas.microsoft.com/office/drawing/2014/main" id="{45F1FC2B-C6EC-4966-8684-1B91AF6C9C8F}"/>
              </a:ext>
            </a:extLst>
          </p:cNvPr>
          <p:cNvCxnSpPr/>
          <p:nvPr/>
        </p:nvCxnSpPr>
        <p:spPr>
          <a:xfrm flipH="1" flipV="1">
            <a:off x="5223693" y="4042221"/>
            <a:ext cx="360363" cy="773113"/>
          </a:xfrm>
          <a:prstGeom prst="curvedConnector3">
            <a:avLst>
              <a:gd name="adj1" fmla="val -63493"/>
            </a:avLst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curvado 35">
            <a:extLst>
              <a:ext uri="{FF2B5EF4-FFF2-40B4-BE49-F238E27FC236}">
                <a16:creationId xmlns:a16="http://schemas.microsoft.com/office/drawing/2014/main" id="{DF4FAD3F-1A3F-4F15-8D2F-8F6625654E92}"/>
              </a:ext>
            </a:extLst>
          </p:cNvPr>
          <p:cNvCxnSpPr/>
          <p:nvPr/>
        </p:nvCxnSpPr>
        <p:spPr>
          <a:xfrm flipH="1" flipV="1">
            <a:off x="5076056" y="3284984"/>
            <a:ext cx="152400" cy="757237"/>
          </a:xfrm>
          <a:prstGeom prst="curvedConnector3">
            <a:avLst>
              <a:gd name="adj1" fmla="val -150000"/>
            </a:avLst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 Título">
            <a:extLst>
              <a:ext uri="{FF2B5EF4-FFF2-40B4-BE49-F238E27FC236}">
                <a16:creationId xmlns:a16="http://schemas.microsoft.com/office/drawing/2014/main" id="{CBCB8312-A8B2-4552-9A06-F1E0D8817A3F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Definición de Recursividad </a:t>
            </a:r>
            <a:endParaRPr lang="es-ES" sz="28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F35FC15A-C81E-43E8-A893-7A7FF5D6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802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Mutua</a:t>
            </a:r>
            <a:endParaRPr lang="es-ES" sz="28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4287407" cy="629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635896" y="692696"/>
            <a:ext cx="516996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ES" sz="2800" b="1" dirty="0">
                <a:solidFill>
                  <a:srgbClr val="C00000"/>
                </a:solidFill>
                <a:latin typeface="Arial" charset="0"/>
              </a:rPr>
              <a:t>Recursividad Mutua:</a:t>
            </a:r>
            <a:endParaRPr lang="es-ES" altLang="es-ES" sz="2800" dirty="0">
              <a:solidFill>
                <a:srgbClr val="000066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 </a:t>
            </a:r>
            <a:r>
              <a:rPr lang="es-ES" altLang="es-ES" sz="2400" b="1" i="1" dirty="0">
                <a:solidFill>
                  <a:srgbClr val="006600"/>
                </a:solidFill>
                <a:latin typeface="Arial" charset="0"/>
              </a:rPr>
              <a:t>más</a:t>
            </a:r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función que se llaman </a:t>
            </a:r>
            <a:r>
              <a:rPr lang="es-ES" sz="2400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mutuamente</a:t>
            </a:r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Ventajas e Inconvenientes de la Recursividad</a:t>
            </a:r>
            <a:endParaRPr lang="es-ES" sz="2800" b="1" dirty="0"/>
          </a:p>
        </p:txBody>
      </p:sp>
      <p:sp>
        <p:nvSpPr>
          <p:cNvPr id="6" name="8 Rectángulo"/>
          <p:cNvSpPr>
            <a:spLocks noChangeArrowheads="1"/>
          </p:cNvSpPr>
          <p:nvPr/>
        </p:nvSpPr>
        <p:spPr bwMode="auto">
          <a:xfrm>
            <a:off x="323529" y="968375"/>
            <a:ext cx="848233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800" b="1" dirty="0">
                <a:solidFill>
                  <a:srgbClr val="C00000"/>
                </a:solidFill>
                <a:latin typeface="Arial" charset="0"/>
              </a:rPr>
              <a:t>Ventajas de la recursividad:</a:t>
            </a:r>
          </a:p>
          <a:p>
            <a:pPr marL="901700" lvl="1" indent="-444500" algn="just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rgbClr val="000066"/>
                </a:solidFill>
                <a:latin typeface="Arial" charset="0"/>
              </a:rPr>
              <a:t>-	</a:t>
            </a:r>
            <a:r>
              <a:rPr lang="es-ES" sz="2400" b="1" dirty="0">
                <a:solidFill>
                  <a:srgbClr val="000066"/>
                </a:solidFill>
                <a:latin typeface="Arial" charset="0"/>
              </a:rPr>
              <a:t>Facilita</a:t>
            </a:r>
            <a:r>
              <a:rPr lang="es-ES" sz="2400" dirty="0">
                <a:solidFill>
                  <a:srgbClr val="000066"/>
                </a:solidFill>
                <a:latin typeface="Arial" charset="0"/>
              </a:rPr>
              <a:t> la </a:t>
            </a:r>
            <a:r>
              <a:rPr lang="es-ES" sz="2400" b="1" dirty="0">
                <a:solidFill>
                  <a:srgbClr val="006600"/>
                </a:solidFill>
                <a:latin typeface="Arial" charset="0"/>
              </a:rPr>
              <a:t>resolución de problemas. </a:t>
            </a:r>
            <a:r>
              <a:rPr lang="es-ES" sz="2400" dirty="0">
                <a:solidFill>
                  <a:srgbClr val="000066"/>
                </a:solidFill>
                <a:latin typeface="Arial" charset="0"/>
              </a:rPr>
              <a:t>Tiene una forma </a:t>
            </a:r>
            <a:r>
              <a:rPr lang="es-ES" sz="2800" b="1" dirty="0">
                <a:solidFill>
                  <a:srgbClr val="006600"/>
                </a:solidFill>
                <a:latin typeface="Arial" charset="0"/>
              </a:rPr>
              <a:t>sencilla</a:t>
            </a:r>
            <a:r>
              <a:rPr lang="es-ES" sz="2400" dirty="0">
                <a:solidFill>
                  <a:srgbClr val="000066"/>
                </a:solidFill>
                <a:latin typeface="Arial" charset="0"/>
              </a:rPr>
              <a:t> (elegante) y es </a:t>
            </a:r>
            <a:r>
              <a:rPr lang="es-ES" sz="2800" b="1" dirty="0">
                <a:solidFill>
                  <a:srgbClr val="006600"/>
                </a:solidFill>
                <a:latin typeface="Arial" charset="0"/>
              </a:rPr>
              <a:t>fácil</a:t>
            </a:r>
            <a:r>
              <a:rPr lang="es-ES" sz="2400" dirty="0">
                <a:solidFill>
                  <a:srgbClr val="000066"/>
                </a:solidFill>
                <a:latin typeface="Arial" charset="0"/>
              </a:rPr>
              <a:t> de entender.</a:t>
            </a:r>
          </a:p>
          <a:p>
            <a:pPr marL="901700" lvl="1" indent="-444500" algn="just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rgbClr val="000066"/>
                </a:solidFill>
                <a:latin typeface="Arial" charset="0"/>
              </a:rPr>
              <a:t>-	</a:t>
            </a:r>
            <a:r>
              <a:rPr lang="es-ES" sz="2400" b="1" dirty="0">
                <a:solidFill>
                  <a:srgbClr val="000066"/>
                </a:solidFill>
                <a:latin typeface="Arial" charset="0"/>
              </a:rPr>
              <a:t>Simplifica</a:t>
            </a:r>
            <a:r>
              <a:rPr lang="es-ES" sz="2400" dirty="0">
                <a:solidFill>
                  <a:srgbClr val="000066"/>
                </a:solidFill>
                <a:latin typeface="Arial" charset="0"/>
              </a:rPr>
              <a:t> la </a:t>
            </a:r>
            <a:r>
              <a:rPr lang="es-ES" sz="2800" b="1" dirty="0">
                <a:solidFill>
                  <a:srgbClr val="006600"/>
                </a:solidFill>
                <a:latin typeface="Arial" charset="0"/>
              </a:rPr>
              <a:t>complejidad</a:t>
            </a:r>
            <a:r>
              <a:rPr lang="es-ES" sz="2400" b="1" dirty="0">
                <a:solidFill>
                  <a:srgbClr val="006600"/>
                </a:solidFill>
                <a:latin typeface="Arial" charset="0"/>
              </a:rPr>
              <a:t> de los algoritmos </a:t>
            </a:r>
            <a:r>
              <a:rPr lang="es-ES" sz="2400" dirty="0">
                <a:solidFill>
                  <a:srgbClr val="000066"/>
                </a:solidFill>
                <a:latin typeface="Arial" charset="0"/>
              </a:rPr>
              <a:t>y </a:t>
            </a:r>
            <a:r>
              <a:rPr lang="es-ES" sz="2400" b="1" dirty="0">
                <a:solidFill>
                  <a:srgbClr val="000066"/>
                </a:solidFill>
                <a:latin typeface="Arial" charset="0"/>
              </a:rPr>
              <a:t>facilita</a:t>
            </a:r>
            <a:r>
              <a:rPr lang="es-ES" sz="2400" dirty="0">
                <a:solidFill>
                  <a:srgbClr val="000066"/>
                </a:solidFill>
                <a:latin typeface="Arial" charset="0"/>
              </a:rPr>
              <a:t> su </a:t>
            </a:r>
            <a:r>
              <a:rPr lang="es-ES" sz="2800" b="1" dirty="0">
                <a:solidFill>
                  <a:srgbClr val="006600"/>
                </a:solidFill>
                <a:latin typeface="Arial" charset="0"/>
              </a:rPr>
              <a:t>verificación</a:t>
            </a:r>
            <a:r>
              <a:rPr lang="es-ES" sz="2400" dirty="0">
                <a:solidFill>
                  <a:srgbClr val="000066"/>
                </a:solidFill>
                <a:latin typeface="Arial" charset="0"/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rgbClr val="000066"/>
                </a:solidFill>
                <a:latin typeface="Arial" charset="0"/>
              </a:rPr>
              <a:t>-	</a:t>
            </a:r>
            <a:r>
              <a:rPr lang="es-ES" sz="2800" b="1" dirty="0">
                <a:solidFill>
                  <a:srgbClr val="006600"/>
                </a:solidFill>
                <a:latin typeface="Arial" charset="0"/>
              </a:rPr>
              <a:t>Tamaño</a:t>
            </a:r>
            <a:r>
              <a:rPr lang="es-ES" sz="2400" dirty="0">
                <a:solidFill>
                  <a:srgbClr val="000066"/>
                </a:solidFill>
                <a:latin typeface="Arial" charset="0"/>
              </a:rPr>
              <a:t> del código </a:t>
            </a:r>
            <a:r>
              <a:rPr lang="es-ES" sz="2800" b="1" dirty="0">
                <a:solidFill>
                  <a:srgbClr val="006600"/>
                </a:solidFill>
                <a:latin typeface="Arial" charset="0"/>
              </a:rPr>
              <a:t>menor</a:t>
            </a:r>
            <a:r>
              <a:rPr lang="es-ES" sz="2400" dirty="0">
                <a:solidFill>
                  <a:srgbClr val="000066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431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Ventajas e Inconvenientes de la Recursividad</a:t>
            </a:r>
            <a:endParaRPr lang="es-ES" sz="2800" b="1" dirty="0"/>
          </a:p>
        </p:txBody>
      </p:sp>
      <p:sp>
        <p:nvSpPr>
          <p:cNvPr id="6" name="8 Rectángulo"/>
          <p:cNvSpPr>
            <a:spLocks noChangeArrowheads="1"/>
          </p:cNvSpPr>
          <p:nvPr/>
        </p:nvSpPr>
        <p:spPr bwMode="auto">
          <a:xfrm>
            <a:off x="468313" y="1268413"/>
            <a:ext cx="770413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901700" indent="-4445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346200" indent="-4318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r>
              <a:rPr lang="es-ES" altLang="es-ES" sz="2800" b="1" dirty="0">
                <a:solidFill>
                  <a:srgbClr val="C00000"/>
                </a:solidFill>
                <a:latin typeface="Arial" charset="0"/>
              </a:rPr>
              <a:t>Inconvenientes de la recursividad: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r>
              <a:rPr lang="es-ES" altLang="es-ES" sz="2400" dirty="0">
                <a:solidFill>
                  <a:srgbClr val="000066"/>
                </a:solidFill>
                <a:latin typeface="Arial" charset="0"/>
              </a:rPr>
              <a:t>-	Los </a:t>
            </a:r>
            <a:r>
              <a:rPr lang="es-ES" altLang="es-ES" sz="2400" b="1" dirty="0">
                <a:solidFill>
                  <a:srgbClr val="7030A0"/>
                </a:solidFill>
                <a:latin typeface="Arial" charset="0"/>
              </a:rPr>
              <a:t>algoritmos recursivos</a:t>
            </a:r>
            <a:r>
              <a:rPr lang="es-ES" altLang="es-ES" sz="2400" dirty="0">
                <a:solidFill>
                  <a:srgbClr val="000066"/>
                </a:solidFill>
                <a:latin typeface="Arial" charset="0"/>
              </a:rPr>
              <a:t> son </a:t>
            </a:r>
            <a:r>
              <a:rPr lang="es-ES" altLang="es-ES" sz="2800" b="1" dirty="0">
                <a:solidFill>
                  <a:srgbClr val="7030A0"/>
                </a:solidFill>
                <a:latin typeface="Arial" charset="0"/>
              </a:rPr>
              <a:t>menos eficientes </a:t>
            </a:r>
            <a:r>
              <a:rPr lang="es-ES" altLang="es-ES" sz="2400" dirty="0">
                <a:solidFill>
                  <a:srgbClr val="000066"/>
                </a:solidFill>
                <a:latin typeface="Arial" charset="0"/>
              </a:rPr>
              <a:t>que los </a:t>
            </a:r>
            <a:r>
              <a:rPr lang="es-ES" altLang="es-ES" sz="2400" b="1" dirty="0">
                <a:solidFill>
                  <a:srgbClr val="000066"/>
                </a:solidFill>
                <a:latin typeface="Arial" charset="0"/>
              </a:rPr>
              <a:t>algoritmos iterativos</a:t>
            </a:r>
            <a:r>
              <a:rPr lang="es-ES" altLang="es-ES" sz="2400" dirty="0">
                <a:solidFill>
                  <a:srgbClr val="000066"/>
                </a:solidFill>
                <a:latin typeface="Arial" charset="0"/>
              </a:rPr>
              <a:t>:</a:t>
            </a:r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ClrTx/>
            </a:pPr>
            <a:r>
              <a:rPr lang="es-ES" altLang="es-ES" sz="2400" dirty="0">
                <a:solidFill>
                  <a:srgbClr val="000066"/>
                </a:solidFill>
                <a:latin typeface="Arial" charset="0"/>
              </a:rPr>
              <a:t>Consumen</a:t>
            </a:r>
            <a:r>
              <a:rPr lang="es-ES" altLang="es-ES" sz="2400" b="1" dirty="0">
                <a:solidFill>
                  <a:srgbClr val="000066"/>
                </a:solidFill>
                <a:latin typeface="Arial" charset="0"/>
              </a:rPr>
              <a:t> </a:t>
            </a:r>
            <a:r>
              <a:rPr lang="es-ES" altLang="es-ES" sz="2800" b="1" dirty="0">
                <a:solidFill>
                  <a:srgbClr val="7030A0"/>
                </a:solidFill>
                <a:latin typeface="Arial" charset="0"/>
              </a:rPr>
              <a:t>más memoria</a:t>
            </a:r>
            <a:endParaRPr lang="es-ES" altLang="es-ES" sz="2400" b="1" dirty="0">
              <a:solidFill>
                <a:srgbClr val="7030A0"/>
              </a:solidFill>
              <a:latin typeface="Arial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ClrTx/>
            </a:pPr>
            <a:r>
              <a:rPr lang="es-ES" altLang="es-ES" sz="2400" dirty="0">
                <a:solidFill>
                  <a:srgbClr val="000066"/>
                </a:solidFill>
                <a:latin typeface="Arial" charset="0"/>
              </a:rPr>
              <a:t>Necesitan </a:t>
            </a:r>
            <a:r>
              <a:rPr lang="es-ES" altLang="es-ES" sz="2800" b="1" dirty="0">
                <a:solidFill>
                  <a:srgbClr val="7030A0"/>
                </a:solidFill>
                <a:latin typeface="Arial" charset="0"/>
              </a:rPr>
              <a:t>más tiempo de ejecución</a:t>
            </a:r>
            <a:r>
              <a:rPr lang="es-ES" altLang="es-ES" sz="2800" dirty="0">
                <a:solidFill>
                  <a:srgbClr val="7030A0"/>
                </a:solidFill>
                <a:latin typeface="Arial" charset="0"/>
              </a:rPr>
              <a:t> </a:t>
            </a:r>
            <a:endParaRPr lang="es-ES" altLang="es-ES" sz="2400" dirty="0">
              <a:solidFill>
                <a:srgbClr val="7030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62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Problema de las Torres de </a:t>
            </a:r>
            <a:r>
              <a:rPr lang="es-ES" sz="2400" b="1" dirty="0" err="1"/>
              <a:t>Hanoi</a:t>
            </a:r>
            <a:endParaRPr lang="es-ES" sz="2800" b="1" dirty="0"/>
          </a:p>
        </p:txBody>
      </p:sp>
      <p:sp>
        <p:nvSpPr>
          <p:cNvPr id="3" name="2 Rectángulo"/>
          <p:cNvSpPr/>
          <p:nvPr/>
        </p:nvSpPr>
        <p:spPr>
          <a:xfrm>
            <a:off x="467544" y="1268760"/>
            <a:ext cx="858824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problema consiste en </a:t>
            </a:r>
            <a:r>
              <a:rPr 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mover los discos del palo izquierdo al derecho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respetando las siguientes reglas: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Sólo se puede </a:t>
            </a:r>
            <a:r>
              <a:rPr 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mover un disco cada vez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puede </a:t>
            </a:r>
            <a:r>
              <a:rPr 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poner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disco encima de otro más pequeño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Después de un movimiento </a:t>
            </a:r>
            <a:r>
              <a:rPr 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discos han de estar en alguno de los tres palos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s-ES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83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7518799" y="5070064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771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Problema de las Torres de </a:t>
            </a:r>
            <a:r>
              <a:rPr lang="es-ES" sz="2400" b="1" dirty="0" err="1"/>
              <a:t>Hanoi</a:t>
            </a:r>
            <a:endParaRPr lang="es-ES" sz="2800" b="1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0E116E2-02E9-468E-96D9-6E20AD1457AC}"/>
              </a:ext>
            </a:extLst>
          </p:cNvPr>
          <p:cNvGrpSpPr/>
          <p:nvPr/>
        </p:nvGrpSpPr>
        <p:grpSpPr>
          <a:xfrm>
            <a:off x="1113440" y="1393596"/>
            <a:ext cx="2448272" cy="864096"/>
            <a:chOff x="1619672" y="3140968"/>
            <a:chExt cx="2448272" cy="864096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94353FC3-459A-4B87-96BD-200D26C162DF}"/>
                </a:ext>
              </a:extLst>
            </p:cNvPr>
            <p:cNvCxnSpPr/>
            <p:nvPr/>
          </p:nvCxnSpPr>
          <p:spPr>
            <a:xfrm>
              <a:off x="4067944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2A23B47-594F-473C-A42E-59E9E139CD53}"/>
                </a:ext>
              </a:extLst>
            </p:cNvPr>
            <p:cNvCxnSpPr/>
            <p:nvPr/>
          </p:nvCxnSpPr>
          <p:spPr>
            <a:xfrm>
              <a:off x="1619672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C570A60-0FC4-46D3-B803-779E455924B1}"/>
                </a:ext>
              </a:extLst>
            </p:cNvPr>
            <p:cNvCxnSpPr/>
            <p:nvPr/>
          </p:nvCxnSpPr>
          <p:spPr>
            <a:xfrm>
              <a:off x="2843808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9A5023C3-208F-41E4-B336-8320121B3C2C}"/>
              </a:ext>
            </a:extLst>
          </p:cNvPr>
          <p:cNvGrpSpPr/>
          <p:nvPr/>
        </p:nvGrpSpPr>
        <p:grpSpPr>
          <a:xfrm>
            <a:off x="5433920" y="1393666"/>
            <a:ext cx="2448272" cy="864096"/>
            <a:chOff x="1619672" y="3140968"/>
            <a:chExt cx="2448272" cy="864096"/>
          </a:xfrm>
        </p:grpSpPr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F98AA298-1395-4628-A400-E878B8C8F8AB}"/>
                </a:ext>
              </a:extLst>
            </p:cNvPr>
            <p:cNvCxnSpPr/>
            <p:nvPr/>
          </p:nvCxnSpPr>
          <p:spPr>
            <a:xfrm>
              <a:off x="4067944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4A9CE70-07B8-481B-9A19-E5D1C691E89D}"/>
                </a:ext>
              </a:extLst>
            </p:cNvPr>
            <p:cNvCxnSpPr/>
            <p:nvPr/>
          </p:nvCxnSpPr>
          <p:spPr>
            <a:xfrm>
              <a:off x="1619672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21E34FB-713C-4C9E-9F14-E39EA6E668E1}"/>
                </a:ext>
              </a:extLst>
            </p:cNvPr>
            <p:cNvCxnSpPr/>
            <p:nvPr/>
          </p:nvCxnSpPr>
          <p:spPr>
            <a:xfrm>
              <a:off x="2843808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69B1B48F-5EA6-4A1E-834C-A2EF3C402AF8}"/>
              </a:ext>
            </a:extLst>
          </p:cNvPr>
          <p:cNvGrpSpPr/>
          <p:nvPr/>
        </p:nvGrpSpPr>
        <p:grpSpPr>
          <a:xfrm>
            <a:off x="1112371" y="2689670"/>
            <a:ext cx="2448272" cy="864096"/>
            <a:chOff x="1619672" y="3140968"/>
            <a:chExt cx="2448272" cy="864096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34A861D6-2CE3-4E8E-BEA9-D05838850343}"/>
                </a:ext>
              </a:extLst>
            </p:cNvPr>
            <p:cNvCxnSpPr/>
            <p:nvPr/>
          </p:nvCxnSpPr>
          <p:spPr>
            <a:xfrm>
              <a:off x="4067944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7F4921DE-2334-495C-BF92-A771E5AA3EEC}"/>
                </a:ext>
              </a:extLst>
            </p:cNvPr>
            <p:cNvCxnSpPr/>
            <p:nvPr/>
          </p:nvCxnSpPr>
          <p:spPr>
            <a:xfrm>
              <a:off x="1619672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24C79BE2-2D22-4E18-8776-42D2DDFEFE94}"/>
                </a:ext>
              </a:extLst>
            </p:cNvPr>
            <p:cNvCxnSpPr/>
            <p:nvPr/>
          </p:nvCxnSpPr>
          <p:spPr>
            <a:xfrm>
              <a:off x="2843808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816FD96B-6381-4364-BC86-5DD9ED71164E}"/>
              </a:ext>
            </a:extLst>
          </p:cNvPr>
          <p:cNvGrpSpPr/>
          <p:nvPr/>
        </p:nvGrpSpPr>
        <p:grpSpPr>
          <a:xfrm>
            <a:off x="5432851" y="2689740"/>
            <a:ext cx="2448272" cy="864096"/>
            <a:chOff x="1619672" y="3140968"/>
            <a:chExt cx="2448272" cy="864096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FFD74B81-33D6-457A-978B-6C2A518A5F22}"/>
                </a:ext>
              </a:extLst>
            </p:cNvPr>
            <p:cNvCxnSpPr/>
            <p:nvPr/>
          </p:nvCxnSpPr>
          <p:spPr>
            <a:xfrm>
              <a:off x="4067944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9020409A-75A9-49F3-861F-116E38A39C28}"/>
                </a:ext>
              </a:extLst>
            </p:cNvPr>
            <p:cNvCxnSpPr/>
            <p:nvPr/>
          </p:nvCxnSpPr>
          <p:spPr>
            <a:xfrm>
              <a:off x="1619672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9D0E014C-F5EF-47EA-9A2E-7C1328B18038}"/>
                </a:ext>
              </a:extLst>
            </p:cNvPr>
            <p:cNvCxnSpPr/>
            <p:nvPr/>
          </p:nvCxnSpPr>
          <p:spPr>
            <a:xfrm>
              <a:off x="2843808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89F1706-2421-47AB-8FCA-70F997B9539A}"/>
              </a:ext>
            </a:extLst>
          </p:cNvPr>
          <p:cNvGrpSpPr/>
          <p:nvPr/>
        </p:nvGrpSpPr>
        <p:grpSpPr>
          <a:xfrm>
            <a:off x="1112371" y="3996755"/>
            <a:ext cx="2448272" cy="864096"/>
            <a:chOff x="1619672" y="3140968"/>
            <a:chExt cx="2448272" cy="864096"/>
          </a:xfrm>
        </p:grpSpPr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D252FCEA-1AA0-45DD-831B-5D510348043A}"/>
                </a:ext>
              </a:extLst>
            </p:cNvPr>
            <p:cNvCxnSpPr/>
            <p:nvPr/>
          </p:nvCxnSpPr>
          <p:spPr>
            <a:xfrm>
              <a:off x="4067944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D3E175FF-5632-4C77-884F-3AC42E27EA5D}"/>
                </a:ext>
              </a:extLst>
            </p:cNvPr>
            <p:cNvCxnSpPr/>
            <p:nvPr/>
          </p:nvCxnSpPr>
          <p:spPr>
            <a:xfrm>
              <a:off x="1619672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A815963B-3470-4807-A31E-1FB7411A4DFB}"/>
                </a:ext>
              </a:extLst>
            </p:cNvPr>
            <p:cNvCxnSpPr/>
            <p:nvPr/>
          </p:nvCxnSpPr>
          <p:spPr>
            <a:xfrm>
              <a:off x="2843808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F9A6282-3186-421D-A53A-3FE357941A7B}"/>
              </a:ext>
            </a:extLst>
          </p:cNvPr>
          <p:cNvGrpSpPr/>
          <p:nvPr/>
        </p:nvGrpSpPr>
        <p:grpSpPr>
          <a:xfrm>
            <a:off x="5432851" y="3996825"/>
            <a:ext cx="2448272" cy="864096"/>
            <a:chOff x="1619672" y="3140968"/>
            <a:chExt cx="2448272" cy="864096"/>
          </a:xfrm>
        </p:grpSpPr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61B2B58B-9B22-43C7-A304-05A395145086}"/>
                </a:ext>
              </a:extLst>
            </p:cNvPr>
            <p:cNvCxnSpPr/>
            <p:nvPr/>
          </p:nvCxnSpPr>
          <p:spPr>
            <a:xfrm>
              <a:off x="4067944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BE201752-DC38-4669-88D3-2A31754A2023}"/>
                </a:ext>
              </a:extLst>
            </p:cNvPr>
            <p:cNvCxnSpPr/>
            <p:nvPr/>
          </p:nvCxnSpPr>
          <p:spPr>
            <a:xfrm>
              <a:off x="1619672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8A7CE07D-2A8D-4E9D-84EC-10C43EDD8CDF}"/>
                </a:ext>
              </a:extLst>
            </p:cNvPr>
            <p:cNvCxnSpPr/>
            <p:nvPr/>
          </p:nvCxnSpPr>
          <p:spPr>
            <a:xfrm>
              <a:off x="2843808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3D6C09A-4531-4137-B68F-2D9E46BF6F62}"/>
              </a:ext>
            </a:extLst>
          </p:cNvPr>
          <p:cNvGrpSpPr/>
          <p:nvPr/>
        </p:nvGrpSpPr>
        <p:grpSpPr>
          <a:xfrm>
            <a:off x="1111302" y="5292829"/>
            <a:ext cx="2448272" cy="864096"/>
            <a:chOff x="1619672" y="3140968"/>
            <a:chExt cx="2448272" cy="864096"/>
          </a:xfrm>
        </p:grpSpPr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360D9ABA-27FD-4297-9F58-7AEE438FEEA0}"/>
                </a:ext>
              </a:extLst>
            </p:cNvPr>
            <p:cNvCxnSpPr/>
            <p:nvPr/>
          </p:nvCxnSpPr>
          <p:spPr>
            <a:xfrm>
              <a:off x="4067944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7FFAA577-88E3-4802-846C-7DD0C783A223}"/>
                </a:ext>
              </a:extLst>
            </p:cNvPr>
            <p:cNvCxnSpPr/>
            <p:nvPr/>
          </p:nvCxnSpPr>
          <p:spPr>
            <a:xfrm>
              <a:off x="1619672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3485DDCC-84CF-4E7D-BC0D-02B36EA5C765}"/>
                </a:ext>
              </a:extLst>
            </p:cNvPr>
            <p:cNvCxnSpPr/>
            <p:nvPr/>
          </p:nvCxnSpPr>
          <p:spPr>
            <a:xfrm>
              <a:off x="2843808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85A57CD-F3EC-43FD-8477-5C8FFE2355B2}"/>
              </a:ext>
            </a:extLst>
          </p:cNvPr>
          <p:cNvGrpSpPr/>
          <p:nvPr/>
        </p:nvGrpSpPr>
        <p:grpSpPr>
          <a:xfrm>
            <a:off x="5431782" y="5292899"/>
            <a:ext cx="2448272" cy="864096"/>
            <a:chOff x="1619672" y="3140968"/>
            <a:chExt cx="2448272" cy="864096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0E7FE88B-9C80-48D2-B50D-99B139105356}"/>
                </a:ext>
              </a:extLst>
            </p:cNvPr>
            <p:cNvCxnSpPr/>
            <p:nvPr/>
          </p:nvCxnSpPr>
          <p:spPr>
            <a:xfrm>
              <a:off x="4067944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DA80E1FE-4072-4513-A20F-4F46C9C51BAA}"/>
                </a:ext>
              </a:extLst>
            </p:cNvPr>
            <p:cNvCxnSpPr/>
            <p:nvPr/>
          </p:nvCxnSpPr>
          <p:spPr>
            <a:xfrm>
              <a:off x="1619672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E6F2B570-CBEC-4C02-9F2A-05EB451BDE59}"/>
                </a:ext>
              </a:extLst>
            </p:cNvPr>
            <p:cNvCxnSpPr/>
            <p:nvPr/>
          </p:nvCxnSpPr>
          <p:spPr>
            <a:xfrm>
              <a:off x="2843808" y="3140968"/>
              <a:ext cx="0" cy="8640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4016482-B77D-4B20-A9C3-C728A76386BB}"/>
              </a:ext>
            </a:extLst>
          </p:cNvPr>
          <p:cNvCxnSpPr/>
          <p:nvPr/>
        </p:nvCxnSpPr>
        <p:spPr>
          <a:xfrm>
            <a:off x="607246" y="2187360"/>
            <a:ext cx="100811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C8B8867E-4C04-41D1-848F-BD053C2B1180}"/>
              </a:ext>
            </a:extLst>
          </p:cNvPr>
          <p:cNvCxnSpPr>
            <a:cxnSpLocks/>
          </p:cNvCxnSpPr>
          <p:nvPr/>
        </p:nvCxnSpPr>
        <p:spPr>
          <a:xfrm>
            <a:off x="948991" y="1916832"/>
            <a:ext cx="360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6D579B54-5CF6-45E5-87B9-47BA27E26DB4}"/>
              </a:ext>
            </a:extLst>
          </p:cNvPr>
          <p:cNvCxnSpPr/>
          <p:nvPr/>
        </p:nvCxnSpPr>
        <p:spPr>
          <a:xfrm>
            <a:off x="823302" y="2060848"/>
            <a:ext cx="576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CA9C6D8-54CF-436B-A80E-231C978446AE}"/>
              </a:ext>
            </a:extLst>
          </p:cNvPr>
          <p:cNvCxnSpPr>
            <a:cxnSpLocks/>
          </p:cNvCxnSpPr>
          <p:nvPr/>
        </p:nvCxnSpPr>
        <p:spPr>
          <a:xfrm>
            <a:off x="3379574" y="3475180"/>
            <a:ext cx="360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75679F3-133B-4D2E-825D-FDD5347E07BC}"/>
              </a:ext>
            </a:extLst>
          </p:cNvPr>
          <p:cNvCxnSpPr/>
          <p:nvPr/>
        </p:nvCxnSpPr>
        <p:spPr>
          <a:xfrm>
            <a:off x="607246" y="3484416"/>
            <a:ext cx="100811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F2135A6-E146-4448-8C73-E03E4AE7A191}"/>
              </a:ext>
            </a:extLst>
          </p:cNvPr>
          <p:cNvCxnSpPr/>
          <p:nvPr/>
        </p:nvCxnSpPr>
        <p:spPr>
          <a:xfrm>
            <a:off x="823302" y="3357904"/>
            <a:ext cx="576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9E38F4EC-CDA1-4053-AD8D-CECB940FE4A5}"/>
              </a:ext>
            </a:extLst>
          </p:cNvPr>
          <p:cNvCxnSpPr/>
          <p:nvPr/>
        </p:nvCxnSpPr>
        <p:spPr>
          <a:xfrm>
            <a:off x="607246" y="4797152"/>
            <a:ext cx="100811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C4C00D8-0442-4556-B2CF-8054D37E671F}"/>
              </a:ext>
            </a:extLst>
          </p:cNvPr>
          <p:cNvCxnSpPr/>
          <p:nvPr/>
        </p:nvCxnSpPr>
        <p:spPr>
          <a:xfrm>
            <a:off x="2047438" y="6084060"/>
            <a:ext cx="576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10CFC491-489B-4DBF-AA83-F8A35710F816}"/>
              </a:ext>
            </a:extLst>
          </p:cNvPr>
          <p:cNvCxnSpPr/>
          <p:nvPr/>
        </p:nvCxnSpPr>
        <p:spPr>
          <a:xfrm>
            <a:off x="7374319" y="4797152"/>
            <a:ext cx="100811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AE117E5F-02AE-45C8-A1B4-E2E2B2084B21}"/>
              </a:ext>
            </a:extLst>
          </p:cNvPr>
          <p:cNvCxnSpPr/>
          <p:nvPr/>
        </p:nvCxnSpPr>
        <p:spPr>
          <a:xfrm>
            <a:off x="7590375" y="4670640"/>
            <a:ext cx="576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F0A7E377-001F-48F0-B43B-6F242007B772}"/>
              </a:ext>
            </a:extLst>
          </p:cNvPr>
          <p:cNvCxnSpPr/>
          <p:nvPr/>
        </p:nvCxnSpPr>
        <p:spPr>
          <a:xfrm>
            <a:off x="7355845" y="6093296"/>
            <a:ext cx="100811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7FC2AF04-BD88-47E3-A4A3-191D2C834355}"/>
              </a:ext>
            </a:extLst>
          </p:cNvPr>
          <p:cNvCxnSpPr>
            <a:cxnSpLocks/>
          </p:cNvCxnSpPr>
          <p:nvPr/>
        </p:nvCxnSpPr>
        <p:spPr>
          <a:xfrm>
            <a:off x="7697590" y="5822768"/>
            <a:ext cx="360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FAD964FF-8634-4720-AE16-70D789248E84}"/>
              </a:ext>
            </a:extLst>
          </p:cNvPr>
          <p:cNvCxnSpPr/>
          <p:nvPr/>
        </p:nvCxnSpPr>
        <p:spPr>
          <a:xfrm>
            <a:off x="7571901" y="5966784"/>
            <a:ext cx="576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B5080B2C-F477-4635-AC92-C6AD2233E875}"/>
              </a:ext>
            </a:extLst>
          </p:cNvPr>
          <p:cNvCxnSpPr>
            <a:cxnSpLocks/>
          </p:cNvCxnSpPr>
          <p:nvPr/>
        </p:nvCxnSpPr>
        <p:spPr>
          <a:xfrm>
            <a:off x="3378528" y="4797152"/>
            <a:ext cx="360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66E180AF-08BE-4105-A73F-990970310CC3}"/>
              </a:ext>
            </a:extLst>
          </p:cNvPr>
          <p:cNvCxnSpPr/>
          <p:nvPr/>
        </p:nvCxnSpPr>
        <p:spPr>
          <a:xfrm>
            <a:off x="2047438" y="4797152"/>
            <a:ext cx="576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26A40879-4BE3-4453-A44F-D6A3127E964A}"/>
              </a:ext>
            </a:extLst>
          </p:cNvPr>
          <p:cNvCxnSpPr>
            <a:cxnSpLocks/>
          </p:cNvCxnSpPr>
          <p:nvPr/>
        </p:nvCxnSpPr>
        <p:spPr>
          <a:xfrm>
            <a:off x="2160673" y="5966784"/>
            <a:ext cx="360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5B00F304-8498-4B72-ACF5-AD92CAB54F51}"/>
              </a:ext>
            </a:extLst>
          </p:cNvPr>
          <p:cNvCxnSpPr/>
          <p:nvPr/>
        </p:nvCxnSpPr>
        <p:spPr>
          <a:xfrm>
            <a:off x="607246" y="6084060"/>
            <a:ext cx="100811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27DEEBD0-75AD-459B-BB62-55051789B7F4}"/>
              </a:ext>
            </a:extLst>
          </p:cNvPr>
          <p:cNvCxnSpPr/>
          <p:nvPr/>
        </p:nvCxnSpPr>
        <p:spPr>
          <a:xfrm>
            <a:off x="6362683" y="2178124"/>
            <a:ext cx="576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358D23AA-36FA-48CB-ADAA-A1A36CB6F9E2}"/>
              </a:ext>
            </a:extLst>
          </p:cNvPr>
          <p:cNvCxnSpPr>
            <a:cxnSpLocks/>
          </p:cNvCxnSpPr>
          <p:nvPr/>
        </p:nvCxnSpPr>
        <p:spPr>
          <a:xfrm>
            <a:off x="6475918" y="2060848"/>
            <a:ext cx="360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D39C47F6-0E29-48A0-BD74-00D5D504657C}"/>
              </a:ext>
            </a:extLst>
          </p:cNvPr>
          <p:cNvCxnSpPr/>
          <p:nvPr/>
        </p:nvCxnSpPr>
        <p:spPr>
          <a:xfrm>
            <a:off x="7375998" y="2178124"/>
            <a:ext cx="100811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82154F5B-E8FA-4072-9671-F1D524D40E38}"/>
              </a:ext>
            </a:extLst>
          </p:cNvPr>
          <p:cNvCxnSpPr/>
          <p:nvPr/>
        </p:nvCxnSpPr>
        <p:spPr>
          <a:xfrm>
            <a:off x="7355845" y="3450433"/>
            <a:ext cx="100811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F32943EC-0EDB-4894-916B-D1702346A4FD}"/>
              </a:ext>
            </a:extLst>
          </p:cNvPr>
          <p:cNvCxnSpPr/>
          <p:nvPr/>
        </p:nvCxnSpPr>
        <p:spPr>
          <a:xfrm>
            <a:off x="6367918" y="3458530"/>
            <a:ext cx="576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19902C2D-9C63-443B-AE48-CE547528547E}"/>
              </a:ext>
            </a:extLst>
          </p:cNvPr>
          <p:cNvCxnSpPr>
            <a:cxnSpLocks/>
          </p:cNvCxnSpPr>
          <p:nvPr/>
        </p:nvCxnSpPr>
        <p:spPr>
          <a:xfrm>
            <a:off x="5242546" y="3475180"/>
            <a:ext cx="360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01A57641-1282-4273-94BC-54E05233091B}"/>
              </a:ext>
            </a:extLst>
          </p:cNvPr>
          <p:cNvCxnSpPr>
            <a:cxnSpLocks/>
          </p:cNvCxnSpPr>
          <p:nvPr/>
        </p:nvCxnSpPr>
        <p:spPr>
          <a:xfrm>
            <a:off x="5251782" y="4797152"/>
            <a:ext cx="360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65" name="Heptágono 11264">
            <a:extLst>
              <a:ext uri="{FF2B5EF4-FFF2-40B4-BE49-F238E27FC236}">
                <a16:creationId xmlns:a16="http://schemas.microsoft.com/office/drawing/2014/main" id="{C4A1965C-24DC-4B48-B622-B82C7786B6A6}"/>
              </a:ext>
            </a:extLst>
          </p:cNvPr>
          <p:cNvSpPr/>
          <p:nvPr/>
        </p:nvSpPr>
        <p:spPr>
          <a:xfrm>
            <a:off x="231050" y="1772816"/>
            <a:ext cx="234312" cy="239959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1" name="Heptágono 100">
            <a:extLst>
              <a:ext uri="{FF2B5EF4-FFF2-40B4-BE49-F238E27FC236}">
                <a16:creationId xmlns:a16="http://schemas.microsoft.com/office/drawing/2014/main" id="{383CE4A5-25A5-4301-B4C4-AFD377CC728B}"/>
              </a:ext>
            </a:extLst>
          </p:cNvPr>
          <p:cNvSpPr/>
          <p:nvPr/>
        </p:nvSpPr>
        <p:spPr>
          <a:xfrm>
            <a:off x="229988" y="3001738"/>
            <a:ext cx="234312" cy="239959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02" name="Heptágono 101">
            <a:extLst>
              <a:ext uri="{FF2B5EF4-FFF2-40B4-BE49-F238E27FC236}">
                <a16:creationId xmlns:a16="http://schemas.microsoft.com/office/drawing/2014/main" id="{8873D119-0CE4-4D2B-BFFF-3FBD1535F63B}"/>
              </a:ext>
            </a:extLst>
          </p:cNvPr>
          <p:cNvSpPr/>
          <p:nvPr/>
        </p:nvSpPr>
        <p:spPr>
          <a:xfrm>
            <a:off x="229988" y="4308823"/>
            <a:ext cx="234312" cy="239959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03" name="Heptágono 102">
            <a:extLst>
              <a:ext uri="{FF2B5EF4-FFF2-40B4-BE49-F238E27FC236}">
                <a16:creationId xmlns:a16="http://schemas.microsoft.com/office/drawing/2014/main" id="{8AF90890-D702-45C1-B95B-E360047438B2}"/>
              </a:ext>
            </a:extLst>
          </p:cNvPr>
          <p:cNvSpPr/>
          <p:nvPr/>
        </p:nvSpPr>
        <p:spPr>
          <a:xfrm>
            <a:off x="248422" y="5615908"/>
            <a:ext cx="234312" cy="239959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04" name="Heptágono 103">
            <a:extLst>
              <a:ext uri="{FF2B5EF4-FFF2-40B4-BE49-F238E27FC236}">
                <a16:creationId xmlns:a16="http://schemas.microsoft.com/office/drawing/2014/main" id="{D5C84BC1-9D2E-4086-8560-1426EADDC632}"/>
              </a:ext>
            </a:extLst>
          </p:cNvPr>
          <p:cNvSpPr/>
          <p:nvPr/>
        </p:nvSpPr>
        <p:spPr>
          <a:xfrm>
            <a:off x="4676875" y="1772816"/>
            <a:ext cx="234312" cy="239959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05" name="Heptágono 104">
            <a:extLst>
              <a:ext uri="{FF2B5EF4-FFF2-40B4-BE49-F238E27FC236}">
                <a16:creationId xmlns:a16="http://schemas.microsoft.com/office/drawing/2014/main" id="{1A9BE204-169B-40C4-9F6E-65CA19C8CA7E}"/>
              </a:ext>
            </a:extLst>
          </p:cNvPr>
          <p:cNvSpPr/>
          <p:nvPr/>
        </p:nvSpPr>
        <p:spPr>
          <a:xfrm>
            <a:off x="4675813" y="3001738"/>
            <a:ext cx="234312" cy="239959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06" name="Heptágono 105">
            <a:extLst>
              <a:ext uri="{FF2B5EF4-FFF2-40B4-BE49-F238E27FC236}">
                <a16:creationId xmlns:a16="http://schemas.microsoft.com/office/drawing/2014/main" id="{C0EB87E7-20F0-4C4B-9DE3-7C34EE834E8C}"/>
              </a:ext>
            </a:extLst>
          </p:cNvPr>
          <p:cNvSpPr/>
          <p:nvPr/>
        </p:nvSpPr>
        <p:spPr>
          <a:xfrm>
            <a:off x="4693543" y="4308823"/>
            <a:ext cx="234312" cy="239959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07" name="Heptágono 106">
            <a:extLst>
              <a:ext uri="{FF2B5EF4-FFF2-40B4-BE49-F238E27FC236}">
                <a16:creationId xmlns:a16="http://schemas.microsoft.com/office/drawing/2014/main" id="{62008591-807E-4269-810C-F9886EFE6AA2}"/>
              </a:ext>
            </a:extLst>
          </p:cNvPr>
          <p:cNvSpPr/>
          <p:nvPr/>
        </p:nvSpPr>
        <p:spPr>
          <a:xfrm>
            <a:off x="4694247" y="5615908"/>
            <a:ext cx="234312" cy="239959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1268" name="CuadroTexto 11267">
            <a:extLst>
              <a:ext uri="{FF2B5EF4-FFF2-40B4-BE49-F238E27FC236}">
                <a16:creationId xmlns:a16="http://schemas.microsoft.com/office/drawing/2014/main" id="{51661EF0-FD9A-467E-861C-8877179B9251}"/>
              </a:ext>
            </a:extLst>
          </p:cNvPr>
          <p:cNvSpPr txBox="1"/>
          <p:nvPr/>
        </p:nvSpPr>
        <p:spPr>
          <a:xfrm>
            <a:off x="930962" y="2255403"/>
            <a:ext cx="39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B03F0FC-B16A-47D1-B7BF-9585F8E2F164}"/>
              </a:ext>
            </a:extLst>
          </p:cNvPr>
          <p:cNvSpPr txBox="1"/>
          <p:nvPr/>
        </p:nvSpPr>
        <p:spPr>
          <a:xfrm>
            <a:off x="2143286" y="2271476"/>
            <a:ext cx="3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2112542E-7820-4981-9466-68C0D2733D7B}"/>
              </a:ext>
            </a:extLst>
          </p:cNvPr>
          <p:cNvSpPr txBox="1"/>
          <p:nvPr/>
        </p:nvSpPr>
        <p:spPr>
          <a:xfrm>
            <a:off x="3371273" y="2266731"/>
            <a:ext cx="3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8243A34D-38E6-4F45-BC96-365E0FAA4292}"/>
              </a:ext>
            </a:extLst>
          </p:cNvPr>
          <p:cNvSpPr txBox="1"/>
          <p:nvPr/>
        </p:nvSpPr>
        <p:spPr>
          <a:xfrm>
            <a:off x="904209" y="3543419"/>
            <a:ext cx="39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08407A73-DED1-452A-AEAF-77CF5485FAC6}"/>
              </a:ext>
            </a:extLst>
          </p:cNvPr>
          <p:cNvSpPr txBox="1"/>
          <p:nvPr/>
        </p:nvSpPr>
        <p:spPr>
          <a:xfrm>
            <a:off x="2116533" y="3559492"/>
            <a:ext cx="3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F2294417-FFDF-44F9-AE07-6CED6B331BCA}"/>
              </a:ext>
            </a:extLst>
          </p:cNvPr>
          <p:cNvSpPr txBox="1"/>
          <p:nvPr/>
        </p:nvSpPr>
        <p:spPr>
          <a:xfrm>
            <a:off x="3344520" y="3554747"/>
            <a:ext cx="3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E0ED50E-5754-4663-8603-A62E93BDCB8F}"/>
              </a:ext>
            </a:extLst>
          </p:cNvPr>
          <p:cNvSpPr txBox="1"/>
          <p:nvPr/>
        </p:nvSpPr>
        <p:spPr>
          <a:xfrm>
            <a:off x="927129" y="4856154"/>
            <a:ext cx="39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07DC73CF-8A14-424A-81DB-D5F0DAA6B5F4}"/>
              </a:ext>
            </a:extLst>
          </p:cNvPr>
          <p:cNvSpPr txBox="1"/>
          <p:nvPr/>
        </p:nvSpPr>
        <p:spPr>
          <a:xfrm>
            <a:off x="2139453" y="4872227"/>
            <a:ext cx="3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19388761-1A86-44A4-B316-F214C6FB1787}"/>
              </a:ext>
            </a:extLst>
          </p:cNvPr>
          <p:cNvSpPr txBox="1"/>
          <p:nvPr/>
        </p:nvSpPr>
        <p:spPr>
          <a:xfrm>
            <a:off x="3367440" y="4867482"/>
            <a:ext cx="3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82999A7-2BAD-4970-9D4F-F812E75F381B}"/>
              </a:ext>
            </a:extLst>
          </p:cNvPr>
          <p:cNvSpPr txBox="1"/>
          <p:nvPr/>
        </p:nvSpPr>
        <p:spPr>
          <a:xfrm>
            <a:off x="904209" y="6138468"/>
            <a:ext cx="39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8091811-7049-4E0D-B701-DB3BDD4AFAD0}"/>
              </a:ext>
            </a:extLst>
          </p:cNvPr>
          <p:cNvSpPr txBox="1"/>
          <p:nvPr/>
        </p:nvSpPr>
        <p:spPr>
          <a:xfrm>
            <a:off x="2116533" y="6154541"/>
            <a:ext cx="3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07798CB-98F8-457F-B797-930A25183230}"/>
              </a:ext>
            </a:extLst>
          </p:cNvPr>
          <p:cNvSpPr txBox="1"/>
          <p:nvPr/>
        </p:nvSpPr>
        <p:spPr>
          <a:xfrm>
            <a:off x="3344520" y="6149796"/>
            <a:ext cx="3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0B27ED7-83CD-4264-B6A7-FD1119200FE0}"/>
              </a:ext>
            </a:extLst>
          </p:cNvPr>
          <p:cNvSpPr txBox="1"/>
          <p:nvPr/>
        </p:nvSpPr>
        <p:spPr>
          <a:xfrm>
            <a:off x="5276082" y="2250983"/>
            <a:ext cx="39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B4CE1D26-CB87-4DAE-89E5-3F80852D2E7B}"/>
              </a:ext>
            </a:extLst>
          </p:cNvPr>
          <p:cNvSpPr txBox="1"/>
          <p:nvPr/>
        </p:nvSpPr>
        <p:spPr>
          <a:xfrm>
            <a:off x="6488406" y="2267056"/>
            <a:ext cx="3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34DAF005-C839-4223-A093-EA1969B1507D}"/>
              </a:ext>
            </a:extLst>
          </p:cNvPr>
          <p:cNvSpPr txBox="1"/>
          <p:nvPr/>
        </p:nvSpPr>
        <p:spPr>
          <a:xfrm>
            <a:off x="7716393" y="2262311"/>
            <a:ext cx="3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5E25A12C-3955-40A5-AA58-70406685C414}"/>
              </a:ext>
            </a:extLst>
          </p:cNvPr>
          <p:cNvSpPr txBox="1"/>
          <p:nvPr/>
        </p:nvSpPr>
        <p:spPr>
          <a:xfrm>
            <a:off x="5249329" y="3538999"/>
            <a:ext cx="39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BECEBB4A-CDDA-4B87-848E-65EC99CCE243}"/>
              </a:ext>
            </a:extLst>
          </p:cNvPr>
          <p:cNvSpPr txBox="1"/>
          <p:nvPr/>
        </p:nvSpPr>
        <p:spPr>
          <a:xfrm>
            <a:off x="6461653" y="3555072"/>
            <a:ext cx="3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5E10DCD6-3BBF-4631-A714-E056BE12A8E4}"/>
              </a:ext>
            </a:extLst>
          </p:cNvPr>
          <p:cNvSpPr txBox="1"/>
          <p:nvPr/>
        </p:nvSpPr>
        <p:spPr>
          <a:xfrm>
            <a:off x="7689640" y="3550327"/>
            <a:ext cx="3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824C795E-0884-4996-942F-C414DE10CA28}"/>
              </a:ext>
            </a:extLst>
          </p:cNvPr>
          <p:cNvSpPr txBox="1"/>
          <p:nvPr/>
        </p:nvSpPr>
        <p:spPr>
          <a:xfrm>
            <a:off x="5272249" y="4851734"/>
            <a:ext cx="39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AA2C317A-8917-4458-8147-F285CEE4017F}"/>
              </a:ext>
            </a:extLst>
          </p:cNvPr>
          <p:cNvSpPr txBox="1"/>
          <p:nvPr/>
        </p:nvSpPr>
        <p:spPr>
          <a:xfrm>
            <a:off x="6484573" y="4867807"/>
            <a:ext cx="3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AD67C7C-2AD9-4FD5-945F-43AEF71CA9A0}"/>
              </a:ext>
            </a:extLst>
          </p:cNvPr>
          <p:cNvSpPr txBox="1"/>
          <p:nvPr/>
        </p:nvSpPr>
        <p:spPr>
          <a:xfrm>
            <a:off x="7712560" y="4863062"/>
            <a:ext cx="3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82F3E14-5AA7-4EE1-A7F8-0D4DB5331658}"/>
              </a:ext>
            </a:extLst>
          </p:cNvPr>
          <p:cNvSpPr txBox="1"/>
          <p:nvPr/>
        </p:nvSpPr>
        <p:spPr>
          <a:xfrm>
            <a:off x="5249329" y="6134048"/>
            <a:ext cx="39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66FBC84A-6599-485A-AAF4-B95FD4A04117}"/>
              </a:ext>
            </a:extLst>
          </p:cNvPr>
          <p:cNvSpPr txBox="1"/>
          <p:nvPr/>
        </p:nvSpPr>
        <p:spPr>
          <a:xfrm>
            <a:off x="6461653" y="6150121"/>
            <a:ext cx="3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5BA137B1-95C9-42D4-BC46-D3422F68327C}"/>
              </a:ext>
            </a:extLst>
          </p:cNvPr>
          <p:cNvSpPr txBox="1"/>
          <p:nvPr/>
        </p:nvSpPr>
        <p:spPr>
          <a:xfrm>
            <a:off x="7689640" y="6145376"/>
            <a:ext cx="3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9413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Problema de las Torres de </a:t>
            </a:r>
            <a:r>
              <a:rPr lang="es-ES" sz="2400" b="1" dirty="0" err="1"/>
              <a:t>Hanoi</a:t>
            </a:r>
            <a:endParaRPr lang="es-ES" sz="2800" b="1" dirty="0"/>
          </a:p>
        </p:txBody>
      </p:sp>
      <p:sp>
        <p:nvSpPr>
          <p:cNvPr id="4" name="3 Rectángulo"/>
          <p:cNvSpPr/>
          <p:nvPr/>
        </p:nvSpPr>
        <p:spPr>
          <a:xfrm>
            <a:off x="452696" y="572872"/>
            <a:ext cx="8280920" cy="545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solución recursiva a las Torres de </a:t>
            </a:r>
            <a:r>
              <a:rPr lang="es-E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plantea como una función con 4 parámetros: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número de discos (n)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origen (A)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destino (C)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auxiliar (B)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solución consiste en leer por teclado un valor N, e imprimir la secuencia de pasos/movimientos para resolver el problema: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n=1 mueva el disco de A </a:t>
            </a:r>
            <a:r>
              <a:rPr lang="es-E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y parar.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caso contrario:</a:t>
            </a:r>
          </a:p>
          <a:p>
            <a:pPr marL="800100" lvl="1" indent="-4460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Mueva los n-1 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discos superiores de A </a:t>
            </a:r>
            <a:r>
              <a:rPr lang="es-E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B, con C auxiliar </a:t>
            </a:r>
          </a:p>
          <a:p>
            <a:pPr marL="800100" lvl="1" indent="-4460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Mueva el disco restante de A </a:t>
            </a:r>
            <a:r>
              <a:rPr lang="es-E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pPr marL="800100" lvl="1" indent="-4460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Mueva los n-1 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discos de B a C, usando A como auxiliar</a:t>
            </a:r>
          </a:p>
        </p:txBody>
      </p:sp>
    </p:spTree>
    <p:extLst>
      <p:ext uri="{BB962C8B-B14F-4D97-AF65-F5344CB8AC3E}">
        <p14:creationId xmlns:p14="http://schemas.microsoft.com/office/powerpoint/2010/main" val="1583402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Problema de las Torres de </a:t>
            </a:r>
            <a:r>
              <a:rPr lang="es-ES" sz="2400" b="1" dirty="0" err="1"/>
              <a:t>Hanoi</a:t>
            </a:r>
            <a:endParaRPr lang="es-E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38138"/>
            <a:ext cx="8187060" cy="642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67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Ejercicios</a:t>
            </a:r>
            <a:endParaRPr lang="es-ES" sz="2800" b="1" dirty="0"/>
          </a:p>
        </p:txBody>
      </p:sp>
      <p:sp>
        <p:nvSpPr>
          <p:cNvPr id="3" name="2 Rectángulo"/>
          <p:cNvSpPr/>
          <p:nvPr/>
        </p:nvSpPr>
        <p:spPr>
          <a:xfrm>
            <a:off x="386201" y="1052736"/>
            <a:ext cx="8099715" cy="411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 un programa en C++ para </a:t>
            </a:r>
            <a:r>
              <a:rPr lang="es-E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la suma de tantos números naturales como indique el usuario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Para ello se deben realizar las siguientes tareas: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Solicite un número entero mayor que 0, </a:t>
            </a:r>
            <a:r>
              <a:rPr lang="es-E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Calcule la suma de los </a:t>
            </a:r>
            <a:r>
              <a:rPr lang="es-E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primeros números naturales de forma iterativa y recursiva.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Muestre el resultado de la suma desde el programa principal (</a:t>
            </a:r>
            <a:r>
              <a:rPr lang="es-E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Repetir el proceso hasta que el número entero tecleado por el usuario sea negativo o 0.</a:t>
            </a:r>
          </a:p>
        </p:txBody>
      </p:sp>
    </p:spTree>
    <p:extLst>
      <p:ext uri="{BB962C8B-B14F-4D97-AF65-F5344CB8AC3E}">
        <p14:creationId xmlns:p14="http://schemas.microsoft.com/office/powerpoint/2010/main" val="5969670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520FAE-D172-4E60-A2C4-62D8AC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3703E20D-F5DC-4AFD-A38A-182CDE2D219F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Ejercicios</a:t>
            </a:r>
            <a:endParaRPr lang="es-ES" sz="2800" b="1" dirty="0"/>
          </a:p>
        </p:txBody>
      </p:sp>
      <p:sp>
        <p:nvSpPr>
          <p:cNvPr id="3" name="2 Rectángulo"/>
          <p:cNvSpPr/>
          <p:nvPr/>
        </p:nvSpPr>
        <p:spPr>
          <a:xfrm>
            <a:off x="386201" y="1052736"/>
            <a:ext cx="80997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 un programa en C++ para </a:t>
            </a:r>
            <a:r>
              <a:rPr lang="es-E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el producto de dos números enteros que indique el usuario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Para ello se deben realizar las siguientes tareas: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Solicite los números enteros mayores que 0.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Calcule el producto de los números indicados de forma iterativa y recursiva.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Muestre el resultado del producto desde el programa principal (</a:t>
            </a:r>
            <a:r>
              <a:rPr lang="es-E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Repetir el proceso hasta que uno de los números tecleados por el usuario sean negativos o 0.</a:t>
            </a:r>
          </a:p>
        </p:txBody>
      </p:sp>
    </p:spTree>
    <p:extLst>
      <p:ext uri="{BB962C8B-B14F-4D97-AF65-F5344CB8AC3E}">
        <p14:creationId xmlns:p14="http://schemas.microsoft.com/office/powerpoint/2010/main" val="410067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5" name="2 Marcador de texto">
            <a:extLst>
              <a:ext uri="{FF2B5EF4-FFF2-40B4-BE49-F238E27FC236}">
                <a16:creationId xmlns:a16="http://schemas.microsoft.com/office/drawing/2014/main" id="{5D78AD37-67D3-492D-BF79-583E410F2F03}"/>
              </a:ext>
            </a:extLst>
          </p:cNvPr>
          <p:cNvSpPr txBox="1">
            <a:spLocks/>
          </p:cNvSpPr>
          <p:nvPr/>
        </p:nvSpPr>
        <p:spPr bwMode="auto">
          <a:xfrm>
            <a:off x="515685" y="591344"/>
            <a:ext cx="8228012" cy="437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DA7A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DA7A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s-ES" dirty="0">
                <a:solidFill>
                  <a:srgbClr val="000066"/>
                </a:solidFill>
                <a:latin typeface="Arial" charset="0"/>
              </a:rPr>
              <a:t>Una </a:t>
            </a:r>
            <a:r>
              <a:rPr lang="es-ES" b="1" i="1" dirty="0">
                <a:solidFill>
                  <a:srgbClr val="000066"/>
                </a:solidFill>
                <a:latin typeface="Arial" charset="0"/>
              </a:rPr>
              <a:t>función recursiva 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siempre:</a:t>
            </a:r>
          </a:p>
          <a:p>
            <a:pPr indent="-3429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dirty="0">
                <a:solidFill>
                  <a:srgbClr val="000066"/>
                </a:solidFill>
                <a:latin typeface="Arial" charset="0"/>
              </a:rPr>
              <a:t>Tiene una </a:t>
            </a:r>
            <a:r>
              <a:rPr lang="es-ES" b="1" dirty="0">
                <a:solidFill>
                  <a:srgbClr val="C00000"/>
                </a:solidFill>
                <a:latin typeface="Arial" charset="0"/>
              </a:rPr>
              <a:t>condición de salida 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de la </a:t>
            </a:r>
            <a:r>
              <a:rPr lang="es-ES" b="1" dirty="0">
                <a:solidFill>
                  <a:srgbClr val="000066"/>
                </a:solidFill>
                <a:latin typeface="Arial" charset="0"/>
              </a:rPr>
              <a:t>recursividad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, es decir, un </a:t>
            </a:r>
            <a:r>
              <a:rPr lang="es-ES" b="1" u="sng" dirty="0">
                <a:solidFill>
                  <a:srgbClr val="C00000"/>
                </a:solidFill>
                <a:latin typeface="Arial" charset="0"/>
              </a:rPr>
              <a:t>caso base</a:t>
            </a:r>
            <a:r>
              <a:rPr lang="es-ES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que hace que </a:t>
            </a:r>
            <a:r>
              <a:rPr lang="es-ES" b="1" dirty="0">
                <a:solidFill>
                  <a:srgbClr val="000066"/>
                </a:solidFill>
                <a:latin typeface="Arial" charset="0"/>
              </a:rPr>
              <a:t>no se produzca la llamada recursiva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 y por tanto, </a:t>
            </a:r>
            <a:r>
              <a:rPr lang="es-ES" b="1" dirty="0">
                <a:solidFill>
                  <a:srgbClr val="C00000"/>
                </a:solidFill>
                <a:latin typeface="Arial" charset="0"/>
              </a:rPr>
              <a:t>finalice la ejecución de la función</a:t>
            </a:r>
            <a:r>
              <a:rPr lang="es-ES" b="1" dirty="0">
                <a:solidFill>
                  <a:srgbClr val="000066"/>
                </a:solidFill>
                <a:latin typeface="Arial" charset="0"/>
              </a:rPr>
              <a:t>.</a:t>
            </a:r>
          </a:p>
          <a:p>
            <a:pPr indent="-3429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rgbClr val="C00000"/>
                </a:solidFill>
                <a:latin typeface="Arial" charset="0"/>
              </a:rPr>
              <a:t>Modifica los parámetros</a:t>
            </a:r>
            <a:r>
              <a:rPr lang="es-E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de la </a:t>
            </a:r>
            <a:r>
              <a:rPr lang="es-ES" b="1" dirty="0">
                <a:solidFill>
                  <a:srgbClr val="000066"/>
                </a:solidFill>
                <a:latin typeface="Arial" charset="0"/>
              </a:rPr>
              <a:t>llamada recursiva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, es decir, se va </a:t>
            </a:r>
            <a:r>
              <a:rPr lang="es-ES" b="1" dirty="0">
                <a:solidFill>
                  <a:srgbClr val="000066"/>
                </a:solidFill>
                <a:latin typeface="Arial" charset="0"/>
              </a:rPr>
              <a:t>aproximando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 cada vez más al </a:t>
            </a:r>
            <a:r>
              <a:rPr lang="es-ES" b="1" u="sng" dirty="0">
                <a:solidFill>
                  <a:srgbClr val="C00000"/>
                </a:solidFill>
                <a:latin typeface="Arial" charset="0"/>
              </a:rPr>
              <a:t>caso base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 (</a:t>
            </a:r>
            <a:r>
              <a:rPr lang="es-ES" b="1" dirty="0">
                <a:solidFill>
                  <a:srgbClr val="000066"/>
                </a:solidFill>
                <a:latin typeface="Arial" charset="0"/>
              </a:rPr>
              <a:t>condición de salida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) y para </a:t>
            </a:r>
            <a:r>
              <a:rPr lang="es-ES" b="1" dirty="0">
                <a:solidFill>
                  <a:srgbClr val="000066"/>
                </a:solidFill>
                <a:latin typeface="Arial" charset="0"/>
              </a:rPr>
              <a:t>evitar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 la </a:t>
            </a:r>
            <a:r>
              <a:rPr lang="es-ES" b="1" dirty="0">
                <a:solidFill>
                  <a:srgbClr val="C00000"/>
                </a:solidFill>
                <a:latin typeface="Arial" charset="0"/>
              </a:rPr>
              <a:t>recursividad infinita</a:t>
            </a:r>
            <a:r>
              <a:rPr lang="es-ES" dirty="0">
                <a:solidFill>
                  <a:srgbClr val="000066"/>
                </a:solidFill>
                <a:latin typeface="Arial" charset="0"/>
              </a:rPr>
              <a:t>.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38310F99-A2FF-46AB-B13D-B0CFBBD26E9D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Definición de Recursividad </a:t>
            </a:r>
            <a:endParaRPr lang="es-ES" sz="28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B666A3F-23A0-4D09-AC79-0291DEA7B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29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258E31E1-CC77-4BB2-ACAC-22E99A165B8C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Lineal</a:t>
            </a:r>
            <a:endParaRPr lang="es-ES" sz="2800" b="1" dirty="0"/>
          </a:p>
        </p:txBody>
      </p:sp>
      <p:sp>
        <p:nvSpPr>
          <p:cNvPr id="11" name="8 Rectángulo">
            <a:extLst>
              <a:ext uri="{FF2B5EF4-FFF2-40B4-BE49-F238E27FC236}">
                <a16:creationId xmlns:a16="http://schemas.microsoft.com/office/drawing/2014/main" id="{FA113B54-4A5E-4DBA-96D7-AA2A99A3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49" y="1125538"/>
            <a:ext cx="7991475" cy="32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Recursividad Lineal: </a:t>
            </a:r>
            <a:r>
              <a:rPr lang="es-ES" sz="2400" dirty="0">
                <a:solidFill>
                  <a:srgbClr val="000066"/>
                </a:solidFill>
                <a:latin typeface="Arial" charset="0"/>
                <a:cs typeface="Arial" charset="0"/>
              </a:rPr>
              <a:t>produce, como </a:t>
            </a:r>
            <a:r>
              <a:rPr lang="es-ES" sz="2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máximo</a:t>
            </a:r>
            <a:r>
              <a:rPr lang="es-ES" sz="2400" dirty="0">
                <a:solidFill>
                  <a:srgbClr val="000066"/>
                </a:solidFill>
                <a:latin typeface="Arial" charset="0"/>
                <a:cs typeface="Arial" charset="0"/>
              </a:rPr>
              <a:t>, </a:t>
            </a:r>
            <a:r>
              <a:rPr lang="es-E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otra llamada recursiva</a:t>
            </a:r>
            <a:r>
              <a:rPr lang="es-ES" sz="2400" dirty="0">
                <a:solidFill>
                  <a:srgbClr val="000066"/>
                </a:solidFill>
                <a:latin typeface="Arial" charset="0"/>
                <a:cs typeface="Arial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rgbClr val="000066"/>
                </a:solidFill>
                <a:latin typeface="Arial" charset="0"/>
                <a:cs typeface="Arial" charset="0"/>
              </a:rPr>
              <a:t>Según </a:t>
            </a:r>
            <a:r>
              <a:rPr lang="es-ES" sz="2400" b="1" dirty="0">
                <a:solidFill>
                  <a:srgbClr val="000066"/>
                </a:solidFill>
                <a:latin typeface="Arial" charset="0"/>
                <a:cs typeface="Arial" charset="0"/>
              </a:rPr>
              <a:t>cómo</a:t>
            </a:r>
            <a:r>
              <a:rPr lang="es-ES" sz="2400" dirty="0">
                <a:solidFill>
                  <a:srgbClr val="000066"/>
                </a:solidFill>
                <a:latin typeface="Arial" charset="0"/>
                <a:cs typeface="Arial" charset="0"/>
              </a:rPr>
              <a:t> se obtiene el </a:t>
            </a:r>
            <a:r>
              <a:rPr lang="es-ES" sz="2400" b="1" dirty="0">
                <a:solidFill>
                  <a:srgbClr val="000066"/>
                </a:solidFill>
                <a:latin typeface="Arial" charset="0"/>
                <a:cs typeface="Arial" charset="0"/>
              </a:rPr>
              <a:t>resultado</a:t>
            </a:r>
            <a:r>
              <a:rPr lang="es-ES" sz="2400" dirty="0">
                <a:solidFill>
                  <a:srgbClr val="000066"/>
                </a:solidFill>
                <a:latin typeface="Arial" charset="0"/>
                <a:cs typeface="Arial" charset="0"/>
              </a:rPr>
              <a:t>: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2400" b="1" dirty="0">
                <a:solidFill>
                  <a:srgbClr val="000066"/>
                </a:solidFill>
                <a:latin typeface="Arial" charset="0"/>
                <a:cs typeface="Arial" charset="0"/>
              </a:rPr>
              <a:t>Recursividad Lineal </a:t>
            </a:r>
            <a:r>
              <a:rPr lang="es-ES" sz="2400" b="1" dirty="0">
                <a:solidFill>
                  <a:srgbClr val="006600"/>
                </a:solidFill>
                <a:latin typeface="Arial" charset="0"/>
                <a:cs typeface="Arial" charset="0"/>
              </a:rPr>
              <a:t>No Final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2400" b="1" dirty="0">
                <a:solidFill>
                  <a:srgbClr val="000066"/>
                </a:solidFill>
                <a:latin typeface="Arial" charset="0"/>
                <a:cs typeface="Arial" charset="0"/>
              </a:rPr>
              <a:t>Recursividad Lineal </a:t>
            </a:r>
            <a:r>
              <a:rPr lang="es-ES" sz="2400" b="1" dirty="0">
                <a:solidFill>
                  <a:srgbClr val="006600"/>
                </a:solidFill>
                <a:latin typeface="Arial" charset="0"/>
                <a:cs typeface="Arial" charset="0"/>
              </a:rPr>
              <a:t>Final</a:t>
            </a:r>
            <a:endParaRPr lang="es-ES" sz="2400" dirty="0">
              <a:solidFill>
                <a:srgbClr val="000066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E03E868-10FA-445B-93BE-5013730ED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97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15EEB686-05C6-4FCD-AC48-02E863F2C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62025"/>
            <a:ext cx="8136135" cy="380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r>
              <a:rPr lang="es-ES" altLang="es-E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Recursividad Lineal </a:t>
            </a:r>
            <a:r>
              <a:rPr lang="es-ES" altLang="es-ES" sz="2400" b="1" u="sng" dirty="0">
                <a:solidFill>
                  <a:srgbClr val="C00000"/>
                </a:solidFill>
                <a:latin typeface="Arial" panose="020B0604020202020204" pitchFamily="34" charset="0"/>
              </a:rPr>
              <a:t>No Final</a:t>
            </a:r>
            <a:r>
              <a:rPr lang="es-ES" altLang="es-E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:</a:t>
            </a:r>
            <a:endParaRPr lang="es-ES" altLang="es-ES" sz="24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r>
              <a:rPr lang="es-ES" altLang="es-E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El resultado de la función que llama </a:t>
            </a:r>
            <a:r>
              <a:rPr lang="es-ES" altLang="es-ES" sz="2400" b="1" i="1" dirty="0">
                <a:solidFill>
                  <a:srgbClr val="000066"/>
                </a:solidFill>
                <a:latin typeface="Arial" panose="020B0604020202020204" pitchFamily="34" charset="0"/>
              </a:rPr>
              <a:t>se obtiene </a:t>
            </a:r>
            <a:r>
              <a:rPr lang="es-ES" altLang="es-ES" sz="2400" b="1" i="1" dirty="0">
                <a:solidFill>
                  <a:srgbClr val="006600"/>
                </a:solidFill>
                <a:latin typeface="Arial" panose="020B0604020202020204" pitchFamily="34" charset="0"/>
              </a:rPr>
              <a:t>evaluando una expresión que contiene una llamada recursiva más simple</a:t>
            </a:r>
            <a:r>
              <a:rPr lang="es-ES" altLang="es-ES" sz="2400" b="1" i="1" dirty="0">
                <a:solidFill>
                  <a:srgbClr val="000066"/>
                </a:solidFill>
                <a:latin typeface="Arial" panose="020B0604020202020204" pitchFamily="34" charset="0"/>
              </a:rPr>
              <a:t>.</a:t>
            </a:r>
            <a:endParaRPr lang="es-ES" altLang="es-ES" sz="2400" b="1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endParaRPr lang="es-ES" altLang="es-ES" sz="2400" b="1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ClrTx/>
              <a:buFontTx/>
              <a:buNone/>
            </a:pPr>
            <a:r>
              <a:rPr lang="es-ES" altLang="es-ES" sz="2400" b="1" dirty="0">
                <a:solidFill>
                  <a:srgbClr val="006600"/>
                </a:solidFill>
                <a:latin typeface="Arial" panose="020B0604020202020204" pitchFamily="34" charset="0"/>
              </a:rPr>
              <a:t>Ejemplo: </a:t>
            </a:r>
            <a:r>
              <a:rPr lang="es-ES" altLang="es-E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Cálculo del factorial de un número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7E50EBA8-1CF3-40B1-85EC-A877D4F5114D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Lineal</a:t>
            </a:r>
            <a:endParaRPr lang="es-ES" sz="2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F4D0E01-E2C6-4402-ABB9-9E09ACF1F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05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A6590109-38B9-478F-ABEC-EA71908B59C7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4A93266B-4E4E-4852-AF9E-02A3D3E46B5E}"/>
              </a:ext>
            </a:extLst>
          </p:cNvPr>
          <p:cNvSpPr txBox="1">
            <a:spLocks/>
          </p:cNvSpPr>
          <p:nvPr/>
        </p:nvSpPr>
        <p:spPr>
          <a:xfrm>
            <a:off x="706148" y="12484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Tipos de Recursividad: Recursividad Lineal</a:t>
            </a:r>
            <a:endParaRPr lang="es-ES" sz="2800" b="1" dirty="0"/>
          </a:p>
        </p:txBody>
      </p:sp>
      <p:pic>
        <p:nvPicPr>
          <p:cNvPr id="9" name="Picture 8" descr="Imagen relacionada">
            <a:extLst>
              <a:ext uri="{FF2B5EF4-FFF2-40B4-BE49-F238E27FC236}">
                <a16:creationId xmlns:a16="http://schemas.microsoft.com/office/drawing/2014/main" id="{7D53EB49-C075-43A2-BF0E-24C8ACA5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6192838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92A1F9E-7CEA-4630-86FF-D89E5A4D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689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2042</Words>
  <Application>Microsoft Office PowerPoint</Application>
  <PresentationFormat>Presentación en pantalla (4:3)</PresentationFormat>
  <Paragraphs>482</Paragraphs>
  <Slides>58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4" baseType="lpstr">
      <vt:lpstr>Arial</vt:lpstr>
      <vt:lpstr>Calibri</vt:lpstr>
      <vt:lpstr>Goudy Old Style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</dc:creator>
  <cp:lastModifiedBy>Marta N Gomez Perez</cp:lastModifiedBy>
  <cp:revision>79</cp:revision>
  <dcterms:created xsi:type="dcterms:W3CDTF">2022-08-01T09:43:06Z</dcterms:created>
  <dcterms:modified xsi:type="dcterms:W3CDTF">2023-01-31T07:49:11Z</dcterms:modified>
</cp:coreProperties>
</file>