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22" r:id="rId3"/>
    <p:sldId id="508" r:id="rId4"/>
    <p:sldId id="529" r:id="rId5"/>
    <p:sldId id="530" r:id="rId6"/>
    <p:sldId id="531" r:id="rId7"/>
    <p:sldId id="532" r:id="rId8"/>
    <p:sldId id="547" r:id="rId9"/>
    <p:sldId id="580" r:id="rId10"/>
    <p:sldId id="581" r:id="rId11"/>
    <p:sldId id="582" r:id="rId12"/>
    <p:sldId id="606" r:id="rId13"/>
    <p:sldId id="584" r:id="rId14"/>
    <p:sldId id="607" r:id="rId15"/>
    <p:sldId id="588" r:id="rId16"/>
    <p:sldId id="589" r:id="rId17"/>
    <p:sldId id="546" r:id="rId18"/>
    <p:sldId id="548" r:id="rId19"/>
    <p:sldId id="558" r:id="rId20"/>
    <p:sldId id="559" r:id="rId21"/>
    <p:sldId id="609" r:id="rId22"/>
    <p:sldId id="610" r:id="rId23"/>
    <p:sldId id="60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FFFF99"/>
    <a:srgbClr val="FF3300"/>
    <a:srgbClr val="99FF66"/>
    <a:srgbClr val="009900"/>
    <a:srgbClr val="008000"/>
    <a:srgbClr val="CCFF66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3" autoAdjust="0"/>
    <p:restoredTop sz="94660"/>
  </p:normalViewPr>
  <p:slideViewPr>
    <p:cSldViewPr>
      <p:cViewPr varScale="1">
        <p:scale>
          <a:sx n="63" d="100"/>
          <a:sy n="63" d="100"/>
        </p:scale>
        <p:origin x="147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CFDBD-5153-4B4C-B580-BE282143053C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FFAD-FE05-48C3-A656-660930CFE1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6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9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5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7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1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4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6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21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4C73-3738-4607-BC3A-3C0EBE0719DB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2586-7D83-4F1E-A7A4-D7577EA98C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8" cy="51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90479"/>
            <a:ext cx="1907704" cy="8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907704" y="1556792"/>
            <a:ext cx="720199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000" b="1" dirty="0"/>
              <a:t>Grado en Ingeniería Información</a:t>
            </a:r>
          </a:p>
          <a:p>
            <a:pPr>
              <a:lnSpc>
                <a:spcPct val="250000"/>
              </a:lnSpc>
            </a:pPr>
            <a:r>
              <a:rPr lang="es-ES" sz="3600" b="1" dirty="0"/>
              <a:t>Estructura de Datos y Algoritmos </a:t>
            </a:r>
            <a:endParaRPr lang="es-ES" sz="3600" dirty="0"/>
          </a:p>
          <a:p>
            <a:pPr>
              <a:lnSpc>
                <a:spcPct val="150000"/>
              </a:lnSpc>
            </a:pPr>
            <a:r>
              <a:rPr lang="es-ES" sz="2800" b="1" dirty="0"/>
              <a:t>Sesión 13</a:t>
            </a:r>
          </a:p>
          <a:p>
            <a:pPr>
              <a:lnSpc>
                <a:spcPct val="150000"/>
              </a:lnSpc>
            </a:pPr>
            <a:endParaRPr lang="es-ES" sz="2400" b="1" dirty="0"/>
          </a:p>
          <a:p>
            <a:pPr>
              <a:lnSpc>
                <a:spcPct val="150000"/>
              </a:lnSpc>
            </a:pPr>
            <a:r>
              <a:rPr lang="es-ES" sz="2400" b="1" dirty="0"/>
              <a:t>Curso 2022-2023</a:t>
            </a:r>
          </a:p>
          <a:p>
            <a:endParaRPr lang="es-ES" sz="2000" b="1" dirty="0"/>
          </a:p>
          <a:p>
            <a:r>
              <a:rPr lang="es-ES" sz="2000" dirty="0"/>
              <a:t>Marta N. Gómez </a:t>
            </a:r>
          </a:p>
        </p:txBody>
      </p:sp>
    </p:spTree>
    <p:extLst>
      <p:ext uri="{BB962C8B-B14F-4D97-AF65-F5344CB8AC3E}">
        <p14:creationId xmlns:p14="http://schemas.microsoft.com/office/powerpoint/2010/main" val="386051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</a:t>
            </a:r>
            <a:endParaRPr lang="es-ES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288" y="1781175"/>
            <a:ext cx="8208962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ES_tradnl" altLang="es-ES" i="1" dirty="0">
                <a:solidFill>
                  <a:srgbClr val="000099"/>
                </a:solidFill>
                <a:latin typeface="Arial" pitchFamily="34" charset="0"/>
              </a:rPr>
              <a:t>I M P O R T A N T E</a:t>
            </a:r>
            <a:endParaRPr lang="es-ES_tradnl" altLang="es-ES" b="0" dirty="0">
              <a:solidFill>
                <a:srgbClr val="000099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AutoNum type="arabicPeriod"/>
            </a:pP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Un recorrido proporciona el </a:t>
            </a:r>
            <a:r>
              <a:rPr lang="es-ES_tradnl" altLang="es-ES" sz="2800" b="0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conjunto de vértices accesibles</a:t>
            </a:r>
            <a:r>
              <a:rPr lang="es-ES_tradnl" altLang="es-ES" b="0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desde un determinado nodo.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AutoNum type="arabicPeriod"/>
            </a:pP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Dichos</a:t>
            </a:r>
            <a:r>
              <a:rPr lang="es-ES_tradnl" altLang="es-ES" b="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sz="2800" b="0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vértices accesibles</a:t>
            </a:r>
            <a:r>
              <a:rPr lang="es-ES_tradnl" altLang="es-ES" b="0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quedan almacenados en un conjunto de vértices, </a:t>
            </a:r>
            <a:r>
              <a:rPr lang="es-ES_tradnl" altLang="es-ES" b="1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VISITADOS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ES" altLang="es-ES" b="0" dirty="0">
              <a:solidFill>
                <a:srgbClr val="000099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7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– </a:t>
            </a:r>
            <a:r>
              <a:rPr lang="es-ES" altLang="es-ES" sz="2400" b="1" dirty="0">
                <a:solidFill>
                  <a:srgbClr val="FF0000"/>
                </a:solidFill>
              </a:rPr>
              <a:t>Recorrido en Profundidad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67546" y="669584"/>
            <a:ext cx="8547583" cy="57837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ct val="25000"/>
              </a:spcAft>
              <a:buNone/>
            </a:pP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Algoritmo:</a:t>
            </a:r>
            <a:endParaRPr lang="es-ES" altLang="es-ES" sz="2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just">
              <a:lnSpc>
                <a:spcPct val="150000"/>
              </a:lnSpc>
              <a:spcAft>
                <a:spcPct val="25000"/>
              </a:spcAft>
              <a:buFontTx/>
              <a:buAutoNum type="arabicPeriod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visita el vértice de partida, V.</a:t>
            </a:r>
          </a:p>
          <a:p>
            <a:pPr marL="609600" indent="-609600" algn="just">
              <a:lnSpc>
                <a:spcPct val="150000"/>
              </a:lnSpc>
              <a:spcAft>
                <a:spcPct val="25000"/>
              </a:spcAft>
              <a:buFontTx/>
              <a:buAutoNum type="arabicPeriod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selecciona un vértice, W, adyacente a V y que aun no haya sido visitado.</a:t>
            </a:r>
          </a:p>
          <a:p>
            <a:pPr marL="609600" indent="-609600" algn="just">
              <a:lnSpc>
                <a:spcPct val="150000"/>
              </a:lnSpc>
              <a:spcAft>
                <a:spcPct val="25000"/>
              </a:spcAft>
              <a:buFontTx/>
              <a:buAutoNum type="arabicPeriod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realiza el recorrido en profundidad partiendo de dicho vértice W.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se encuentra un vértice cuyo conjunto de adyacentes ya han sido visitados en su totalidad, se retrocede hasta el último vértice visitado que tenga más vértices adyacentes no visitados y se ejecuta desde él el paso 2.</a:t>
            </a:r>
          </a:p>
        </p:txBody>
      </p:sp>
    </p:spTree>
    <p:extLst>
      <p:ext uri="{BB962C8B-B14F-4D97-AF65-F5344CB8AC3E}">
        <p14:creationId xmlns:p14="http://schemas.microsoft.com/office/powerpoint/2010/main" val="208147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– </a:t>
            </a:r>
            <a:r>
              <a:rPr lang="es-ES" altLang="es-ES" sz="2400" b="1" dirty="0">
                <a:solidFill>
                  <a:srgbClr val="FF0000"/>
                </a:solidFill>
              </a:rPr>
              <a:t>Recorrido en Profundidad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762000" y="830091"/>
            <a:ext cx="7649727" cy="2071619"/>
            <a:chOff x="762000" y="1177200"/>
            <a:chExt cx="7649727" cy="2071619"/>
          </a:xfrm>
        </p:grpSpPr>
        <p:grpSp>
          <p:nvGrpSpPr>
            <p:cNvPr id="2" name="1 Grupo"/>
            <p:cNvGrpSpPr/>
            <p:nvPr/>
          </p:nvGrpSpPr>
          <p:grpSpPr>
            <a:xfrm>
              <a:off x="762000" y="1191419"/>
              <a:ext cx="3657600" cy="2057400"/>
              <a:chOff x="3046731" y="4416425"/>
              <a:chExt cx="3657600" cy="2057400"/>
            </a:xfrm>
          </p:grpSpPr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3046731" y="4416425"/>
                <a:ext cx="554038" cy="571500"/>
                <a:chOff x="768" y="768"/>
                <a:chExt cx="240" cy="240"/>
              </a:xfrm>
            </p:grpSpPr>
            <p:sp>
              <p:nvSpPr>
                <p:cNvPr id="45" name="Oval 6"/>
                <p:cNvSpPr>
                  <a:spLocks noChangeArrowheads="1"/>
                </p:cNvSpPr>
                <p:nvPr/>
              </p:nvSpPr>
              <p:spPr bwMode="auto">
                <a:xfrm>
                  <a:off x="768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6" y="816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 b="1">
                      <a:solidFill>
                        <a:srgbClr val="C00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4708843" y="4416425"/>
                <a:ext cx="554038" cy="571500"/>
                <a:chOff x="1488" y="768"/>
                <a:chExt cx="240" cy="240"/>
              </a:xfrm>
            </p:grpSpPr>
            <p:sp>
              <p:nvSpPr>
                <p:cNvPr id="43" name="Oval 9"/>
                <p:cNvSpPr>
                  <a:spLocks noChangeArrowheads="1"/>
                </p:cNvSpPr>
                <p:nvPr/>
              </p:nvSpPr>
              <p:spPr bwMode="auto">
                <a:xfrm>
                  <a:off x="1488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36" y="816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1"/>
              <p:cNvGrpSpPr>
                <a:grpSpLocks/>
              </p:cNvGrpSpPr>
              <p:nvPr/>
            </p:nvGrpSpPr>
            <p:grpSpPr bwMode="auto">
              <a:xfrm>
                <a:off x="4708843" y="5902325"/>
                <a:ext cx="554038" cy="571500"/>
                <a:chOff x="1488" y="1392"/>
                <a:chExt cx="240" cy="240"/>
              </a:xfrm>
            </p:grpSpPr>
            <p:sp>
              <p:nvSpPr>
                <p:cNvPr id="41" name="Oval 12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36" y="1440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dirty="0">
                      <a:solidFill>
                        <a:srgbClr val="000000"/>
                      </a:solidFill>
                      <a:latin typeface="Comic Sans MS" pitchFamily="66" charset="0"/>
                    </a:rPr>
                    <a:t>4</a:t>
                  </a:r>
                  <a:endParaRPr lang="es-ES" altLang="es-E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6150293" y="5902325"/>
                <a:ext cx="554038" cy="571500"/>
                <a:chOff x="2112" y="1392"/>
                <a:chExt cx="240" cy="240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6</a:t>
                  </a:r>
                </a:p>
              </p:txBody>
            </p:sp>
          </p:grp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600768" y="4645025"/>
                <a:ext cx="1108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4931093" y="4987925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5262881" y="6186010"/>
                <a:ext cx="887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486468" y="4941888"/>
                <a:ext cx="1223963" cy="1152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3915410" y="1177200"/>
              <a:ext cx="517525" cy="528638"/>
              <a:chOff x="768" y="1392"/>
              <a:chExt cx="240" cy="240"/>
            </a:xfrm>
          </p:grpSpPr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dirty="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  <a:endParaRPr lang="es-ES" altLang="es-E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5258951" y="1236165"/>
              <a:ext cx="3152776" cy="1905001"/>
              <a:chOff x="4928712" y="4635102"/>
              <a:chExt cx="3152776" cy="1905001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4928712" y="4635102"/>
                <a:ext cx="517525" cy="528638"/>
                <a:chOff x="2112" y="768"/>
                <a:chExt cx="240" cy="240"/>
              </a:xfrm>
            </p:grpSpPr>
            <p:sp>
              <p:nvSpPr>
                <p:cNvPr id="37" name="Oval 23"/>
                <p:cNvSpPr>
                  <a:spLocks noChangeArrowheads="1"/>
                </p:cNvSpPr>
                <p:nvPr/>
              </p:nvSpPr>
              <p:spPr bwMode="auto">
                <a:xfrm>
                  <a:off x="2112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60" y="816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5446237" y="4846240"/>
                <a:ext cx="8270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3" name="Group 30"/>
              <p:cNvGrpSpPr>
                <a:grpSpLocks/>
              </p:cNvGrpSpPr>
              <p:nvPr/>
            </p:nvGrpSpPr>
            <p:grpSpPr bwMode="auto">
              <a:xfrm>
                <a:off x="6273325" y="4635102"/>
                <a:ext cx="515938" cy="528638"/>
                <a:chOff x="2112" y="1392"/>
                <a:chExt cx="240" cy="240"/>
              </a:xfrm>
            </p:grpSpPr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33"/>
              <p:cNvGrpSpPr>
                <a:grpSpLocks/>
              </p:cNvGrpSpPr>
              <p:nvPr/>
            </p:nvGrpSpPr>
            <p:grpSpPr bwMode="auto">
              <a:xfrm>
                <a:off x="6273325" y="6011465"/>
                <a:ext cx="515938" cy="528638"/>
                <a:chOff x="2112" y="1392"/>
                <a:chExt cx="240" cy="2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dirty="0">
                      <a:solidFill>
                        <a:srgbClr val="000000"/>
                      </a:solidFill>
                      <a:latin typeface="Comic Sans MS" pitchFamily="66" charset="0"/>
                    </a:rPr>
                    <a:t>5</a:t>
                  </a:r>
                  <a:endParaRPr lang="es-ES" altLang="es-E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5" name="Group 36"/>
              <p:cNvGrpSpPr>
                <a:grpSpLocks/>
              </p:cNvGrpSpPr>
              <p:nvPr/>
            </p:nvGrpSpPr>
            <p:grpSpPr bwMode="auto">
              <a:xfrm>
                <a:off x="7565550" y="5270102"/>
                <a:ext cx="515938" cy="528638"/>
                <a:chOff x="3360" y="1056"/>
                <a:chExt cx="240" cy="240"/>
              </a:xfrm>
            </p:grpSpPr>
            <p:sp>
              <p:nvSpPr>
                <p:cNvPr id="29" name="Oval 37"/>
                <p:cNvSpPr>
                  <a:spLocks noChangeArrowheads="1"/>
                </p:cNvSpPr>
                <p:nvPr/>
              </p:nvSpPr>
              <p:spPr bwMode="auto">
                <a:xfrm>
                  <a:off x="3360" y="105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408" y="1103"/>
                  <a:ext cx="192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6746400" y="5066902"/>
                <a:ext cx="819150" cy="414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6532087" y="5163740"/>
                <a:ext cx="0" cy="847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4419597" y="1716882"/>
              <a:ext cx="942857" cy="1185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2978150" y="1420019"/>
              <a:ext cx="937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55503"/>
              </p:ext>
            </p:extLst>
          </p:nvPr>
        </p:nvGraphicFramePr>
        <p:xfrm>
          <a:off x="353898" y="3248819"/>
          <a:ext cx="218192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66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- </a:t>
            </a:r>
            <a:r>
              <a:rPr lang="es-ES" sz="2400" b="1" dirty="0">
                <a:solidFill>
                  <a:srgbClr val="FF0000"/>
                </a:solidFill>
              </a:rPr>
              <a:t>Recorrido en Anchura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557338"/>
            <a:ext cx="8064896" cy="2807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defTabSz="179388">
              <a:lnSpc>
                <a:spcPct val="150000"/>
              </a:lnSpc>
              <a:buFontTx/>
              <a:buNone/>
            </a:pP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Algoritmo:</a:t>
            </a:r>
          </a:p>
          <a:p>
            <a:pPr marL="457200" indent="-457200" algn="just" defTabSz="179388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visita el vértice de partida del recorrido, V.</a:t>
            </a:r>
          </a:p>
          <a:p>
            <a:pPr marL="457200" indent="-457200" algn="just" defTabSz="179388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visitan todos sus vértices adyacentes que no hayan sido visitados. Se continúa así sucesivamente hasta terminar con todos los vértices del grafo.</a:t>
            </a:r>
            <a:endParaRPr lang="es-ES" altLang="es-ES" sz="22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7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– </a:t>
            </a:r>
            <a:r>
              <a:rPr lang="es-ES" altLang="es-ES" sz="2400" b="1" dirty="0">
                <a:solidFill>
                  <a:srgbClr val="FF0000"/>
                </a:solidFill>
              </a:rPr>
              <a:t>Recorrido en Profundidad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762000" y="830091"/>
            <a:ext cx="7649727" cy="2071619"/>
            <a:chOff x="762000" y="1177200"/>
            <a:chExt cx="7649727" cy="2071619"/>
          </a:xfrm>
        </p:grpSpPr>
        <p:grpSp>
          <p:nvGrpSpPr>
            <p:cNvPr id="2" name="1 Grupo"/>
            <p:cNvGrpSpPr/>
            <p:nvPr/>
          </p:nvGrpSpPr>
          <p:grpSpPr>
            <a:xfrm>
              <a:off x="762000" y="1191419"/>
              <a:ext cx="3657600" cy="2057400"/>
              <a:chOff x="3046731" y="4416425"/>
              <a:chExt cx="3657600" cy="2057400"/>
            </a:xfrm>
          </p:grpSpPr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3046731" y="4416425"/>
                <a:ext cx="554038" cy="571500"/>
                <a:chOff x="768" y="768"/>
                <a:chExt cx="240" cy="240"/>
              </a:xfrm>
            </p:grpSpPr>
            <p:sp>
              <p:nvSpPr>
                <p:cNvPr id="45" name="Oval 6"/>
                <p:cNvSpPr>
                  <a:spLocks noChangeArrowheads="1"/>
                </p:cNvSpPr>
                <p:nvPr/>
              </p:nvSpPr>
              <p:spPr bwMode="auto">
                <a:xfrm>
                  <a:off x="768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6" y="816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 b="1">
                      <a:solidFill>
                        <a:srgbClr val="C00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4708843" y="4416425"/>
                <a:ext cx="554038" cy="571500"/>
                <a:chOff x="1488" y="768"/>
                <a:chExt cx="240" cy="240"/>
              </a:xfrm>
            </p:grpSpPr>
            <p:sp>
              <p:nvSpPr>
                <p:cNvPr id="43" name="Oval 9"/>
                <p:cNvSpPr>
                  <a:spLocks noChangeArrowheads="1"/>
                </p:cNvSpPr>
                <p:nvPr/>
              </p:nvSpPr>
              <p:spPr bwMode="auto">
                <a:xfrm>
                  <a:off x="1488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536" y="816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1"/>
              <p:cNvGrpSpPr>
                <a:grpSpLocks/>
              </p:cNvGrpSpPr>
              <p:nvPr/>
            </p:nvGrpSpPr>
            <p:grpSpPr bwMode="auto">
              <a:xfrm>
                <a:off x="4708843" y="5902325"/>
                <a:ext cx="554038" cy="571500"/>
                <a:chOff x="1488" y="1392"/>
                <a:chExt cx="240" cy="240"/>
              </a:xfrm>
            </p:grpSpPr>
            <p:sp>
              <p:nvSpPr>
                <p:cNvPr id="41" name="Oval 12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36" y="1440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dirty="0">
                      <a:solidFill>
                        <a:srgbClr val="000000"/>
                      </a:solidFill>
                      <a:latin typeface="Comic Sans MS" pitchFamily="66" charset="0"/>
                    </a:rPr>
                    <a:t>4</a:t>
                  </a:r>
                  <a:endParaRPr lang="es-ES" altLang="es-E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6150293" y="5902325"/>
                <a:ext cx="554038" cy="571500"/>
                <a:chOff x="2112" y="1392"/>
                <a:chExt cx="240" cy="240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6</a:t>
                  </a:r>
                </a:p>
              </p:txBody>
            </p:sp>
          </p:grp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600768" y="4645025"/>
                <a:ext cx="1108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4931093" y="4987925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5262881" y="6186010"/>
                <a:ext cx="887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3486468" y="4941888"/>
                <a:ext cx="1223963" cy="1152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3915410" y="1177200"/>
              <a:ext cx="517525" cy="528638"/>
              <a:chOff x="768" y="1392"/>
              <a:chExt cx="240" cy="240"/>
            </a:xfrm>
          </p:grpSpPr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dirty="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  <a:endParaRPr lang="es-ES" altLang="es-ES" sz="1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5258951" y="1236165"/>
              <a:ext cx="3152776" cy="1905001"/>
              <a:chOff x="4928712" y="4635102"/>
              <a:chExt cx="3152776" cy="1905001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4928712" y="4635102"/>
                <a:ext cx="517525" cy="528638"/>
                <a:chOff x="2112" y="768"/>
                <a:chExt cx="240" cy="240"/>
              </a:xfrm>
            </p:grpSpPr>
            <p:sp>
              <p:nvSpPr>
                <p:cNvPr id="37" name="Oval 23"/>
                <p:cNvSpPr>
                  <a:spLocks noChangeArrowheads="1"/>
                </p:cNvSpPr>
                <p:nvPr/>
              </p:nvSpPr>
              <p:spPr bwMode="auto">
                <a:xfrm>
                  <a:off x="2112" y="7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60" y="816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5446237" y="4846240"/>
                <a:ext cx="8270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3" name="Group 30"/>
              <p:cNvGrpSpPr>
                <a:grpSpLocks/>
              </p:cNvGrpSpPr>
              <p:nvPr/>
            </p:nvGrpSpPr>
            <p:grpSpPr bwMode="auto">
              <a:xfrm>
                <a:off x="6273325" y="4635102"/>
                <a:ext cx="515938" cy="528638"/>
                <a:chOff x="2112" y="1392"/>
                <a:chExt cx="240" cy="240"/>
              </a:xfrm>
            </p:grpSpPr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33"/>
              <p:cNvGrpSpPr>
                <a:grpSpLocks/>
              </p:cNvGrpSpPr>
              <p:nvPr/>
            </p:nvGrpSpPr>
            <p:grpSpPr bwMode="auto">
              <a:xfrm>
                <a:off x="6273325" y="6011465"/>
                <a:ext cx="515938" cy="528638"/>
                <a:chOff x="2112" y="1392"/>
                <a:chExt cx="240" cy="2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auto">
                <a:xfrm>
                  <a:off x="2112" y="139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60" y="1440"/>
                  <a:ext cx="192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dirty="0">
                      <a:solidFill>
                        <a:srgbClr val="000000"/>
                      </a:solidFill>
                      <a:latin typeface="Comic Sans MS" pitchFamily="66" charset="0"/>
                    </a:rPr>
                    <a:t>5</a:t>
                  </a:r>
                  <a:endParaRPr lang="es-ES" altLang="es-ES" sz="18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5" name="Group 36"/>
              <p:cNvGrpSpPr>
                <a:grpSpLocks/>
              </p:cNvGrpSpPr>
              <p:nvPr/>
            </p:nvGrpSpPr>
            <p:grpSpPr bwMode="auto">
              <a:xfrm>
                <a:off x="7565550" y="5270102"/>
                <a:ext cx="515938" cy="528638"/>
                <a:chOff x="3360" y="1056"/>
                <a:chExt cx="240" cy="240"/>
              </a:xfrm>
            </p:grpSpPr>
            <p:sp>
              <p:nvSpPr>
                <p:cNvPr id="29" name="Oval 37"/>
                <p:cNvSpPr>
                  <a:spLocks noChangeArrowheads="1"/>
                </p:cNvSpPr>
                <p:nvPr/>
              </p:nvSpPr>
              <p:spPr bwMode="auto">
                <a:xfrm>
                  <a:off x="3360" y="105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408" y="1103"/>
                  <a:ext cx="192" cy="1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s-ES" altLang="es-ES" sz="1800">
                      <a:solidFill>
                        <a:srgbClr val="000000"/>
                      </a:solidFill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26" name="Line 39"/>
              <p:cNvSpPr>
                <a:spLocks noChangeShapeType="1"/>
              </p:cNvSpPr>
              <p:nvPr/>
            </p:nvSpPr>
            <p:spPr bwMode="auto">
              <a:xfrm>
                <a:off x="6746400" y="5066902"/>
                <a:ext cx="819150" cy="414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6532087" y="5163740"/>
                <a:ext cx="0" cy="847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4419597" y="1716882"/>
              <a:ext cx="942857" cy="1185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2978150" y="1420019"/>
              <a:ext cx="937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86058"/>
              </p:ext>
            </p:extLst>
          </p:nvPr>
        </p:nvGraphicFramePr>
        <p:xfrm>
          <a:off x="353898" y="3248819"/>
          <a:ext cx="218192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5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- </a:t>
            </a:r>
            <a:r>
              <a:rPr lang="es-ES" sz="2400" b="1" dirty="0">
                <a:solidFill>
                  <a:srgbClr val="FF0000"/>
                </a:solidFill>
              </a:rPr>
              <a:t>Componentes Conexas</a:t>
            </a:r>
            <a:endParaRPr lang="es-ES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84398" y="1412776"/>
            <a:ext cx="7512050" cy="865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ejemplo de grafo NO CONEXO sería el siguiente:</a:t>
            </a: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92963" y="2545514"/>
            <a:ext cx="7467600" cy="2362200"/>
            <a:chOff x="624" y="1968"/>
            <a:chExt cx="4704" cy="1488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624" y="1968"/>
              <a:ext cx="415" cy="400"/>
              <a:chOff x="768" y="768"/>
              <a:chExt cx="240" cy="240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768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816" y="816"/>
                <a:ext cx="19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868" y="1968"/>
              <a:ext cx="414" cy="400"/>
              <a:chOff x="1488" y="768"/>
              <a:chExt cx="240" cy="240"/>
            </a:xfrm>
          </p:grpSpPr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1536" y="816"/>
                <a:ext cx="19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1868" y="3008"/>
              <a:ext cx="414" cy="400"/>
              <a:chOff x="1488" y="1392"/>
              <a:chExt cx="240" cy="240"/>
            </a:xfrm>
          </p:grpSpPr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148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536" y="1440"/>
                <a:ext cx="19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945" y="3008"/>
              <a:ext cx="415" cy="400"/>
              <a:chOff x="2112" y="1392"/>
              <a:chExt cx="240" cy="240"/>
            </a:xfrm>
          </p:grpSpPr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039" y="2128"/>
              <a:ext cx="8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033" y="2368"/>
              <a:ext cx="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282" y="3168"/>
              <a:ext cx="6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975" y="2296"/>
              <a:ext cx="907" cy="8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2884" y="1968"/>
              <a:ext cx="400" cy="413"/>
              <a:chOff x="2112" y="768"/>
              <a:chExt cx="240" cy="240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2112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2160" y="816"/>
                <a:ext cx="19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720" y="3043"/>
              <a:ext cx="401" cy="413"/>
              <a:chOff x="768" y="1392"/>
              <a:chExt cx="240" cy="240"/>
            </a:xfrm>
          </p:grpSpPr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19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284" y="2133"/>
              <a:ext cx="6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3926" y="1968"/>
              <a:ext cx="401" cy="413"/>
              <a:chOff x="2112" y="1392"/>
              <a:chExt cx="240" cy="240"/>
            </a:xfrm>
          </p:grpSpPr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3926" y="3043"/>
              <a:ext cx="401" cy="413"/>
              <a:chOff x="2112" y="1392"/>
              <a:chExt cx="240" cy="240"/>
            </a:xfrm>
          </p:grpSpPr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4927" y="2464"/>
              <a:ext cx="401" cy="413"/>
              <a:chOff x="3360" y="1056"/>
              <a:chExt cx="240" cy="240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3408" y="1103"/>
                <a:ext cx="19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4332" y="2251"/>
              <a:ext cx="635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4126" y="2381"/>
              <a:ext cx="0" cy="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1111" y="2251"/>
              <a:ext cx="1769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7512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930" y="1234735"/>
            <a:ext cx="8286750" cy="719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componentes conexas del grafo anterior son las siguientes:</a:t>
            </a: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470343" y="2349500"/>
            <a:ext cx="5943600" cy="4124325"/>
            <a:chOff x="975" y="1434"/>
            <a:chExt cx="3744" cy="2598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968" y="2736"/>
              <a:ext cx="349" cy="360"/>
              <a:chOff x="768" y="768"/>
              <a:chExt cx="240" cy="240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768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auto">
              <a:xfrm>
                <a:off x="816" y="816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015" y="2736"/>
              <a:ext cx="349" cy="360"/>
              <a:chOff x="1488" y="768"/>
              <a:chExt cx="240" cy="240"/>
            </a:xfrm>
          </p:grpSpPr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1536" y="816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015" y="3672"/>
              <a:ext cx="349" cy="360"/>
              <a:chOff x="1488" y="1392"/>
              <a:chExt cx="240" cy="240"/>
            </a:xfrm>
          </p:grpSpPr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148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536" y="144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5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923" y="3672"/>
              <a:ext cx="349" cy="360"/>
              <a:chOff x="2112" y="1392"/>
              <a:chExt cx="240" cy="240"/>
            </a:xfrm>
          </p:grpSpPr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317" y="2880"/>
              <a:ext cx="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155" y="309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364" y="3816"/>
              <a:ext cx="5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245" y="3067"/>
              <a:ext cx="771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2733" y="1434"/>
              <a:ext cx="326" cy="333"/>
              <a:chOff x="2112" y="768"/>
              <a:chExt cx="240" cy="240"/>
            </a:xfrm>
          </p:grpSpPr>
          <p:sp>
            <p:nvSpPr>
              <p:cNvPr id="35" name="Oval 23"/>
              <p:cNvSpPr>
                <a:spLocks noChangeArrowheads="1"/>
              </p:cNvSpPr>
              <p:nvPr/>
            </p:nvSpPr>
            <p:spPr bwMode="auto">
              <a:xfrm>
                <a:off x="2112" y="768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2160" y="816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975" y="2301"/>
              <a:ext cx="326" cy="333"/>
              <a:chOff x="768" y="1392"/>
              <a:chExt cx="240" cy="240"/>
            </a:xfrm>
          </p:grpSpPr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768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816" y="1440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059" y="1567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3580" y="1434"/>
              <a:ext cx="325" cy="333"/>
              <a:chOff x="2112" y="1392"/>
              <a:chExt cx="240" cy="240"/>
            </a:xfrm>
          </p:grpSpPr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3580" y="2301"/>
              <a:ext cx="325" cy="333"/>
              <a:chOff x="2112" y="1392"/>
              <a:chExt cx="240" cy="240"/>
            </a:xfrm>
          </p:grpSpPr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0" name="Text Box 35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19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4394" y="1834"/>
              <a:ext cx="325" cy="333"/>
              <a:chOff x="3360" y="1056"/>
              <a:chExt cx="240" cy="240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3360" y="1056"/>
                <a:ext cx="240" cy="2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3408" y="1103"/>
                <a:ext cx="19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s-ES" altLang="es-ES" sz="1800">
                    <a:solidFill>
                      <a:srgbClr val="000000"/>
                    </a:solidFill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3878" y="1706"/>
              <a:ext cx="516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3743" y="1767"/>
              <a:ext cx="0" cy="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1247" y="1661"/>
              <a:ext cx="1486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6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 - </a:t>
            </a:r>
            <a:r>
              <a:rPr lang="es-ES" sz="2400" b="1" dirty="0">
                <a:solidFill>
                  <a:srgbClr val="FF0000"/>
                </a:solidFill>
              </a:rPr>
              <a:t>Componentes Conexas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77512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Matrices de Adyacencia</a:t>
            </a:r>
            <a:endParaRPr lang="es-ES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564977"/>
            <a:ext cx="8280920" cy="20153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el grafo G = (V, E) donde V = { V0, V1, V2, . . ., Vn-1}.</a:t>
            </a:r>
          </a:p>
          <a:p>
            <a:pPr marL="0" indent="0" algn="just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s-ES_tradnl" alt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matriz de adyacencia</a:t>
            </a:r>
            <a:r>
              <a:rPr lang="es-ES_tradnl" altLang="es-E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 será una matriz A de n x n elementos, cada uno de los cuales toma valores lógicos:</a:t>
            </a:r>
            <a:endParaRPr lang="es-ES" altLang="es-E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endParaRPr lang="es-ES_tradnl" altLang="es-E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s-ES_tradnl" alt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	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[V</a:t>
            </a:r>
            <a:r>
              <a:rPr lang="es-ES_tradnl" altLang="es-ES" sz="1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altLang="es-ES" sz="18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_tradnl" altLang="es-ES" sz="14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fr-FR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s-ES" altLang="es-ES" sz="18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n-GB" alt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GB" altLang="es-E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GB" alt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s-ES_tradnl" alt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0	</a:t>
            </a:r>
            <a:r>
              <a:rPr lang="es-ES_tradnl" altLang="es-E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caso contrario</a:t>
            </a:r>
            <a:endParaRPr lang="es-ES" altLang="es-ES" sz="18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r>
              <a:rPr lang="es-ES_tradnl" alt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alt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8900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tabLst>
                <a:tab pos="1139825" algn="l"/>
                <a:tab pos="1428750" algn="l"/>
              </a:tabLst>
            </a:pPr>
            <a:endParaRPr lang="es-ES" alt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1537383" y="21336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1107512" y="3691051"/>
            <a:ext cx="2667000" cy="1371600"/>
            <a:chOff x="720" y="2976"/>
            <a:chExt cx="1680" cy="864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20" y="3600"/>
              <a:ext cx="255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484" y="3600"/>
              <a:ext cx="254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0" y="2976"/>
              <a:ext cx="255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56" y="3016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400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484" y="2976"/>
              <a:ext cx="254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527" y="3008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400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145" y="2976"/>
              <a:ext cx="255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180" y="3008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400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48" y="3640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400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511" y="3640"/>
              <a:ext cx="2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400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975" y="3072"/>
              <a:ext cx="5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738" y="3072"/>
              <a:ext cx="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610" y="3227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975" y="3696"/>
              <a:ext cx="5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687" y="3168"/>
              <a:ext cx="45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975" y="3168"/>
              <a:ext cx="54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2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4379"/>
              </p:ext>
            </p:extLst>
          </p:nvPr>
        </p:nvGraphicFramePr>
        <p:xfrm>
          <a:off x="5442525" y="2459036"/>
          <a:ext cx="3076575" cy="2570164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 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CCECFF"/>
                        </a:buClr>
                        <a:defRPr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00FF"/>
                        </a:buClr>
                        <a:defRPr sz="16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defRPr sz="1400">
                          <a:solidFill>
                            <a:srgbClr val="0000FF"/>
                          </a:solidFill>
                          <a:latin typeface="Comic Sans MS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395536" y="5375786"/>
            <a:ext cx="8410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adyacencia 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matriz en la que se indican las conexiones existentes entre los vértices del grafo. Para grafos no dirigidos, la matriz será simétrica.</a:t>
            </a:r>
          </a:p>
        </p:txBody>
      </p:sp>
    </p:spTree>
    <p:extLst>
      <p:ext uri="{BB962C8B-B14F-4D97-AF65-F5344CB8AC3E}">
        <p14:creationId xmlns:p14="http://schemas.microsoft.com/office/powerpoint/2010/main" val="167951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Matrices de Adyacencia</a:t>
            </a:r>
            <a:endParaRPr lang="es-ES" sz="2800" b="1" dirty="0"/>
          </a:p>
        </p:txBody>
      </p:sp>
      <p:sp>
        <p:nvSpPr>
          <p:cNvPr id="2" name="1 Rectángulo"/>
          <p:cNvSpPr/>
          <p:nvPr/>
        </p:nvSpPr>
        <p:spPr>
          <a:xfrm>
            <a:off x="696910" y="764704"/>
            <a:ext cx="7907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nodos se identifican por su posición (índice en un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87624" y="1556792"/>
            <a:ext cx="6264696" cy="485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Grafo();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incluir_arco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origen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 final) {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[origen][final] = true;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borrar_arco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origen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 final) {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cAricos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[origen][final] = false;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6088"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array&lt;array&lt;bool, N&gt;, N&gt;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46088"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array&lt;bool, N&gt;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cVertices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set </a:t>
            </a:r>
            <a:r>
              <a:rPr lang="en-US" sz="2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valdría</a:t>
            </a: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s-E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Matrices de Adyacencia</a:t>
            </a:r>
            <a:endParaRPr lang="es-ES" sz="28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712787"/>
            <a:ext cx="8640960" cy="574054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288925">
              <a:lnSpc>
                <a:spcPct val="120000"/>
              </a:lnSpc>
              <a:buClr>
                <a:srgbClr val="000099"/>
              </a:buClr>
              <a:buNone/>
            </a:pPr>
            <a:r>
              <a:rPr lang="es-ES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r>
              <a:rPr lang="es-ES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la </a:t>
            </a:r>
            <a:r>
              <a:rPr lang="es-ES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adyacencia </a:t>
            </a: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son:</a:t>
            </a:r>
          </a:p>
          <a:p>
            <a:pPr marL="533400" lvl="1" indent="-354013" algn="just" defTabSz="288925">
              <a:lnSpc>
                <a:spcPct val="120000"/>
              </a:lnSpc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orden de eficiencia de las operaciones de obtención de un arco y del coste asociado, cuando existe.</a:t>
            </a:r>
          </a:p>
          <a:p>
            <a:pPr marL="533400" lvl="1" indent="-354013" algn="just" defTabSz="288925">
              <a:lnSpc>
                <a:spcPct val="120000"/>
              </a:lnSpc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comprobación de conexión entre dos vértices cualesquiera es independiente del número de vértices y de arcos del grafo. </a:t>
            </a:r>
          </a:p>
          <a:p>
            <a:pPr marL="0" indent="0" algn="just" defTabSz="288925">
              <a:lnSpc>
                <a:spcPct val="120000"/>
              </a:lnSpc>
              <a:buFont typeface="Wingdings" pitchFamily="2" charset="2"/>
              <a:buNone/>
            </a:pPr>
            <a:r>
              <a:rPr lang="es-ES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grandes inconvenientes</a:t>
            </a: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justifican la existencia de otra representación, : </a:t>
            </a:r>
          </a:p>
          <a:p>
            <a:pPr marL="533400" lvl="1" indent="-354013" algn="just" defTabSz="288925">
              <a:lnSpc>
                <a:spcPct val="120000"/>
              </a:lnSpc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orientada hacia grafos que no modifica el número de sus vértices. Una matriz no permite que se supriman filas o columnas. </a:t>
            </a:r>
          </a:p>
          <a:p>
            <a:pPr marL="533400" lvl="1" indent="-354013" algn="just" defTabSz="288925">
              <a:lnSpc>
                <a:spcPct val="120000"/>
              </a:lnSpc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s-ES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producir un gran derroche de memoria en grafos poco densos, con gran número de vértices y escaso número de arcos. </a:t>
            </a:r>
          </a:p>
        </p:txBody>
      </p:sp>
    </p:spTree>
    <p:extLst>
      <p:ext uri="{BB962C8B-B14F-4D97-AF65-F5344CB8AC3E}">
        <p14:creationId xmlns:p14="http://schemas.microsoft.com/office/powerpoint/2010/main" val="183494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9569"/>
            <a:ext cx="1907704" cy="8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5220072" y="6137821"/>
            <a:ext cx="3923928" cy="720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3589338" algn="r"/>
              </a:tabLst>
              <a:defRPr/>
            </a:pPr>
            <a:r>
              <a:rPr lang="es-ES" sz="3600" b="1" cap="all" dirty="0"/>
              <a:t>	Índice</a:t>
            </a:r>
          </a:p>
        </p:txBody>
      </p:sp>
      <p:sp>
        <p:nvSpPr>
          <p:cNvPr id="6" name="2 Marcador de contenido"/>
          <p:cNvSpPr>
            <a:spLocks/>
          </p:cNvSpPr>
          <p:nvPr/>
        </p:nvSpPr>
        <p:spPr bwMode="auto">
          <a:xfrm>
            <a:off x="692602" y="629878"/>
            <a:ext cx="640871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marL="0" indent="0" eaLnBrk="1" hangingPunct="1">
              <a:lnSpc>
                <a:spcPct val="115000"/>
              </a:lnSpc>
              <a:buClrTx/>
              <a:buNone/>
            </a:pPr>
            <a:r>
              <a:rPr lang="es-ES" altLang="es-ES" sz="2800" b="1" dirty="0">
                <a:latin typeface="+mn-lt"/>
              </a:rPr>
              <a:t>T3. Tipos Abstractos de Datos (TAD)</a:t>
            </a: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800" b="1" dirty="0">
                <a:latin typeface="+mn-lt"/>
              </a:rPr>
              <a:t>Grafos.</a:t>
            </a:r>
          </a:p>
          <a:p>
            <a:pPr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+mn-lt"/>
              </a:rPr>
              <a:t>Introducción</a:t>
            </a:r>
          </a:p>
          <a:p>
            <a:pPr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+mn-lt"/>
              </a:rPr>
              <a:t>Definiciones básicas</a:t>
            </a:r>
          </a:p>
          <a:p>
            <a:pPr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+mn-lt"/>
              </a:rPr>
              <a:t>Implementación de grafos:</a:t>
            </a:r>
          </a:p>
          <a:p>
            <a:pPr lvl="2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600" dirty="0">
                <a:latin typeface="+mn-lt"/>
              </a:rPr>
              <a:t>Matrices de Adyacencia</a:t>
            </a:r>
          </a:p>
          <a:p>
            <a:pPr lvl="2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s-ES" altLang="es-ES" sz="2600" dirty="0">
                <a:latin typeface="+mn-lt"/>
              </a:rPr>
              <a:t>Listas de Adyacencia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28" y="4942637"/>
            <a:ext cx="3024336" cy="1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3127">
            <a:off x="5790693" y="1916667"/>
            <a:ext cx="2774311" cy="236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09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Listas de Adyacencia</a:t>
            </a:r>
            <a:endParaRPr lang="es-ES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1177954" y="690499"/>
            <a:ext cx="6264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</a:t>
            </a:r>
            <a:r>
              <a:rPr lang="es-ES" sz="2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sets necesarios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6088"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 w;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métodos necesarios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4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Listas de Adyacencia</a:t>
            </a:r>
            <a:endParaRPr lang="es-ES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1187624" y="765244"/>
            <a:ext cx="6264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listaVertices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ppio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listaVertices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ppio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){}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métodos necesarios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datoV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listaVertices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cAdy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métodos necesarios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636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Listas de Adyacencia</a:t>
            </a:r>
            <a:endParaRPr lang="es-ES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1177954" y="690499"/>
            <a:ext cx="62646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métodos necesarios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listaArcos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nodoA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ppio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listaArcos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ppio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nullptr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){}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// métodos necesarios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s-E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4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mediante Listas de Adyacencia</a:t>
            </a:r>
            <a:endParaRPr lang="es-ES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1187624" y="987034"/>
            <a:ext cx="62646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Grafo();</a:t>
            </a:r>
          </a:p>
          <a:p>
            <a:pPr lvl="1">
              <a:lnSpc>
                <a:spcPct val="120000"/>
              </a:lnSpc>
            </a:pPr>
            <a:r>
              <a:rPr lang="es-E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métodos necesarios</a:t>
            </a:r>
          </a:p>
          <a:p>
            <a:pPr>
              <a:lnSpc>
                <a:spcPct val="120000"/>
              </a:lnSpc>
            </a:pP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6088">
              <a:lnSpc>
                <a:spcPct val="120000"/>
              </a:lnSpc>
            </a:pP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listaArcos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46088">
              <a:lnSpc>
                <a:spcPct val="120000"/>
              </a:lnSpc>
            </a:pPr>
            <a:r>
              <a:rPr lang="en-US" sz="2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listaVertices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cVertices</a:t>
            </a: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s-ES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Introducción</a:t>
            </a:r>
            <a:endParaRPr lang="es-ES" sz="2800" b="1" dirty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71434" y="1124744"/>
            <a:ext cx="784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G</a:t>
            </a: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representa por </a:t>
            </a:r>
            <a:r>
              <a:rPr lang="es-ES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= (V, E)</a:t>
            </a: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</a:t>
            </a:r>
            <a:r>
              <a:rPr lang="es-ES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el </a:t>
            </a:r>
            <a:r>
              <a:rPr lang="es-ES" altLang="es-ES" sz="2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vértices </a:t>
            </a:r>
            <a:r>
              <a:rPr lang="es-ES" altLang="es-ES" sz="22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altLang="es-E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nodos</a:t>
            </a:r>
            <a:r>
              <a:rPr lang="es-ES" altLang="es-ES" sz="2200" b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conjunto de </a:t>
            </a:r>
            <a:r>
              <a:rPr lang="es-ES" altLang="es-ES" sz="2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</a:t>
            </a:r>
            <a:r>
              <a:rPr lang="es-ES" altLang="es-ES" sz="2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2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altLang="es-ES" sz="2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2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aristas</a:t>
            </a:r>
            <a:r>
              <a:rPr lang="es-ES" altLang="es-ES" sz="2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066800" y="3429000"/>
            <a:ext cx="117475" cy="1778000"/>
            <a:chOff x="1296" y="480"/>
            <a:chExt cx="96" cy="1392"/>
          </a:xfrm>
        </p:grpSpPr>
        <p:cxnSp>
          <p:nvCxnSpPr>
            <p:cNvPr id="32" name="AutoShape 6"/>
            <p:cNvCxnSpPr>
              <a:cxnSpLocks noChangeShapeType="1"/>
            </p:cNvCxnSpPr>
            <p:nvPr/>
          </p:nvCxnSpPr>
          <p:spPr bwMode="auto">
            <a:xfrm>
              <a:off x="1344" y="576"/>
              <a:ext cx="1" cy="1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1296" y="480"/>
              <a:ext cx="96" cy="96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4" name="AutoShape 8"/>
            <p:cNvSpPr>
              <a:spLocks noChangeArrowheads="1"/>
            </p:cNvSpPr>
            <p:nvPr/>
          </p:nvSpPr>
          <p:spPr bwMode="auto">
            <a:xfrm>
              <a:off x="1296" y="1776"/>
              <a:ext cx="96" cy="96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5" name="Group 152"/>
          <p:cNvGrpSpPr>
            <a:grpSpLocks/>
          </p:cNvGrpSpPr>
          <p:nvPr/>
        </p:nvGrpSpPr>
        <p:grpSpPr bwMode="auto">
          <a:xfrm>
            <a:off x="2025650" y="3429000"/>
            <a:ext cx="1325563" cy="1778000"/>
            <a:chOff x="1276" y="2160"/>
            <a:chExt cx="835" cy="1120"/>
          </a:xfrm>
        </p:grpSpPr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631" y="2160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" name="AutoShape 11"/>
            <p:cNvSpPr>
              <a:spLocks noChangeArrowheads="1"/>
            </p:cNvSpPr>
            <p:nvPr/>
          </p:nvSpPr>
          <p:spPr bwMode="auto">
            <a:xfrm>
              <a:off x="1333" y="2585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" name="AutoShape 12"/>
            <p:cNvSpPr>
              <a:spLocks noChangeArrowheads="1"/>
            </p:cNvSpPr>
            <p:nvPr/>
          </p:nvSpPr>
          <p:spPr bwMode="auto">
            <a:xfrm>
              <a:off x="1929" y="2585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1631" y="3203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H="1">
              <a:off x="1387" y="2225"/>
              <a:ext cx="247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705" y="2221"/>
              <a:ext cx="247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370" y="2662"/>
              <a:ext cx="298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1668" y="2662"/>
              <a:ext cx="298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1276" y="2404"/>
              <a:ext cx="2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altLang="es-ES" sz="1200" b="0">
                  <a:solidFill>
                    <a:srgbClr val="000000"/>
                  </a:solidFill>
                </a:rPr>
                <a:t>V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1776" y="2400"/>
              <a:ext cx="3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altLang="es-ES" sz="1200" b="0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46" name="Group 159"/>
          <p:cNvGrpSpPr>
            <a:grpSpLocks/>
          </p:cNvGrpSpPr>
          <p:nvPr/>
        </p:nvGrpSpPr>
        <p:grpSpPr bwMode="auto">
          <a:xfrm>
            <a:off x="6469063" y="3424238"/>
            <a:ext cx="1498600" cy="1897062"/>
            <a:chOff x="4075" y="2157"/>
            <a:chExt cx="944" cy="1195"/>
          </a:xfrm>
        </p:grpSpPr>
        <p:sp>
          <p:nvSpPr>
            <p:cNvPr id="47" name="AutoShape 26"/>
            <p:cNvSpPr>
              <a:spLocks noChangeArrowheads="1"/>
            </p:cNvSpPr>
            <p:nvPr/>
          </p:nvSpPr>
          <p:spPr bwMode="auto">
            <a:xfrm>
              <a:off x="4650" y="2157"/>
              <a:ext cx="75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8" name="AutoShape 27"/>
            <p:cNvSpPr>
              <a:spLocks noChangeArrowheads="1"/>
            </p:cNvSpPr>
            <p:nvPr/>
          </p:nvSpPr>
          <p:spPr bwMode="auto">
            <a:xfrm>
              <a:off x="4320" y="2657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" name="AutoShape 28"/>
            <p:cNvSpPr>
              <a:spLocks noChangeArrowheads="1"/>
            </p:cNvSpPr>
            <p:nvPr/>
          </p:nvSpPr>
          <p:spPr bwMode="auto">
            <a:xfrm>
              <a:off x="4075" y="2657"/>
              <a:ext cx="75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" name="AutoShape 29"/>
            <p:cNvSpPr>
              <a:spLocks noChangeArrowheads="1"/>
            </p:cNvSpPr>
            <p:nvPr/>
          </p:nvSpPr>
          <p:spPr bwMode="auto">
            <a:xfrm>
              <a:off x="4638" y="3275"/>
              <a:ext cx="75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" name="AutoShape 31"/>
            <p:cNvSpPr>
              <a:spLocks noChangeArrowheads="1"/>
            </p:cNvSpPr>
            <p:nvPr/>
          </p:nvSpPr>
          <p:spPr bwMode="auto">
            <a:xfrm>
              <a:off x="4945" y="2659"/>
              <a:ext cx="74" cy="78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52" name="AutoShape 38"/>
            <p:cNvCxnSpPr>
              <a:cxnSpLocks noChangeShapeType="1"/>
              <a:stCxn id="47" idx="2"/>
              <a:endCxn id="49" idx="0"/>
            </p:cNvCxnSpPr>
            <p:nvPr/>
          </p:nvCxnSpPr>
          <p:spPr bwMode="auto">
            <a:xfrm flipH="1">
              <a:off x="4113" y="2196"/>
              <a:ext cx="537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9"/>
            <p:cNvCxnSpPr>
              <a:cxnSpLocks noChangeShapeType="1"/>
              <a:stCxn id="47" idx="3"/>
              <a:endCxn id="48" idx="0"/>
            </p:cNvCxnSpPr>
            <p:nvPr/>
          </p:nvCxnSpPr>
          <p:spPr bwMode="auto">
            <a:xfrm flipH="1">
              <a:off x="4357" y="2223"/>
              <a:ext cx="304" cy="4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0"/>
            <p:cNvCxnSpPr>
              <a:cxnSpLocks noChangeShapeType="1"/>
              <a:stCxn id="47" idx="5"/>
              <a:endCxn id="51" idx="0"/>
            </p:cNvCxnSpPr>
            <p:nvPr/>
          </p:nvCxnSpPr>
          <p:spPr bwMode="auto">
            <a:xfrm>
              <a:off x="4714" y="2223"/>
              <a:ext cx="268" cy="4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"/>
            <p:cNvCxnSpPr>
              <a:cxnSpLocks noChangeShapeType="1"/>
              <a:stCxn id="49" idx="4"/>
              <a:endCxn id="50" idx="1"/>
            </p:cNvCxnSpPr>
            <p:nvPr/>
          </p:nvCxnSpPr>
          <p:spPr bwMode="auto">
            <a:xfrm>
              <a:off x="4113" y="2734"/>
              <a:ext cx="536" cy="5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42"/>
            <p:cNvCxnSpPr>
              <a:cxnSpLocks noChangeShapeType="1"/>
              <a:stCxn id="48" idx="4"/>
              <a:endCxn id="50" idx="0"/>
            </p:cNvCxnSpPr>
            <p:nvPr/>
          </p:nvCxnSpPr>
          <p:spPr bwMode="auto">
            <a:xfrm>
              <a:off x="4357" y="2734"/>
              <a:ext cx="319" cy="5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43"/>
            <p:cNvCxnSpPr>
              <a:cxnSpLocks noChangeShapeType="1"/>
              <a:stCxn id="51" idx="4"/>
              <a:endCxn id="50" idx="0"/>
            </p:cNvCxnSpPr>
            <p:nvPr/>
          </p:nvCxnSpPr>
          <p:spPr bwMode="auto">
            <a:xfrm flipH="1">
              <a:off x="4676" y="2737"/>
              <a:ext cx="306" cy="5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4417" y="2481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altLang="es-ES" b="0" dirty="0">
                  <a:solidFill>
                    <a:srgbClr val="000000"/>
                  </a:solidFill>
                </a:rPr>
                <a:t>.  .  .</a:t>
              </a:r>
            </a:p>
          </p:txBody>
        </p:sp>
      </p:grpSp>
      <p:sp>
        <p:nvSpPr>
          <p:cNvPr id="59" name="Rectangle 139"/>
          <p:cNvSpPr>
            <a:spLocks noChangeArrowheads="1"/>
          </p:cNvSpPr>
          <p:nvPr/>
        </p:nvSpPr>
        <p:spPr bwMode="auto">
          <a:xfrm>
            <a:off x="609600" y="5486400"/>
            <a:ext cx="79248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428750" algn="l"/>
                <a:tab pos="3244850" algn="l"/>
                <a:tab pos="4375150" algn="l"/>
                <a:tab pos="63849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tabLst>
                <a:tab pos="1698625" algn="l"/>
                <a:tab pos="3406775" algn="l"/>
                <a:tab pos="4484688" algn="l"/>
                <a:tab pos="6281738" algn="l"/>
              </a:tabLst>
            </a:pPr>
            <a:r>
              <a:rPr lang="en-GB" altLang="es-ES" sz="1800" i="1" dirty="0" err="1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secuencia</a:t>
            </a:r>
            <a:r>
              <a:rPr lang="en-GB" altLang="es-ES" sz="1800" i="1" dirty="0">
                <a:solidFill>
                  <a:srgbClr val="0000CC"/>
                </a:solidFill>
                <a:latin typeface="Comic Sans MS" pitchFamily="66" charset="0"/>
                <a:cs typeface="Times New Roman" pitchFamily="18" charset="0"/>
              </a:rPr>
              <a:t>	if-else	while	do-while	switch-case</a:t>
            </a:r>
            <a:endParaRPr lang="es-ES" altLang="es-ES" sz="1800" i="1" dirty="0">
              <a:solidFill>
                <a:srgbClr val="0000CC"/>
              </a:solidFill>
              <a:cs typeface="Times New Roman" pitchFamily="18" charset="0"/>
            </a:endParaRPr>
          </a:p>
          <a:p>
            <a:pPr eaLnBrk="0" hangingPunct="0"/>
            <a:endParaRPr lang="es-ES" altLang="es-ES" sz="1600" b="0" dirty="0">
              <a:solidFill>
                <a:srgbClr val="0000CC"/>
              </a:solidFill>
            </a:endParaRPr>
          </a:p>
        </p:txBody>
      </p:sp>
      <p:grpSp>
        <p:nvGrpSpPr>
          <p:cNvPr id="60" name="Group 157"/>
          <p:cNvGrpSpPr>
            <a:grpSpLocks/>
          </p:cNvGrpSpPr>
          <p:nvPr/>
        </p:nvGrpSpPr>
        <p:grpSpPr bwMode="auto">
          <a:xfrm>
            <a:off x="5308600" y="3403600"/>
            <a:ext cx="592138" cy="1873250"/>
            <a:chOff x="3344" y="2144"/>
            <a:chExt cx="373" cy="1180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3461" y="2144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>
              <a:off x="3461" y="2668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3" name="AutoShape 30"/>
            <p:cNvSpPr>
              <a:spLocks noChangeArrowheads="1"/>
            </p:cNvSpPr>
            <p:nvPr/>
          </p:nvSpPr>
          <p:spPr bwMode="auto">
            <a:xfrm>
              <a:off x="3461" y="3247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64" name="AutoShape 35"/>
            <p:cNvCxnSpPr>
              <a:cxnSpLocks noChangeShapeType="1"/>
              <a:stCxn id="61" idx="4"/>
              <a:endCxn id="62" idx="0"/>
            </p:cNvCxnSpPr>
            <p:nvPr/>
          </p:nvCxnSpPr>
          <p:spPr bwMode="auto">
            <a:xfrm rot="5400000">
              <a:off x="3274" y="2445"/>
              <a:ext cx="4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6"/>
            <p:cNvCxnSpPr>
              <a:cxnSpLocks noChangeShapeType="1"/>
              <a:stCxn id="62" idx="6"/>
              <a:endCxn id="61" idx="6"/>
            </p:cNvCxnSpPr>
            <p:nvPr/>
          </p:nvCxnSpPr>
          <p:spPr bwMode="auto">
            <a:xfrm flipV="1">
              <a:off x="3535" y="2183"/>
              <a:ext cx="1" cy="52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37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>
              <a:off x="3498" y="2745"/>
              <a:ext cx="0" cy="5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48"/>
            <p:cNvSpPr txBox="1">
              <a:spLocks noChangeArrowheads="1"/>
            </p:cNvSpPr>
            <p:nvPr/>
          </p:nvSpPr>
          <p:spPr bwMode="auto">
            <a:xfrm>
              <a:off x="3344" y="2811"/>
              <a:ext cx="1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es-ES" altLang="es-ES" sz="1200" b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8" name="Rectangle 144"/>
            <p:cNvSpPr>
              <a:spLocks noChangeArrowheads="1"/>
            </p:cNvSpPr>
            <p:nvPr/>
          </p:nvSpPr>
          <p:spPr bwMode="auto">
            <a:xfrm>
              <a:off x="3532" y="240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altLang="es-ES" sz="1200" b="0">
                  <a:solidFill>
                    <a:srgbClr val="000000"/>
                  </a:solidFill>
                </a:rPr>
                <a:t>V</a:t>
              </a:r>
            </a:p>
          </p:txBody>
        </p:sp>
      </p:grpSp>
      <p:grpSp>
        <p:nvGrpSpPr>
          <p:cNvPr id="69" name="Group 158"/>
          <p:cNvGrpSpPr>
            <a:grpSpLocks/>
          </p:cNvGrpSpPr>
          <p:nvPr/>
        </p:nvGrpSpPr>
        <p:grpSpPr bwMode="auto">
          <a:xfrm>
            <a:off x="3886200" y="3436938"/>
            <a:ext cx="588963" cy="1827212"/>
            <a:chOff x="2448" y="2165"/>
            <a:chExt cx="371" cy="1151"/>
          </a:xfrm>
        </p:grpSpPr>
        <p:sp>
          <p:nvSpPr>
            <p:cNvPr id="70" name="AutoShape 21"/>
            <p:cNvSpPr>
              <a:spLocks noChangeArrowheads="1"/>
            </p:cNvSpPr>
            <p:nvPr/>
          </p:nvSpPr>
          <p:spPr bwMode="auto">
            <a:xfrm>
              <a:off x="2744" y="2165"/>
              <a:ext cx="75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" name="AutoShape 22"/>
            <p:cNvSpPr>
              <a:spLocks noChangeArrowheads="1"/>
            </p:cNvSpPr>
            <p:nvPr/>
          </p:nvSpPr>
          <p:spPr bwMode="auto">
            <a:xfrm>
              <a:off x="2717" y="2660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" name="AutoShape 23"/>
            <p:cNvSpPr>
              <a:spLocks noChangeArrowheads="1"/>
            </p:cNvSpPr>
            <p:nvPr/>
          </p:nvSpPr>
          <p:spPr bwMode="auto">
            <a:xfrm>
              <a:off x="2709" y="3239"/>
              <a:ext cx="74" cy="77"/>
            </a:xfrm>
            <a:prstGeom prst="flowChartConnector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73" name="AutoShape 33"/>
            <p:cNvCxnSpPr>
              <a:cxnSpLocks noChangeShapeType="1"/>
              <a:stCxn id="70" idx="2"/>
              <a:endCxn id="72" idx="2"/>
            </p:cNvCxnSpPr>
            <p:nvPr/>
          </p:nvCxnSpPr>
          <p:spPr bwMode="auto">
            <a:xfrm rot="10800000" flipV="1">
              <a:off x="2709" y="2204"/>
              <a:ext cx="35" cy="1074"/>
            </a:xfrm>
            <a:prstGeom prst="curvedConnector3">
              <a:avLst>
                <a:gd name="adj1" fmla="val 82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34"/>
            <p:cNvCxnSpPr>
              <a:cxnSpLocks noChangeShapeType="1"/>
              <a:stCxn id="70" idx="2"/>
              <a:endCxn id="71" idx="2"/>
            </p:cNvCxnSpPr>
            <p:nvPr/>
          </p:nvCxnSpPr>
          <p:spPr bwMode="auto">
            <a:xfrm rot="10800000" flipV="1">
              <a:off x="2717" y="2204"/>
              <a:ext cx="27" cy="495"/>
            </a:xfrm>
            <a:prstGeom prst="curvedConnector3">
              <a:avLst>
                <a:gd name="adj1" fmla="val 633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2448" y="2806"/>
              <a:ext cx="1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200" b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2544" y="2400"/>
              <a:ext cx="1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s-ES" altLang="es-ES" sz="1200" b="0">
                  <a:solidFill>
                    <a:srgbClr val="000000"/>
                  </a:solidFill>
                </a:rPr>
                <a:t>V</a:t>
              </a:r>
            </a:p>
          </p:txBody>
        </p:sp>
        <p:cxnSp>
          <p:nvCxnSpPr>
            <p:cNvPr id="77" name="AutoShape 149"/>
            <p:cNvCxnSpPr>
              <a:cxnSpLocks noChangeShapeType="1"/>
              <a:stCxn id="70" idx="6"/>
              <a:endCxn id="71" idx="6"/>
            </p:cNvCxnSpPr>
            <p:nvPr/>
          </p:nvCxnSpPr>
          <p:spPr bwMode="auto">
            <a:xfrm flipH="1">
              <a:off x="2791" y="2204"/>
              <a:ext cx="28" cy="495"/>
            </a:xfrm>
            <a:prstGeom prst="curvedConnector3">
              <a:avLst>
                <a:gd name="adj1" fmla="val -510713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105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Introducción</a:t>
            </a:r>
            <a:endParaRPr lang="es-ES" sz="28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46919" y="1511300"/>
            <a:ext cx="7345362" cy="1079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74625" algn="l"/>
                <a:tab pos="4484688" algn="l"/>
              </a:tabLst>
            </a:pPr>
            <a:r>
              <a:rPr lang="es-ES" altLang="es-E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altLang="es-ES" sz="2200" i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no dirigido	Grafo dirigido</a:t>
            </a:r>
            <a:r>
              <a:rPr lang="es-ES" alt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476375" y="2133600"/>
            <a:ext cx="6248400" cy="2286000"/>
            <a:chOff x="2606" y="6255"/>
            <a:chExt cx="7059" cy="1810"/>
          </a:xfrm>
        </p:grpSpPr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2606" y="6255"/>
              <a:ext cx="2353" cy="1810"/>
              <a:chOff x="3330" y="5786"/>
              <a:chExt cx="2353" cy="1810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5140" y="5786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3342" y="5786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5" name="AutoShape 7"/>
              <p:cNvSpPr>
                <a:spLocks noChangeArrowheads="1"/>
              </p:cNvSpPr>
              <p:nvPr/>
            </p:nvSpPr>
            <p:spPr bwMode="auto">
              <a:xfrm>
                <a:off x="5140" y="7234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D</a:t>
                </a:r>
              </a:p>
            </p:txBody>
          </p:sp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3330" y="7234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3873" y="5967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5321" y="6148"/>
                <a:ext cx="0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873" y="7415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>
                <a:off x="3873" y="6148"/>
                <a:ext cx="1267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7312" y="6255"/>
              <a:ext cx="2353" cy="1810"/>
              <a:chOff x="7312" y="6255"/>
              <a:chExt cx="2353" cy="1810"/>
            </a:xfrm>
          </p:grpSpPr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9122" y="6255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7312" y="6255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9122" y="7703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D</a:t>
                </a:r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7312" y="7703"/>
                <a:ext cx="543" cy="362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s-ES" altLang="es-ES" sz="1800" dirty="0">
                    <a:solidFill>
                      <a:srgbClr val="000066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7855" y="6436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9303" y="6617"/>
                <a:ext cx="0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7855" y="7884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7855" y="6617"/>
                <a:ext cx="1267" cy="10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>
                <a:off x="7855" y="6617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323850" y="465455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s-ES" altLang="es-E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E(G no dirigido) 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{(A,B), (B,A), 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B,D), (D,B), (A,D), (D,A), (C,D), (D,C)}</a:t>
            </a:r>
          </a:p>
          <a:p>
            <a:pPr algn="just"/>
            <a:endParaRPr lang="es-ES" altLang="es-ES" sz="2000" b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/>
            <a:r>
              <a:rPr lang="es-ES" altLang="es-E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E(G dirigido) 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{(A,B), (B,A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A,D), (D,B), (D,C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altLang="es-ES" sz="2000" b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49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Definiciones básicas</a:t>
            </a:r>
            <a:endParaRPr lang="es-ES" sz="2800" b="1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77863" y="579818"/>
            <a:ext cx="8077200" cy="33123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None/>
              <a:tabLst>
                <a:tab pos="374650" algn="l"/>
                <a:tab pos="3898900" algn="l"/>
              </a:tabLst>
            </a:pPr>
            <a:r>
              <a:rPr lang="es-ES_tradnl" altLang="es-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Completo    </a:t>
            </a:r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None/>
              <a:tabLst>
                <a:tab pos="374650" algn="l"/>
                <a:tab pos="3898900" algn="l"/>
              </a:tabLst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grafo se dice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pertenecen al conjunto de arcos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arcos posibles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None/>
              <a:tabLst>
                <a:tab pos="374650" algn="l"/>
                <a:tab pos="3898900" algn="l"/>
              </a:tabLst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Gráficamente, el número de arcos será:</a:t>
            </a:r>
            <a:r>
              <a:rPr lang="es-ES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ü"/>
              <a:tabLst>
                <a:tab pos="374650" algn="l"/>
                <a:tab pos="3898900" algn="l"/>
              </a:tabLst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altLang="es-ES" sz="2000" b="1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 no dirigidos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(n – 1) / 2</a:t>
            </a:r>
          </a:p>
          <a:p>
            <a:pPr marL="0" indent="0" algn="just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ü"/>
              <a:tabLst>
                <a:tab pos="374650" algn="l"/>
                <a:tab pos="3898900" algn="l"/>
              </a:tabLst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altLang="es-ES" sz="2000" b="1" i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 dirigidos</a:t>
            </a:r>
            <a:r>
              <a:rPr lang="es-ES" altLang="es-ES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altLang="es-E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(n – 1)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  <a:tabLst>
                <a:tab pos="374650" algn="l"/>
                <a:tab pos="3898900" algn="l"/>
              </a:tabLst>
            </a:pPr>
            <a:endParaRPr lang="es-ES" alt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06682" y="4055488"/>
            <a:ext cx="8070850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algn="l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89000" indent="-354013" algn="l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68388" algn="l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Adyacencia e Incidencia</a:t>
            </a:r>
            <a:r>
              <a:rPr lang="es-ES_tradnl" altLang="es-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s-ES" altLang="es-E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  <a:tabLst/>
            </a:pP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Si existe un arco (v1, v2)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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(G), se dice que el vértice v2 es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adyacente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al vértice v1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además se dice que dicho arco es </a:t>
            </a:r>
            <a:r>
              <a:rPr lang="es-ES_tradnl" altLang="es-ES" sz="20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incidente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en el vértice v2.</a:t>
            </a:r>
            <a:endParaRPr lang="es-ES" altLang="es-ES" sz="2000" b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4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Definiciones básicas</a:t>
            </a:r>
            <a:endParaRPr lang="es-ES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1520" y="617410"/>
            <a:ext cx="8471793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algn="l" defTabSz="1346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3075" algn="l" defTabSz="1346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63575" algn="l" defTabSz="1346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854075" algn="l" defTabSz="1346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847138" algn="l" defTabSz="1346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304338" defTabSz="1346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761538" defTabSz="1346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0218738" defTabSz="1346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0675938" defTabSz="1346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ES_tradnl" altLang="es-ES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ES_tradnl" altLang="es-E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dice que G1 es un </a:t>
            </a:r>
            <a:r>
              <a:rPr lang="es-ES_tradnl" altLang="es-ES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subgrafo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grafo G si se cumple que: 	</a:t>
            </a:r>
            <a:r>
              <a:rPr lang="en-GB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V(G1)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</a:t>
            </a:r>
            <a:r>
              <a:rPr lang="en-GB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V(G)	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E(G1)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E(G)</a:t>
            </a:r>
            <a:endParaRPr lang="es-ES" altLang="es-ES" sz="2000" b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Camino</a:t>
            </a:r>
            <a:r>
              <a:rPr lang="es-ES_tradnl" altLang="es-ES" sz="2200" b="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Un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camino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desde el vértice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1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al vértice </a:t>
            </a:r>
            <a:r>
              <a:rPr lang="es-ES_tradnl" altLang="es-ES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1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en un grafo G es una </a:t>
            </a:r>
            <a:r>
              <a:rPr lang="es-ES_tradnl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secuencia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de vértices: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k1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k2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. . .,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kn-1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s-ES_tradnl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kn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s-ES_tradnl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tal que: </a:t>
            </a:r>
          </a:p>
          <a:p>
            <a:pPr algn="just" eaLnBrk="0" hangingPunct="0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i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k1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(v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k1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k2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. . . , (v</a:t>
            </a:r>
            <a:r>
              <a:rPr lang="es-ES_tradnl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kn-1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s-ES_tradnl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kn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(</a:t>
            </a:r>
            <a:r>
              <a:rPr lang="es-ES_tradnl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kn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es-ES_tradnl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s-ES_tradnl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j</a:t>
            </a:r>
            <a:r>
              <a:rPr lang="es-ES_tradnl" altLang="es-ES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</a:t>
            </a:r>
            <a:r>
              <a:rPr lang="es-ES_tradnl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E(G).</a:t>
            </a:r>
            <a:endParaRPr lang="es-ES" altLang="es-ES" sz="2000" b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just" eaLnBrk="0" hangingPunct="0">
              <a:lnSpc>
                <a:spcPct val="130000"/>
              </a:lnSpc>
              <a:spcBef>
                <a:spcPct val="20000"/>
              </a:spcBef>
            </a:pPr>
            <a:r>
              <a:rPr lang="es-ES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Longitud de un camino</a:t>
            </a:r>
            <a:r>
              <a:rPr lang="es-ES" altLang="es-E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Es el </a:t>
            </a:r>
            <a:r>
              <a:rPr lang="es-ES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número de arcos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que forman el </a:t>
            </a:r>
            <a:r>
              <a:rPr lang="es-ES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camino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15938" y="3861048"/>
            <a:ext cx="8207375" cy="265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vértices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dice que V</a:t>
            </a:r>
            <a:r>
              <a:rPr lang="es-ES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 conectados si existe un camino en el grafo G desde V</a:t>
            </a:r>
            <a:r>
              <a:rPr lang="es-ES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ES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Cuando el </a:t>
            </a:r>
            <a:r>
              <a:rPr lang="es-ES" altLang="es-ES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NO es dirigido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también existirá un camino desde </a:t>
            </a:r>
            <a:r>
              <a:rPr lang="es-ES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V</a:t>
            </a:r>
            <a:r>
              <a:rPr lang="es-ES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eaLnBrk="0" hangingPunct="0">
              <a:lnSpc>
                <a:spcPct val="13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conexo 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ES" altLang="es-E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b="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 NO dirigido 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dice que es </a:t>
            </a:r>
            <a:r>
              <a:rPr lang="es-ES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conexo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para cada par de vértices V</a:t>
            </a:r>
            <a:r>
              <a:rPr lang="es-ES" altLang="es-ES" sz="2000" b="0" baseline="-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altLang="es-ES" sz="2000" b="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altLang="es-ES" sz="2000" b="0" baseline="-300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distintos, </a:t>
            </a:r>
            <a:r>
              <a:rPr lang="es-ES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un camino en G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 decir, </a:t>
            </a:r>
            <a:r>
              <a:rPr lang="es-ES" altLang="es-E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cada par de vértices están conectados</a:t>
            </a:r>
            <a:r>
              <a:rPr lang="es-ES" altLang="es-ES" sz="20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9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Definiciones básicas</a:t>
            </a:r>
            <a:endParaRPr lang="es-ES" sz="2800" b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9749" y="692696"/>
            <a:ext cx="8208963" cy="51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6540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55600" indent="266700" algn="l" defTabSz="6540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3288" algn="l" defTabSz="6540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algn="l" defTabSz="6540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6540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54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54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54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54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_tradnl" altLang="es-E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</a:p>
          <a:p>
            <a:pPr lvl="1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s-ES_tradnl" altLang="es-ES" sz="2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 No Dirigidos:</a:t>
            </a:r>
          </a:p>
          <a:p>
            <a:pPr marL="631825" lvl="1" indent="-9525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  <a:r>
              <a:rPr lang="es-ES_tradnl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vértice</a:t>
            </a:r>
            <a:r>
              <a:rPr lang="es-ES_tradnl" altLang="es-ES" sz="2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arcos que tienen dicho vértice como extremo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Char char="ü"/>
            </a:pPr>
            <a:r>
              <a:rPr lang="es-ES_tradnl" altLang="es-ES" sz="2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 Dirigidos:</a:t>
            </a:r>
          </a:p>
          <a:p>
            <a:pPr marL="631825" lvl="1" indent="-9525" algn="just">
              <a:lnSpc>
                <a:spcPct val="15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  <a:r>
              <a:rPr lang="es-ES_tradnl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entrada de un vértice</a:t>
            </a:r>
            <a:r>
              <a:rPr lang="es-ES_tradnl" altLang="es-ES" sz="2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arcos que llegan </a:t>
            </a: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inciden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dicho vértice.</a:t>
            </a:r>
          </a:p>
          <a:p>
            <a:pPr lvl="1" algn="just" eaLnBrk="0" hangingPunct="0">
              <a:lnSpc>
                <a:spcPct val="15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s-ES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  <a:r>
              <a:rPr lang="es-ES_tradnl" altLang="es-ES" sz="2200" b="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salida de un vértice</a:t>
            </a:r>
            <a:r>
              <a:rPr lang="es-ES_tradnl" altLang="es-ES" sz="22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arcos que 	salen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dicho vértice.</a:t>
            </a:r>
            <a:endParaRPr lang="es-ES" altLang="es-ES" sz="2200" b="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Implementación de grafos dependiendo de los Conjuntos</a:t>
            </a:r>
            <a:endParaRPr lang="es-ES" sz="2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9100" y="692696"/>
            <a:ext cx="8305800" cy="3505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itchFamily="2" charset="2"/>
              <a:buNone/>
              <a:tabLst>
                <a:tab pos="190500" algn="l"/>
              </a:tabLst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Realizaciones del </a:t>
            </a: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</a:t>
            </a:r>
            <a:r>
              <a:rPr lang="es-ES_tradnl" altLang="es-ES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vertices</a:t>
            </a:r>
            <a:r>
              <a:rPr lang="es-ES_tradnl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8775" indent="-358775" algn="just">
              <a:lnSpc>
                <a:spcPct val="150000"/>
              </a:lnSpc>
              <a:buFontTx/>
              <a:buAutoNum type="arabicPeriod"/>
              <a:tabLst>
                <a:tab pos="190500" algn="l"/>
              </a:tabLst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ES_tradnl" altLang="es-E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E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_tradnl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lógico</a:t>
            </a: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posición del vector indica con un 1 </a:t>
            </a:r>
            <a:r>
              <a:rPr lang="es-ES_tradnl" altLang="es-ES" sz="2200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la existencia o ausencia del elemento en el conjunto.</a:t>
            </a:r>
          </a:p>
          <a:p>
            <a:pPr marL="358775" indent="-358775" algn="just">
              <a:lnSpc>
                <a:spcPct val="150000"/>
              </a:lnSpc>
              <a:buFontTx/>
              <a:buAutoNum type="arabicPeriod"/>
              <a:tabLst>
                <a:tab pos="190500" algn="l"/>
              </a:tabLst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_tradnl" altLang="es-ES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_tradnl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elementos </a:t>
            </a: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uno detrás de otro.</a:t>
            </a:r>
          </a:p>
          <a:p>
            <a:pPr marL="358775" indent="-358775" algn="just">
              <a:lnSpc>
                <a:spcPct val="150000"/>
              </a:lnSpc>
              <a:buFontTx/>
              <a:buAutoNum type="arabicPeriod"/>
              <a:tabLst>
                <a:tab pos="190500" algn="l"/>
              </a:tabLst>
            </a:pP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_tradnl" altLang="es-ES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simplemente enlazada </a:t>
            </a:r>
            <a:r>
              <a:rPr lang="es-ES_tradnl" altLang="es-ES" sz="2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elementos que forman parte del conjunto.</a:t>
            </a:r>
            <a:endParaRPr lang="es-ES" altLang="es-ES" sz="22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1515" y="4437112"/>
            <a:ext cx="8305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altLang="es-E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arcos 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conjunto de 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pares de vértices 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su implementación determinará la </a:t>
            </a:r>
            <a:r>
              <a:rPr lang="es-ES_tradnl" altLang="es-ES" sz="2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del grafo</a:t>
            </a:r>
            <a:r>
              <a:rPr lang="es-ES_tradnl" altLang="es-ES" sz="2200" b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altLang="es-ES" sz="22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2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/>
        </p:nvSpPr>
        <p:spPr bwMode="auto"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EDA1633D-02CD-4810-94B4-A0DB60C45F58}" type="slidenum">
              <a:rPr lang="es-ES" altLang="es-ES" sz="18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17413" name="AutoShape 59" descr="Resultado de imagen de imagenes objetivo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Goudy Old Style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Goudy Old Style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2DA7A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Goudy Old Style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ADA7A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Goudy Old Style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847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Goudy Old Style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18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02" y="6282512"/>
            <a:ext cx="1249797" cy="57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07B4ABA4-ED0A-4FED-9B0C-1FDF2F52CEF7}"/>
              </a:ext>
            </a:extLst>
          </p:cNvPr>
          <p:cNvSpPr txBox="1">
            <a:spLocks/>
          </p:cNvSpPr>
          <p:nvPr/>
        </p:nvSpPr>
        <p:spPr>
          <a:xfrm>
            <a:off x="696911" y="10032"/>
            <a:ext cx="8447088" cy="5603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s-ES" sz="2400" b="1" dirty="0"/>
              <a:t>Operaciones con Grafos</a:t>
            </a:r>
            <a:endParaRPr lang="es-ES" sz="2800" b="1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676400"/>
            <a:ext cx="8305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62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716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4193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06705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5242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814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4386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958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Un </a:t>
            </a:r>
            <a:r>
              <a:rPr lang="es-ES_tradnl" altLang="es-ES" b="1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recorrido de un grafo 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consiste en dado un determinado vértice, </a:t>
            </a:r>
            <a:r>
              <a:rPr lang="es-ES_tradnl" altLang="es-ES" b="1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visitar todos aquellos otros vértices del grafo que son accesibles desde el vértice de partida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, en un determinado orden. </a:t>
            </a:r>
          </a:p>
          <a:p>
            <a:pPr marL="358775" lvl="1" indent="-358775" algn="just">
              <a:lnSpc>
                <a:spcPct val="150000"/>
              </a:lnSpc>
              <a:buFontTx/>
              <a:buAutoNum type="arabicPeriod"/>
            </a:pP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Recorrido en </a:t>
            </a:r>
            <a:r>
              <a:rPr lang="es-ES_tradnl" altLang="es-ES" b="1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profundidad 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(DFS: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Depth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First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Search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358775" lvl="1" indent="-358775" algn="just">
              <a:lnSpc>
                <a:spcPct val="150000"/>
              </a:lnSpc>
              <a:buFontTx/>
              <a:buAutoNum type="arabicPeriod"/>
            </a:pP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Recorrido en </a:t>
            </a:r>
            <a:r>
              <a:rPr lang="es-ES_tradnl" altLang="es-ES" b="1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anchura</a:t>
            </a:r>
            <a:r>
              <a:rPr lang="es-ES_tradnl" altLang="es-ES" b="0" dirty="0">
                <a:solidFill>
                  <a:srgbClr val="0000CC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(BFS: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Breadth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First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s-ES_tradnl" altLang="es-ES" b="0" dirty="0" err="1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Search</a:t>
            </a:r>
            <a:r>
              <a:rPr lang="es-ES_tradnl" altLang="es-ES" b="0" dirty="0">
                <a:solidFill>
                  <a:srgbClr val="000099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s-ES" altLang="es-ES" b="0" dirty="0">
              <a:solidFill>
                <a:srgbClr val="000099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04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1605</Words>
  <Application>Microsoft Office PowerPoint</Application>
  <PresentationFormat>Presentación en pantalla (4:3)</PresentationFormat>
  <Paragraphs>330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Comic Sans MS</vt:lpstr>
      <vt:lpstr>Goudy Old Style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</dc:creator>
  <cp:lastModifiedBy>Marta N Gomez Perez</cp:lastModifiedBy>
  <cp:revision>388</cp:revision>
  <dcterms:created xsi:type="dcterms:W3CDTF">2022-08-01T09:43:06Z</dcterms:created>
  <dcterms:modified xsi:type="dcterms:W3CDTF">2023-04-18T09:15:13Z</dcterms:modified>
</cp:coreProperties>
</file>