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4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D6F6-A1AC-4600-A816-3591F955F66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C2D9-FFED-443A-800D-599102C99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c/after-all-these-years-the-world-is-still-powered-by-c-programming" TargetMode="External"/><Relationship Id="rId2" Type="http://schemas.openxmlformats.org/officeDocument/2006/relationships/hyperlink" Target="https://www.scholarhat.com/tutorial/c/10-reasons-why-you-should-learn-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/c_intro.php" TargetMode="External"/><Relationship Id="rId4" Type="http://schemas.openxmlformats.org/officeDocument/2006/relationships/hyperlink" Target="https://www.bbc.co.uk/bitesize/guides/z4cck2p/revision/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62754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LECTURE NOTES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On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Principles of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Course Code: COM122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COM 122 Principles </a:t>
            </a:r>
            <a:r>
              <a:rPr lang="en-US" b="1" dirty="0"/>
              <a:t>of Programming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Michael </a:t>
            </a:r>
            <a:r>
              <a:rPr lang="en-US" dirty="0" err="1" smtClean="0"/>
              <a:t>Kumakech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3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CHARECTERESTICS OF A C PROGRAM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289043"/>
              </p:ext>
            </p:extLst>
          </p:nvPr>
        </p:nvGraphicFramePr>
        <p:xfrm>
          <a:off x="627019" y="1593668"/>
          <a:ext cx="11338558" cy="51159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68866">
                  <a:extLst>
                    <a:ext uri="{9D8B030D-6E8A-4147-A177-3AD203B41FA5}">
                      <a16:colId xmlns:a16="http://schemas.microsoft.com/office/drawing/2014/main" val="457218873"/>
                    </a:ext>
                  </a:extLst>
                </a:gridCol>
                <a:gridCol w="3992516">
                  <a:extLst>
                    <a:ext uri="{9D8B030D-6E8A-4147-A177-3AD203B41FA5}">
                      <a16:colId xmlns:a16="http://schemas.microsoft.com/office/drawing/2014/main" val="587890866"/>
                    </a:ext>
                  </a:extLst>
                </a:gridCol>
                <a:gridCol w="3277176">
                  <a:extLst>
                    <a:ext uri="{9D8B030D-6E8A-4147-A177-3AD203B41FA5}">
                      <a16:colId xmlns:a16="http://schemas.microsoft.com/office/drawing/2014/main" val="2129241557"/>
                    </a:ext>
                  </a:extLst>
                </a:gridCol>
              </a:tblGrid>
              <a:tr h="375419">
                <a:tc>
                  <a:txBody>
                    <a:bodyPr/>
                    <a:lstStyle/>
                    <a:p>
                      <a:pPr marL="542290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542290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Structure</a:t>
                      </a:r>
                      <a:r>
                        <a:rPr lang="en-US" sz="2000" spc="-5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oriented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01345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Object</a:t>
                      </a:r>
                      <a:r>
                        <a:rPr lang="en-US" sz="2000" spc="-1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oriented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 marR="25400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257175" marR="25400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Non</a:t>
                      </a:r>
                      <a:r>
                        <a:rPr lang="en-US" sz="2000" spc="-5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structure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8538929"/>
                  </a:ext>
                </a:extLst>
              </a:tr>
              <a:tr h="109035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In</a:t>
                      </a:r>
                      <a:r>
                        <a:rPr lang="en-US" sz="2000" spc="-1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this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type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language,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large</a:t>
                      </a:r>
                    </a:p>
                    <a:p>
                      <a:pPr marL="67945" marR="185420">
                        <a:lnSpc>
                          <a:spcPts val="155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programs</a:t>
                      </a:r>
                      <a:r>
                        <a:rPr lang="en-US" sz="2000" spc="-2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are</a:t>
                      </a:r>
                      <a:r>
                        <a:rPr lang="en-US" sz="2000" spc="-2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divided</a:t>
                      </a:r>
                      <a:r>
                        <a:rPr lang="en-US" sz="2000" spc="-2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into</a:t>
                      </a:r>
                      <a:r>
                        <a:rPr lang="en-US" sz="2000" spc="-2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small</a:t>
                      </a:r>
                      <a:r>
                        <a:rPr lang="en-US" sz="2000" spc="-28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programs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called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71120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In</a:t>
                      </a:r>
                      <a:r>
                        <a:rPr lang="en-US" sz="2000" spc="-1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this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type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language,</a:t>
                      </a:r>
                    </a:p>
                    <a:p>
                      <a:pPr marL="71120" marR="508635">
                        <a:lnSpc>
                          <a:spcPts val="155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programs</a:t>
                      </a:r>
                      <a:r>
                        <a:rPr lang="en-US" sz="2000" spc="-3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are</a:t>
                      </a:r>
                      <a:r>
                        <a:rPr lang="en-US" sz="2000" spc="-3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divided</a:t>
                      </a:r>
                      <a:r>
                        <a:rPr lang="en-US" sz="2000" spc="-2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into</a:t>
                      </a:r>
                      <a:r>
                        <a:rPr lang="en-US" sz="2000" spc="-28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objects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71120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There</a:t>
                      </a:r>
                      <a:r>
                        <a:rPr lang="en-US" sz="2000" spc="-1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is no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specific</a:t>
                      </a:r>
                    </a:p>
                    <a:p>
                      <a:pPr marL="71120" marR="75565">
                        <a:lnSpc>
                          <a:spcPts val="155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structure</a:t>
                      </a:r>
                      <a:r>
                        <a:rPr lang="en-US" sz="2000" spc="-4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for</a:t>
                      </a:r>
                      <a:r>
                        <a:rPr lang="en-US" sz="2000" spc="-4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programming</a:t>
                      </a:r>
                      <a:r>
                        <a:rPr lang="en-US" sz="2000" spc="-28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this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9588341"/>
                  </a:ext>
                </a:extLst>
              </a:tr>
              <a:tr h="109380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Prime</a:t>
                      </a:r>
                      <a:r>
                        <a:rPr lang="en-US" sz="2000" spc="-1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focus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is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on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functions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and</a:t>
                      </a:r>
                    </a:p>
                    <a:p>
                      <a:pPr marL="67945" marR="275590">
                        <a:lnSpc>
                          <a:spcPts val="155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procedures that operate on the</a:t>
                      </a:r>
                      <a:r>
                        <a:rPr lang="en-US" sz="2000" spc="-29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data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7112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Prime</a:t>
                      </a:r>
                      <a:r>
                        <a:rPr lang="en-US" sz="2000" spc="-1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focus is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in the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data that is</a:t>
                      </a:r>
                    </a:p>
                    <a:p>
                      <a:pPr marL="71120" marR="260985">
                        <a:lnSpc>
                          <a:spcPts val="155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being operated and not on the</a:t>
                      </a:r>
                      <a:r>
                        <a:rPr lang="en-US" sz="2000" spc="-28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functions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or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procedures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715" marR="25400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N/A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6238151"/>
                  </a:ext>
                </a:extLst>
              </a:tr>
              <a:tr h="109380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Data </a:t>
                      </a:r>
                      <a:r>
                        <a:rPr lang="en-US" sz="2000" dirty="0">
                          <a:effectLst/>
                        </a:rPr>
                        <a:t>moves freely</a:t>
                      </a:r>
                      <a:r>
                        <a:rPr lang="en-US" sz="2000" spc="-2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around the</a:t>
                      </a:r>
                    </a:p>
                    <a:p>
                      <a:pPr marL="67945" marR="334645">
                        <a:lnSpc>
                          <a:spcPts val="155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systems from one function to</a:t>
                      </a:r>
                      <a:r>
                        <a:rPr lang="en-US" sz="2000" spc="-29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another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is hidden and cannot be</a:t>
                      </a:r>
                      <a:r>
                        <a:rPr lang="en-US" sz="2000" spc="5">
                          <a:effectLst/>
                        </a:rPr>
                        <a:t> </a:t>
                      </a:r>
                      <a:r>
                        <a:rPr lang="en-US" sz="2000">
                          <a:effectLst/>
                        </a:rPr>
                        <a:t>accessed</a:t>
                      </a:r>
                      <a:r>
                        <a:rPr lang="en-US" sz="2000" spc="-25">
                          <a:effectLst/>
                        </a:rPr>
                        <a:t> </a:t>
                      </a:r>
                      <a:r>
                        <a:rPr lang="en-US" sz="2000">
                          <a:effectLst/>
                        </a:rPr>
                        <a:t>by</a:t>
                      </a:r>
                      <a:r>
                        <a:rPr lang="en-US" sz="2000" spc="-40">
                          <a:effectLst/>
                        </a:rPr>
                        <a:t> </a:t>
                      </a:r>
                      <a:r>
                        <a:rPr lang="en-US" sz="2000">
                          <a:effectLst/>
                        </a:rPr>
                        <a:t>external</a:t>
                      </a:r>
                      <a:r>
                        <a:rPr lang="en-US" sz="2000" spc="-25">
                          <a:effectLst/>
                        </a:rPr>
                        <a:t> </a:t>
                      </a:r>
                      <a:r>
                        <a:rPr lang="en-US" sz="2000">
                          <a:effectLst/>
                        </a:rPr>
                        <a:t>functions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715" marR="25400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N/A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9125782"/>
                  </a:ext>
                </a:extLst>
              </a:tr>
              <a:tr h="733030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Program</a:t>
                      </a:r>
                      <a:r>
                        <a:rPr lang="en-US" sz="2000" spc="-1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structure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follows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“Top</a:t>
                      </a:r>
                    </a:p>
                    <a:p>
                      <a:pPr marL="67945">
                        <a:lnSpc>
                          <a:spcPts val="135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Down</a:t>
                      </a:r>
                      <a:r>
                        <a:rPr lang="en-US" sz="2000" spc="-2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Approach”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71120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Program</a:t>
                      </a:r>
                      <a:r>
                        <a:rPr lang="en-US" sz="2000" spc="-1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structure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follows</a:t>
                      </a:r>
                    </a:p>
                    <a:p>
                      <a:pPr marL="71120">
                        <a:lnSpc>
                          <a:spcPts val="135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“Bottom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UP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Approach”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715" marR="25400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N/A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5958732"/>
                  </a:ext>
                </a:extLst>
              </a:tr>
              <a:tr h="729582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Examples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</a:p>
                    <a:p>
                      <a:pPr marL="67945">
                        <a:lnSpc>
                          <a:spcPts val="135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C,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Pascal,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ALGOL</a:t>
                      </a:r>
                      <a:r>
                        <a:rPr lang="en-US" sz="2000" spc="-2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and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Modula-2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7112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++,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JAVA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and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C#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(C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sharp)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035" marR="25400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407035" marR="25400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BASIC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COBOL,</a:t>
                      </a:r>
                    </a:p>
                    <a:p>
                      <a:pPr marL="369570" marR="254000" algn="ctr">
                        <a:lnSpc>
                          <a:spcPts val="135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FORTRAN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195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96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https://www.scholarhat.com/tutorial/c/10-reasons-why-you-should-learn-c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https://www.toptal.com/c/after-all-these-years-the-world-is-still-powered-by-c-programming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https://www.bbc.co.uk/bitesize/guides/z4cck2p/revision/3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https://www.w3schools.com/c/c_intro.php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6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SYLLABUS - (12 Lectures)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1: A Beginner’s </a:t>
            </a:r>
            <a:r>
              <a:rPr lang="en-US" dirty="0" smtClean="0"/>
              <a:t>Guide</a:t>
            </a:r>
            <a:endParaRPr lang="en-US" dirty="0"/>
          </a:p>
          <a:p>
            <a:r>
              <a:rPr lang="en-US" dirty="0"/>
              <a:t>Lecture 2: Introduction to </a:t>
            </a:r>
            <a:r>
              <a:rPr lang="en-US" dirty="0" smtClean="0"/>
              <a:t>Programming</a:t>
            </a:r>
            <a:endParaRPr lang="en-US" dirty="0"/>
          </a:p>
          <a:p>
            <a:r>
              <a:rPr lang="en-US" dirty="0"/>
              <a:t>Lecture 3: Introduction to C, structure of C programming </a:t>
            </a:r>
            <a:endParaRPr lang="en-US" dirty="0" smtClean="0"/>
          </a:p>
          <a:p>
            <a:r>
              <a:rPr lang="en-US" dirty="0" smtClean="0"/>
              <a:t>Lecture </a:t>
            </a:r>
            <a:r>
              <a:rPr lang="en-US" dirty="0"/>
              <a:t>4: Elements of C</a:t>
            </a:r>
          </a:p>
          <a:p>
            <a:r>
              <a:rPr lang="en-US" dirty="0"/>
              <a:t>Lecture 5: Variables, Statements, Expressions </a:t>
            </a:r>
            <a:endParaRPr lang="en-US" dirty="0" smtClean="0"/>
          </a:p>
          <a:p>
            <a:r>
              <a:rPr lang="en-US" dirty="0" smtClean="0"/>
              <a:t>Lecture </a:t>
            </a:r>
            <a:r>
              <a:rPr lang="en-US" dirty="0"/>
              <a:t>6: Input-Output in C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Lecture 7: Formatted Input-Output </a:t>
            </a:r>
          </a:p>
          <a:p>
            <a:r>
              <a:rPr lang="en-US" dirty="0" smtClean="0"/>
              <a:t>Lecture 8: Operators</a:t>
            </a:r>
          </a:p>
          <a:p>
            <a:r>
              <a:rPr lang="en-US" dirty="0" smtClean="0"/>
              <a:t>Lecture 9: Operators continued… </a:t>
            </a:r>
          </a:p>
          <a:p>
            <a:r>
              <a:rPr lang="en-US" dirty="0" smtClean="0"/>
              <a:t>Lecture 10: Control Statements </a:t>
            </a:r>
          </a:p>
          <a:p>
            <a:r>
              <a:rPr lang="en-US" dirty="0" smtClean="0"/>
              <a:t>Lecture 11: Iterative statements </a:t>
            </a:r>
          </a:p>
          <a:p>
            <a:r>
              <a:rPr lang="en-US" dirty="0" smtClean="0"/>
              <a:t>Lecture 12: Jump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1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COMPUTERS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011" y="1825624"/>
            <a:ext cx="5601789" cy="48756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Any programming language is implemented on a </a:t>
            </a:r>
            <a:r>
              <a:rPr lang="en-US" dirty="0" smtClean="0"/>
              <a:t>computer.</a:t>
            </a:r>
          </a:p>
          <a:p>
            <a:pPr lvl="0"/>
            <a:r>
              <a:rPr lang="en-US" b="1" i="1" dirty="0"/>
              <a:t>Inputting</a:t>
            </a:r>
            <a:r>
              <a:rPr lang="en-US" b="1" dirty="0"/>
              <a:t>: </a:t>
            </a:r>
            <a:r>
              <a:rPr lang="en-US" dirty="0"/>
              <a:t>It is the process of entering data &amp; instructions to the computer system.</a:t>
            </a:r>
          </a:p>
          <a:p>
            <a:pPr lvl="0"/>
            <a:r>
              <a:rPr lang="en-US" b="1" i="1" dirty="0"/>
              <a:t>Storing</a:t>
            </a:r>
            <a:r>
              <a:rPr lang="en-US" b="1" dirty="0"/>
              <a:t>: </a:t>
            </a:r>
            <a:r>
              <a:rPr lang="en-US" dirty="0"/>
              <a:t>The data &amp; instructions are stored for either initial or additional processing, as &amp; when required.</a:t>
            </a:r>
          </a:p>
          <a:p>
            <a:pPr lvl="0"/>
            <a:r>
              <a:rPr lang="en-US" b="1" i="1" dirty="0"/>
              <a:t>Processing</a:t>
            </a:r>
            <a:r>
              <a:rPr lang="en-US" b="1" dirty="0"/>
              <a:t>: </a:t>
            </a:r>
            <a:r>
              <a:rPr lang="en-US" dirty="0"/>
              <a:t>It requires performing arithmetic or logical operation on the saved data to convert it into useful information.</a:t>
            </a:r>
          </a:p>
          <a:p>
            <a:pPr lvl="0"/>
            <a:r>
              <a:rPr lang="en-US" b="1" i="1" dirty="0"/>
              <a:t>Outputting</a:t>
            </a:r>
            <a:r>
              <a:rPr lang="en-US" b="1" dirty="0"/>
              <a:t>: </a:t>
            </a:r>
            <a:r>
              <a:rPr lang="en-US" dirty="0"/>
              <a:t>It is the process of producing the output data to the end user.</a:t>
            </a:r>
          </a:p>
          <a:p>
            <a:pPr lvl="0"/>
            <a:r>
              <a:rPr lang="en-US" b="1" i="1" dirty="0"/>
              <a:t>Controlling</a:t>
            </a:r>
            <a:r>
              <a:rPr lang="en-US" b="1" dirty="0"/>
              <a:t>: </a:t>
            </a:r>
            <a:r>
              <a:rPr lang="en-US" dirty="0"/>
              <a:t>The above operations have to be directed in a particular sequence to be completed.</a:t>
            </a:r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019801" y="979713"/>
            <a:ext cx="6050280" cy="5856467"/>
            <a:chOff x="2700" y="361"/>
            <a:chExt cx="7907" cy="4267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" y="373"/>
              <a:ext cx="7761" cy="4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48"/>
            <p:cNvSpPr>
              <a:spLocks/>
            </p:cNvSpPr>
            <p:nvPr/>
          </p:nvSpPr>
          <p:spPr bwMode="auto">
            <a:xfrm>
              <a:off x="2700" y="361"/>
              <a:ext cx="7907" cy="4267"/>
            </a:xfrm>
            <a:custGeom>
              <a:avLst/>
              <a:gdLst>
                <a:gd name="T0" fmla="+- 0 10592 2700"/>
                <a:gd name="T1" fmla="*/ T0 w 7907"/>
                <a:gd name="T2" fmla="+- 0 361 361"/>
                <a:gd name="T3" fmla="*/ 361 h 4267"/>
                <a:gd name="T4" fmla="+- 0 2714 2700"/>
                <a:gd name="T5" fmla="*/ T4 w 7907"/>
                <a:gd name="T6" fmla="+- 0 361 361"/>
                <a:gd name="T7" fmla="*/ 361 h 4267"/>
                <a:gd name="T8" fmla="+- 0 2700 2700"/>
                <a:gd name="T9" fmla="*/ T8 w 7907"/>
                <a:gd name="T10" fmla="+- 0 361 361"/>
                <a:gd name="T11" fmla="*/ 361 h 4267"/>
                <a:gd name="T12" fmla="+- 0 2700 2700"/>
                <a:gd name="T13" fmla="*/ T12 w 7907"/>
                <a:gd name="T14" fmla="+- 0 375 361"/>
                <a:gd name="T15" fmla="*/ 375 h 4267"/>
                <a:gd name="T16" fmla="+- 0 2700 2700"/>
                <a:gd name="T17" fmla="*/ T16 w 7907"/>
                <a:gd name="T18" fmla="+- 0 4614 361"/>
                <a:gd name="T19" fmla="*/ 4614 h 4267"/>
                <a:gd name="T20" fmla="+- 0 2700 2700"/>
                <a:gd name="T21" fmla="*/ T20 w 7907"/>
                <a:gd name="T22" fmla="+- 0 4628 361"/>
                <a:gd name="T23" fmla="*/ 4628 h 4267"/>
                <a:gd name="T24" fmla="+- 0 2714 2700"/>
                <a:gd name="T25" fmla="*/ T24 w 7907"/>
                <a:gd name="T26" fmla="+- 0 4628 361"/>
                <a:gd name="T27" fmla="*/ 4628 h 4267"/>
                <a:gd name="T28" fmla="+- 0 10592 2700"/>
                <a:gd name="T29" fmla="*/ T28 w 7907"/>
                <a:gd name="T30" fmla="+- 0 4628 361"/>
                <a:gd name="T31" fmla="*/ 4628 h 4267"/>
                <a:gd name="T32" fmla="+- 0 10592 2700"/>
                <a:gd name="T33" fmla="*/ T32 w 7907"/>
                <a:gd name="T34" fmla="+- 0 4614 361"/>
                <a:gd name="T35" fmla="*/ 4614 h 4267"/>
                <a:gd name="T36" fmla="+- 0 2714 2700"/>
                <a:gd name="T37" fmla="*/ T36 w 7907"/>
                <a:gd name="T38" fmla="+- 0 4614 361"/>
                <a:gd name="T39" fmla="*/ 4614 h 4267"/>
                <a:gd name="T40" fmla="+- 0 2714 2700"/>
                <a:gd name="T41" fmla="*/ T40 w 7907"/>
                <a:gd name="T42" fmla="+- 0 375 361"/>
                <a:gd name="T43" fmla="*/ 375 h 4267"/>
                <a:gd name="T44" fmla="+- 0 10592 2700"/>
                <a:gd name="T45" fmla="*/ T44 w 7907"/>
                <a:gd name="T46" fmla="+- 0 375 361"/>
                <a:gd name="T47" fmla="*/ 375 h 4267"/>
                <a:gd name="T48" fmla="+- 0 10592 2700"/>
                <a:gd name="T49" fmla="*/ T48 w 7907"/>
                <a:gd name="T50" fmla="+- 0 361 361"/>
                <a:gd name="T51" fmla="*/ 361 h 4267"/>
                <a:gd name="T52" fmla="+- 0 10607 2700"/>
                <a:gd name="T53" fmla="*/ T52 w 7907"/>
                <a:gd name="T54" fmla="+- 0 361 361"/>
                <a:gd name="T55" fmla="*/ 361 h 4267"/>
                <a:gd name="T56" fmla="+- 0 10593 2700"/>
                <a:gd name="T57" fmla="*/ T56 w 7907"/>
                <a:gd name="T58" fmla="+- 0 361 361"/>
                <a:gd name="T59" fmla="*/ 361 h 4267"/>
                <a:gd name="T60" fmla="+- 0 10593 2700"/>
                <a:gd name="T61" fmla="*/ T60 w 7907"/>
                <a:gd name="T62" fmla="+- 0 375 361"/>
                <a:gd name="T63" fmla="*/ 375 h 4267"/>
                <a:gd name="T64" fmla="+- 0 10593 2700"/>
                <a:gd name="T65" fmla="*/ T64 w 7907"/>
                <a:gd name="T66" fmla="+- 0 4614 361"/>
                <a:gd name="T67" fmla="*/ 4614 h 4267"/>
                <a:gd name="T68" fmla="+- 0 10593 2700"/>
                <a:gd name="T69" fmla="*/ T68 w 7907"/>
                <a:gd name="T70" fmla="+- 0 4628 361"/>
                <a:gd name="T71" fmla="*/ 4628 h 4267"/>
                <a:gd name="T72" fmla="+- 0 10607 2700"/>
                <a:gd name="T73" fmla="*/ T72 w 7907"/>
                <a:gd name="T74" fmla="+- 0 4628 361"/>
                <a:gd name="T75" fmla="*/ 4628 h 4267"/>
                <a:gd name="T76" fmla="+- 0 10607 2700"/>
                <a:gd name="T77" fmla="*/ T76 w 7907"/>
                <a:gd name="T78" fmla="+- 0 4614 361"/>
                <a:gd name="T79" fmla="*/ 4614 h 4267"/>
                <a:gd name="T80" fmla="+- 0 10607 2700"/>
                <a:gd name="T81" fmla="*/ T80 w 7907"/>
                <a:gd name="T82" fmla="+- 0 375 361"/>
                <a:gd name="T83" fmla="*/ 375 h 4267"/>
                <a:gd name="T84" fmla="+- 0 10607 2700"/>
                <a:gd name="T85" fmla="*/ T84 w 7907"/>
                <a:gd name="T86" fmla="+- 0 361 361"/>
                <a:gd name="T87" fmla="*/ 361 h 426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7907" h="4267">
                  <a:moveTo>
                    <a:pt x="7892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4253"/>
                  </a:lnTo>
                  <a:lnTo>
                    <a:pt x="0" y="4267"/>
                  </a:lnTo>
                  <a:lnTo>
                    <a:pt x="14" y="4267"/>
                  </a:lnTo>
                  <a:lnTo>
                    <a:pt x="7892" y="4267"/>
                  </a:lnTo>
                  <a:lnTo>
                    <a:pt x="7892" y="4253"/>
                  </a:lnTo>
                  <a:lnTo>
                    <a:pt x="14" y="4253"/>
                  </a:lnTo>
                  <a:lnTo>
                    <a:pt x="14" y="14"/>
                  </a:lnTo>
                  <a:lnTo>
                    <a:pt x="7892" y="14"/>
                  </a:lnTo>
                  <a:lnTo>
                    <a:pt x="7892" y="0"/>
                  </a:lnTo>
                  <a:close/>
                  <a:moveTo>
                    <a:pt x="7907" y="0"/>
                  </a:moveTo>
                  <a:lnTo>
                    <a:pt x="7893" y="0"/>
                  </a:lnTo>
                  <a:lnTo>
                    <a:pt x="7893" y="14"/>
                  </a:lnTo>
                  <a:lnTo>
                    <a:pt x="7893" y="4253"/>
                  </a:lnTo>
                  <a:lnTo>
                    <a:pt x="7893" y="4267"/>
                  </a:lnTo>
                  <a:lnTo>
                    <a:pt x="7907" y="4267"/>
                  </a:lnTo>
                  <a:lnTo>
                    <a:pt x="7907" y="4253"/>
                  </a:lnTo>
                  <a:lnTo>
                    <a:pt x="7907" y="14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0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058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language that is acceptable to a computer system is called a </a:t>
            </a:r>
            <a:r>
              <a:rPr lang="en-US" b="1" i="1" dirty="0" smtClean="0"/>
              <a:t>computer language </a:t>
            </a:r>
            <a:r>
              <a:rPr lang="en-US" dirty="0" smtClean="0"/>
              <a:t>or </a:t>
            </a:r>
            <a:r>
              <a:rPr lang="en-US" b="1" i="1" dirty="0" smtClean="0"/>
              <a:t>programming language </a:t>
            </a:r>
            <a:r>
              <a:rPr lang="en-US" dirty="0" smtClean="0"/>
              <a:t>and the process of creating a sequence of instructions in such a language is called </a:t>
            </a:r>
            <a:r>
              <a:rPr lang="en-US" b="1" i="1" dirty="0" smtClean="0"/>
              <a:t>programming </a:t>
            </a:r>
            <a:r>
              <a:rPr lang="en-US" dirty="0" smtClean="0"/>
              <a:t>or </a:t>
            </a:r>
            <a:r>
              <a:rPr lang="en-US" b="1" i="1" dirty="0" smtClean="0"/>
              <a:t>coding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program is a set of instructions, written to perform a specific task by the computer. A set of large program is called </a:t>
            </a:r>
            <a:r>
              <a:rPr lang="en-US" b="1" i="1" dirty="0" smtClean="0"/>
              <a:t>software</a:t>
            </a:r>
            <a:r>
              <a:rPr lang="en-US" i="1" dirty="0" smtClean="0"/>
              <a:t>. </a:t>
            </a:r>
          </a:p>
          <a:p>
            <a:r>
              <a:rPr lang="en-US" dirty="0" smtClean="0"/>
              <a:t>To develop software, one must have knowledge of a programming language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597434" cy="42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LANGUAGE TRANSLATORS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>
            <a:normAutofit/>
          </a:bodyPr>
          <a:lstStyle/>
          <a:p>
            <a:r>
              <a:rPr lang="en-US" dirty="0" smtClean="0"/>
              <a:t>High-level languages allow programmers to write instructions in a language that is easier to understand than low-level languages. </a:t>
            </a:r>
          </a:p>
          <a:p>
            <a:r>
              <a:rPr lang="en-US" dirty="0" smtClean="0"/>
              <a:t>Translators </a:t>
            </a:r>
            <a:r>
              <a:rPr lang="en-US" dirty="0"/>
              <a:t>translate programs written in high-level languages into the machine code that a computer understands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515292"/>
            <a:ext cx="5945777" cy="40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8292737" cy="48233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Brief History of </a:t>
            </a:r>
            <a:r>
              <a:rPr lang="en-US" b="1" dirty="0" smtClean="0"/>
              <a:t>C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C programming language is a structure oriented programming language, developed at Bell Laboratories in 1972 by Dennis Ritchie.</a:t>
            </a:r>
          </a:p>
          <a:p>
            <a:pPr lvl="0"/>
            <a:r>
              <a:rPr lang="en-US" dirty="0"/>
              <a:t>C programming language features were derived from an earlier language called “B” (Basic Combined Programming Language – BCPL)</a:t>
            </a:r>
          </a:p>
          <a:p>
            <a:pPr lvl="0"/>
            <a:r>
              <a:rPr lang="en-US" dirty="0"/>
              <a:t>C language was invented for implementing UNIX operating system.</a:t>
            </a:r>
          </a:p>
          <a:p>
            <a:pPr lvl="0"/>
            <a:r>
              <a:rPr lang="en-US" dirty="0"/>
              <a:t>In 1978, Dennis Ritchie and Brian Kernighan published the first edition “The C Programming Language” and is commonly known as K&amp;R C.</a:t>
            </a:r>
          </a:p>
          <a:p>
            <a:pPr lvl="0"/>
            <a:r>
              <a:rPr lang="en-US" dirty="0"/>
              <a:t>In 1983, the American National Standards Institute (ANSI) established a committee </a:t>
            </a:r>
            <a:r>
              <a:rPr lang="en-US" dirty="0" smtClean="0"/>
              <a:t>to </a:t>
            </a:r>
            <a:r>
              <a:rPr lang="en-US" dirty="0" smtClean="0"/>
              <a:t>provide a modern, comprehensive definition of C. The resulting definition, the ANSI standard, or “ANSI C”, was completed late 1988.</a:t>
            </a:r>
          </a:p>
          <a:p>
            <a:pPr lvl="0"/>
            <a:r>
              <a:rPr lang="en-US" dirty="0" smtClean="0"/>
              <a:t>Many of C’s ideas &amp; principles were derived from the earlier language B, thereby naming this new language “C”.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6" name="image2.jpe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130937" y="1690687"/>
            <a:ext cx="2952206" cy="47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6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IS C POPULAR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326" y="1355363"/>
            <a:ext cx="5688874" cy="273331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Despite the prevalence of higher-level languages, C continues to empower the world. </a:t>
            </a:r>
          </a:p>
          <a:p>
            <a:pPr lvl="0"/>
            <a:r>
              <a:rPr lang="en-US" dirty="0" smtClean="0"/>
              <a:t>The following are some of the systems that are used by millions and are programmed in the C language.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347" y="0"/>
            <a:ext cx="5773783" cy="3100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291839"/>
            <a:ext cx="5873929" cy="2885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8" y="4088675"/>
            <a:ext cx="5789021" cy="27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TO STUDY C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By the early 1980s, C was already a dominant language in the minicomputer world of Unix systems. Since then, it has spread to personal computers (microcomputers) and to mainframes.</a:t>
            </a:r>
          </a:p>
          <a:p>
            <a:pPr lvl="0"/>
            <a:r>
              <a:rPr lang="en-US" dirty="0"/>
              <a:t>Many software houses use C as the preferred language for producing word processing programs, spreadsheets, compilers, and other products.</a:t>
            </a:r>
          </a:p>
          <a:p>
            <a:pPr lvl="0"/>
            <a:r>
              <a:rPr lang="en-US" dirty="0"/>
              <a:t>C is an extremely flexible language—particularly if it is to be used to write operating systems.</a:t>
            </a:r>
          </a:p>
          <a:p>
            <a:pPr lvl="0"/>
            <a:r>
              <a:rPr lang="en-US" dirty="0"/>
              <a:t>Unlike most other languages that have only four or five levels of precedence, C has 15.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6846" y="1854925"/>
            <a:ext cx="6257108" cy="43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9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CHARECTERESTICS </a:t>
            </a:r>
            <a:r>
              <a:rPr lang="en-US" b="1" dirty="0"/>
              <a:t>OF A C PROGRAM</a:t>
            </a:r>
            <a:br>
              <a:rPr lang="en-US" b="1" dirty="0"/>
            </a:b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581784"/>
              </p:ext>
            </p:extLst>
          </p:nvPr>
        </p:nvGraphicFramePr>
        <p:xfrm>
          <a:off x="838200" y="1554480"/>
          <a:ext cx="10944497" cy="51467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632663">
                  <a:extLst>
                    <a:ext uri="{9D8B030D-6E8A-4147-A177-3AD203B41FA5}">
                      <a16:colId xmlns:a16="http://schemas.microsoft.com/office/drawing/2014/main" val="124089582"/>
                    </a:ext>
                  </a:extLst>
                </a:gridCol>
                <a:gridCol w="4367995">
                  <a:extLst>
                    <a:ext uri="{9D8B030D-6E8A-4147-A177-3AD203B41FA5}">
                      <a16:colId xmlns:a16="http://schemas.microsoft.com/office/drawing/2014/main" val="2179456182"/>
                    </a:ext>
                  </a:extLst>
                </a:gridCol>
                <a:gridCol w="2943839">
                  <a:extLst>
                    <a:ext uri="{9D8B030D-6E8A-4147-A177-3AD203B41FA5}">
                      <a16:colId xmlns:a16="http://schemas.microsoft.com/office/drawing/2014/main" val="2603475886"/>
                    </a:ext>
                  </a:extLst>
                </a:gridCol>
              </a:tblGrid>
              <a:tr h="550359">
                <a:tc>
                  <a:txBody>
                    <a:bodyPr/>
                    <a:lstStyle/>
                    <a:p>
                      <a:pPr marL="58039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58039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r>
                        <a:rPr lang="en-US" sz="2400" spc="-1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Level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703580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Middle</a:t>
                      </a:r>
                      <a:r>
                        <a:rPr lang="en-US" sz="2400" spc="-15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Level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4495" marR="39814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04495" marR="39814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Low</a:t>
                      </a:r>
                      <a:r>
                        <a:rPr lang="en-US" sz="2400" spc="-5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Level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24835468"/>
                  </a:ext>
                </a:extLst>
              </a:tr>
              <a:tr h="3199695">
                <a:tc>
                  <a:txBody>
                    <a:bodyPr/>
                    <a:lstStyle/>
                    <a:p>
                      <a:pPr marL="67945" marR="1098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level languages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provide almost everything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that the programmer might</a:t>
                      </a:r>
                      <a:r>
                        <a:rPr lang="en-US" sz="2400" spc="-29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need to do as already built</a:t>
                      </a:r>
                      <a:r>
                        <a:rPr lang="en-US" sz="2400" spc="-28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into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the language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736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Middle level languages don’t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provide all the built-in functions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found</a:t>
                      </a:r>
                      <a:r>
                        <a:rPr lang="en-US" sz="2400" spc="3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in</a:t>
                      </a:r>
                      <a:r>
                        <a:rPr lang="en-US" sz="2400" spc="4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high</a:t>
                      </a:r>
                      <a:r>
                        <a:rPr lang="en-US" sz="2400" spc="4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level</a:t>
                      </a:r>
                      <a:r>
                        <a:rPr lang="en-US" sz="2400" spc="4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languages,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but provides all building blocks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that</a:t>
                      </a:r>
                      <a:r>
                        <a:rPr lang="en-US" sz="2400" spc="-1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we</a:t>
                      </a:r>
                      <a:r>
                        <a:rPr lang="en-US" sz="2400" spc="-2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need</a:t>
                      </a:r>
                      <a:r>
                        <a:rPr lang="en-US" sz="2400" spc="-1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to</a:t>
                      </a:r>
                      <a:r>
                        <a:rPr lang="en-US" sz="2400" spc="-1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produce</a:t>
                      </a:r>
                      <a:r>
                        <a:rPr lang="en-US" sz="2400" spc="-1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the</a:t>
                      </a:r>
                      <a:r>
                        <a:rPr lang="en-US" sz="2400" spc="-2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result</a:t>
                      </a:r>
                    </a:p>
                    <a:p>
                      <a:pPr marL="6985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</a:t>
                      </a:r>
                      <a:r>
                        <a:rPr lang="en-US" sz="2400" spc="-1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want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14668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r>
                        <a:rPr lang="en-US" sz="2400" spc="-4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level</a:t>
                      </a:r>
                      <a:r>
                        <a:rPr lang="en-US" sz="2400" spc="-4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languages</a:t>
                      </a:r>
                      <a:r>
                        <a:rPr lang="en-US" sz="2400" spc="-28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provides nothing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other than access to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the machines basic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instruction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set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200804"/>
                  </a:ext>
                </a:extLst>
              </a:tr>
              <a:tr h="1396711">
                <a:tc>
                  <a:txBody>
                    <a:bodyPr/>
                    <a:lstStyle/>
                    <a:p>
                      <a:pPr marL="67945" marR="97980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Examples:</a:t>
                      </a:r>
                      <a:r>
                        <a:rPr lang="en-US" sz="2400" spc="5" dirty="0">
                          <a:effectLst/>
                        </a:rPr>
                        <a:t> </a:t>
                      </a:r>
                      <a:r>
                        <a:rPr lang="en-US" sz="2400" spc="-5" dirty="0">
                          <a:effectLst/>
                        </a:rPr>
                        <a:t>Java,</a:t>
                      </a:r>
                      <a:r>
                        <a:rPr lang="en-US" sz="2400" spc="-6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Python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98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</a:t>
                      </a:r>
                      <a:r>
                        <a:rPr lang="en-US" sz="2400" dirty="0">
                          <a:effectLst/>
                        </a:rPr>
                        <a:t>, C++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4495" marR="3987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404495" marR="3987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404495" marR="39878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Assembler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478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69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809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LECTURE NOTES On Principles of Programming    Course Code: COM122            COM 122 Principles of Programming   </vt:lpstr>
      <vt:lpstr> SYLLABUS - (12 Lectures)  </vt:lpstr>
      <vt:lpstr>INTRODUCTION TO COMPUTERS </vt:lpstr>
      <vt:lpstr>INTRODUCTION TO PROGRAMMING</vt:lpstr>
      <vt:lpstr>PROGRAMMING LANGUAGE TRANSLATORS </vt:lpstr>
      <vt:lpstr>INTRODUCTION TO C </vt:lpstr>
      <vt:lpstr>WHY IS C POPULAR </vt:lpstr>
      <vt:lpstr>WHY TO STUDY C </vt:lpstr>
      <vt:lpstr>  CHARECTERESTICS OF A C PROGRAM   </vt:lpstr>
      <vt:lpstr>CHARECTERESTICS OF A C PROGRAM</vt:lpstr>
      <vt:lpstr>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On Principles of Programming    Course Code: COM122            COM 122 Principles of Programming</dc:title>
  <dc:creator>pc</dc:creator>
  <cp:lastModifiedBy>pc</cp:lastModifiedBy>
  <cp:revision>7</cp:revision>
  <dcterms:created xsi:type="dcterms:W3CDTF">2024-08-28T08:10:37Z</dcterms:created>
  <dcterms:modified xsi:type="dcterms:W3CDTF">2024-08-28T08:57:04Z</dcterms:modified>
</cp:coreProperties>
</file>