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73d98ccdf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73d98ccdf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73d98ccdf7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73d98ccdf7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73d98ccdf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73d98ccdf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73d98ccd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73d98ccd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73d98ccdf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73d98ccdf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73d98ccdf7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73d98ccdf7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73d98ccdf7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73d98ccdf7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73d98ccdf7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73d98ccdf7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3d98ccdf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3d98ccdf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3d98ccdf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3d98ccdf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3d98ccdf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3d98ccdf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73d98ccdf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73d98ccdf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73d98ccdf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73d98ccdf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73d98ccdf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73d98ccdf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73d98ccdf7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73d98ccdf7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73d98ccdf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73d98ccdf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t>Study</a:t>
            </a:r>
            <a:r>
              <a:rPr lang="en-GB"/>
              <a:t>Genius</a:t>
            </a:r>
            <a:endParaRPr/>
          </a:p>
          <a:p>
            <a:pPr indent="0" lvl="0" marL="0" rtl="0" algn="ctr">
              <a:spcBef>
                <a:spcPts val="0"/>
              </a:spcBef>
              <a:spcAft>
                <a:spcPts val="0"/>
              </a:spcAft>
              <a:buNone/>
            </a:pPr>
            <a:r>
              <a:rPr lang="en-GB" sz="2000"/>
              <a:t>AI-Powered Study Tool</a:t>
            </a:r>
            <a:endParaRPr sz="2000"/>
          </a:p>
        </p:txBody>
      </p:sp>
      <p:sp>
        <p:nvSpPr>
          <p:cNvPr id="135" name="Google Shape;135;p13"/>
          <p:cNvSpPr txBox="1"/>
          <p:nvPr>
            <p:ph idx="1" type="subTitle"/>
          </p:nvPr>
        </p:nvSpPr>
        <p:spPr>
          <a:xfrm>
            <a:off x="5083950" y="3924925"/>
            <a:ext cx="3470700" cy="7494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GB"/>
              <a:t>Presentation by </a:t>
            </a:r>
            <a:r>
              <a:rPr b="1" lang="en-GB"/>
              <a:t>Laksh </a:t>
            </a:r>
            <a:r>
              <a:rPr lang="en-GB"/>
              <a:t>and </a:t>
            </a:r>
            <a:r>
              <a:rPr b="1" lang="en-GB"/>
              <a:t>Dishan</a:t>
            </a:r>
            <a:br>
              <a:rPr lang="en-GB"/>
            </a:br>
            <a:endParaRPr/>
          </a:p>
          <a:p>
            <a:pPr indent="0" lvl="0" marL="0" rtl="0" algn="ctr">
              <a:spcBef>
                <a:spcPts val="0"/>
              </a:spcBef>
              <a:spcAft>
                <a:spcPts val="0"/>
              </a:spcAft>
              <a:buNone/>
            </a:pPr>
            <a:r>
              <a:rPr b="1" lang="en-GB"/>
              <a:t>Mother Divine Public School</a:t>
            </a:r>
            <a:endParaRPr b="1"/>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t>How It Works Internally ?</a:t>
            </a:r>
            <a:endParaRPr b="1" sz="4000"/>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1400"/>
              <a:t>StudyGenius is built using Python and uses PyQt5 to create a clean and user-friendly desktop interface. When a document is uploaded, it goes through a text extraction module that pulls clean text from PDF or TXT files. This text is then processed using various Natural Language Processing (NLP) algorithms to generate summaries, flashcards, and quizzes. Behind the scenes, the app includes different modules — one for summarization, one for flashcard creation, and one for quiz generation — all working together like a pipeline. The system intelligently selects the best algorithm based on the content and uses libraries like NLTK, Sumy, and pdfplumber to perform tasks like keyword extraction, sentence ranking, and question creation</a:t>
            </a:r>
            <a:r>
              <a:rPr lang="en-GB" sz="1400"/>
              <a: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300">
                <a:solidFill>
                  <a:schemeClr val="lt1"/>
                </a:solidFill>
                <a:latin typeface="Lato"/>
                <a:ea typeface="Lato"/>
                <a:cs typeface="Lato"/>
                <a:sym typeface="Lato"/>
              </a:rPr>
              <a:t>Screenshots</a:t>
            </a:r>
            <a:endParaRPr b="1" sz="8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0" y="85725"/>
            <a:ext cx="9144000" cy="73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chemeClr val="lt1"/>
                </a:solidFill>
                <a:latin typeface="Lato"/>
                <a:ea typeface="Lato"/>
                <a:cs typeface="Lato"/>
                <a:sym typeface="Lato"/>
              </a:rPr>
              <a:t>Dashboard</a:t>
            </a:r>
            <a:endParaRPr b="1" sz="3000">
              <a:solidFill>
                <a:schemeClr val="lt1"/>
              </a:solidFill>
              <a:latin typeface="Lato"/>
              <a:ea typeface="Lato"/>
              <a:cs typeface="Lato"/>
              <a:sym typeface="Lato"/>
            </a:endParaRPr>
          </a:p>
        </p:txBody>
      </p:sp>
      <p:pic>
        <p:nvPicPr>
          <p:cNvPr id="202" name="Google Shape;202;p24" title="main.png"/>
          <p:cNvPicPr preferRelativeResize="0"/>
          <p:nvPr/>
        </p:nvPicPr>
        <p:blipFill>
          <a:blip r:embed="rId3">
            <a:alphaModFix/>
          </a:blip>
          <a:stretch>
            <a:fillRect/>
          </a:stretch>
        </p:blipFill>
        <p:spPr>
          <a:xfrm>
            <a:off x="754862" y="815925"/>
            <a:ext cx="7634273" cy="40408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nvSpPr>
        <p:spPr>
          <a:xfrm>
            <a:off x="0" y="85725"/>
            <a:ext cx="9144000" cy="73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chemeClr val="lt1"/>
                </a:solidFill>
                <a:latin typeface="Lato"/>
                <a:ea typeface="Lato"/>
                <a:cs typeface="Lato"/>
                <a:sym typeface="Lato"/>
              </a:rPr>
              <a:t>Summary</a:t>
            </a:r>
            <a:endParaRPr b="1" sz="3000">
              <a:solidFill>
                <a:schemeClr val="lt1"/>
              </a:solidFill>
              <a:latin typeface="Lato"/>
              <a:ea typeface="Lato"/>
              <a:cs typeface="Lato"/>
              <a:sym typeface="Lato"/>
            </a:endParaRPr>
          </a:p>
        </p:txBody>
      </p:sp>
      <p:pic>
        <p:nvPicPr>
          <p:cNvPr id="208" name="Google Shape;208;p25" title="summary.png"/>
          <p:cNvPicPr preferRelativeResize="0"/>
          <p:nvPr/>
        </p:nvPicPr>
        <p:blipFill>
          <a:blip r:embed="rId3">
            <a:alphaModFix/>
          </a:blip>
          <a:stretch>
            <a:fillRect/>
          </a:stretch>
        </p:blipFill>
        <p:spPr>
          <a:xfrm>
            <a:off x="754850" y="824950"/>
            <a:ext cx="7634273" cy="4081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6" title="flashcards.png"/>
          <p:cNvPicPr preferRelativeResize="0"/>
          <p:nvPr/>
        </p:nvPicPr>
        <p:blipFill>
          <a:blip r:embed="rId3">
            <a:alphaModFix/>
          </a:blip>
          <a:stretch>
            <a:fillRect/>
          </a:stretch>
        </p:blipFill>
        <p:spPr>
          <a:xfrm>
            <a:off x="152400" y="215200"/>
            <a:ext cx="8839204" cy="47130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7" title="quiz.png"/>
          <p:cNvPicPr preferRelativeResize="0"/>
          <p:nvPr/>
        </p:nvPicPr>
        <p:blipFill>
          <a:blip r:embed="rId3">
            <a:alphaModFix/>
          </a:blip>
          <a:stretch>
            <a:fillRect/>
          </a:stretch>
        </p:blipFill>
        <p:spPr>
          <a:xfrm>
            <a:off x="152400" y="215200"/>
            <a:ext cx="8839204" cy="47130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5000"/>
              <a:t>Conclusion</a:t>
            </a:r>
            <a:endParaRPr b="1" sz="5000"/>
          </a:p>
        </p:txBody>
      </p:sp>
      <p:sp>
        <p:nvSpPr>
          <p:cNvPr id="224" name="Google Shape;224;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700"/>
              <a:t>StudyGenius is more than just a tool — it's a complete AI-powered study assistant that helps students save time, revise better, and learn smarter. By combining text summarization, flashcard generation, quiz creation, and study analytics into one application, it transforms how students interact with their study material. Whether it's preparing for exams or revising last-minute, StudyGenius makes the process faster, easier, and more effective. Our mission is simple: to turn information into understanding — instantly.</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ctrTitle"/>
          </p:nvPr>
        </p:nvSpPr>
        <p:spPr>
          <a:xfrm>
            <a:off x="3537150" y="1578400"/>
            <a:ext cx="5017500" cy="157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t>Thank You!</a:t>
            </a:r>
            <a:endParaRPr b="1"/>
          </a:p>
        </p:txBody>
      </p:sp>
      <p:sp>
        <p:nvSpPr>
          <p:cNvPr id="230" name="Google Shape;230;p29"/>
          <p:cNvSpPr txBox="1"/>
          <p:nvPr>
            <p:ph idx="1" type="subTitle"/>
          </p:nvPr>
        </p:nvSpPr>
        <p:spPr>
          <a:xfrm>
            <a:off x="5083950" y="3924925"/>
            <a:ext cx="3470700" cy="7494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GB"/>
              <a:t>Presentation by </a:t>
            </a:r>
            <a:r>
              <a:rPr b="1" lang="en-GB"/>
              <a:t>Laksh </a:t>
            </a:r>
            <a:r>
              <a:rPr lang="en-GB"/>
              <a:t>and </a:t>
            </a:r>
            <a:r>
              <a:rPr b="1" lang="en-GB"/>
              <a:t>Dishan</a:t>
            </a:r>
            <a:br>
              <a:rPr lang="en-GB"/>
            </a:br>
            <a:endParaRPr/>
          </a:p>
          <a:p>
            <a:pPr indent="0" lvl="0" marL="0" rtl="0" algn="ctr">
              <a:spcBef>
                <a:spcPts val="0"/>
              </a:spcBef>
              <a:spcAft>
                <a:spcPts val="0"/>
              </a:spcAft>
              <a:buNone/>
            </a:pPr>
            <a:r>
              <a:rPr b="1" lang="en-GB"/>
              <a:t>Mother Divine Public School</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4800"/>
              <a:t>Problem Statement</a:t>
            </a:r>
            <a:endParaRPr b="1" sz="4800"/>
          </a:p>
        </p:txBody>
      </p:sp>
      <p:sp>
        <p:nvSpPr>
          <p:cNvPr id="141" name="Google Shape;141;p14"/>
          <p:cNvSpPr txBox="1"/>
          <p:nvPr>
            <p:ph idx="1" type="body"/>
          </p:nvPr>
        </p:nvSpPr>
        <p:spPr>
          <a:xfrm>
            <a:off x="1297500" y="1346875"/>
            <a:ext cx="7038900" cy="351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Students today are overwhelmed with vast amounts of study material — textbooks, PDFs, class notes, and online resources. Manually reading, summarizing, and creating revision tools like flashcards or quizzes is not only time-consuming but also mentally exhausting. This outdated method of learning often results in students skipping proper revision, missing key points, or feeling unmotivated. In an age of intelligent technology, there’s a clear gap in tools that automatically assist in efficient learning and retention.</a:t>
            </a:r>
            <a:br>
              <a:rPr lang="en-GB"/>
            </a:br>
            <a:endParaRPr/>
          </a:p>
          <a:p>
            <a:pPr indent="0" lvl="0" marL="0" rtl="0" algn="just">
              <a:spcBef>
                <a:spcPts val="1200"/>
              </a:spcBef>
              <a:spcAft>
                <a:spcPts val="0"/>
              </a:spcAft>
              <a:buNone/>
            </a:pPr>
            <a:r>
              <a:rPr lang="en-GB"/>
              <a:t>Key Issues Faced by Students:</a:t>
            </a:r>
            <a:endParaRPr/>
          </a:p>
          <a:p>
            <a:pPr indent="-311150" lvl="0" marL="457200" rtl="0" algn="just">
              <a:spcBef>
                <a:spcPts val="1200"/>
              </a:spcBef>
              <a:spcAft>
                <a:spcPts val="0"/>
              </a:spcAft>
              <a:buSzPts val="1300"/>
              <a:buChar char="●"/>
            </a:pPr>
            <a:r>
              <a:rPr lang="en-GB"/>
              <a:t>Reading and summarizing long texts takes a lot of time</a:t>
            </a:r>
            <a:endParaRPr/>
          </a:p>
          <a:p>
            <a:pPr indent="-311150" lvl="0" marL="457200" rtl="0" algn="just">
              <a:spcBef>
                <a:spcPts val="0"/>
              </a:spcBef>
              <a:spcAft>
                <a:spcPts val="0"/>
              </a:spcAft>
              <a:buSzPts val="1300"/>
              <a:buChar char="●"/>
            </a:pPr>
            <a:r>
              <a:rPr lang="en-GB"/>
              <a:t>Lack of automated revision tools like flashcards and quizzes</a:t>
            </a:r>
            <a:endParaRPr/>
          </a:p>
          <a:p>
            <a:pPr indent="-311150" lvl="0" marL="457200" rtl="0" algn="just">
              <a:spcBef>
                <a:spcPts val="0"/>
              </a:spcBef>
              <a:spcAft>
                <a:spcPts val="0"/>
              </a:spcAft>
              <a:buSzPts val="1300"/>
              <a:buChar char="●"/>
            </a:pPr>
            <a:r>
              <a:rPr lang="en-GB"/>
              <a:t>Manual preparation leads to inconsistent understanding</a:t>
            </a:r>
            <a:endParaRPr/>
          </a:p>
          <a:p>
            <a:pPr indent="-311150" lvl="0" marL="457200" rtl="0" algn="just">
              <a:spcBef>
                <a:spcPts val="0"/>
              </a:spcBef>
              <a:spcAft>
                <a:spcPts val="0"/>
              </a:spcAft>
              <a:buSzPts val="1300"/>
              <a:buChar char="●"/>
            </a:pPr>
            <a:r>
              <a:rPr lang="en-GB"/>
              <a:t>Revision often happens last minute, causing stress</a:t>
            </a:r>
            <a:endParaRPr/>
          </a:p>
          <a:p>
            <a:pPr indent="-311150" lvl="0" marL="457200" rtl="0" algn="just">
              <a:spcBef>
                <a:spcPts val="0"/>
              </a:spcBef>
              <a:spcAft>
                <a:spcPts val="0"/>
              </a:spcAft>
              <a:buSzPts val="1300"/>
              <a:buChar char="●"/>
            </a:pPr>
            <a:r>
              <a:rPr lang="en-GB"/>
              <a:t>Traditional methods are not personalized or interactive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1567550"/>
            <a:ext cx="7038900" cy="332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i="1" lang="en-GB"/>
              <a:t>Study</a:t>
            </a:r>
            <a:r>
              <a:rPr i="1" lang="en-GB"/>
              <a:t>Genius</a:t>
            </a:r>
            <a:r>
              <a:rPr lang="en-GB"/>
              <a:t> is an AI-powered desktop application designed to make studying smarter and faster. It helps students by automatically transforming raw text — such as notes, articles, or PDFs — into structured, interactive learning tools like summaries, flashcards, and quizzes. Powered by advanced Natural Language Processing (NLP) algorithms, StudyGenius saves time, boosts understanding, and makes revision more engaging. It's like having a personal tutor that reads, analyzes, and prepares study material for you — instantly.</a:t>
            </a:r>
            <a:endParaRPr/>
          </a:p>
          <a:p>
            <a:pPr indent="0" lvl="0" marL="0" rtl="0" algn="just">
              <a:spcBef>
                <a:spcPts val="1200"/>
              </a:spcBef>
              <a:spcAft>
                <a:spcPts val="0"/>
              </a:spcAft>
              <a:buNone/>
            </a:pPr>
            <a:r>
              <a:rPr lang="en-GB"/>
              <a:t>Key Highlights</a:t>
            </a:r>
            <a:r>
              <a:rPr lang="en-GB"/>
              <a:t>:</a:t>
            </a:r>
            <a:endParaRPr/>
          </a:p>
          <a:p>
            <a:pPr indent="-311150" lvl="0" marL="457200" rtl="0" algn="just">
              <a:spcBef>
                <a:spcPts val="1200"/>
              </a:spcBef>
              <a:spcAft>
                <a:spcPts val="0"/>
              </a:spcAft>
              <a:buSzPts val="1300"/>
              <a:buChar char="●"/>
            </a:pPr>
            <a:r>
              <a:rPr lang="en-GB"/>
              <a:t>Converts PDFs and TXT files into summaries, flashcards, and quizzes</a:t>
            </a:r>
            <a:endParaRPr/>
          </a:p>
          <a:p>
            <a:pPr indent="-311150" lvl="0" marL="457200" rtl="0" algn="just">
              <a:spcBef>
                <a:spcPts val="0"/>
              </a:spcBef>
              <a:spcAft>
                <a:spcPts val="0"/>
              </a:spcAft>
              <a:buSzPts val="1300"/>
              <a:buChar char="●"/>
            </a:pPr>
            <a:r>
              <a:rPr lang="en-GB"/>
              <a:t>Uses AI algorithms to understand and process text</a:t>
            </a:r>
            <a:endParaRPr/>
          </a:p>
          <a:p>
            <a:pPr indent="-311150" lvl="0" marL="457200" rtl="0" algn="just">
              <a:spcBef>
                <a:spcPts val="0"/>
              </a:spcBef>
              <a:spcAft>
                <a:spcPts val="0"/>
              </a:spcAft>
              <a:buSzPts val="1300"/>
              <a:buChar char="●"/>
            </a:pPr>
            <a:r>
              <a:rPr lang="en-GB"/>
              <a:t>Offers multiple summarization techniques based on content type</a:t>
            </a:r>
            <a:endParaRPr/>
          </a:p>
          <a:p>
            <a:pPr indent="-311150" lvl="0" marL="457200" rtl="0" algn="just">
              <a:spcBef>
                <a:spcPts val="0"/>
              </a:spcBef>
              <a:spcAft>
                <a:spcPts val="0"/>
              </a:spcAft>
              <a:buSzPts val="1300"/>
              <a:buChar char="●"/>
            </a:pPr>
            <a:r>
              <a:rPr lang="en-GB"/>
              <a:t>Creates interactive learning materials automatically</a:t>
            </a:r>
            <a:endParaRPr/>
          </a:p>
          <a:p>
            <a:pPr indent="-311150" lvl="0" marL="457200" rtl="0" algn="just">
              <a:spcBef>
                <a:spcPts val="0"/>
              </a:spcBef>
              <a:spcAft>
                <a:spcPts val="0"/>
              </a:spcAft>
              <a:buSzPts val="1300"/>
              <a:buChar char="●"/>
            </a:pPr>
            <a:r>
              <a:rPr lang="en-GB"/>
              <a:t>Designed for students of all levels to learn more in less time</a:t>
            </a:r>
            <a:endParaRPr/>
          </a:p>
        </p:txBody>
      </p:sp>
      <p:sp>
        <p:nvSpPr>
          <p:cNvPr id="147" name="Google Shape;147;p1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700"/>
              <a:t>What is </a:t>
            </a:r>
            <a:r>
              <a:rPr b="1" lang="en-GB" sz="4700"/>
              <a:t>Study</a:t>
            </a:r>
            <a:r>
              <a:rPr lang="en-GB" sz="4700"/>
              <a:t>Genius ?</a:t>
            </a:r>
            <a:endParaRPr sz="4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b="1" lang="en-GB" sz="1422"/>
              <a:t>Smart Text Extraction</a:t>
            </a:r>
            <a:endParaRPr b="1" sz="1422"/>
          </a:p>
          <a:p>
            <a:pPr indent="0" lvl="0" marL="0" rtl="0" algn="l">
              <a:lnSpc>
                <a:spcPct val="105000"/>
              </a:lnSpc>
              <a:spcBef>
                <a:spcPts val="1200"/>
              </a:spcBef>
              <a:spcAft>
                <a:spcPts val="0"/>
              </a:spcAft>
              <a:buSzPts val="358"/>
              <a:buNone/>
            </a:pPr>
            <a:r>
              <a:rPr lang="en-GB" sz="1422"/>
              <a:t>Extracts clean, readable content from PDF and TXT files</a:t>
            </a:r>
            <a:endParaRPr sz="1422"/>
          </a:p>
          <a:p>
            <a:pPr indent="0" lvl="0" marL="0" rtl="0" algn="l">
              <a:lnSpc>
                <a:spcPct val="105000"/>
              </a:lnSpc>
              <a:spcBef>
                <a:spcPts val="1200"/>
              </a:spcBef>
              <a:spcAft>
                <a:spcPts val="0"/>
              </a:spcAft>
              <a:buSzPts val="358"/>
              <a:buNone/>
            </a:pPr>
            <a:r>
              <a:rPr b="1" lang="en-GB" sz="1422"/>
              <a:t>AI-Powered Summarization</a:t>
            </a:r>
            <a:endParaRPr b="1" sz="1422"/>
          </a:p>
          <a:p>
            <a:pPr indent="0" lvl="0" marL="0" rtl="0" algn="l">
              <a:lnSpc>
                <a:spcPct val="105000"/>
              </a:lnSpc>
              <a:spcBef>
                <a:spcPts val="1200"/>
              </a:spcBef>
              <a:spcAft>
                <a:spcPts val="0"/>
              </a:spcAft>
              <a:buSzPts val="358"/>
              <a:buNone/>
            </a:pPr>
            <a:r>
              <a:rPr lang="en-GB" sz="1422"/>
              <a:t>Uses 5 advanced algorithms (TextRank, LSA, etc.) to generate summaries</a:t>
            </a:r>
            <a:endParaRPr sz="1422"/>
          </a:p>
          <a:p>
            <a:pPr indent="0" lvl="0" marL="0" rtl="0" algn="l">
              <a:lnSpc>
                <a:spcPct val="105000"/>
              </a:lnSpc>
              <a:spcBef>
                <a:spcPts val="1200"/>
              </a:spcBef>
              <a:spcAft>
                <a:spcPts val="0"/>
              </a:spcAft>
              <a:buNone/>
            </a:pPr>
            <a:r>
              <a:rPr b="1" lang="en-GB" sz="1422"/>
              <a:t>Flashcard Generation</a:t>
            </a:r>
            <a:endParaRPr b="1" sz="1422"/>
          </a:p>
          <a:p>
            <a:pPr indent="0" lvl="0" marL="0" rtl="0" algn="l">
              <a:lnSpc>
                <a:spcPct val="105000"/>
              </a:lnSpc>
              <a:spcBef>
                <a:spcPts val="1200"/>
              </a:spcBef>
              <a:spcAft>
                <a:spcPts val="0"/>
              </a:spcAft>
              <a:buNone/>
            </a:pPr>
            <a:r>
              <a:rPr lang="en-GB" sz="1422"/>
              <a:t>Creates Q&amp;A pairs, keyword definitions, and fill-in-the-blank flashcards</a:t>
            </a:r>
            <a:endParaRPr sz="1422"/>
          </a:p>
          <a:p>
            <a:pPr indent="0" lvl="0" marL="0" rtl="0" algn="l">
              <a:lnSpc>
                <a:spcPct val="105000"/>
              </a:lnSpc>
              <a:spcBef>
                <a:spcPts val="1200"/>
              </a:spcBef>
              <a:spcAft>
                <a:spcPts val="1200"/>
              </a:spcAft>
              <a:buSzPts val="358"/>
              <a:buNone/>
            </a:pPr>
            <a:r>
              <a:t/>
            </a:r>
            <a:endParaRPr sz="1422"/>
          </a:p>
        </p:txBody>
      </p:sp>
      <p:sp>
        <p:nvSpPr>
          <p:cNvPr id="153" name="Google Shape;153;p16"/>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4800"/>
              <a:t>Core Functionalities</a:t>
            </a:r>
            <a:endParaRPr b="1" sz="4800"/>
          </a:p>
        </p:txBody>
      </p:sp>
      <p:sp>
        <p:nvSpPr>
          <p:cNvPr id="154" name="Google Shape;154;p16"/>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400"/>
              <a:t>Interactive Quizzes</a:t>
            </a:r>
            <a:endParaRPr b="1" sz="1400"/>
          </a:p>
          <a:p>
            <a:pPr indent="0" lvl="0" marL="0" rtl="0" algn="l">
              <a:lnSpc>
                <a:spcPct val="105000"/>
              </a:lnSpc>
              <a:spcBef>
                <a:spcPts val="1200"/>
              </a:spcBef>
              <a:spcAft>
                <a:spcPts val="0"/>
              </a:spcAft>
              <a:buNone/>
            </a:pPr>
            <a:r>
              <a:rPr lang="en-GB" sz="1400"/>
              <a:t>Auto-generates multiple-choice, true/false, and blank-fill questions</a:t>
            </a:r>
            <a:endParaRPr sz="1400"/>
          </a:p>
          <a:p>
            <a:pPr indent="0" lvl="0" marL="0" rtl="0" algn="l">
              <a:lnSpc>
                <a:spcPct val="105000"/>
              </a:lnSpc>
              <a:spcBef>
                <a:spcPts val="1200"/>
              </a:spcBef>
              <a:spcAft>
                <a:spcPts val="0"/>
              </a:spcAft>
              <a:buNone/>
            </a:pPr>
            <a:r>
              <a:rPr b="1" lang="en-GB" sz="1400"/>
              <a:t>Study Analytics</a:t>
            </a:r>
            <a:endParaRPr b="1" sz="1400"/>
          </a:p>
          <a:p>
            <a:pPr indent="0" lvl="0" marL="0" rtl="0" algn="l">
              <a:lnSpc>
                <a:spcPct val="105000"/>
              </a:lnSpc>
              <a:spcBef>
                <a:spcPts val="1200"/>
              </a:spcBef>
              <a:spcAft>
                <a:spcPts val="0"/>
              </a:spcAft>
              <a:buNone/>
            </a:pPr>
            <a:r>
              <a:rPr lang="en-GB" sz="1400"/>
              <a:t>Shows reading difficulty, word count, and time needed to study</a:t>
            </a:r>
            <a:endParaRPr sz="1400"/>
          </a:p>
          <a:p>
            <a:pPr indent="0" lvl="0" marL="0" rtl="0" algn="l">
              <a:lnSpc>
                <a:spcPct val="105000"/>
              </a:lnSpc>
              <a:spcBef>
                <a:spcPts val="1200"/>
              </a:spcBef>
              <a:spcAft>
                <a:spcPts val="0"/>
              </a:spcAft>
              <a:buNone/>
            </a:pPr>
            <a:r>
              <a:rPr b="1" lang="en-GB" sz="1400"/>
              <a:t>User-Friendly GUI</a:t>
            </a:r>
            <a:endParaRPr b="1" sz="1400"/>
          </a:p>
          <a:p>
            <a:pPr indent="0" lvl="0" marL="0" rtl="0" algn="l">
              <a:lnSpc>
                <a:spcPct val="105000"/>
              </a:lnSpc>
              <a:spcBef>
                <a:spcPts val="1200"/>
              </a:spcBef>
              <a:spcAft>
                <a:spcPts val="1200"/>
              </a:spcAft>
              <a:buNone/>
            </a:pPr>
            <a:r>
              <a:rPr lang="en-GB" sz="1400"/>
              <a:t>Clean interface built with PyQt5 for easy navigation and use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4800"/>
              <a:t>Summarization</a:t>
            </a:r>
            <a:endParaRPr b="1" sz="4800"/>
          </a:p>
        </p:txBody>
      </p:sp>
      <p:sp>
        <p:nvSpPr>
          <p:cNvPr id="160" name="Google Shape;160;p17"/>
          <p:cNvSpPr txBox="1"/>
          <p:nvPr>
            <p:ph idx="1" type="body"/>
          </p:nvPr>
        </p:nvSpPr>
        <p:spPr>
          <a:xfrm>
            <a:off x="708075" y="1567550"/>
            <a:ext cx="34032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i="1" lang="en-GB" sz="1500"/>
              <a:t>Study</a:t>
            </a:r>
            <a:r>
              <a:rPr i="1" lang="en-GB" sz="1500"/>
              <a:t>Genius </a:t>
            </a:r>
            <a:r>
              <a:rPr lang="en-GB" sz="1500"/>
              <a:t>allows you to upload any document — like a textbook chapter or class notes — and automatically gives you a short, easy-to-read summary. This helps students revise faster without reading the full text. You can even control how short or long the summary should be, based on your preference.</a:t>
            </a:r>
            <a:endParaRPr sz="1500"/>
          </a:p>
        </p:txBody>
      </p:sp>
      <p:sp>
        <p:nvSpPr>
          <p:cNvPr id="161" name="Google Shape;161;p17"/>
          <p:cNvSpPr txBox="1"/>
          <p:nvPr>
            <p:ph idx="2" type="body"/>
          </p:nvPr>
        </p:nvSpPr>
        <p:spPr>
          <a:xfrm>
            <a:off x="4933225" y="1567550"/>
            <a:ext cx="3403200" cy="217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17" title="summary.png"/>
          <p:cNvPicPr preferRelativeResize="0"/>
          <p:nvPr/>
        </p:nvPicPr>
        <p:blipFill>
          <a:blip r:embed="rId3">
            <a:alphaModFix/>
          </a:blip>
          <a:stretch>
            <a:fillRect/>
          </a:stretch>
        </p:blipFill>
        <p:spPr>
          <a:xfrm>
            <a:off x="4248975" y="1567549"/>
            <a:ext cx="4771676" cy="2551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4800"/>
              <a:t>Flashcard &amp; Quiz</a:t>
            </a:r>
            <a:endParaRPr b="1" sz="4800"/>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i="1" lang="en-GB" sz="1800"/>
              <a:t>Study</a:t>
            </a:r>
            <a:r>
              <a:rPr i="1" lang="en-GB" sz="1800"/>
              <a:t>Genius </a:t>
            </a:r>
            <a:r>
              <a:rPr lang="en-GB" sz="1800"/>
              <a:t>doesn’t just summarize — it also turns your study material into interactive flashcards and quizzes. This makes revision more engaging and helps you test your knowledge instantly. You don’t have to write questions by hand — the app does it all for you automatically.</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9" title="flashcards.png"/>
          <p:cNvPicPr preferRelativeResize="0"/>
          <p:nvPr/>
        </p:nvPicPr>
        <p:blipFill>
          <a:blip r:embed="rId3">
            <a:alphaModFix/>
          </a:blip>
          <a:stretch>
            <a:fillRect/>
          </a:stretch>
        </p:blipFill>
        <p:spPr>
          <a:xfrm>
            <a:off x="152400" y="215200"/>
            <a:ext cx="8839204" cy="47130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title="quiz.png"/>
          <p:cNvPicPr preferRelativeResize="0"/>
          <p:nvPr/>
        </p:nvPicPr>
        <p:blipFill>
          <a:blip r:embed="rId3">
            <a:alphaModFix/>
          </a:blip>
          <a:stretch>
            <a:fillRect/>
          </a:stretch>
        </p:blipFill>
        <p:spPr>
          <a:xfrm>
            <a:off x="152400" y="215200"/>
            <a:ext cx="8839204" cy="47130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025100" y="393750"/>
            <a:ext cx="53256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4800"/>
              <a:t>Analytics</a:t>
            </a:r>
            <a:endParaRPr b="1" sz="4800"/>
          </a:p>
        </p:txBody>
      </p:sp>
      <p:sp>
        <p:nvSpPr>
          <p:cNvPr id="184" name="Google Shape;184;p21"/>
          <p:cNvSpPr txBox="1"/>
          <p:nvPr>
            <p:ph idx="1" type="body"/>
          </p:nvPr>
        </p:nvSpPr>
        <p:spPr>
          <a:xfrm>
            <a:off x="1161300" y="1546150"/>
            <a:ext cx="50532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1700"/>
              <a:t>StudyGenius also helps students plan their studies better by giving useful analytics. It tells you how long a document might take to read, how difficult it is, and how much content it contains. This helps in managing time and knowing what to focus on first.</a:t>
            </a:r>
            <a:endParaRPr sz="1700"/>
          </a:p>
        </p:txBody>
      </p:sp>
      <p:pic>
        <p:nvPicPr>
          <p:cNvPr id="185" name="Google Shape;185;p21" title="flashcards.png"/>
          <p:cNvPicPr preferRelativeResize="0"/>
          <p:nvPr/>
        </p:nvPicPr>
        <p:blipFill rotWithShape="1">
          <a:blip r:embed="rId3">
            <a:alphaModFix/>
          </a:blip>
          <a:srcRect b="7244" l="72962" r="-841" t="0"/>
          <a:stretch/>
        </p:blipFill>
        <p:spPr>
          <a:xfrm>
            <a:off x="6436350" y="350313"/>
            <a:ext cx="2504351" cy="4442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