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DCF8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>
      <p:cViewPr varScale="1">
        <p:scale>
          <a:sx n="64" d="100"/>
          <a:sy n="64" d="100"/>
        </p:scale>
        <p:origin x="9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 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 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00873" y="1168857"/>
            <a:ext cx="6532880" cy="5164455"/>
          </a:xfrm>
          <a:custGeom>
            <a:avLst/>
            <a:gdLst/>
            <a:ahLst/>
            <a:cxnLst/>
            <a:rect l="l" t="t" r="r" b="b"/>
            <a:pathLst>
              <a:path w="6532880" h="5164455">
                <a:moveTo>
                  <a:pt x="0" y="5164455"/>
                </a:moveTo>
                <a:lnTo>
                  <a:pt x="6532880" y="5164455"/>
                </a:lnTo>
                <a:lnTo>
                  <a:pt x="6532880" y="0"/>
                </a:lnTo>
                <a:lnTo>
                  <a:pt x="0" y="0"/>
                </a:lnTo>
                <a:lnTo>
                  <a:pt x="0" y="5164455"/>
                </a:lnTo>
                <a:close/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6399280"/>
            <a:ext cx="12189714" cy="456425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6377545"/>
            <a:ext cx="12192000" cy="480695"/>
          </a:xfrm>
          <a:custGeom>
            <a:avLst/>
            <a:gdLst/>
            <a:ahLst/>
            <a:cxnLst/>
            <a:rect l="l" t="t" r="r" b="b"/>
            <a:pathLst>
              <a:path w="12192000" h="480695">
                <a:moveTo>
                  <a:pt x="12192000" y="0"/>
                </a:moveTo>
                <a:lnTo>
                  <a:pt x="0" y="0"/>
                </a:lnTo>
                <a:lnTo>
                  <a:pt x="0" y="480453"/>
                </a:lnTo>
                <a:lnTo>
                  <a:pt x="12192000" y="480453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 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 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 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0899" y="221437"/>
            <a:ext cx="695020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99415" y="1253489"/>
            <a:ext cx="6449695" cy="39204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07889" y="6447704"/>
            <a:ext cx="2086609" cy="2869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30" dirty="0"/>
              <a:t> </a:t>
            </a:r>
            <a:r>
              <a:rPr dirty="0"/>
              <a:t>Idea submission-</a:t>
            </a:r>
            <a:r>
              <a:rPr spc="-60" dirty="0"/>
              <a:t> </a:t>
            </a:r>
            <a:r>
              <a:rPr spc="-10" dirty="0"/>
              <a:t>Template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77294" y="6447704"/>
            <a:ext cx="165734" cy="194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3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TZbunYO_pBDyL6yP04xOGYyc_wFr7nLM/view?usp=sharing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jpg"/><Relationship Id="rId7" Type="http://schemas.openxmlformats.org/officeDocument/2006/relationships/image" Target="../media/image2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19.jpg"/><Relationship Id="rId4" Type="http://schemas.openxmlformats.org/officeDocument/2006/relationships/image" Target="../media/image1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google.com/spreadsheets/d/1UL_L5sM0iLvDyRbdKawE_mpU-uubHIDK-Sw6IdRcPKk/edit?usp=sharing" TargetMode="External"/><Relationship Id="rId3" Type="http://schemas.openxmlformats.org/officeDocument/2006/relationships/hyperlink" Target="https://doi.org/10.1109/CSCI51800.2020.00201" TargetMode="External"/><Relationship Id="rId7" Type="http://schemas.openxmlformats.org/officeDocument/2006/relationships/hyperlink" Target="https://forms.gle/YboLX3wm86bvnQdKA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rive.google.com/drive/folders/1fXwRcF5g8Gh_2OCiORxEs-eV_GdA06uC?usp=drive_link" TargetMode="External"/><Relationship Id="rId5" Type="http://schemas.openxmlformats.org/officeDocument/2006/relationships/image" Target="../media/image22.png"/><Relationship Id="rId4" Type="http://schemas.openxmlformats.org/officeDocument/2006/relationships/hyperlink" Target="https://ieeexplore.ieee.org/abstract/document/10434674/authors#authors" TargetMode="Externa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656770" y="851535"/>
            <a:ext cx="4638675" cy="5155565"/>
            <a:chOff x="5656770" y="851535"/>
            <a:chExt cx="4638675" cy="5155565"/>
          </a:xfrm>
        </p:grpSpPr>
        <p:sp>
          <p:nvSpPr>
            <p:cNvPr id="3" name="object 3"/>
            <p:cNvSpPr/>
            <p:nvPr/>
          </p:nvSpPr>
          <p:spPr>
            <a:xfrm>
              <a:off x="5656770" y="851535"/>
              <a:ext cx="4638675" cy="5155565"/>
            </a:xfrm>
            <a:custGeom>
              <a:avLst/>
              <a:gdLst/>
              <a:ahLst/>
              <a:cxnLst/>
              <a:rect l="l" t="t" r="r" b="b"/>
              <a:pathLst>
                <a:path w="4638675" h="5155565">
                  <a:moveTo>
                    <a:pt x="1873313" y="0"/>
                  </a:moveTo>
                  <a:lnTo>
                    <a:pt x="1180020" y="0"/>
                  </a:lnTo>
                  <a:lnTo>
                    <a:pt x="1147349" y="5788"/>
                  </a:lnTo>
                  <a:lnTo>
                    <a:pt x="1092152" y="48702"/>
                  </a:lnTo>
                  <a:lnTo>
                    <a:pt x="1072197" y="83565"/>
                  </a:lnTo>
                  <a:lnTo>
                    <a:pt x="726249" y="881126"/>
                  </a:lnTo>
                  <a:lnTo>
                    <a:pt x="713605" y="920626"/>
                  </a:lnTo>
                  <a:lnTo>
                    <a:pt x="709390" y="962723"/>
                  </a:lnTo>
                  <a:lnTo>
                    <a:pt x="713605" y="1004820"/>
                  </a:lnTo>
                  <a:lnTo>
                    <a:pt x="726249" y="1044320"/>
                  </a:lnTo>
                  <a:lnTo>
                    <a:pt x="1072197" y="1842007"/>
                  </a:lnTo>
                  <a:lnTo>
                    <a:pt x="1092168" y="1876837"/>
                  </a:lnTo>
                  <a:lnTo>
                    <a:pt x="1118552" y="1903602"/>
                  </a:lnTo>
                  <a:lnTo>
                    <a:pt x="786955" y="2668269"/>
                  </a:lnTo>
                  <a:lnTo>
                    <a:pt x="769411" y="2714122"/>
                  </a:lnTo>
                  <a:lnTo>
                    <a:pt x="756880" y="2762295"/>
                  </a:lnTo>
                  <a:lnTo>
                    <a:pt x="749361" y="2812013"/>
                  </a:lnTo>
                  <a:lnTo>
                    <a:pt x="746855" y="2862500"/>
                  </a:lnTo>
                  <a:lnTo>
                    <a:pt x="749361" y="2912981"/>
                  </a:lnTo>
                  <a:lnTo>
                    <a:pt x="756880" y="2962681"/>
                  </a:lnTo>
                  <a:lnTo>
                    <a:pt x="769411" y="3010824"/>
                  </a:lnTo>
                  <a:lnTo>
                    <a:pt x="786955" y="3056636"/>
                  </a:lnTo>
                  <a:lnTo>
                    <a:pt x="1610550" y="4956022"/>
                  </a:lnTo>
                  <a:lnTo>
                    <a:pt x="1635991" y="5005818"/>
                  </a:lnTo>
                  <a:lnTo>
                    <a:pt x="1666114" y="5049317"/>
                  </a:lnTo>
                  <a:lnTo>
                    <a:pt x="1700357" y="5086022"/>
                  </a:lnTo>
                  <a:lnTo>
                    <a:pt x="1738162" y="5115434"/>
                  </a:lnTo>
                  <a:lnTo>
                    <a:pt x="1778968" y="5137059"/>
                  </a:lnTo>
                  <a:lnTo>
                    <a:pt x="1822215" y="5150398"/>
                  </a:lnTo>
                  <a:lnTo>
                    <a:pt x="1867344" y="5154955"/>
                  </a:lnTo>
                  <a:lnTo>
                    <a:pt x="3518090" y="5154955"/>
                  </a:lnTo>
                  <a:lnTo>
                    <a:pt x="3562089" y="5150398"/>
                  </a:lnTo>
                  <a:lnTo>
                    <a:pt x="3604828" y="5137059"/>
                  </a:lnTo>
                  <a:lnTo>
                    <a:pt x="3645500" y="5115434"/>
                  </a:lnTo>
                  <a:lnTo>
                    <a:pt x="3683294" y="5086022"/>
                  </a:lnTo>
                  <a:lnTo>
                    <a:pt x="3717402" y="5049317"/>
                  </a:lnTo>
                  <a:lnTo>
                    <a:pt x="3747017" y="5005818"/>
                  </a:lnTo>
                  <a:lnTo>
                    <a:pt x="3771328" y="4956022"/>
                  </a:lnTo>
                  <a:lnTo>
                    <a:pt x="4598479" y="3056635"/>
                  </a:lnTo>
                  <a:lnTo>
                    <a:pt x="4616023" y="3010824"/>
                  </a:lnTo>
                  <a:lnTo>
                    <a:pt x="4628554" y="2962681"/>
                  </a:lnTo>
                  <a:lnTo>
                    <a:pt x="4636073" y="2912981"/>
                  </a:lnTo>
                  <a:lnTo>
                    <a:pt x="4638579" y="2862500"/>
                  </a:lnTo>
                  <a:lnTo>
                    <a:pt x="4636073" y="2812013"/>
                  </a:lnTo>
                  <a:lnTo>
                    <a:pt x="4628554" y="2762295"/>
                  </a:lnTo>
                  <a:lnTo>
                    <a:pt x="4616023" y="2714122"/>
                  </a:lnTo>
                  <a:lnTo>
                    <a:pt x="4598479" y="2668269"/>
                  </a:lnTo>
                  <a:lnTo>
                    <a:pt x="4270937" y="1916176"/>
                  </a:lnTo>
                  <a:lnTo>
                    <a:pt x="1176972" y="1916176"/>
                  </a:lnTo>
                  <a:lnTo>
                    <a:pt x="1168640" y="1915798"/>
                  </a:lnTo>
                  <a:lnTo>
                    <a:pt x="1160414" y="1914683"/>
                  </a:lnTo>
                  <a:lnTo>
                    <a:pt x="1152308" y="1912854"/>
                  </a:lnTo>
                  <a:lnTo>
                    <a:pt x="1144503" y="1910387"/>
                  </a:lnTo>
                  <a:lnTo>
                    <a:pt x="1125029" y="1899539"/>
                  </a:lnTo>
                  <a:lnTo>
                    <a:pt x="1143698" y="1856739"/>
                  </a:lnTo>
                  <a:lnTo>
                    <a:pt x="1168717" y="1798954"/>
                  </a:lnTo>
                  <a:lnTo>
                    <a:pt x="1131925" y="1758499"/>
                  </a:lnTo>
                  <a:lnTo>
                    <a:pt x="817054" y="1035050"/>
                  </a:lnTo>
                  <a:lnTo>
                    <a:pt x="802100" y="962723"/>
                  </a:lnTo>
                  <a:lnTo>
                    <a:pt x="805838" y="925393"/>
                  </a:lnTo>
                  <a:lnTo>
                    <a:pt x="1123759" y="183261"/>
                  </a:lnTo>
                  <a:lnTo>
                    <a:pt x="1164034" y="129047"/>
                  </a:lnTo>
                  <a:lnTo>
                    <a:pt x="1219263" y="109219"/>
                  </a:lnTo>
                  <a:lnTo>
                    <a:pt x="1990783" y="109219"/>
                  </a:lnTo>
                  <a:lnTo>
                    <a:pt x="1979612" y="83565"/>
                  </a:lnTo>
                  <a:lnTo>
                    <a:pt x="1960252" y="48702"/>
                  </a:lnTo>
                  <a:lnTo>
                    <a:pt x="1934845" y="22399"/>
                  </a:lnTo>
                  <a:lnTo>
                    <a:pt x="1905246" y="5788"/>
                  </a:lnTo>
                  <a:lnTo>
                    <a:pt x="1873313" y="0"/>
                  </a:lnTo>
                  <a:close/>
                </a:path>
                <a:path w="4638675" h="5155565">
                  <a:moveTo>
                    <a:pt x="673671" y="3125216"/>
                  </a:moveTo>
                  <a:lnTo>
                    <a:pt x="272351" y="3125216"/>
                  </a:lnTo>
                  <a:lnTo>
                    <a:pt x="253499" y="3128559"/>
                  </a:lnTo>
                  <a:lnTo>
                    <a:pt x="221559" y="3153344"/>
                  </a:lnTo>
                  <a:lnTo>
                    <a:pt x="9715" y="3635248"/>
                  </a:lnTo>
                  <a:lnTo>
                    <a:pt x="0" y="3682491"/>
                  </a:lnTo>
                  <a:lnTo>
                    <a:pt x="2428" y="3706864"/>
                  </a:lnTo>
                  <a:lnTo>
                    <a:pt x="209994" y="4191380"/>
                  </a:lnTo>
                  <a:lnTo>
                    <a:pt x="236315" y="4226814"/>
                  </a:lnTo>
                  <a:lnTo>
                    <a:pt x="272351" y="4239768"/>
                  </a:lnTo>
                  <a:lnTo>
                    <a:pt x="673671" y="4239768"/>
                  </a:lnTo>
                  <a:lnTo>
                    <a:pt x="724034" y="4211585"/>
                  </a:lnTo>
                  <a:lnTo>
                    <a:pt x="936307" y="3729735"/>
                  </a:lnTo>
                  <a:lnTo>
                    <a:pt x="946118" y="3682491"/>
                  </a:lnTo>
                  <a:lnTo>
                    <a:pt x="943665" y="3658119"/>
                  </a:lnTo>
                  <a:lnTo>
                    <a:pt x="735266" y="3173476"/>
                  </a:lnTo>
                  <a:lnTo>
                    <a:pt x="709326" y="3138154"/>
                  </a:lnTo>
                  <a:lnTo>
                    <a:pt x="673671" y="3125216"/>
                  </a:lnTo>
                  <a:close/>
                </a:path>
                <a:path w="4638675" h="5155565">
                  <a:moveTo>
                    <a:pt x="3518090" y="569976"/>
                  </a:moveTo>
                  <a:lnTo>
                    <a:pt x="2192591" y="569976"/>
                  </a:lnTo>
                  <a:lnTo>
                    <a:pt x="2324036" y="871854"/>
                  </a:lnTo>
                  <a:lnTo>
                    <a:pt x="2336680" y="911353"/>
                  </a:lnTo>
                  <a:lnTo>
                    <a:pt x="2340895" y="953436"/>
                  </a:lnTo>
                  <a:lnTo>
                    <a:pt x="2336680" y="995495"/>
                  </a:lnTo>
                  <a:lnTo>
                    <a:pt x="2323981" y="1035050"/>
                  </a:lnTo>
                  <a:lnTo>
                    <a:pt x="1976691" y="1832610"/>
                  </a:lnTo>
                  <a:lnTo>
                    <a:pt x="1957276" y="1867473"/>
                  </a:lnTo>
                  <a:lnTo>
                    <a:pt x="1902253" y="1910387"/>
                  </a:lnTo>
                  <a:lnTo>
                    <a:pt x="1870265" y="1916176"/>
                  </a:lnTo>
                  <a:lnTo>
                    <a:pt x="4270937" y="1916176"/>
                  </a:lnTo>
                  <a:lnTo>
                    <a:pt x="3771328" y="768985"/>
                  </a:lnTo>
                  <a:lnTo>
                    <a:pt x="3747017" y="719172"/>
                  </a:lnTo>
                  <a:lnTo>
                    <a:pt x="3717402" y="675658"/>
                  </a:lnTo>
                  <a:lnTo>
                    <a:pt x="3683294" y="638939"/>
                  </a:lnTo>
                  <a:lnTo>
                    <a:pt x="3645500" y="609514"/>
                  </a:lnTo>
                  <a:lnTo>
                    <a:pt x="3604828" y="587880"/>
                  </a:lnTo>
                  <a:lnTo>
                    <a:pt x="3562089" y="574535"/>
                  </a:lnTo>
                  <a:lnTo>
                    <a:pt x="3518090" y="569976"/>
                  </a:lnTo>
                  <a:close/>
                </a:path>
                <a:path w="4638675" h="5155565">
                  <a:moveTo>
                    <a:pt x="2097722" y="569976"/>
                  </a:moveTo>
                  <a:lnTo>
                    <a:pt x="1867344" y="569976"/>
                  </a:lnTo>
                  <a:lnTo>
                    <a:pt x="1822215" y="574535"/>
                  </a:lnTo>
                  <a:lnTo>
                    <a:pt x="1778968" y="587880"/>
                  </a:lnTo>
                  <a:lnTo>
                    <a:pt x="1738162" y="609514"/>
                  </a:lnTo>
                  <a:lnTo>
                    <a:pt x="1700357" y="638939"/>
                  </a:lnTo>
                  <a:lnTo>
                    <a:pt x="1666114" y="675658"/>
                  </a:lnTo>
                  <a:lnTo>
                    <a:pt x="1635991" y="719172"/>
                  </a:lnTo>
                  <a:lnTo>
                    <a:pt x="1610550" y="768985"/>
                  </a:lnTo>
                  <a:lnTo>
                    <a:pt x="1179639" y="1762632"/>
                  </a:lnTo>
                  <a:lnTo>
                    <a:pt x="1167574" y="1790700"/>
                  </a:lnTo>
                  <a:lnTo>
                    <a:pt x="1187590" y="1801814"/>
                  </a:lnTo>
                  <a:lnTo>
                    <a:pt x="1194429" y="1804009"/>
                  </a:lnTo>
                  <a:lnTo>
                    <a:pt x="1201626" y="1805638"/>
                  </a:lnTo>
                  <a:lnTo>
                    <a:pt x="1208942" y="1806624"/>
                  </a:lnTo>
                  <a:lnTo>
                    <a:pt x="1216342" y="1806955"/>
                  </a:lnTo>
                  <a:lnTo>
                    <a:pt x="1831022" y="1806955"/>
                  </a:lnTo>
                  <a:lnTo>
                    <a:pt x="1885568" y="1787064"/>
                  </a:lnTo>
                  <a:lnTo>
                    <a:pt x="1925256" y="1732788"/>
                  </a:lnTo>
                  <a:lnTo>
                    <a:pt x="2233231" y="1025651"/>
                  </a:lnTo>
                  <a:lnTo>
                    <a:pt x="2248180" y="953436"/>
                  </a:lnTo>
                  <a:lnTo>
                    <a:pt x="2244447" y="916102"/>
                  </a:lnTo>
                  <a:lnTo>
                    <a:pt x="2233231" y="881126"/>
                  </a:lnTo>
                  <a:lnTo>
                    <a:pt x="2097722" y="569976"/>
                  </a:lnTo>
                  <a:close/>
                </a:path>
                <a:path w="4638675" h="5155565">
                  <a:moveTo>
                    <a:pt x="1990783" y="109219"/>
                  </a:moveTo>
                  <a:lnTo>
                    <a:pt x="1833943" y="109219"/>
                  </a:lnTo>
                  <a:lnTo>
                    <a:pt x="1862294" y="114341"/>
                  </a:lnTo>
                  <a:lnTo>
                    <a:pt x="1888537" y="129047"/>
                  </a:lnTo>
                  <a:lnTo>
                    <a:pt x="1911042" y="152350"/>
                  </a:lnTo>
                  <a:lnTo>
                    <a:pt x="1928177" y="183261"/>
                  </a:lnTo>
                  <a:lnTo>
                    <a:pt x="2092134" y="559688"/>
                  </a:lnTo>
                  <a:lnTo>
                    <a:pt x="2187003" y="559688"/>
                  </a:lnTo>
                  <a:lnTo>
                    <a:pt x="1990783" y="109219"/>
                  </a:lnTo>
                  <a:close/>
                </a:path>
              </a:pathLst>
            </a:custGeom>
            <a:solidFill>
              <a:srgbClr val="7E7E7E">
                <a:alpha val="1490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4952" y="1715897"/>
              <a:ext cx="3203448" cy="342620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470152" y="153161"/>
            <a:ext cx="808355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14" dirty="0">
                <a:solidFill>
                  <a:srgbClr val="1F487C"/>
                </a:solidFill>
              </a:rPr>
              <a:t>SMART</a:t>
            </a:r>
            <a:r>
              <a:rPr sz="4000" spc="-30" dirty="0">
                <a:solidFill>
                  <a:srgbClr val="1F487C"/>
                </a:solidFill>
              </a:rPr>
              <a:t> </a:t>
            </a:r>
            <a:r>
              <a:rPr sz="4000" spc="90" dirty="0">
                <a:solidFill>
                  <a:srgbClr val="1F487C"/>
                </a:solidFill>
              </a:rPr>
              <a:t>INDIA</a:t>
            </a:r>
            <a:r>
              <a:rPr sz="4000" spc="-15" dirty="0">
                <a:solidFill>
                  <a:srgbClr val="1F487C"/>
                </a:solidFill>
              </a:rPr>
              <a:t> </a:t>
            </a:r>
            <a:r>
              <a:rPr sz="4000" dirty="0">
                <a:solidFill>
                  <a:srgbClr val="1F487C"/>
                </a:solidFill>
              </a:rPr>
              <a:t>HACKATHON</a:t>
            </a:r>
            <a:r>
              <a:rPr sz="4000" spc="-30" dirty="0">
                <a:solidFill>
                  <a:srgbClr val="1F487C"/>
                </a:solidFill>
              </a:rPr>
              <a:t> </a:t>
            </a:r>
            <a:r>
              <a:rPr sz="4000" spc="-55" dirty="0">
                <a:solidFill>
                  <a:srgbClr val="1F487C"/>
                </a:solidFill>
              </a:rPr>
              <a:t>202</a:t>
            </a:r>
            <a:r>
              <a:rPr lang="en-IN" sz="4000" spc="-55" dirty="0">
                <a:solidFill>
                  <a:srgbClr val="1F487C"/>
                </a:solidFill>
              </a:rPr>
              <a:t>5</a:t>
            </a:r>
            <a:endParaRPr sz="4000" dirty="0"/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xfrm>
            <a:off x="299415" y="1253489"/>
            <a:ext cx="6449695" cy="511486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990340">
              <a:lnSpc>
                <a:spcPct val="100000"/>
              </a:lnSpc>
              <a:spcBef>
                <a:spcPts val="105"/>
              </a:spcBef>
            </a:pPr>
            <a:r>
              <a:rPr dirty="0"/>
              <a:t>TITLE</a:t>
            </a:r>
            <a:r>
              <a:rPr spc="-100" dirty="0"/>
              <a:t> </a:t>
            </a:r>
            <a:r>
              <a:rPr spc="-25" dirty="0"/>
              <a:t>PAGE</a:t>
            </a:r>
          </a:p>
          <a:p>
            <a:pPr>
              <a:lnSpc>
                <a:spcPct val="100000"/>
              </a:lnSpc>
              <a:spcBef>
                <a:spcPts val="2975"/>
              </a:spcBef>
            </a:pPr>
            <a:endParaRPr spc="-25" dirty="0"/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dirty="0"/>
              <a:t>Problem</a:t>
            </a:r>
            <a:r>
              <a:rPr sz="2400" spc="-40" dirty="0"/>
              <a:t> </a:t>
            </a:r>
            <a:r>
              <a:rPr sz="2400" dirty="0"/>
              <a:t>Statement</a:t>
            </a:r>
            <a:r>
              <a:rPr sz="2400" spc="-50" dirty="0"/>
              <a:t> </a:t>
            </a:r>
            <a:r>
              <a:rPr sz="2400" dirty="0"/>
              <a:t>ID</a:t>
            </a:r>
            <a:r>
              <a:rPr sz="2400" spc="-35" dirty="0"/>
              <a:t> </a:t>
            </a:r>
            <a:r>
              <a:rPr sz="2400" dirty="0"/>
              <a:t>–</a:t>
            </a:r>
            <a:r>
              <a:rPr sz="2400" spc="-40" dirty="0"/>
              <a:t> </a:t>
            </a:r>
            <a:r>
              <a:rPr sz="2400" spc="-10" dirty="0">
                <a:solidFill>
                  <a:srgbClr val="00AFEF"/>
                </a:solidFill>
              </a:rPr>
              <a:t>SIH</a:t>
            </a:r>
            <a:r>
              <a:rPr lang="en-IN" sz="2400" spc="-10" dirty="0">
                <a:solidFill>
                  <a:srgbClr val="00AFEF"/>
                </a:solidFill>
              </a:rPr>
              <a:t>25132</a:t>
            </a:r>
            <a:endParaRPr sz="2400" dirty="0"/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 dirty="0"/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dirty="0"/>
              <a:t>Problem</a:t>
            </a:r>
            <a:r>
              <a:rPr sz="2400" spc="-60" dirty="0"/>
              <a:t> </a:t>
            </a:r>
            <a:r>
              <a:rPr sz="2400" dirty="0"/>
              <a:t>Statement</a:t>
            </a:r>
            <a:r>
              <a:rPr sz="2400" spc="-105" dirty="0"/>
              <a:t> </a:t>
            </a:r>
            <a:r>
              <a:rPr sz="2400" dirty="0"/>
              <a:t>Title</a:t>
            </a:r>
            <a:r>
              <a:rPr sz="2400" spc="-55" dirty="0"/>
              <a:t> </a:t>
            </a:r>
            <a:r>
              <a:rPr sz="2400" dirty="0"/>
              <a:t>–</a:t>
            </a:r>
            <a:r>
              <a:rPr sz="2400" spc="-55" dirty="0"/>
              <a:t> </a:t>
            </a:r>
            <a:r>
              <a:rPr sz="2400" dirty="0">
                <a:solidFill>
                  <a:srgbClr val="00AFEF"/>
                </a:solidFill>
              </a:rPr>
              <a:t>Student</a:t>
            </a:r>
            <a:r>
              <a:rPr sz="2400" spc="-40" dirty="0">
                <a:solidFill>
                  <a:srgbClr val="00AFEF"/>
                </a:solidFill>
              </a:rPr>
              <a:t> </a:t>
            </a:r>
            <a:r>
              <a:rPr sz="2400" spc="-10" dirty="0">
                <a:solidFill>
                  <a:srgbClr val="00AFEF"/>
                </a:solidFill>
              </a:rPr>
              <a:t>Innovation</a:t>
            </a:r>
            <a:endParaRPr sz="2400" dirty="0"/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 dirty="0"/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dirty="0"/>
              <a:t>Theme</a:t>
            </a:r>
            <a:r>
              <a:rPr sz="2400" spc="-15" dirty="0"/>
              <a:t> </a:t>
            </a:r>
            <a:r>
              <a:rPr sz="2400" dirty="0"/>
              <a:t>–</a:t>
            </a:r>
            <a:r>
              <a:rPr sz="2400" spc="-20" dirty="0"/>
              <a:t> </a:t>
            </a:r>
            <a:r>
              <a:rPr sz="2400" spc="-10" dirty="0">
                <a:solidFill>
                  <a:srgbClr val="00AFEF"/>
                </a:solidFill>
              </a:rPr>
              <a:t>Miscellaneous</a:t>
            </a:r>
            <a:endParaRPr sz="2400" dirty="0"/>
          </a:p>
          <a:p>
            <a:pPr>
              <a:lnSpc>
                <a:spcPct val="100000"/>
              </a:lnSpc>
              <a:spcBef>
                <a:spcPts val="120"/>
              </a:spcBef>
              <a:buFont typeface="Arial MT"/>
              <a:buChar char="•"/>
            </a:pPr>
            <a:endParaRPr sz="2400" dirty="0"/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2400" dirty="0"/>
              <a:t>PS</a:t>
            </a:r>
            <a:r>
              <a:rPr sz="2400" spc="-20" dirty="0"/>
              <a:t> </a:t>
            </a:r>
            <a:r>
              <a:rPr sz="2400" dirty="0"/>
              <a:t>Category</a:t>
            </a:r>
            <a:r>
              <a:rPr sz="2400" spc="-10" dirty="0"/>
              <a:t> </a:t>
            </a:r>
            <a:r>
              <a:rPr sz="2400" dirty="0"/>
              <a:t>–</a:t>
            </a:r>
            <a:r>
              <a:rPr sz="2400" spc="-20" dirty="0"/>
              <a:t> </a:t>
            </a:r>
            <a:r>
              <a:rPr sz="2400" spc="-10" dirty="0">
                <a:solidFill>
                  <a:srgbClr val="00AFEF"/>
                </a:solidFill>
              </a:rPr>
              <a:t>Software</a:t>
            </a:r>
            <a:endParaRPr lang="en-IN" sz="2400" spc="-10" dirty="0">
              <a:solidFill>
                <a:srgbClr val="00AFEF"/>
              </a:solidFill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endParaRPr lang="en-IN" sz="2400" spc="-10" dirty="0">
              <a:solidFill>
                <a:srgbClr val="00AFEF"/>
              </a:solidFill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lang="en-IN" sz="2400" spc="-10" dirty="0"/>
              <a:t>Team ID - </a:t>
            </a:r>
            <a:r>
              <a:rPr lang="en-IN" sz="2400" spc="-10" dirty="0">
                <a:solidFill>
                  <a:srgbClr val="00AFEF"/>
                </a:solidFill>
              </a:rPr>
              <a:t>PI/SIH082 </a:t>
            </a:r>
            <a:endParaRPr lang="en-US" sz="2400" spc="-10" dirty="0"/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endParaRPr sz="2400" dirty="0"/>
          </a:p>
        </p:txBody>
      </p:sp>
      <p:sp>
        <p:nvSpPr>
          <p:cNvPr id="8" name="object 8"/>
          <p:cNvSpPr txBox="1"/>
          <p:nvPr/>
        </p:nvSpPr>
        <p:spPr>
          <a:xfrm>
            <a:off x="299415" y="6286163"/>
            <a:ext cx="4732451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2400" b="1" spc="-30" dirty="0">
                <a:latin typeface="Times New Roman"/>
                <a:cs typeface="Times New Roman"/>
              </a:rPr>
              <a:t>Team</a:t>
            </a:r>
            <a:r>
              <a:rPr sz="2400" b="1" spc="-5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Name</a:t>
            </a:r>
            <a:r>
              <a:rPr sz="2400" b="1" spc="-3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lang="en-IN" sz="2400" b="1" spc="-40" dirty="0">
                <a:solidFill>
                  <a:srgbClr val="00AFEF"/>
                </a:solidFill>
                <a:latin typeface="Times New Roman"/>
                <a:cs typeface="Times New Roman"/>
              </a:rPr>
              <a:t>C</a:t>
            </a:r>
            <a:r>
              <a:rPr sz="2400" b="1" dirty="0" err="1">
                <a:solidFill>
                  <a:srgbClr val="00AFEF"/>
                </a:solidFill>
                <a:latin typeface="Times New Roman"/>
                <a:cs typeface="Times New Roman"/>
              </a:rPr>
              <a:t>oding</a:t>
            </a:r>
            <a:r>
              <a:rPr sz="2400" b="1" spc="-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lang="en-IN" sz="24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C</a:t>
            </a:r>
            <a:r>
              <a:rPr sz="2400" b="1" spc="-10" dirty="0" err="1">
                <a:solidFill>
                  <a:srgbClr val="00AFEF"/>
                </a:solidFill>
                <a:latin typeface="Times New Roman"/>
                <a:cs typeface="Times New Roman"/>
              </a:rPr>
              <a:t>rusaders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031866" y="5446940"/>
            <a:ext cx="7028815" cy="1139190"/>
          </a:xfrm>
          <a:custGeom>
            <a:avLst/>
            <a:gdLst/>
            <a:ahLst/>
            <a:cxnLst/>
            <a:rect l="l" t="t" r="r" b="b"/>
            <a:pathLst>
              <a:path w="7028815" h="1139190">
                <a:moveTo>
                  <a:pt x="7028560" y="0"/>
                </a:moveTo>
                <a:lnTo>
                  <a:pt x="0" y="0"/>
                </a:lnTo>
                <a:lnTo>
                  <a:pt x="0" y="1138770"/>
                </a:lnTo>
                <a:lnTo>
                  <a:pt x="7028560" y="1138770"/>
                </a:lnTo>
                <a:lnTo>
                  <a:pt x="702856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5031866" y="5446941"/>
            <a:ext cx="7028815" cy="1139190"/>
          </a:xfrm>
          <a:prstGeom prst="rect">
            <a:avLst/>
          </a:prstGeom>
          <a:ln w="19050">
            <a:solidFill>
              <a:srgbClr val="000000"/>
            </a:solidFill>
          </a:ln>
        </p:spPr>
        <p:txBody>
          <a:bodyPr vert="horz" wrap="square" lIns="0" tIns="36194" rIns="0" bIns="0" rtlCol="0">
            <a:spAutoFit/>
          </a:bodyPr>
          <a:lstStyle/>
          <a:p>
            <a:pPr marL="92075" marR="83185" algn="just">
              <a:lnSpc>
                <a:spcPct val="100000"/>
              </a:lnSpc>
              <a:spcBef>
                <a:spcPts val="284"/>
              </a:spcBef>
            </a:pPr>
            <a:r>
              <a:rPr sz="2400" b="1" dirty="0">
                <a:latin typeface="Times New Roman"/>
                <a:cs typeface="Times New Roman"/>
              </a:rPr>
              <a:t>Problem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Statement</a:t>
            </a:r>
            <a:r>
              <a:rPr sz="2400" b="1" spc="9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–</a:t>
            </a:r>
            <a:r>
              <a:rPr sz="2400" b="1" spc="75" dirty="0"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Outdated</a:t>
            </a:r>
            <a:r>
              <a:rPr sz="2200" b="1" spc="45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school</a:t>
            </a:r>
            <a:r>
              <a:rPr sz="2200" b="1" spc="40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systems,</a:t>
            </a:r>
            <a:r>
              <a:rPr sz="2200" b="1" spc="50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39AFD3"/>
                </a:solidFill>
                <a:latin typeface="Times New Roman"/>
                <a:cs typeface="Times New Roman"/>
              </a:rPr>
              <a:t>lacking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modern</a:t>
            </a:r>
            <a:r>
              <a:rPr sz="2200" b="1" spc="215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technology</a:t>
            </a:r>
            <a:r>
              <a:rPr sz="2200" b="1" spc="229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and</a:t>
            </a:r>
            <a:r>
              <a:rPr sz="2200" b="1" spc="220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safety</a:t>
            </a:r>
            <a:r>
              <a:rPr sz="2200" b="1" spc="220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protocols,</a:t>
            </a:r>
            <a:r>
              <a:rPr sz="2200" b="1" spc="229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hinder</a:t>
            </a:r>
            <a:r>
              <a:rPr sz="2200" b="1" spc="175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39AFD3"/>
                </a:solidFill>
                <a:latin typeface="Times New Roman"/>
                <a:cs typeface="Times New Roman"/>
              </a:rPr>
              <a:t>student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success</a:t>
            </a:r>
            <a:r>
              <a:rPr sz="2200" b="1" spc="-55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and</a:t>
            </a:r>
            <a:r>
              <a:rPr sz="2200" b="1" spc="-50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frustrate</a:t>
            </a:r>
            <a:r>
              <a:rPr sz="2200" b="1" spc="-35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dirty="0">
                <a:solidFill>
                  <a:srgbClr val="39AFD3"/>
                </a:solidFill>
                <a:latin typeface="Times New Roman"/>
                <a:cs typeface="Times New Roman"/>
              </a:rPr>
              <a:t>everyone</a:t>
            </a:r>
            <a:r>
              <a:rPr sz="2200" b="1" spc="-45" dirty="0">
                <a:solidFill>
                  <a:srgbClr val="39AFD3"/>
                </a:solidFill>
                <a:latin typeface="Times New Roman"/>
                <a:cs typeface="Times New Roman"/>
              </a:rPr>
              <a:t> </a:t>
            </a:r>
            <a:r>
              <a:rPr sz="2200" b="1" spc="-10" dirty="0">
                <a:solidFill>
                  <a:srgbClr val="39AFD3"/>
                </a:solidFill>
                <a:latin typeface="Times New Roman"/>
                <a:cs typeface="Times New Roman"/>
              </a:rPr>
              <a:t>involved.</a:t>
            </a:r>
            <a:endParaRPr sz="2200">
              <a:latin typeface="Times New Roman"/>
              <a:cs typeface="Times New Roman"/>
            </a:endParaRPr>
          </a:p>
        </p:txBody>
      </p:sp>
      <p:pic>
        <p:nvPicPr>
          <p:cNvPr id="13" name="Picture 2" descr="https://www.sih.gov.in/img1/SIH-Logo.png">
            <a:extLst>
              <a:ext uri="{FF2B5EF4-FFF2-40B4-BE49-F238E27FC236}">
                <a16:creationId xmlns:a16="http://schemas.microsoft.com/office/drawing/2014/main" id="{15E0D84C-A65F-C6C4-C722-8350B99E5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771390" y="225449"/>
            <a:ext cx="264922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3600" b="1" dirty="0">
                <a:latin typeface="Times New Roman"/>
                <a:cs typeface="Times New Roman"/>
              </a:rPr>
              <a:t>Neo-Card </a:t>
            </a:r>
            <a:endParaRPr sz="36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240272" y="109296"/>
            <a:ext cx="1895475" cy="807720"/>
          </a:xfrm>
          <a:custGeom>
            <a:avLst/>
            <a:gdLst/>
            <a:ahLst/>
            <a:cxnLst/>
            <a:rect l="l" t="t" r="r" b="b"/>
            <a:pathLst>
              <a:path w="1895475" h="807719">
                <a:moveTo>
                  <a:pt x="0" y="403732"/>
                </a:moveTo>
                <a:lnTo>
                  <a:pt x="8650" y="348941"/>
                </a:lnTo>
                <a:lnTo>
                  <a:pt x="33850" y="296392"/>
                </a:lnTo>
                <a:lnTo>
                  <a:pt x="74469" y="246566"/>
                </a:lnTo>
                <a:lnTo>
                  <a:pt x="129378" y="199945"/>
                </a:lnTo>
                <a:lnTo>
                  <a:pt x="161838" y="177986"/>
                </a:lnTo>
                <a:lnTo>
                  <a:pt x="197448" y="157008"/>
                </a:lnTo>
                <a:lnTo>
                  <a:pt x="236066" y="137071"/>
                </a:lnTo>
                <a:lnTo>
                  <a:pt x="277550" y="118236"/>
                </a:lnTo>
                <a:lnTo>
                  <a:pt x="321760" y="100563"/>
                </a:lnTo>
                <a:lnTo>
                  <a:pt x="368555" y="84111"/>
                </a:lnTo>
                <a:lnTo>
                  <a:pt x="417793" y="68941"/>
                </a:lnTo>
                <a:lnTo>
                  <a:pt x="469333" y="55113"/>
                </a:lnTo>
                <a:lnTo>
                  <a:pt x="523035" y="42686"/>
                </a:lnTo>
                <a:lnTo>
                  <a:pt x="578756" y="31722"/>
                </a:lnTo>
                <a:lnTo>
                  <a:pt x="636356" y="22279"/>
                </a:lnTo>
                <a:lnTo>
                  <a:pt x="695693" y="14419"/>
                </a:lnTo>
                <a:lnTo>
                  <a:pt x="756628" y="8200"/>
                </a:lnTo>
                <a:lnTo>
                  <a:pt x="819017" y="3684"/>
                </a:lnTo>
                <a:lnTo>
                  <a:pt x="882721" y="931"/>
                </a:lnTo>
                <a:lnTo>
                  <a:pt x="947597" y="0"/>
                </a:lnTo>
                <a:lnTo>
                  <a:pt x="1012479" y="931"/>
                </a:lnTo>
                <a:lnTo>
                  <a:pt x="1076187" y="3684"/>
                </a:lnTo>
                <a:lnTo>
                  <a:pt x="1138581" y="8200"/>
                </a:lnTo>
                <a:lnTo>
                  <a:pt x="1199520" y="14419"/>
                </a:lnTo>
                <a:lnTo>
                  <a:pt x="1258862" y="22279"/>
                </a:lnTo>
                <a:lnTo>
                  <a:pt x="1316467" y="31722"/>
                </a:lnTo>
                <a:lnTo>
                  <a:pt x="1372192" y="42686"/>
                </a:lnTo>
                <a:lnTo>
                  <a:pt x="1425898" y="55113"/>
                </a:lnTo>
                <a:lnTo>
                  <a:pt x="1477443" y="68941"/>
                </a:lnTo>
                <a:lnTo>
                  <a:pt x="1526685" y="84111"/>
                </a:lnTo>
                <a:lnTo>
                  <a:pt x="1573483" y="100563"/>
                </a:lnTo>
                <a:lnTo>
                  <a:pt x="1617697" y="118236"/>
                </a:lnTo>
                <a:lnTo>
                  <a:pt x="1659185" y="137071"/>
                </a:lnTo>
                <a:lnTo>
                  <a:pt x="1697806" y="157008"/>
                </a:lnTo>
                <a:lnTo>
                  <a:pt x="1733418" y="177986"/>
                </a:lnTo>
                <a:lnTo>
                  <a:pt x="1765882" y="199945"/>
                </a:lnTo>
                <a:lnTo>
                  <a:pt x="1820796" y="246566"/>
                </a:lnTo>
                <a:lnTo>
                  <a:pt x="1861418" y="296392"/>
                </a:lnTo>
                <a:lnTo>
                  <a:pt x="1886620" y="348941"/>
                </a:lnTo>
                <a:lnTo>
                  <a:pt x="1895271" y="403732"/>
                </a:lnTo>
                <a:lnTo>
                  <a:pt x="1893085" y="431363"/>
                </a:lnTo>
                <a:lnTo>
                  <a:pt x="1876017" y="485067"/>
                </a:lnTo>
                <a:lnTo>
                  <a:pt x="1842964" y="536293"/>
                </a:lnTo>
                <a:lnTo>
                  <a:pt x="1795055" y="584558"/>
                </a:lnTo>
                <a:lnTo>
                  <a:pt x="1733418" y="629383"/>
                </a:lnTo>
                <a:lnTo>
                  <a:pt x="1697806" y="650355"/>
                </a:lnTo>
                <a:lnTo>
                  <a:pt x="1659185" y="670287"/>
                </a:lnTo>
                <a:lnTo>
                  <a:pt x="1617697" y="689117"/>
                </a:lnTo>
                <a:lnTo>
                  <a:pt x="1573483" y="706787"/>
                </a:lnTo>
                <a:lnTo>
                  <a:pt x="1526685" y="723236"/>
                </a:lnTo>
                <a:lnTo>
                  <a:pt x="1477443" y="738404"/>
                </a:lnTo>
                <a:lnTo>
                  <a:pt x="1425898" y="752230"/>
                </a:lnTo>
                <a:lnTo>
                  <a:pt x="1372192" y="764655"/>
                </a:lnTo>
                <a:lnTo>
                  <a:pt x="1316467" y="775618"/>
                </a:lnTo>
                <a:lnTo>
                  <a:pt x="1258862" y="785060"/>
                </a:lnTo>
                <a:lnTo>
                  <a:pt x="1199520" y="792920"/>
                </a:lnTo>
                <a:lnTo>
                  <a:pt x="1138581" y="799138"/>
                </a:lnTo>
                <a:lnTo>
                  <a:pt x="1076187" y="803654"/>
                </a:lnTo>
                <a:lnTo>
                  <a:pt x="1012479" y="806407"/>
                </a:lnTo>
                <a:lnTo>
                  <a:pt x="947597" y="807338"/>
                </a:lnTo>
                <a:lnTo>
                  <a:pt x="882721" y="806407"/>
                </a:lnTo>
                <a:lnTo>
                  <a:pt x="819017" y="803654"/>
                </a:lnTo>
                <a:lnTo>
                  <a:pt x="756628" y="799138"/>
                </a:lnTo>
                <a:lnTo>
                  <a:pt x="695693" y="792920"/>
                </a:lnTo>
                <a:lnTo>
                  <a:pt x="636356" y="785060"/>
                </a:lnTo>
                <a:lnTo>
                  <a:pt x="578756" y="775618"/>
                </a:lnTo>
                <a:lnTo>
                  <a:pt x="523035" y="764655"/>
                </a:lnTo>
                <a:lnTo>
                  <a:pt x="469333" y="752230"/>
                </a:lnTo>
                <a:lnTo>
                  <a:pt x="417793" y="738404"/>
                </a:lnTo>
                <a:lnTo>
                  <a:pt x="368555" y="723236"/>
                </a:lnTo>
                <a:lnTo>
                  <a:pt x="321760" y="706787"/>
                </a:lnTo>
                <a:lnTo>
                  <a:pt x="277550" y="689117"/>
                </a:lnTo>
                <a:lnTo>
                  <a:pt x="236066" y="670287"/>
                </a:lnTo>
                <a:lnTo>
                  <a:pt x="197448" y="650355"/>
                </a:lnTo>
                <a:lnTo>
                  <a:pt x="161838" y="629383"/>
                </a:lnTo>
                <a:lnTo>
                  <a:pt x="129378" y="607431"/>
                </a:lnTo>
                <a:lnTo>
                  <a:pt x="74469" y="560826"/>
                </a:lnTo>
                <a:lnTo>
                  <a:pt x="33850" y="511020"/>
                </a:lnTo>
                <a:lnTo>
                  <a:pt x="8650" y="458495"/>
                </a:lnTo>
                <a:lnTo>
                  <a:pt x="0" y="403732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14311" y="236261"/>
            <a:ext cx="116688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spc="-10" dirty="0">
                <a:solidFill>
                  <a:srgbClr val="001F5F"/>
                </a:solidFill>
              </a:rPr>
              <a:t>C</a:t>
            </a:r>
            <a:r>
              <a:rPr sz="2000" spc="-10" dirty="0" err="1">
                <a:solidFill>
                  <a:srgbClr val="001F5F"/>
                </a:solidFill>
              </a:rPr>
              <a:t>oding</a:t>
            </a:r>
            <a:endParaRPr sz="2000" dirty="0"/>
          </a:p>
        </p:txBody>
      </p:sp>
      <p:sp>
        <p:nvSpPr>
          <p:cNvPr id="8" name="object 8"/>
          <p:cNvSpPr txBox="1"/>
          <p:nvPr/>
        </p:nvSpPr>
        <p:spPr>
          <a:xfrm>
            <a:off x="533400" y="457200"/>
            <a:ext cx="16170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Cr</a:t>
            </a:r>
            <a:r>
              <a:rPr sz="2000" b="1" spc="-10" dirty="0" err="1">
                <a:solidFill>
                  <a:srgbClr val="001F5F"/>
                </a:solidFill>
                <a:latin typeface="Times New Roman"/>
                <a:cs typeface="Times New Roman"/>
              </a:rPr>
              <a:t>usaders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34682" y="1426210"/>
            <a:ext cx="5356860" cy="1739264"/>
          </a:xfrm>
          <a:prstGeom prst="rect">
            <a:avLst/>
          </a:prstGeom>
          <a:ln w="19050">
            <a:solidFill>
              <a:srgbClr val="00AFEF"/>
            </a:solidFill>
          </a:ln>
        </p:spPr>
        <p:txBody>
          <a:bodyPr vert="horz" wrap="square" lIns="0" tIns="46355" rIns="0" bIns="0" rtlCol="0">
            <a:spAutoFit/>
          </a:bodyPr>
          <a:lstStyle/>
          <a:p>
            <a:pPr marL="889000">
              <a:lnSpc>
                <a:spcPct val="100000"/>
              </a:lnSpc>
              <a:spcBef>
                <a:spcPts val="365"/>
              </a:spcBef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Addressing</a:t>
            </a:r>
            <a:r>
              <a:rPr sz="1800" b="1" u="sng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the</a:t>
            </a:r>
            <a:r>
              <a:rPr sz="1800" b="1" u="sng" spc="-3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Problem</a:t>
            </a:r>
            <a:r>
              <a:rPr sz="1800" b="1" u="sng" spc="-3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with</a:t>
            </a:r>
            <a:r>
              <a:rPr sz="1800" b="1" u="sng" spc="-9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b="1" u="sng" spc="-3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NFC Card</a:t>
            </a:r>
            <a:endParaRPr sz="1800" dirty="0">
              <a:latin typeface="Times New Roman"/>
              <a:cs typeface="Times New Roman"/>
            </a:endParaRPr>
          </a:p>
          <a:p>
            <a:pPr marL="378460" marR="82550" indent="-28702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378460" algn="l"/>
              </a:tabLst>
            </a:pPr>
            <a:r>
              <a:rPr sz="1700" b="1" dirty="0">
                <a:latin typeface="Times New Roman"/>
                <a:cs typeface="Times New Roman"/>
              </a:rPr>
              <a:t>Manual</a:t>
            </a:r>
            <a:r>
              <a:rPr sz="1700" b="1" spc="14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processes</a:t>
            </a:r>
            <a:r>
              <a:rPr sz="1700" b="1" spc="1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1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school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operations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</a:t>
            </a:r>
            <a:r>
              <a:rPr sz="1700" spc="114" dirty="0"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FF0000"/>
                </a:solidFill>
                <a:latin typeface="Times New Roman"/>
                <a:cs typeface="Times New Roman"/>
              </a:rPr>
              <a:t>error-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prone </a:t>
            </a:r>
            <a:r>
              <a:rPr sz="1700" dirty="0">
                <a:latin typeface="Times New Roman"/>
                <a:cs typeface="Times New Roman"/>
              </a:rPr>
              <a:t>and 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time-consuming</a:t>
            </a:r>
            <a:r>
              <a:rPr sz="1700" spc="-10" dirty="0">
                <a:latin typeface="Times New Roman"/>
                <a:cs typeface="Times New Roman"/>
              </a:rPr>
              <a:t>.</a:t>
            </a:r>
            <a:endParaRPr sz="1700" dirty="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buFont typeface="Arial MT"/>
              <a:buChar char="•"/>
              <a:tabLst>
                <a:tab pos="378460" algn="l"/>
              </a:tabLst>
            </a:pPr>
            <a:r>
              <a:rPr sz="1700" b="1" dirty="0">
                <a:latin typeface="Times New Roman"/>
                <a:cs typeface="Times New Roman"/>
              </a:rPr>
              <a:t>Security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-20" dirty="0">
                <a:latin typeface="Times New Roman"/>
                <a:cs typeface="Times New Roman"/>
              </a:rPr>
              <a:t>risks</a:t>
            </a:r>
            <a:endParaRPr sz="1700" dirty="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buFont typeface="Arial MT"/>
              <a:buChar char="•"/>
              <a:tabLst>
                <a:tab pos="378460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Real-</a:t>
            </a:r>
            <a:r>
              <a:rPr sz="1700" b="1" dirty="0">
                <a:latin typeface="Times New Roman"/>
                <a:cs typeface="Times New Roman"/>
              </a:rPr>
              <a:t>time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data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often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lacking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schools</a:t>
            </a:r>
            <a:endParaRPr sz="1700" dirty="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8460" algn="l"/>
              </a:tabLst>
            </a:pPr>
            <a:r>
              <a:rPr sz="1700" b="1" dirty="0">
                <a:latin typeface="Times New Roman"/>
                <a:cs typeface="Times New Roman"/>
              </a:rPr>
              <a:t>Challenges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in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Managing</a:t>
            </a:r>
            <a:r>
              <a:rPr sz="1700" b="1" spc="-4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multiple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systems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02694" y="6510459"/>
            <a:ext cx="101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724522" y="3395988"/>
            <a:ext cx="5377180" cy="2758447"/>
          </a:xfrm>
          <a:prstGeom prst="rect">
            <a:avLst/>
          </a:prstGeom>
          <a:ln w="19050">
            <a:solidFill>
              <a:srgbClr val="00AFEF"/>
            </a:solidFill>
          </a:ln>
        </p:spPr>
        <p:txBody>
          <a:bodyPr vert="horz" wrap="square" lIns="0" tIns="36830" rIns="0" bIns="0" rtlCol="0">
            <a:spAutoFit/>
          </a:bodyPr>
          <a:lstStyle/>
          <a:p>
            <a:pPr marL="850265">
              <a:lnSpc>
                <a:spcPct val="100000"/>
              </a:lnSpc>
              <a:spcBef>
                <a:spcPts val="290"/>
              </a:spcBef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Innovation</a:t>
            </a:r>
            <a:r>
              <a:rPr sz="1800" b="1" u="sng" spc="-3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800" b="1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Uniqueness</a:t>
            </a:r>
            <a:r>
              <a:rPr sz="1800" b="1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u="sng" spc="-7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b="1" u="sng" spc="-3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NFC Card</a:t>
            </a:r>
            <a:endParaRPr sz="1800" dirty="0">
              <a:latin typeface="Times New Roman"/>
              <a:cs typeface="Times New Roman"/>
            </a:endParaRPr>
          </a:p>
          <a:p>
            <a:pPr marL="376555" marR="104139" indent="-28702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76555" algn="l"/>
                <a:tab pos="859155" algn="l"/>
                <a:tab pos="1228725" algn="l"/>
                <a:tab pos="2304415" algn="l"/>
                <a:tab pos="2865120" algn="l"/>
                <a:tab pos="3162300" algn="l"/>
                <a:tab pos="3854450" algn="l"/>
                <a:tab pos="4511675" algn="l"/>
              </a:tabLst>
            </a:pPr>
            <a:r>
              <a:rPr lang="en-IN" sz="1700" b="1" spc="-10" dirty="0">
                <a:latin typeface="Times New Roman"/>
                <a:cs typeface="Times New Roman"/>
              </a:rPr>
              <a:t> NFC Card  </a:t>
            </a:r>
            <a:r>
              <a:rPr sz="1700" b="1" spc="-10" dirty="0">
                <a:latin typeface="Times New Roman"/>
                <a:cs typeface="Times New Roman"/>
              </a:rPr>
              <a:t>automates</a:t>
            </a:r>
            <a:r>
              <a:rPr lang="en-IN" sz="1700" b="1" spc="-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tasks</a:t>
            </a:r>
            <a:r>
              <a:rPr lang="en-IN" sz="1700" spc="-1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in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10" dirty="0">
                <a:latin typeface="Times New Roman"/>
                <a:cs typeface="Times New Roman"/>
              </a:rPr>
              <a:t>school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10" dirty="0">
                <a:latin typeface="Times New Roman"/>
                <a:cs typeface="Times New Roman"/>
              </a:rPr>
              <a:t>which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reducing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errors</a:t>
            </a:r>
            <a:r>
              <a:rPr sz="17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7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administrative</a:t>
            </a:r>
            <a:r>
              <a:rPr sz="17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effort</a:t>
            </a:r>
            <a:r>
              <a:rPr sz="1700" spc="-10" dirty="0">
                <a:latin typeface="Times New Roman"/>
                <a:cs typeface="Times New Roman"/>
              </a:rPr>
              <a:t>.</a:t>
            </a:r>
            <a:endParaRPr sz="1700" dirty="0">
              <a:latin typeface="Times New Roman"/>
              <a:cs typeface="Times New Roman"/>
            </a:endParaRPr>
          </a:p>
          <a:p>
            <a:pPr marL="376555" marR="105410" indent="-287020">
              <a:lnSpc>
                <a:spcPct val="100000"/>
              </a:lnSpc>
              <a:buFont typeface="Arial MT"/>
              <a:buChar char="•"/>
              <a:tabLst>
                <a:tab pos="376555" algn="l"/>
                <a:tab pos="1489075" algn="l"/>
                <a:tab pos="2472055" algn="l"/>
                <a:tab pos="2968625" algn="l"/>
                <a:tab pos="4159250" algn="l"/>
                <a:tab pos="4557395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Real-</a:t>
            </a:r>
            <a:r>
              <a:rPr sz="1700" b="1" spc="-20" dirty="0">
                <a:latin typeface="Times New Roman"/>
                <a:cs typeface="Times New Roman"/>
              </a:rPr>
              <a:t>Time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b="1" spc="-10" dirty="0">
                <a:latin typeface="Times New Roman"/>
                <a:cs typeface="Times New Roman"/>
              </a:rPr>
              <a:t>Tracking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b="1" spc="-25" dirty="0">
                <a:latin typeface="Times New Roman"/>
                <a:cs typeface="Times New Roman"/>
              </a:rPr>
              <a:t>and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b="1" spc="-10" dirty="0">
                <a:latin typeface="Times New Roman"/>
                <a:cs typeface="Times New Roman"/>
              </a:rPr>
              <a:t>Geofencing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spc="-25" dirty="0">
                <a:latin typeface="Times New Roman"/>
                <a:cs typeface="Times New Roman"/>
              </a:rPr>
              <a:t>for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10" dirty="0">
                <a:latin typeface="Times New Roman"/>
                <a:cs typeface="Times New Roman"/>
              </a:rPr>
              <a:t>students safety.</a:t>
            </a:r>
            <a:endParaRPr sz="1700" dirty="0">
              <a:latin typeface="Times New Roman"/>
              <a:cs typeface="Times New Roman"/>
            </a:endParaRPr>
          </a:p>
          <a:p>
            <a:pPr marL="376555" marR="10477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76555" algn="l"/>
              </a:tabLst>
            </a:pPr>
            <a:r>
              <a:rPr sz="1700" b="1" dirty="0">
                <a:latin typeface="Times New Roman"/>
                <a:cs typeface="Times New Roman"/>
              </a:rPr>
              <a:t>Comprehensive</a:t>
            </a:r>
            <a:r>
              <a:rPr sz="1700" b="1" spc="7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Data</a:t>
            </a:r>
            <a:r>
              <a:rPr sz="1700" b="1" spc="6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Management</a:t>
            </a:r>
            <a:r>
              <a:rPr sz="1700" b="1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complete</a:t>
            </a:r>
            <a:r>
              <a:rPr sz="1700" spc="90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view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student</a:t>
            </a:r>
            <a:r>
              <a:rPr sz="1700" spc="-10" dirty="0">
                <a:latin typeface="Times New Roman"/>
                <a:cs typeface="Times New Roman"/>
              </a:rPr>
              <a:t> activities.</a:t>
            </a:r>
            <a:endParaRPr sz="1700" dirty="0">
              <a:latin typeface="Times New Roman"/>
              <a:cs typeface="Times New Roman"/>
            </a:endParaRPr>
          </a:p>
          <a:p>
            <a:pPr marL="375920" indent="-286385">
              <a:lnSpc>
                <a:spcPct val="100000"/>
              </a:lnSpc>
              <a:buFont typeface="Arial MT"/>
              <a:buChar char="•"/>
              <a:tabLst>
                <a:tab pos="375920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Customizable</a:t>
            </a:r>
            <a:r>
              <a:rPr sz="1700" b="1" spc="-10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Alerts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1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Notifications</a:t>
            </a:r>
            <a:endParaRPr sz="1700" dirty="0">
              <a:latin typeface="Times New Roman"/>
              <a:cs typeface="Times New Roman"/>
            </a:endParaRPr>
          </a:p>
          <a:p>
            <a:pPr marL="376555" marR="103505" indent="-287020">
              <a:lnSpc>
                <a:spcPct val="100000"/>
              </a:lnSpc>
              <a:buFont typeface="Arial MT"/>
              <a:buChar char="•"/>
              <a:tabLst>
                <a:tab pos="376555" algn="l"/>
                <a:tab pos="1739264" algn="l"/>
                <a:tab pos="2472055" algn="l"/>
                <a:tab pos="2918460" algn="l"/>
                <a:tab pos="3363595" algn="l"/>
                <a:tab pos="3858895" algn="l"/>
                <a:tab pos="4496435" algn="l"/>
                <a:tab pos="4879975" algn="l"/>
              </a:tabLst>
            </a:pPr>
            <a:r>
              <a:rPr sz="1700" b="1" spc="-20" dirty="0">
                <a:solidFill>
                  <a:srgbClr val="333333"/>
                </a:solidFill>
                <a:latin typeface="Times New Roman"/>
                <a:cs typeface="Times New Roman"/>
              </a:rPr>
              <a:t>User-</a:t>
            </a:r>
            <a:r>
              <a:rPr sz="1700" b="1" spc="-10" dirty="0">
                <a:solidFill>
                  <a:srgbClr val="333333"/>
                </a:solidFill>
                <a:latin typeface="Times New Roman"/>
                <a:cs typeface="Times New Roman"/>
              </a:rPr>
              <a:t>friendly</a:t>
            </a:r>
            <a:r>
              <a:rPr sz="1700" b="1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mobile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700" spc="-25" dirty="0">
                <a:solidFill>
                  <a:srgbClr val="333333"/>
                </a:solidFill>
                <a:latin typeface="Times New Roman"/>
                <a:cs typeface="Times New Roman"/>
              </a:rPr>
              <a:t>app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700" spc="-25" dirty="0">
                <a:solidFill>
                  <a:srgbClr val="333333"/>
                </a:solidFill>
                <a:latin typeface="Times New Roman"/>
                <a:cs typeface="Times New Roman"/>
              </a:rPr>
              <a:t>and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700" spc="-25" dirty="0">
                <a:solidFill>
                  <a:srgbClr val="333333"/>
                </a:solidFill>
                <a:latin typeface="Times New Roman"/>
                <a:cs typeface="Times New Roman"/>
              </a:rPr>
              <a:t>web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portal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700" spc="-25" dirty="0">
                <a:solidFill>
                  <a:srgbClr val="333333"/>
                </a:solidFill>
                <a:latin typeface="Times New Roman"/>
                <a:cs typeface="Times New Roman"/>
              </a:rPr>
              <a:t>for</a:t>
            </a:r>
            <a:r>
              <a:rPr sz="1700" dirty="0">
                <a:solidFill>
                  <a:srgbClr val="333333"/>
                </a:solidFill>
                <a:latin typeface="Times New Roman"/>
                <a:cs typeface="Times New Roman"/>
              </a:rPr>
              <a:t>	</a:t>
            </a:r>
            <a:r>
              <a:rPr sz="1700" spc="-20" dirty="0">
                <a:solidFill>
                  <a:srgbClr val="333333"/>
                </a:solidFill>
                <a:latin typeface="Times New Roman"/>
                <a:cs typeface="Times New Roman"/>
              </a:rPr>
              <a:t>easy </a:t>
            </a:r>
            <a:r>
              <a:rPr sz="1700" spc="-10" dirty="0">
                <a:solidFill>
                  <a:srgbClr val="333333"/>
                </a:solidFill>
                <a:latin typeface="Times New Roman"/>
                <a:cs typeface="Times New Roman"/>
              </a:rPr>
              <a:t>access.</a:t>
            </a:r>
            <a:endParaRPr sz="1700" dirty="0">
              <a:latin typeface="Times New Roman"/>
              <a:cs typeface="Times New Roman"/>
            </a:endParaRPr>
          </a:p>
        </p:txBody>
      </p:sp>
      <p:pic>
        <p:nvPicPr>
          <p:cNvPr id="14" name="Picture 2" descr="https://www.sih.gov.in/img1/SIH-Logo.png">
            <a:extLst>
              <a:ext uri="{FF2B5EF4-FFF2-40B4-BE49-F238E27FC236}">
                <a16:creationId xmlns:a16="http://schemas.microsoft.com/office/drawing/2014/main" id="{FA806AE8-1A8E-694C-6561-0F3FDB69B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6813469-11D9-55C8-04D3-8B3A32B4278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6545" y="31068"/>
            <a:ext cx="925713" cy="92571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50B3761-32F2-B30E-815E-C6706F9C7B4F}"/>
              </a:ext>
            </a:extLst>
          </p:cNvPr>
          <p:cNvSpPr/>
          <p:nvPr/>
        </p:nvSpPr>
        <p:spPr>
          <a:xfrm>
            <a:off x="0" y="1129165"/>
            <a:ext cx="6634224" cy="5232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bject 5"/>
          <p:cNvSpPr txBox="1"/>
          <p:nvPr/>
        </p:nvSpPr>
        <p:spPr>
          <a:xfrm>
            <a:off x="100458" y="2614647"/>
            <a:ext cx="6455561" cy="37061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6350" indent="-287020" algn="just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Payment</a:t>
            </a:r>
            <a:r>
              <a:rPr sz="1700" b="1" spc="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System</a:t>
            </a:r>
            <a:r>
              <a:rPr sz="1700" b="1" spc="6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Allowing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students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pay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school</a:t>
            </a:r>
            <a:r>
              <a:rPr sz="1700" spc="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fees,</a:t>
            </a:r>
            <a:r>
              <a:rPr sz="17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canteen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purchases,</a:t>
            </a:r>
            <a:r>
              <a:rPr sz="1700" spc="-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stationery</a:t>
            </a:r>
            <a:r>
              <a:rPr sz="1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items</a:t>
            </a:r>
            <a:r>
              <a:rPr sz="17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through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smart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lang="en-IN" sz="1700" spc="-20" dirty="0">
                <a:latin typeface="Times New Roman"/>
                <a:cs typeface="Times New Roman"/>
              </a:rPr>
              <a:t>NFC </a:t>
            </a:r>
            <a:r>
              <a:rPr sz="1700" dirty="0">
                <a:latin typeface="Times New Roman"/>
                <a:cs typeface="Times New Roman"/>
              </a:rPr>
              <a:t>card</a:t>
            </a:r>
            <a:r>
              <a:rPr sz="1700" spc="-10" dirty="0">
                <a:latin typeface="Times New Roman"/>
                <a:cs typeface="Times New Roman"/>
              </a:rPr>
              <a:t>.</a:t>
            </a:r>
            <a:endParaRPr sz="170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360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Attendance</a:t>
            </a:r>
            <a:r>
              <a:rPr sz="1700" b="1" spc="114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Tracking</a:t>
            </a:r>
            <a:r>
              <a:rPr sz="1700" b="1" spc="1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114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Automatically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marking</a:t>
            </a:r>
            <a:r>
              <a:rPr sz="1700" spc="1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students</a:t>
            </a:r>
            <a:r>
              <a:rPr sz="1700" spc="1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attendance </a:t>
            </a:r>
            <a:r>
              <a:rPr sz="1700" dirty="0">
                <a:latin typeface="Times New Roman"/>
                <a:cs typeface="Times New Roman"/>
              </a:rPr>
              <a:t>when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they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tap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their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card</a:t>
            </a:r>
            <a:r>
              <a:rPr sz="1700" spc="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at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classroom,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where</a:t>
            </a:r>
            <a:r>
              <a:rPr sz="1700" spc="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our</a:t>
            </a:r>
            <a:r>
              <a:rPr sz="1700" spc="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NFC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technology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installed.</a:t>
            </a:r>
            <a:endParaRPr sz="1700" dirty="0">
              <a:latin typeface="Times New Roman"/>
              <a:cs typeface="Times New Roman"/>
            </a:endParaRPr>
          </a:p>
          <a:p>
            <a:pPr marL="299085" marR="5080" indent="-287020" algn="just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GPS</a:t>
            </a:r>
            <a:r>
              <a:rPr sz="1700" b="1" spc="75" dirty="0">
                <a:latin typeface="Times New Roman"/>
                <a:cs typeface="Times New Roman"/>
              </a:rPr>
              <a:t>  </a:t>
            </a:r>
            <a:r>
              <a:rPr sz="1700" b="1" dirty="0">
                <a:latin typeface="Times New Roman"/>
                <a:cs typeface="Times New Roman"/>
              </a:rPr>
              <a:t>Tracking</a:t>
            </a:r>
            <a:r>
              <a:rPr sz="1700" b="1" spc="80" dirty="0">
                <a:latin typeface="Times New Roman"/>
                <a:cs typeface="Times New Roman"/>
              </a:rPr>
              <a:t> 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80" dirty="0">
                <a:latin typeface="Times New Roman"/>
                <a:cs typeface="Times New Roman"/>
              </a:rPr>
              <a:t>  </a:t>
            </a:r>
            <a:r>
              <a:rPr sz="1700" b="1" dirty="0">
                <a:latin typeface="Times New Roman"/>
                <a:cs typeface="Times New Roman"/>
              </a:rPr>
              <a:t>Geofencing</a:t>
            </a:r>
            <a:r>
              <a:rPr sz="1700" b="1" spc="75" dirty="0">
                <a:latin typeface="Times New Roman"/>
                <a:cs typeface="Times New Roman"/>
              </a:rPr>
              <a:t>  </a:t>
            </a:r>
            <a:r>
              <a:rPr sz="1600" b="1" dirty="0">
                <a:latin typeface="Times New Roman"/>
                <a:cs typeface="Times New Roman"/>
              </a:rPr>
              <a:t>–</a:t>
            </a:r>
            <a:r>
              <a:rPr sz="1600" b="1" spc="75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Monitoring</a:t>
            </a:r>
            <a:r>
              <a:rPr sz="1700" spc="80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80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location</a:t>
            </a:r>
            <a:r>
              <a:rPr sz="1700" spc="80" dirty="0">
                <a:latin typeface="Times New Roman"/>
                <a:cs typeface="Times New Roman"/>
              </a:rPr>
              <a:t>  </a:t>
            </a:r>
            <a:r>
              <a:rPr sz="1700" spc="-25" dirty="0">
                <a:latin typeface="Times New Roman"/>
                <a:cs typeface="Times New Roman"/>
              </a:rPr>
              <a:t>and </a:t>
            </a:r>
            <a:r>
              <a:rPr sz="1700" dirty="0">
                <a:latin typeface="Times New Roman"/>
                <a:cs typeface="Times New Roman"/>
              </a:rPr>
              <a:t>Manages</a:t>
            </a:r>
            <a:r>
              <a:rPr sz="1700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access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certain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areas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based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student's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location,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20" dirty="0">
                <a:latin typeface="Times New Roman"/>
                <a:cs typeface="Times New Roman"/>
              </a:rPr>
              <a:t>ICE.</a:t>
            </a:r>
            <a:endParaRPr sz="1700" dirty="0">
              <a:latin typeface="Times New Roman"/>
              <a:cs typeface="Times New Roman"/>
            </a:endParaRPr>
          </a:p>
          <a:p>
            <a:pPr marL="300355" indent="-287655" algn="just">
              <a:lnSpc>
                <a:spcPct val="100000"/>
              </a:lnSpc>
              <a:spcBef>
                <a:spcPts val="355"/>
              </a:spcBef>
              <a:buFont typeface="Arial MT"/>
              <a:buChar char="•"/>
              <a:tabLst>
                <a:tab pos="300355" algn="l"/>
              </a:tabLst>
            </a:pPr>
            <a:r>
              <a:rPr sz="1700" b="1" dirty="0">
                <a:solidFill>
                  <a:srgbClr val="222222"/>
                </a:solidFill>
                <a:latin typeface="Times New Roman"/>
                <a:cs typeface="Times New Roman"/>
              </a:rPr>
              <a:t>Library</a:t>
            </a:r>
            <a:r>
              <a:rPr sz="1700" b="1" spc="-2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222222"/>
                </a:solidFill>
                <a:latin typeface="Times New Roman"/>
                <a:cs typeface="Times New Roman"/>
              </a:rPr>
              <a:t>Data</a:t>
            </a:r>
            <a:r>
              <a:rPr sz="1700" b="1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For</a:t>
            </a:r>
            <a:r>
              <a:rPr sz="1700" spc="-2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Book</a:t>
            </a:r>
            <a:r>
              <a:rPr sz="1700" spc="-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issuing</a:t>
            </a:r>
            <a:r>
              <a:rPr sz="1700" spc="5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and</a:t>
            </a:r>
            <a:r>
              <a:rPr sz="1700" spc="-3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returning,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222222"/>
                </a:solidFill>
                <a:latin typeface="Times New Roman"/>
                <a:cs typeface="Times New Roman"/>
              </a:rPr>
              <a:t>fines,</a:t>
            </a:r>
            <a:r>
              <a:rPr sz="1700" spc="-10" dirty="0">
                <a:solidFill>
                  <a:srgbClr val="222222"/>
                </a:solidFill>
                <a:latin typeface="Times New Roman"/>
                <a:cs typeface="Times New Roman"/>
              </a:rPr>
              <a:t> </a:t>
            </a:r>
            <a:r>
              <a:rPr sz="1700" spc="-20" dirty="0">
                <a:solidFill>
                  <a:srgbClr val="222222"/>
                </a:solidFill>
                <a:latin typeface="Times New Roman"/>
                <a:cs typeface="Times New Roman"/>
              </a:rPr>
              <a:t>etc.</a:t>
            </a:r>
            <a:endParaRPr sz="1700" dirty="0">
              <a:latin typeface="Times New Roman"/>
              <a:cs typeface="Times New Roman"/>
            </a:endParaRPr>
          </a:p>
          <a:p>
            <a:pPr marL="299085" marR="6350" indent="-287020" algn="just">
              <a:lnSpc>
                <a:spcPct val="100000"/>
              </a:lnSpc>
              <a:spcBef>
                <a:spcPts val="36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Data</a:t>
            </a:r>
            <a:r>
              <a:rPr sz="1700" b="1" spc="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Management</a:t>
            </a:r>
            <a:r>
              <a:rPr sz="1700" b="1" spc="10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–</a:t>
            </a:r>
            <a:r>
              <a:rPr sz="1800" b="1" spc="8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Centralized</a:t>
            </a:r>
            <a:r>
              <a:rPr sz="1700" spc="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storage</a:t>
            </a:r>
            <a:r>
              <a:rPr sz="1700" spc="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student</a:t>
            </a:r>
            <a:r>
              <a:rPr sz="1700" spc="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data,</a:t>
            </a:r>
            <a:r>
              <a:rPr sz="1700" spc="7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transaction history,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attendance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records.</a:t>
            </a:r>
            <a:endParaRPr sz="1700" dirty="0">
              <a:latin typeface="Times New Roman"/>
              <a:cs typeface="Times New Roman"/>
            </a:endParaRPr>
          </a:p>
          <a:p>
            <a:pPr marL="299085" marR="5715" indent="-287020" algn="just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Such</a:t>
            </a:r>
            <a:r>
              <a:rPr sz="1700" b="1" spc="26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many</a:t>
            </a:r>
            <a:r>
              <a:rPr sz="1700" b="1" spc="28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more</a:t>
            </a:r>
            <a:r>
              <a:rPr sz="1700" b="1" spc="25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works</a:t>
            </a:r>
            <a:r>
              <a:rPr sz="1700" b="1" spc="27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includes</a:t>
            </a:r>
            <a:r>
              <a:rPr sz="1700" b="1" spc="27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under</a:t>
            </a:r>
            <a:r>
              <a:rPr sz="1700" b="1" spc="225" dirty="0">
                <a:latin typeface="Times New Roman"/>
                <a:cs typeface="Times New Roman"/>
              </a:rPr>
              <a:t> </a:t>
            </a:r>
            <a:r>
              <a:rPr lang="en-IN" sz="1700" b="1" spc="225" dirty="0">
                <a:latin typeface="Times New Roman"/>
                <a:cs typeface="Times New Roman"/>
              </a:rPr>
              <a:t>NFC card</a:t>
            </a:r>
            <a:r>
              <a:rPr sz="1700" b="1" spc="254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system</a:t>
            </a:r>
            <a:r>
              <a:rPr sz="1700" b="1" spc="260" dirty="0">
                <a:latin typeface="Times New Roman"/>
                <a:cs typeface="Times New Roman"/>
              </a:rPr>
              <a:t> </a:t>
            </a:r>
            <a:r>
              <a:rPr sz="1600" b="1" dirty="0">
                <a:latin typeface="Times New Roman"/>
                <a:cs typeface="Times New Roman"/>
              </a:rPr>
              <a:t>–</a:t>
            </a:r>
            <a:r>
              <a:rPr sz="1600" b="1" spc="245" dirty="0"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School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bus</a:t>
            </a:r>
            <a:r>
              <a:rPr sz="17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attendance</a:t>
            </a:r>
            <a:r>
              <a:rPr sz="17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,examination</a:t>
            </a:r>
            <a:r>
              <a:rPr sz="1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attendance</a:t>
            </a:r>
            <a:r>
              <a:rPr sz="1700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17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sports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book</a:t>
            </a:r>
            <a:r>
              <a:rPr sz="1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issuing.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9585" y="1561646"/>
            <a:ext cx="6377305" cy="10629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1700" dirty="0">
                <a:latin typeface="Times New Roman"/>
                <a:cs typeface="Times New Roman"/>
              </a:rPr>
              <a:t>The</a:t>
            </a:r>
            <a:r>
              <a:rPr sz="1700" spc="185" dirty="0">
                <a:latin typeface="Times New Roman"/>
                <a:cs typeface="Times New Roman"/>
              </a:rPr>
              <a:t>  </a:t>
            </a:r>
            <a:r>
              <a:rPr lang="en-IN" sz="1700" dirty="0">
                <a:latin typeface="Times New Roman"/>
                <a:cs typeface="Times New Roman"/>
              </a:rPr>
              <a:t>Neo-Card</a:t>
            </a:r>
            <a:r>
              <a:rPr lang="en-IN" sz="1700" spc="190" dirty="0">
                <a:latin typeface="Times New Roman"/>
                <a:cs typeface="Times New Roman"/>
              </a:rPr>
              <a:t>  </a:t>
            </a:r>
            <a:r>
              <a:rPr sz="1700" spc="-10" dirty="0">
                <a:latin typeface="Times New Roman"/>
                <a:cs typeface="Times New Roman"/>
              </a:rPr>
              <a:t>NFC-</a:t>
            </a:r>
            <a:r>
              <a:rPr sz="1700" dirty="0">
                <a:latin typeface="Times New Roman"/>
                <a:cs typeface="Times New Roman"/>
              </a:rPr>
              <a:t>based</a:t>
            </a:r>
            <a:r>
              <a:rPr sz="1700" spc="185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Platform</a:t>
            </a:r>
            <a:r>
              <a:rPr sz="1700" spc="190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is</a:t>
            </a:r>
            <a:r>
              <a:rPr sz="1700" spc="195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a</a:t>
            </a:r>
            <a:r>
              <a:rPr sz="1700" spc="185" dirty="0">
                <a:latin typeface="Times New Roman"/>
                <a:cs typeface="Times New Roman"/>
              </a:rPr>
              <a:t>  </a:t>
            </a:r>
            <a:r>
              <a:rPr sz="1700" spc="-10" dirty="0">
                <a:latin typeface="Times New Roman"/>
                <a:cs typeface="Times New Roman"/>
              </a:rPr>
              <a:t>game-</a:t>
            </a:r>
            <a:r>
              <a:rPr sz="1700" dirty="0">
                <a:latin typeface="Times New Roman"/>
                <a:cs typeface="Times New Roman"/>
              </a:rPr>
              <a:t>changer</a:t>
            </a:r>
            <a:r>
              <a:rPr sz="1700" spc="195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in</a:t>
            </a:r>
            <a:r>
              <a:rPr sz="1700" spc="190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terms</a:t>
            </a:r>
            <a:r>
              <a:rPr sz="1700" spc="190" dirty="0">
                <a:latin typeface="Times New Roman"/>
                <a:cs typeface="Times New Roman"/>
              </a:rPr>
              <a:t>  </a:t>
            </a:r>
            <a:r>
              <a:rPr sz="1700" spc="-25" dirty="0">
                <a:latin typeface="Times New Roman"/>
                <a:cs typeface="Times New Roman"/>
              </a:rPr>
              <a:t>of </a:t>
            </a:r>
            <a:r>
              <a:rPr sz="1700" dirty="0">
                <a:latin typeface="Times New Roman"/>
                <a:cs typeface="Times New Roman"/>
              </a:rPr>
              <a:t>streamlining</a:t>
            </a:r>
            <a:r>
              <a:rPr sz="1700" spc="95" dirty="0">
                <a:latin typeface="Times New Roman"/>
                <a:cs typeface="Times New Roman"/>
              </a:rPr>
              <a:t>  </a:t>
            </a:r>
            <a:r>
              <a:rPr sz="1700" spc="-10" dirty="0">
                <a:latin typeface="Times New Roman"/>
                <a:cs typeface="Times New Roman"/>
              </a:rPr>
              <a:t>school-</a:t>
            </a:r>
            <a:r>
              <a:rPr sz="1700" dirty="0">
                <a:latin typeface="Times New Roman"/>
                <a:cs typeface="Times New Roman"/>
              </a:rPr>
              <a:t>related</a:t>
            </a:r>
            <a:r>
              <a:rPr sz="1700" spc="100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infrastructure</a:t>
            </a:r>
            <a:r>
              <a:rPr sz="1700" spc="90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85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well</a:t>
            </a:r>
            <a:r>
              <a:rPr sz="1700" spc="90" dirty="0">
                <a:latin typeface="Times New Roman"/>
                <a:cs typeface="Times New Roman"/>
              </a:rPr>
              <a:t>  </a:t>
            </a:r>
            <a:r>
              <a:rPr sz="1700" dirty="0">
                <a:latin typeface="Times New Roman"/>
                <a:cs typeface="Times New Roman"/>
              </a:rPr>
              <a:t>improving</a:t>
            </a:r>
            <a:r>
              <a:rPr sz="1700" spc="95" dirty="0">
                <a:latin typeface="Times New Roman"/>
                <a:cs typeface="Times New Roman"/>
              </a:rPr>
              <a:t>  </a:t>
            </a:r>
            <a:r>
              <a:rPr sz="1700" spc="-10" dirty="0">
                <a:latin typeface="Times New Roman"/>
                <a:cs typeface="Times New Roman"/>
              </a:rPr>
              <a:t>student experience.</a:t>
            </a:r>
            <a:endParaRPr sz="170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Under</a:t>
            </a:r>
            <a:r>
              <a:rPr sz="17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1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NFC</a:t>
            </a:r>
            <a:r>
              <a:rPr sz="17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card</a:t>
            </a:r>
            <a:r>
              <a:rPr sz="17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system what</a:t>
            </a:r>
            <a:r>
              <a:rPr sz="17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we</a:t>
            </a:r>
            <a:r>
              <a:rPr sz="17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will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provides,</a:t>
            </a:r>
            <a:r>
              <a:rPr sz="1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they</a:t>
            </a:r>
            <a:r>
              <a:rPr sz="1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1700" spc="-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600" b="1" spc="-50" dirty="0">
                <a:solidFill>
                  <a:srgbClr val="FF0000"/>
                </a:solidFill>
                <a:latin typeface="Times New Roman"/>
                <a:cs typeface="Times New Roman"/>
              </a:rPr>
              <a:t>–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5126" y="1021673"/>
            <a:ext cx="424088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593975">
              <a:lnSpc>
                <a:spcPct val="100000"/>
              </a:lnSpc>
              <a:spcBef>
                <a:spcPts val="100"/>
              </a:spcBef>
            </a:pPr>
            <a:r>
              <a:rPr lang="en-IN"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Idea</a:t>
            </a:r>
            <a:r>
              <a:rPr lang="en-IN" sz="1800" b="1" u="sng" spc="-1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Details</a:t>
            </a:r>
            <a:r>
              <a:rPr lang="en-IN" sz="1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 NEO card</a:t>
            </a:r>
            <a:r>
              <a:rPr lang="en-IN" sz="1800" b="1" dirty="0">
                <a:solidFill>
                  <a:srgbClr val="006FC0"/>
                </a:solidFill>
                <a:latin typeface="Times New Roman"/>
                <a:cs typeface="Times New Roman"/>
              </a:rPr>
              <a:t>-</a:t>
            </a:r>
            <a:r>
              <a:rPr lang="en-IN" sz="1800" b="1" spc="-35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lang="en-IN" sz="1700" spc="-30" dirty="0">
                <a:solidFill>
                  <a:srgbClr val="006FC0"/>
                </a:solidFill>
                <a:latin typeface="Times New Roman"/>
                <a:cs typeface="Times New Roman"/>
              </a:rPr>
              <a:t>Your</a:t>
            </a:r>
            <a:r>
              <a:rPr lang="en-IN" sz="1700" spc="-5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006FC0"/>
                </a:solidFill>
                <a:latin typeface="Times New Roman"/>
                <a:cs typeface="Times New Roman"/>
              </a:rPr>
              <a:t>School's</a:t>
            </a:r>
            <a:r>
              <a:rPr sz="1700" spc="-10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006FC0"/>
                </a:solidFill>
                <a:latin typeface="Times New Roman"/>
                <a:cs typeface="Times New Roman"/>
              </a:rPr>
              <a:t>All-in-</a:t>
            </a:r>
            <a:r>
              <a:rPr sz="1700" dirty="0">
                <a:solidFill>
                  <a:srgbClr val="006FC0"/>
                </a:solidFill>
                <a:latin typeface="Times New Roman"/>
                <a:cs typeface="Times New Roman"/>
              </a:rPr>
              <a:t>One</a:t>
            </a:r>
            <a:r>
              <a:rPr sz="1700" spc="-40" dirty="0">
                <a:solidFill>
                  <a:srgbClr val="006FC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006FC0"/>
                </a:solidFill>
                <a:latin typeface="Times New Roman"/>
                <a:cs typeface="Times New Roman"/>
              </a:rPr>
              <a:t>Solution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D347DAB-BB7E-0EEA-C12C-A8CECA918D8E}"/>
              </a:ext>
            </a:extLst>
          </p:cNvPr>
          <p:cNvSpPr/>
          <p:nvPr/>
        </p:nvSpPr>
        <p:spPr>
          <a:xfrm>
            <a:off x="50229" y="999381"/>
            <a:ext cx="6533766" cy="5321408"/>
          </a:xfrm>
          <a:prstGeom prst="rect">
            <a:avLst/>
          </a:prstGeom>
          <a:noFill/>
          <a:ln w="9525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object 25">
            <a:extLst>
              <a:ext uri="{FF2B5EF4-FFF2-40B4-BE49-F238E27FC236}">
                <a16:creationId xmlns:a16="http://schemas.microsoft.com/office/drawing/2014/main" id="{C3142815-8813-DBA5-E349-CC51791B79E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51868" y="6472266"/>
            <a:ext cx="149771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5" dirty="0"/>
              <a:t> </a:t>
            </a:r>
            <a:r>
              <a:rPr dirty="0"/>
              <a:t>submission</a:t>
            </a:r>
            <a:endParaRPr spc="-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60722" y="1066800"/>
            <a:ext cx="6900926" cy="4990469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620899" y="187325"/>
            <a:ext cx="6950201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63270">
              <a:lnSpc>
                <a:spcPct val="100000"/>
              </a:lnSpc>
              <a:spcBef>
                <a:spcPts val="100"/>
              </a:spcBef>
            </a:pPr>
            <a:r>
              <a:rPr dirty="0"/>
              <a:t>TECHNICAL</a:t>
            </a:r>
            <a:r>
              <a:rPr spc="-415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53543" y="1374457"/>
            <a:ext cx="3746500" cy="4842351"/>
          </a:xfrm>
          <a:prstGeom prst="rect">
            <a:avLst/>
          </a:prstGeom>
          <a:ln w="19050">
            <a:solidFill>
              <a:srgbClr val="39AFD3"/>
            </a:solidFill>
          </a:ln>
        </p:spPr>
        <p:txBody>
          <a:bodyPr vert="horz" wrap="square" lIns="0" tIns="38100" rIns="0" bIns="0" rtlCol="0">
            <a:spAutoFit/>
          </a:bodyPr>
          <a:lstStyle/>
          <a:p>
            <a:pPr marL="363855">
              <a:lnSpc>
                <a:spcPct val="100000"/>
              </a:lnSpc>
              <a:spcBef>
                <a:spcPts val="300"/>
              </a:spcBef>
            </a:pPr>
            <a:r>
              <a:rPr sz="1800" b="1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Technical</a:t>
            </a:r>
            <a:r>
              <a:rPr sz="1800" b="1" u="sng" spc="-5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and</a:t>
            </a:r>
            <a:r>
              <a:rPr sz="1800" b="1" u="sng" spc="-3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Hardware</a:t>
            </a:r>
            <a:r>
              <a:rPr sz="1800" b="1" u="sng" spc="-6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Stack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377190" indent="-285750">
              <a:lnSpc>
                <a:spcPct val="100000"/>
              </a:lnSpc>
              <a:buFont typeface="Wingdings"/>
              <a:buChar char=""/>
              <a:tabLst>
                <a:tab pos="377190" algn="l"/>
              </a:tabLst>
            </a:pPr>
            <a:r>
              <a:rPr sz="17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Hardware</a:t>
            </a:r>
            <a:endParaRPr sz="1700" dirty="0">
              <a:latin typeface="Times New Roman"/>
              <a:cs typeface="Times New Roman"/>
            </a:endParaRPr>
          </a:p>
          <a:p>
            <a:pPr marL="377825" indent="-286385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700" b="1" dirty="0">
                <a:latin typeface="Times New Roman"/>
                <a:cs typeface="Times New Roman"/>
              </a:rPr>
              <a:t>NFC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cards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NFC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Readers</a:t>
            </a:r>
            <a:endParaRPr sz="1700" dirty="0">
              <a:latin typeface="Times New Roman"/>
              <a:cs typeface="Times New Roman"/>
            </a:endParaRPr>
          </a:p>
          <a:p>
            <a:pPr marL="377825" indent="-286385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700" b="1" dirty="0">
                <a:latin typeface="Times New Roman"/>
                <a:cs typeface="Times New Roman"/>
              </a:rPr>
              <a:t>GPS</a:t>
            </a:r>
            <a:r>
              <a:rPr sz="1700" b="1" spc="-10" dirty="0">
                <a:latin typeface="Times New Roman"/>
                <a:cs typeface="Times New Roman"/>
              </a:rPr>
              <a:t> Module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4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77190" indent="-285750">
              <a:lnSpc>
                <a:spcPct val="100000"/>
              </a:lnSpc>
              <a:buFont typeface="Wingdings"/>
              <a:buChar char=""/>
              <a:tabLst>
                <a:tab pos="377190" algn="l"/>
              </a:tabLst>
            </a:pPr>
            <a:r>
              <a:rPr sz="1700" b="1" dirty="0">
                <a:solidFill>
                  <a:srgbClr val="00AFEF"/>
                </a:solidFill>
                <a:latin typeface="Times New Roman"/>
                <a:cs typeface="Times New Roman"/>
              </a:rPr>
              <a:t>Application</a:t>
            </a:r>
            <a:r>
              <a:rPr sz="1700" b="1" spc="-7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Development</a:t>
            </a:r>
            <a:endParaRPr sz="1700" dirty="0">
              <a:latin typeface="Times New Roman"/>
              <a:cs typeface="Times New Roman"/>
            </a:endParaRPr>
          </a:p>
          <a:p>
            <a:pPr marL="377825" marR="190500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377825" algn="l"/>
                <a:tab pos="431165" algn="l"/>
              </a:tabLst>
            </a:pPr>
            <a:r>
              <a:rPr sz="1700" dirty="0">
                <a:latin typeface="Arial MT"/>
                <a:cs typeface="Arial MT"/>
              </a:rPr>
              <a:t>	</a:t>
            </a:r>
            <a:r>
              <a:rPr lang="en-IN" sz="1700" b="1" dirty="0">
                <a:latin typeface="Times New Roman"/>
                <a:cs typeface="Times New Roman"/>
              </a:rPr>
              <a:t>Django and Flask</a:t>
            </a:r>
            <a:r>
              <a:rPr sz="1700" b="1" dirty="0">
                <a:latin typeface="Times New Roman"/>
                <a:cs typeface="Times New Roman"/>
              </a:rPr>
              <a:t>–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Scalable </a:t>
            </a:r>
            <a:r>
              <a:rPr sz="1700" dirty="0">
                <a:latin typeface="Times New Roman"/>
                <a:cs typeface="Times New Roman"/>
              </a:rPr>
              <a:t>Backend</a:t>
            </a:r>
            <a:r>
              <a:rPr sz="1700" spc="40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Development.</a:t>
            </a:r>
            <a:endParaRPr sz="1700" dirty="0">
              <a:latin typeface="Times New Roman"/>
              <a:cs typeface="Times New Roman"/>
            </a:endParaRPr>
          </a:p>
          <a:p>
            <a:pPr marL="377825" indent="-286385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700" b="1" dirty="0">
                <a:latin typeface="Times New Roman"/>
                <a:cs typeface="Times New Roman"/>
              </a:rPr>
              <a:t>Android</a:t>
            </a:r>
            <a:r>
              <a:rPr sz="1700" b="1" spc="-5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development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for</a:t>
            </a:r>
            <a:r>
              <a:rPr sz="1700" b="1" spc="-150" dirty="0">
                <a:latin typeface="Times New Roman"/>
                <a:cs typeface="Times New Roman"/>
              </a:rPr>
              <a:t> </a:t>
            </a:r>
            <a:r>
              <a:rPr sz="1700" b="1" spc="-25" dirty="0">
                <a:latin typeface="Times New Roman"/>
                <a:cs typeface="Times New Roman"/>
              </a:rPr>
              <a:t>App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77190" indent="-285750">
              <a:lnSpc>
                <a:spcPct val="100000"/>
              </a:lnSpc>
              <a:buFont typeface="Wingdings"/>
              <a:buChar char=""/>
              <a:tabLst>
                <a:tab pos="377190" algn="l"/>
              </a:tabLst>
            </a:pPr>
            <a:r>
              <a:rPr sz="1700" b="1" dirty="0">
                <a:solidFill>
                  <a:srgbClr val="00AFEF"/>
                </a:solidFill>
                <a:latin typeface="Times New Roman"/>
                <a:cs typeface="Times New Roman"/>
              </a:rPr>
              <a:t>Databases</a:t>
            </a:r>
            <a:r>
              <a:rPr sz="1700" b="1" spc="-4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Management</a:t>
            </a:r>
            <a:endParaRPr sz="1700" dirty="0">
              <a:latin typeface="Times New Roman"/>
              <a:cs typeface="Times New Roman"/>
            </a:endParaRPr>
          </a:p>
          <a:p>
            <a:pPr marL="377825" indent="-286385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MySQL</a:t>
            </a:r>
            <a:r>
              <a:rPr sz="1700" b="1" spc="-1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,</a:t>
            </a:r>
            <a:r>
              <a:rPr sz="1700" b="1" spc="15" dirty="0">
                <a:latin typeface="Times New Roman"/>
                <a:cs typeface="Times New Roman"/>
              </a:rPr>
              <a:t> </a:t>
            </a:r>
            <a:r>
              <a:rPr lang="en-IN" sz="1700" b="1" spc="-10" dirty="0">
                <a:latin typeface="Times New Roman"/>
                <a:cs typeface="Times New Roman"/>
              </a:rPr>
              <a:t>SQLite, MongoDB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377190" indent="-285750">
              <a:lnSpc>
                <a:spcPct val="100000"/>
              </a:lnSpc>
              <a:buFont typeface="Wingdings"/>
              <a:buChar char=""/>
              <a:tabLst>
                <a:tab pos="377190" algn="l"/>
              </a:tabLst>
            </a:pPr>
            <a:r>
              <a:rPr sz="1700" b="1" dirty="0">
                <a:solidFill>
                  <a:srgbClr val="00AFEF"/>
                </a:solidFill>
                <a:latin typeface="Times New Roman"/>
                <a:cs typeface="Times New Roman"/>
              </a:rPr>
              <a:t>Encryption</a:t>
            </a:r>
            <a:r>
              <a:rPr sz="1700" b="1" spc="-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AFEF"/>
                </a:solidFill>
                <a:latin typeface="Times New Roman"/>
                <a:cs typeface="Times New Roman"/>
              </a:rPr>
              <a:t>and</a:t>
            </a:r>
            <a:r>
              <a:rPr sz="1700" b="1" spc="-3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Security</a:t>
            </a:r>
            <a:endParaRPr sz="1700" dirty="0">
              <a:latin typeface="Times New Roman"/>
              <a:cs typeface="Times New Roman"/>
            </a:endParaRPr>
          </a:p>
          <a:p>
            <a:pPr marL="377825" indent="-286385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r>
              <a:rPr sz="1700" b="1" dirty="0">
                <a:latin typeface="Times New Roman"/>
                <a:cs typeface="Times New Roman"/>
              </a:rPr>
              <a:t>SSL/TLS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,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AES-</a:t>
            </a:r>
            <a:r>
              <a:rPr sz="1700" b="1" dirty="0">
                <a:latin typeface="Times New Roman"/>
                <a:cs typeface="Times New Roman"/>
              </a:rPr>
              <a:t>256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,</a:t>
            </a:r>
            <a:r>
              <a:rPr sz="1700" b="1" spc="-25" dirty="0">
                <a:latin typeface="Times New Roman"/>
                <a:cs typeface="Times New Roman"/>
              </a:rPr>
              <a:t> IAM</a:t>
            </a:r>
            <a:endParaRPr lang="en-IN" sz="1700" b="1" spc="-25" dirty="0">
              <a:latin typeface="Times New Roman"/>
              <a:cs typeface="Times New Roman"/>
            </a:endParaRPr>
          </a:p>
          <a:p>
            <a:pPr marL="377825" indent="-286385">
              <a:lnSpc>
                <a:spcPct val="100000"/>
              </a:lnSpc>
              <a:buFont typeface="Arial MT"/>
              <a:buChar char="•"/>
              <a:tabLst>
                <a:tab pos="377825" algn="l"/>
              </a:tabLst>
            </a:pPr>
            <a:endParaRPr lang="en-US" sz="1700" b="1" spc="-25" dirty="0">
              <a:latin typeface="Times New Roman"/>
              <a:cs typeface="Times New Roman"/>
            </a:endParaRPr>
          </a:p>
          <a:p>
            <a:pPr marL="377190" indent="-285750">
              <a:lnSpc>
                <a:spcPct val="100000"/>
              </a:lnSpc>
              <a:buFont typeface="Wingdings" panose="05000000000000000000" pitchFamily="2" charset="2"/>
              <a:buChar char="Ø"/>
              <a:tabLst>
                <a:tab pos="377825" algn="l"/>
              </a:tabLst>
            </a:pPr>
            <a:r>
              <a:rPr lang="en-US" sz="1700" b="1" spc="-25" dirty="0">
                <a:solidFill>
                  <a:srgbClr val="8EDCF8"/>
                </a:solidFill>
                <a:latin typeface="Times New Roman"/>
                <a:cs typeface="Times New Roman"/>
                <a:hlinkClick r:id="" action="ppaction://noaction"/>
              </a:rPr>
              <a:t>Live Demo Link</a:t>
            </a:r>
            <a:endParaRPr sz="1700" dirty="0">
              <a:solidFill>
                <a:srgbClr val="8EDCF8"/>
              </a:solidFill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21198" y="2438526"/>
            <a:ext cx="661924" cy="696340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1241785" y="4750434"/>
            <a:ext cx="840105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Attendance </a:t>
            </a:r>
            <a:r>
              <a:rPr sz="1400" dirty="0">
                <a:latin typeface="Times New Roman"/>
                <a:cs typeface="Times New Roman"/>
              </a:rPr>
              <a:t>By</a:t>
            </a:r>
            <a:r>
              <a:rPr sz="1400" spc="-10" dirty="0">
                <a:latin typeface="Times New Roman"/>
                <a:cs typeface="Times New Roman"/>
              </a:rPr>
              <a:t> taping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250294" y="2366594"/>
            <a:ext cx="760095" cy="666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Canteen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spc="-50" dirty="0">
                <a:latin typeface="Times New Roman"/>
                <a:cs typeface="Times New Roman"/>
              </a:rPr>
              <a:t>, </a:t>
            </a:r>
            <a:r>
              <a:rPr sz="1400" spc="-10" dirty="0">
                <a:latin typeface="Times New Roman"/>
                <a:cs typeface="Times New Roman"/>
              </a:rPr>
              <a:t>Stationary payment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774560" y="6067145"/>
            <a:ext cx="260413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Times New Roman"/>
                <a:cs typeface="Times New Roman"/>
              </a:rPr>
              <a:t>GPS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tracking(in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case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of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emergency)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15" name="object 1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566909" y="1461897"/>
            <a:ext cx="1518285" cy="820801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8666480" y="4103370"/>
            <a:ext cx="55181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Parents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822693" y="2499741"/>
            <a:ext cx="84074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indent="17018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Login Credentials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390381" y="5288660"/>
            <a:ext cx="2054860" cy="417195"/>
          </a:xfrm>
          <a:custGeom>
            <a:avLst/>
            <a:gdLst/>
            <a:ahLst/>
            <a:cxnLst/>
            <a:rect l="l" t="t" r="r" b="b"/>
            <a:pathLst>
              <a:path w="2054859" h="417195">
                <a:moveTo>
                  <a:pt x="0" y="416598"/>
                </a:moveTo>
                <a:lnTo>
                  <a:pt x="68831" y="406072"/>
                </a:lnTo>
                <a:lnTo>
                  <a:pt x="137595" y="395549"/>
                </a:lnTo>
                <a:lnTo>
                  <a:pt x="206224" y="385031"/>
                </a:lnTo>
                <a:lnTo>
                  <a:pt x="274649" y="374518"/>
                </a:lnTo>
                <a:lnTo>
                  <a:pt x="342803" y="364014"/>
                </a:lnTo>
                <a:lnTo>
                  <a:pt x="410619" y="353520"/>
                </a:lnTo>
                <a:lnTo>
                  <a:pt x="478028" y="343039"/>
                </a:lnTo>
                <a:lnTo>
                  <a:pt x="544963" y="332572"/>
                </a:lnTo>
                <a:lnTo>
                  <a:pt x="611356" y="322122"/>
                </a:lnTo>
                <a:lnTo>
                  <a:pt x="677139" y="311691"/>
                </a:lnTo>
                <a:lnTo>
                  <a:pt x="742245" y="301280"/>
                </a:lnTo>
                <a:lnTo>
                  <a:pt x="806605" y="290892"/>
                </a:lnTo>
                <a:lnTo>
                  <a:pt x="870152" y="280528"/>
                </a:lnTo>
                <a:lnTo>
                  <a:pt x="932819" y="270192"/>
                </a:lnTo>
                <a:lnTo>
                  <a:pt x="994537" y="259884"/>
                </a:lnTo>
                <a:lnTo>
                  <a:pt x="1055240" y="249607"/>
                </a:lnTo>
                <a:lnTo>
                  <a:pt x="1114858" y="239363"/>
                </a:lnTo>
                <a:lnTo>
                  <a:pt x="1173324" y="229155"/>
                </a:lnTo>
                <a:lnTo>
                  <a:pt x="1230571" y="218983"/>
                </a:lnTo>
                <a:lnTo>
                  <a:pt x="1286531" y="208851"/>
                </a:lnTo>
                <a:lnTo>
                  <a:pt x="1341135" y="198759"/>
                </a:lnTo>
                <a:lnTo>
                  <a:pt x="1394317" y="188711"/>
                </a:lnTo>
                <a:lnTo>
                  <a:pt x="1446009" y="178709"/>
                </a:lnTo>
                <a:lnTo>
                  <a:pt x="1496142" y="168753"/>
                </a:lnTo>
                <a:lnTo>
                  <a:pt x="1544650" y="158847"/>
                </a:lnTo>
                <a:lnTo>
                  <a:pt x="1591464" y="148993"/>
                </a:lnTo>
                <a:lnTo>
                  <a:pt x="1636516" y="139192"/>
                </a:lnTo>
                <a:lnTo>
                  <a:pt x="1679739" y="129447"/>
                </a:lnTo>
                <a:lnTo>
                  <a:pt x="1721065" y="119759"/>
                </a:lnTo>
                <a:lnTo>
                  <a:pt x="1760427" y="110131"/>
                </a:lnTo>
                <a:lnTo>
                  <a:pt x="1797756" y="100565"/>
                </a:lnTo>
                <a:lnTo>
                  <a:pt x="1866046" y="81626"/>
                </a:lnTo>
                <a:lnTo>
                  <a:pt x="1925393" y="62959"/>
                </a:lnTo>
                <a:lnTo>
                  <a:pt x="1975255" y="44579"/>
                </a:lnTo>
                <a:lnTo>
                  <a:pt x="2015091" y="26505"/>
                </a:lnTo>
                <a:lnTo>
                  <a:pt x="2044359" y="8751"/>
                </a:lnTo>
                <a:lnTo>
                  <a:pt x="2054860" y="0"/>
                </a:lnTo>
              </a:path>
            </a:pathLst>
          </a:custGeom>
          <a:ln w="19050">
            <a:solidFill>
              <a:srgbClr val="00AFE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744327" y="3180333"/>
            <a:ext cx="38735" cy="1316990"/>
          </a:xfrm>
          <a:custGeom>
            <a:avLst/>
            <a:gdLst/>
            <a:ahLst/>
            <a:cxnLst/>
            <a:rect l="l" t="t" r="r" b="b"/>
            <a:pathLst>
              <a:path w="38734" h="1316989">
                <a:moveTo>
                  <a:pt x="0" y="1316482"/>
                </a:moveTo>
                <a:lnTo>
                  <a:pt x="3483" y="1245719"/>
                </a:lnTo>
                <a:lnTo>
                  <a:pt x="6940" y="1175135"/>
                </a:lnTo>
                <a:lnTo>
                  <a:pt x="10346" y="1104908"/>
                </a:lnTo>
                <a:lnTo>
                  <a:pt x="13675" y="1035219"/>
                </a:lnTo>
                <a:lnTo>
                  <a:pt x="16900" y="966245"/>
                </a:lnTo>
                <a:lnTo>
                  <a:pt x="19997" y="898166"/>
                </a:lnTo>
                <a:lnTo>
                  <a:pt x="22938" y="831161"/>
                </a:lnTo>
                <a:lnTo>
                  <a:pt x="25699" y="765408"/>
                </a:lnTo>
                <a:lnTo>
                  <a:pt x="28254" y="701086"/>
                </a:lnTo>
                <a:lnTo>
                  <a:pt x="30576" y="638375"/>
                </a:lnTo>
                <a:lnTo>
                  <a:pt x="32641" y="577453"/>
                </a:lnTo>
                <a:lnTo>
                  <a:pt x="34422" y="518499"/>
                </a:lnTo>
                <a:lnTo>
                  <a:pt x="35893" y="461692"/>
                </a:lnTo>
                <a:lnTo>
                  <a:pt x="37029" y="407211"/>
                </a:lnTo>
                <a:lnTo>
                  <a:pt x="37803" y="355235"/>
                </a:lnTo>
                <a:lnTo>
                  <a:pt x="38191" y="305943"/>
                </a:lnTo>
                <a:lnTo>
                  <a:pt x="38166" y="259514"/>
                </a:lnTo>
                <a:lnTo>
                  <a:pt x="37703" y="216127"/>
                </a:lnTo>
                <a:lnTo>
                  <a:pt x="36775" y="175960"/>
                </a:lnTo>
                <a:lnTo>
                  <a:pt x="33423" y="106004"/>
                </a:lnTo>
                <a:lnTo>
                  <a:pt x="27905" y="51077"/>
                </a:lnTo>
                <a:lnTo>
                  <a:pt x="20013" y="12612"/>
                </a:lnTo>
                <a:lnTo>
                  <a:pt x="15113" y="0"/>
                </a:lnTo>
              </a:path>
            </a:pathLst>
          </a:custGeom>
          <a:ln w="19049">
            <a:solidFill>
              <a:srgbClr val="00AFE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0909934" y="3132454"/>
            <a:ext cx="59055" cy="1395730"/>
          </a:xfrm>
          <a:custGeom>
            <a:avLst/>
            <a:gdLst/>
            <a:ahLst/>
            <a:cxnLst/>
            <a:rect l="l" t="t" r="r" b="b"/>
            <a:pathLst>
              <a:path w="59054" h="1395729">
                <a:moveTo>
                  <a:pt x="0" y="1395730"/>
                </a:moveTo>
                <a:lnTo>
                  <a:pt x="4445" y="1326005"/>
                </a:lnTo>
                <a:lnTo>
                  <a:pt x="8867" y="1256432"/>
                </a:lnTo>
                <a:lnTo>
                  <a:pt x="13243" y="1187164"/>
                </a:lnTo>
                <a:lnTo>
                  <a:pt x="17552" y="1118353"/>
                </a:lnTo>
                <a:lnTo>
                  <a:pt x="21770" y="1050152"/>
                </a:lnTo>
                <a:lnTo>
                  <a:pt x="25876" y="982712"/>
                </a:lnTo>
                <a:lnTo>
                  <a:pt x="29846" y="916185"/>
                </a:lnTo>
                <a:lnTo>
                  <a:pt x="33660" y="850725"/>
                </a:lnTo>
                <a:lnTo>
                  <a:pt x="37294" y="786484"/>
                </a:lnTo>
                <a:lnTo>
                  <a:pt x="40726" y="723613"/>
                </a:lnTo>
                <a:lnTo>
                  <a:pt x="43934" y="662266"/>
                </a:lnTo>
                <a:lnTo>
                  <a:pt x="46896" y="602594"/>
                </a:lnTo>
                <a:lnTo>
                  <a:pt x="49589" y="544750"/>
                </a:lnTo>
                <a:lnTo>
                  <a:pt x="51990" y="488886"/>
                </a:lnTo>
                <a:lnTo>
                  <a:pt x="54078" y="435154"/>
                </a:lnTo>
                <a:lnTo>
                  <a:pt x="55831" y="383708"/>
                </a:lnTo>
                <a:lnTo>
                  <a:pt x="57225" y="334698"/>
                </a:lnTo>
                <a:lnTo>
                  <a:pt x="58239" y="288277"/>
                </a:lnTo>
                <a:lnTo>
                  <a:pt x="58850" y="244599"/>
                </a:lnTo>
                <a:lnTo>
                  <a:pt x="59036" y="203814"/>
                </a:lnTo>
                <a:lnTo>
                  <a:pt x="58775" y="166076"/>
                </a:lnTo>
                <a:lnTo>
                  <a:pt x="56821" y="100347"/>
                </a:lnTo>
                <a:lnTo>
                  <a:pt x="52809" y="48632"/>
                </a:lnTo>
                <a:lnTo>
                  <a:pt x="46562" y="12149"/>
                </a:lnTo>
                <a:lnTo>
                  <a:pt x="42545" y="0"/>
                </a:lnTo>
              </a:path>
            </a:pathLst>
          </a:custGeom>
          <a:ln w="19050">
            <a:solidFill>
              <a:srgbClr val="00AFE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8705850" y="2427858"/>
            <a:ext cx="603250" cy="4527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6515" marR="5080" indent="-4445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Adding amount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2" name="object 2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23786" y="4138803"/>
            <a:ext cx="986663" cy="1132205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7194295" y="3420236"/>
            <a:ext cx="5314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-10" dirty="0">
                <a:latin typeface="Times New Roman"/>
                <a:cs typeface="Times New Roman"/>
              </a:rPr>
              <a:t>Linked</a:t>
            </a:r>
            <a:endParaRPr sz="1400">
              <a:latin typeface="Times New Roman"/>
              <a:cs typeface="Times New Roman"/>
            </a:endParaRPr>
          </a:p>
        </p:txBody>
      </p:sp>
      <p:pic>
        <p:nvPicPr>
          <p:cNvPr id="24" name="object 2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10956" y="4269892"/>
            <a:ext cx="629577" cy="629640"/>
          </a:xfrm>
          <a:prstGeom prst="rect">
            <a:avLst/>
          </a:prstGeom>
        </p:spPr>
      </p:pic>
      <p:pic>
        <p:nvPicPr>
          <p:cNvPr id="25" name="object 2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681718" y="4042778"/>
            <a:ext cx="460387" cy="460387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9675392" y="2662808"/>
            <a:ext cx="507213" cy="50711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697982" y="4146930"/>
            <a:ext cx="52260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Times New Roman"/>
                <a:cs typeface="Times New Roman"/>
              </a:rPr>
              <a:t>School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085971" y="2963672"/>
            <a:ext cx="1000125" cy="8801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75260" marR="167640" algn="ctr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latin typeface="Times New Roman"/>
                <a:cs typeface="Times New Roman"/>
              </a:rPr>
              <a:t>Card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spc="-25" dirty="0">
                <a:latin typeface="Times New Roman"/>
                <a:cs typeface="Times New Roman"/>
              </a:rPr>
              <a:t>and </a:t>
            </a:r>
            <a:r>
              <a:rPr sz="1400" spc="-10" dirty="0">
                <a:latin typeface="Times New Roman"/>
                <a:cs typeface="Times New Roman"/>
              </a:rPr>
              <a:t>reader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dirty="0">
                <a:latin typeface="Times New Roman"/>
                <a:cs typeface="Times New Roman"/>
              </a:rPr>
              <a:t>with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spc="-10" dirty="0">
                <a:latin typeface="Times New Roman"/>
                <a:cs typeface="Times New Roman"/>
              </a:rPr>
              <a:t>software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400" spc="-10" dirty="0">
                <a:latin typeface="Times New Roman"/>
                <a:cs typeface="Times New Roman"/>
              </a:rPr>
              <a:t>integrated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4133850" y="1397889"/>
            <a:ext cx="2053589" cy="651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Process</a:t>
            </a:r>
            <a:r>
              <a:rPr sz="1800" b="1" u="sng" spc="-5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Flow</a:t>
            </a:r>
            <a:r>
              <a:rPr sz="1800" b="1" u="sng" spc="-5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Chart</a:t>
            </a:r>
            <a:r>
              <a:rPr sz="1800" b="1" u="sng" spc="50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endParaRPr sz="1800">
              <a:latin typeface="Times New Roman"/>
              <a:cs typeface="Times New Roman"/>
            </a:endParaRPr>
          </a:p>
          <a:p>
            <a:pPr marL="375285">
              <a:lnSpc>
                <a:spcPct val="100000"/>
              </a:lnSpc>
              <a:spcBef>
                <a:spcPts val="1325"/>
              </a:spcBef>
            </a:pPr>
            <a:r>
              <a:rPr sz="1200" b="1" spc="-25" dirty="0">
                <a:latin typeface="Times New Roman"/>
                <a:cs typeface="Times New Roman"/>
              </a:rPr>
              <a:t>1.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5920232" y="2957576"/>
            <a:ext cx="1397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Times New Roman"/>
                <a:cs typeface="Times New Roman"/>
              </a:rPr>
              <a:t>2.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274811" y="3245866"/>
            <a:ext cx="14986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5" dirty="0">
                <a:latin typeface="Times New Roman"/>
                <a:cs typeface="Times New Roman"/>
              </a:rPr>
              <a:t>3.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986521" y="2111501"/>
            <a:ext cx="14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5" dirty="0">
                <a:latin typeface="Times New Roman"/>
                <a:cs typeface="Times New Roman"/>
              </a:rPr>
              <a:t>4.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731000" y="1575942"/>
            <a:ext cx="14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5" dirty="0">
                <a:latin typeface="Times New Roman"/>
                <a:cs typeface="Times New Roman"/>
              </a:rPr>
              <a:t>5.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9018269" y="1258950"/>
            <a:ext cx="14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5" dirty="0">
                <a:latin typeface="Times New Roman"/>
                <a:cs typeface="Times New Roman"/>
              </a:rPr>
              <a:t>6.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10269473" y="2208022"/>
            <a:ext cx="14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5" dirty="0">
                <a:latin typeface="Times New Roman"/>
                <a:cs typeface="Times New Roman"/>
              </a:rPr>
              <a:t>7.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10241406" y="4516069"/>
            <a:ext cx="14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5" dirty="0">
                <a:latin typeface="Times New Roman"/>
                <a:cs typeface="Times New Roman"/>
              </a:rPr>
              <a:t>8.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152258" y="5277992"/>
            <a:ext cx="1492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b="1" spc="-25" dirty="0">
                <a:latin typeface="Times New Roman"/>
                <a:cs typeface="Times New Roman"/>
              </a:rPr>
              <a:t>9.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846441" y="1600580"/>
            <a:ext cx="520700" cy="140866"/>
          </a:xfrm>
          <a:prstGeom prst="rect">
            <a:avLst/>
          </a:prstGeom>
        </p:spPr>
      </p:pic>
      <p:pic>
        <p:nvPicPr>
          <p:cNvPr id="39" name="object 39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291453" y="2469895"/>
            <a:ext cx="400714" cy="459739"/>
          </a:xfrm>
          <a:prstGeom prst="rect">
            <a:avLst/>
          </a:prstGeom>
        </p:spPr>
      </p:pic>
      <p:pic>
        <p:nvPicPr>
          <p:cNvPr id="40" name="object 40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06867" y="1824227"/>
            <a:ext cx="482218" cy="369570"/>
          </a:xfrm>
          <a:prstGeom prst="rect">
            <a:avLst/>
          </a:prstGeom>
        </p:spPr>
      </p:pic>
      <p:sp>
        <p:nvSpPr>
          <p:cNvPr id="42" name="object 42"/>
          <p:cNvSpPr txBox="1"/>
          <p:nvPr/>
        </p:nvSpPr>
        <p:spPr>
          <a:xfrm>
            <a:off x="11402694" y="6447704"/>
            <a:ext cx="102235" cy="1949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3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43" name="Picture 2" descr="https://www.sih.gov.in/img1/SIH-Logo.png">
            <a:extLst>
              <a:ext uri="{FF2B5EF4-FFF2-40B4-BE49-F238E27FC236}">
                <a16:creationId xmlns:a16="http://schemas.microsoft.com/office/drawing/2014/main" id="{D379AC94-8CC4-35F2-71B9-BE3094FDD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AE812990-4C08-16BF-FEB7-C23256BDC2BF}"/>
              </a:ext>
            </a:extLst>
          </p:cNvPr>
          <p:cNvSpPr/>
          <p:nvPr/>
        </p:nvSpPr>
        <p:spPr>
          <a:xfrm>
            <a:off x="240272" y="109296"/>
            <a:ext cx="1895475" cy="807720"/>
          </a:xfrm>
          <a:custGeom>
            <a:avLst/>
            <a:gdLst/>
            <a:ahLst/>
            <a:cxnLst/>
            <a:rect l="l" t="t" r="r" b="b"/>
            <a:pathLst>
              <a:path w="1895475" h="807719">
                <a:moveTo>
                  <a:pt x="0" y="403732"/>
                </a:moveTo>
                <a:lnTo>
                  <a:pt x="8650" y="348941"/>
                </a:lnTo>
                <a:lnTo>
                  <a:pt x="33850" y="296392"/>
                </a:lnTo>
                <a:lnTo>
                  <a:pt x="74469" y="246566"/>
                </a:lnTo>
                <a:lnTo>
                  <a:pt x="129378" y="199945"/>
                </a:lnTo>
                <a:lnTo>
                  <a:pt x="161838" y="177986"/>
                </a:lnTo>
                <a:lnTo>
                  <a:pt x="197448" y="157008"/>
                </a:lnTo>
                <a:lnTo>
                  <a:pt x="236066" y="137071"/>
                </a:lnTo>
                <a:lnTo>
                  <a:pt x="277550" y="118236"/>
                </a:lnTo>
                <a:lnTo>
                  <a:pt x="321760" y="100563"/>
                </a:lnTo>
                <a:lnTo>
                  <a:pt x="368555" y="84111"/>
                </a:lnTo>
                <a:lnTo>
                  <a:pt x="417793" y="68941"/>
                </a:lnTo>
                <a:lnTo>
                  <a:pt x="469333" y="55113"/>
                </a:lnTo>
                <a:lnTo>
                  <a:pt x="523035" y="42686"/>
                </a:lnTo>
                <a:lnTo>
                  <a:pt x="578756" y="31722"/>
                </a:lnTo>
                <a:lnTo>
                  <a:pt x="636356" y="22279"/>
                </a:lnTo>
                <a:lnTo>
                  <a:pt x="695693" y="14419"/>
                </a:lnTo>
                <a:lnTo>
                  <a:pt x="756628" y="8200"/>
                </a:lnTo>
                <a:lnTo>
                  <a:pt x="819017" y="3684"/>
                </a:lnTo>
                <a:lnTo>
                  <a:pt x="882721" y="931"/>
                </a:lnTo>
                <a:lnTo>
                  <a:pt x="947597" y="0"/>
                </a:lnTo>
                <a:lnTo>
                  <a:pt x="1012479" y="931"/>
                </a:lnTo>
                <a:lnTo>
                  <a:pt x="1076187" y="3684"/>
                </a:lnTo>
                <a:lnTo>
                  <a:pt x="1138581" y="8200"/>
                </a:lnTo>
                <a:lnTo>
                  <a:pt x="1199520" y="14419"/>
                </a:lnTo>
                <a:lnTo>
                  <a:pt x="1258862" y="22279"/>
                </a:lnTo>
                <a:lnTo>
                  <a:pt x="1316467" y="31722"/>
                </a:lnTo>
                <a:lnTo>
                  <a:pt x="1372192" y="42686"/>
                </a:lnTo>
                <a:lnTo>
                  <a:pt x="1425898" y="55113"/>
                </a:lnTo>
                <a:lnTo>
                  <a:pt x="1477443" y="68941"/>
                </a:lnTo>
                <a:lnTo>
                  <a:pt x="1526685" y="84111"/>
                </a:lnTo>
                <a:lnTo>
                  <a:pt x="1573483" y="100563"/>
                </a:lnTo>
                <a:lnTo>
                  <a:pt x="1617697" y="118236"/>
                </a:lnTo>
                <a:lnTo>
                  <a:pt x="1659185" y="137071"/>
                </a:lnTo>
                <a:lnTo>
                  <a:pt x="1697806" y="157008"/>
                </a:lnTo>
                <a:lnTo>
                  <a:pt x="1733418" y="177986"/>
                </a:lnTo>
                <a:lnTo>
                  <a:pt x="1765882" y="199945"/>
                </a:lnTo>
                <a:lnTo>
                  <a:pt x="1820796" y="246566"/>
                </a:lnTo>
                <a:lnTo>
                  <a:pt x="1861418" y="296392"/>
                </a:lnTo>
                <a:lnTo>
                  <a:pt x="1886620" y="348941"/>
                </a:lnTo>
                <a:lnTo>
                  <a:pt x="1895271" y="403732"/>
                </a:lnTo>
                <a:lnTo>
                  <a:pt x="1893085" y="431363"/>
                </a:lnTo>
                <a:lnTo>
                  <a:pt x="1876017" y="485067"/>
                </a:lnTo>
                <a:lnTo>
                  <a:pt x="1842964" y="536293"/>
                </a:lnTo>
                <a:lnTo>
                  <a:pt x="1795055" y="584558"/>
                </a:lnTo>
                <a:lnTo>
                  <a:pt x="1733418" y="629383"/>
                </a:lnTo>
                <a:lnTo>
                  <a:pt x="1697806" y="650355"/>
                </a:lnTo>
                <a:lnTo>
                  <a:pt x="1659185" y="670287"/>
                </a:lnTo>
                <a:lnTo>
                  <a:pt x="1617697" y="689117"/>
                </a:lnTo>
                <a:lnTo>
                  <a:pt x="1573483" y="706787"/>
                </a:lnTo>
                <a:lnTo>
                  <a:pt x="1526685" y="723236"/>
                </a:lnTo>
                <a:lnTo>
                  <a:pt x="1477443" y="738404"/>
                </a:lnTo>
                <a:lnTo>
                  <a:pt x="1425898" y="752230"/>
                </a:lnTo>
                <a:lnTo>
                  <a:pt x="1372192" y="764655"/>
                </a:lnTo>
                <a:lnTo>
                  <a:pt x="1316467" y="775618"/>
                </a:lnTo>
                <a:lnTo>
                  <a:pt x="1258862" y="785060"/>
                </a:lnTo>
                <a:lnTo>
                  <a:pt x="1199520" y="792920"/>
                </a:lnTo>
                <a:lnTo>
                  <a:pt x="1138581" y="799138"/>
                </a:lnTo>
                <a:lnTo>
                  <a:pt x="1076187" y="803654"/>
                </a:lnTo>
                <a:lnTo>
                  <a:pt x="1012479" y="806407"/>
                </a:lnTo>
                <a:lnTo>
                  <a:pt x="947597" y="807338"/>
                </a:lnTo>
                <a:lnTo>
                  <a:pt x="882721" y="806407"/>
                </a:lnTo>
                <a:lnTo>
                  <a:pt x="819017" y="803654"/>
                </a:lnTo>
                <a:lnTo>
                  <a:pt x="756628" y="799138"/>
                </a:lnTo>
                <a:lnTo>
                  <a:pt x="695693" y="792920"/>
                </a:lnTo>
                <a:lnTo>
                  <a:pt x="636356" y="785060"/>
                </a:lnTo>
                <a:lnTo>
                  <a:pt x="578756" y="775618"/>
                </a:lnTo>
                <a:lnTo>
                  <a:pt x="523035" y="764655"/>
                </a:lnTo>
                <a:lnTo>
                  <a:pt x="469333" y="752230"/>
                </a:lnTo>
                <a:lnTo>
                  <a:pt x="417793" y="738404"/>
                </a:lnTo>
                <a:lnTo>
                  <a:pt x="368555" y="723236"/>
                </a:lnTo>
                <a:lnTo>
                  <a:pt x="321760" y="706787"/>
                </a:lnTo>
                <a:lnTo>
                  <a:pt x="277550" y="689117"/>
                </a:lnTo>
                <a:lnTo>
                  <a:pt x="236066" y="670287"/>
                </a:lnTo>
                <a:lnTo>
                  <a:pt x="197448" y="650355"/>
                </a:lnTo>
                <a:lnTo>
                  <a:pt x="161838" y="629383"/>
                </a:lnTo>
                <a:lnTo>
                  <a:pt x="129378" y="607431"/>
                </a:lnTo>
                <a:lnTo>
                  <a:pt x="74469" y="560826"/>
                </a:lnTo>
                <a:lnTo>
                  <a:pt x="33850" y="511020"/>
                </a:lnTo>
                <a:lnTo>
                  <a:pt x="8650" y="458495"/>
                </a:lnTo>
                <a:lnTo>
                  <a:pt x="0" y="403732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7">
            <a:extLst>
              <a:ext uri="{FF2B5EF4-FFF2-40B4-BE49-F238E27FC236}">
                <a16:creationId xmlns:a16="http://schemas.microsoft.com/office/drawing/2014/main" id="{A3928C16-7518-FC7E-0C33-1D2A4BCCC6BD}"/>
              </a:ext>
            </a:extLst>
          </p:cNvPr>
          <p:cNvSpPr txBox="1">
            <a:spLocks/>
          </p:cNvSpPr>
          <p:nvPr/>
        </p:nvSpPr>
        <p:spPr>
          <a:xfrm>
            <a:off x="814311" y="236261"/>
            <a:ext cx="116688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000" spc="-10">
                <a:solidFill>
                  <a:srgbClr val="001F5F"/>
                </a:solidFill>
              </a:rPr>
              <a:t>Coding</a:t>
            </a:r>
            <a:endParaRPr lang="en-IN" sz="2000" dirty="0"/>
          </a:p>
        </p:txBody>
      </p:sp>
      <p:sp>
        <p:nvSpPr>
          <p:cNvPr id="45" name="object 8">
            <a:extLst>
              <a:ext uri="{FF2B5EF4-FFF2-40B4-BE49-F238E27FC236}">
                <a16:creationId xmlns:a16="http://schemas.microsoft.com/office/drawing/2014/main" id="{5D2E4616-5BE7-0C9D-4155-A35E80AFEDAF}"/>
              </a:ext>
            </a:extLst>
          </p:cNvPr>
          <p:cNvSpPr txBox="1"/>
          <p:nvPr/>
        </p:nvSpPr>
        <p:spPr>
          <a:xfrm>
            <a:off x="533400" y="457200"/>
            <a:ext cx="16170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Cr</a:t>
            </a:r>
            <a:r>
              <a:rPr sz="2000" b="1" spc="-10" dirty="0" err="1">
                <a:solidFill>
                  <a:srgbClr val="001F5F"/>
                </a:solidFill>
                <a:latin typeface="Times New Roman"/>
                <a:cs typeface="Times New Roman"/>
              </a:rPr>
              <a:t>usaders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FA59DCF0-B6C4-8FA0-47E3-3FBA649EE21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51868" y="6472266"/>
            <a:ext cx="149771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5" dirty="0"/>
              <a:t> </a:t>
            </a:r>
            <a:r>
              <a:rPr dirty="0"/>
              <a:t>submission</a:t>
            </a:r>
            <a:endParaRPr spc="-1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834CA99-A36E-9EFF-FE9C-CA6C278DC3AE}"/>
              </a:ext>
            </a:extLst>
          </p:cNvPr>
          <p:cNvSpPr/>
          <p:nvPr/>
        </p:nvSpPr>
        <p:spPr>
          <a:xfrm>
            <a:off x="240272" y="5908019"/>
            <a:ext cx="1910223" cy="29849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90549"/>
            <a:ext cx="12192000" cy="467995"/>
            <a:chOff x="0" y="6390549"/>
            <a:chExt cx="12192000" cy="46799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411462"/>
              <a:ext cx="12189714" cy="444258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90549"/>
              <a:ext cx="12192000" cy="467995"/>
            </a:xfrm>
            <a:custGeom>
              <a:avLst/>
              <a:gdLst/>
              <a:ahLst/>
              <a:cxnLst/>
              <a:rect l="l" t="t" r="r" b="b"/>
              <a:pathLst>
                <a:path w="12192000" h="467995">
                  <a:moveTo>
                    <a:pt x="12192000" y="0"/>
                  </a:moveTo>
                  <a:lnTo>
                    <a:pt x="0" y="0"/>
                  </a:lnTo>
                  <a:lnTo>
                    <a:pt x="0" y="467448"/>
                  </a:lnTo>
                  <a:lnTo>
                    <a:pt x="12192000" y="46744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6215">
              <a:lnSpc>
                <a:spcPct val="100000"/>
              </a:lnSpc>
              <a:spcBef>
                <a:spcPts val="100"/>
              </a:spcBef>
            </a:pPr>
            <a:r>
              <a:rPr dirty="0"/>
              <a:t>FEASIBILITY</a:t>
            </a:r>
            <a:r>
              <a:rPr spc="-350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VIABILITY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021540"/>
              </p:ext>
            </p:extLst>
          </p:nvPr>
        </p:nvGraphicFramePr>
        <p:xfrm>
          <a:off x="5830162" y="1165407"/>
          <a:ext cx="6283959" cy="49930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3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29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0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8676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229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EF"/>
                      </a:solidFill>
                      <a:prstDash val="solid"/>
                    </a:lnL>
                    <a:lnT w="19050">
                      <a:solidFill>
                        <a:srgbClr val="00AFE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964565" marR="285115" indent="-94678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u="sng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Potential</a:t>
                      </a:r>
                      <a:r>
                        <a:rPr sz="1800" b="1" u="sng" spc="-50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800" b="1" u="sng" spc="-30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spc="-25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800" b="1" spc="-25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spc="-10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Risks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9050">
                      <a:solidFill>
                        <a:srgbClr val="00AFEF"/>
                      </a:solidFill>
                      <a:prstDash val="solid"/>
                    </a:lnR>
                    <a:lnT w="19050">
                      <a:solidFill>
                        <a:srgbClr val="00AFE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E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EF"/>
                      </a:solidFill>
                      <a:prstDash val="solid"/>
                    </a:lnL>
                    <a:lnT w="19050">
                      <a:solidFill>
                        <a:srgbClr val="00AFEF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478790" marR="317500" indent="-443865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u="sng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Strategies</a:t>
                      </a:r>
                      <a:r>
                        <a:rPr sz="1800" b="1" u="sng" spc="-60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800" b="1" u="sng" spc="-85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spc="-10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overcoming</a:t>
                      </a:r>
                      <a:r>
                        <a:rPr sz="1800" b="1" spc="-10" dirty="0">
                          <a:solidFill>
                            <a:srgbClr val="00AF50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800" b="1" u="sng" spc="-40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u="sng" spc="-10" dirty="0">
                          <a:solidFill>
                            <a:srgbClr val="00AF50"/>
                          </a:solidFill>
                          <a:uFill>
                            <a:solidFill>
                              <a:srgbClr val="00AF50"/>
                            </a:solidFill>
                          </a:uFill>
                          <a:latin typeface="Times New Roman"/>
                          <a:cs typeface="Times New Roman"/>
                        </a:rPr>
                        <a:t>Challenges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R w="19050">
                      <a:solidFill>
                        <a:srgbClr val="00AFEF"/>
                      </a:solidFill>
                      <a:prstDash val="solid"/>
                    </a:lnR>
                    <a:lnT w="19050">
                      <a:solidFill>
                        <a:srgbClr val="00AFE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96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16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22225" marB="0">
                    <a:lnL w="19050">
                      <a:solidFill>
                        <a:srgbClr val="00AFE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105410" marR="712470" indent="-32384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Technical</a:t>
                      </a:r>
                      <a:r>
                        <a:rPr sz="1700" b="1" spc="-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Challenges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Integration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Issues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System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Reliability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905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E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9525" marB="0">
                    <a:lnL w="19050">
                      <a:solidFill>
                        <a:srgbClr val="00AFE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 marR="944880" indent="-2032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7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Technical</a:t>
                      </a:r>
                      <a:r>
                        <a:rPr sz="1700" b="1" spc="-1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Strategies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Thorough</a:t>
                      </a:r>
                      <a:r>
                        <a:rPr sz="17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Testing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Modular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Design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9525" marB="0">
                    <a:lnR w="19050">
                      <a:solidFill>
                        <a:srgbClr val="00AFE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36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AFE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Economic</a:t>
                      </a:r>
                      <a:r>
                        <a:rPr sz="1700" b="1" spc="-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Challenges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05410" marR="96202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Initial</a:t>
                      </a:r>
                      <a:r>
                        <a:rPr sz="17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Costs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Budget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 Constraints</a:t>
                      </a:r>
                      <a:endParaRPr lang="en-IN" sz="1700" spc="-10" dirty="0">
                        <a:latin typeface="Times New Roman"/>
                        <a:cs typeface="Times New Roman"/>
                      </a:endParaRPr>
                    </a:p>
                    <a:p>
                      <a:pPr marL="105410" marR="962025">
                        <a:lnSpc>
                          <a:spcPct val="100000"/>
                        </a:lnSpc>
                      </a:pPr>
                      <a:endParaRPr lang="en-IN" sz="1700" spc="-1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1905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E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AFE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 marR="741045" indent="-158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Economic</a:t>
                      </a:r>
                      <a:r>
                        <a:rPr sz="1700" b="1" spc="-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Strategies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Phased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Implementation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Funding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Grants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19050">
                      <a:solidFill>
                        <a:srgbClr val="00AFE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36319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3.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AFE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953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Operational</a:t>
                      </a:r>
                      <a:r>
                        <a:rPr sz="1700" b="1" spc="-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Challenges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05410" marR="78168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User</a:t>
                      </a:r>
                      <a:r>
                        <a:rPr sz="17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Training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sz="17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Management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1905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E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3.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AFEF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88265" marR="494030" indent="-158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Operational</a:t>
                      </a:r>
                      <a:r>
                        <a:rPr sz="1700" b="1" spc="-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Strategies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7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Programs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Change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Management</a:t>
                      </a:r>
                      <a:r>
                        <a:rPr sz="17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Plan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19050">
                      <a:solidFill>
                        <a:srgbClr val="00AFEF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5158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4.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92075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AFEF"/>
                      </a:solidFill>
                      <a:prstDash val="solid"/>
                    </a:lnL>
                    <a:lnB w="1905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017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700" b="1" spc="-5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2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Risks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  <a:p>
                      <a:pPr marL="105410" marR="808355">
                        <a:lnSpc>
                          <a:spcPct val="100000"/>
                        </a:lnSpc>
                      </a:pPr>
                      <a:r>
                        <a:rPr sz="17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7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Breaches Fraudulent</a:t>
                      </a:r>
                      <a:r>
                        <a:rPr sz="17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Activities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19050">
                      <a:solidFill>
                        <a:srgbClr val="00AFEF"/>
                      </a:solidFill>
                      <a:prstDash val="solid"/>
                    </a:lnR>
                    <a:lnB w="1905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AFEF"/>
                      </a:solidFill>
                      <a:prstDash val="solid"/>
                    </a:lnL>
                    <a:lnR w="19050">
                      <a:solidFill>
                        <a:srgbClr val="00AFEF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spc="-25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4.</a:t>
                      </a:r>
                      <a:endParaRPr sz="1700">
                        <a:latin typeface="Times New Roman"/>
                        <a:cs typeface="Times New Roman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  <a:p>
                      <a:pPr marL="92710">
                        <a:lnSpc>
                          <a:spcPct val="100000"/>
                        </a:lnSpc>
                      </a:pPr>
                      <a:r>
                        <a:rPr sz="1700" spc="-50" dirty="0">
                          <a:latin typeface="Arial MT"/>
                          <a:cs typeface="Arial MT"/>
                        </a:rPr>
                        <a:t>•</a:t>
                      </a:r>
                      <a:endParaRPr sz="1700">
                        <a:latin typeface="Arial MT"/>
                        <a:cs typeface="Arial MT"/>
                      </a:endParaRPr>
                    </a:p>
                  </a:txBody>
                  <a:tcPr marL="0" marR="0" marT="116205" marB="0">
                    <a:lnL w="19050">
                      <a:solidFill>
                        <a:srgbClr val="00AFEF"/>
                      </a:solidFill>
                      <a:prstDash val="solid"/>
                    </a:lnL>
                    <a:lnB w="19050">
                      <a:solidFill>
                        <a:srgbClr val="00AF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265" marR="266065" indent="-15875">
                        <a:lnSpc>
                          <a:spcPct val="100000"/>
                        </a:lnSpc>
                        <a:spcBef>
                          <a:spcPts val="915"/>
                        </a:spcBef>
                      </a:pPr>
                      <a:r>
                        <a:rPr sz="1700" b="1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700" b="1" spc="-4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b="1" spc="-10" dirty="0">
                          <a:solidFill>
                            <a:srgbClr val="00AFEF"/>
                          </a:solidFill>
                          <a:latin typeface="Times New Roman"/>
                          <a:cs typeface="Times New Roman"/>
                        </a:rPr>
                        <a:t>Strategies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Enhanced</a:t>
                      </a:r>
                      <a:r>
                        <a:rPr sz="17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Security</a:t>
                      </a:r>
                      <a:r>
                        <a:rPr sz="17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Measures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Fraud</a:t>
                      </a:r>
                      <a:r>
                        <a:rPr sz="17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7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700" spc="-10" dirty="0">
                          <a:latin typeface="Times New Roman"/>
                          <a:cs typeface="Times New Roman"/>
                        </a:rPr>
                        <a:t>Systems</a:t>
                      </a:r>
                      <a:endParaRPr sz="17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6205" marB="0">
                    <a:lnR w="19050">
                      <a:solidFill>
                        <a:srgbClr val="00AFEF"/>
                      </a:solidFill>
                      <a:prstDash val="solid"/>
                    </a:lnR>
                    <a:lnB w="19050">
                      <a:solidFill>
                        <a:srgbClr val="00AFE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131356" y="997480"/>
            <a:ext cx="5583644" cy="5312297"/>
          </a:xfrm>
          <a:custGeom>
            <a:avLst/>
            <a:gdLst/>
            <a:ahLst/>
            <a:cxnLst/>
            <a:rect l="l" t="t" r="r" b="b"/>
            <a:pathLst>
              <a:path w="5595620" h="5078730">
                <a:moveTo>
                  <a:pt x="0" y="5078349"/>
                </a:moveTo>
                <a:lnTo>
                  <a:pt x="5595366" y="5078349"/>
                </a:lnTo>
                <a:lnTo>
                  <a:pt x="5595366" y="0"/>
                </a:lnTo>
                <a:lnTo>
                  <a:pt x="0" y="0"/>
                </a:lnTo>
                <a:lnTo>
                  <a:pt x="0" y="5078349"/>
                </a:lnTo>
                <a:close/>
              </a:path>
            </a:pathLst>
          </a:custGeom>
          <a:ln w="19050">
            <a:solidFill>
              <a:srgbClr val="00AF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46518" y="1049475"/>
            <a:ext cx="5242560" cy="529888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05050">
              <a:lnSpc>
                <a:spcPct val="100000"/>
              </a:lnSpc>
              <a:spcBef>
                <a:spcPts val="100"/>
              </a:spcBef>
            </a:pPr>
            <a:r>
              <a:rPr sz="18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Analysis</a:t>
            </a:r>
            <a:endParaRPr sz="18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700" b="1" dirty="0">
                <a:solidFill>
                  <a:srgbClr val="00AFEF"/>
                </a:solidFill>
                <a:latin typeface="Times New Roman"/>
                <a:cs typeface="Times New Roman"/>
              </a:rPr>
              <a:t>1.</a:t>
            </a:r>
            <a:r>
              <a:rPr sz="1700" b="1" spc="36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700" b="1" spc="-20" dirty="0">
                <a:solidFill>
                  <a:srgbClr val="00AFEF"/>
                </a:solidFill>
                <a:latin typeface="Times New Roman"/>
                <a:cs typeface="Times New Roman"/>
              </a:rPr>
              <a:t>Target</a:t>
            </a:r>
            <a:r>
              <a:rPr sz="1700" b="1" spc="-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Market</a:t>
            </a:r>
            <a:endParaRPr sz="17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latin typeface="Times New Roman"/>
                <a:cs typeface="Times New Roman"/>
              </a:rPr>
              <a:t>Schools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(K-</a:t>
            </a:r>
            <a:r>
              <a:rPr sz="1700" dirty="0">
                <a:latin typeface="Times New Roman"/>
                <a:cs typeface="Times New Roman"/>
              </a:rPr>
              <a:t>12)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primary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 audience</a:t>
            </a:r>
            <a:r>
              <a:rPr sz="1700" spc="-10" dirty="0">
                <a:latin typeface="Times New Roman"/>
                <a:cs typeface="Times New Roman"/>
              </a:rPr>
              <a:t>.</a:t>
            </a:r>
            <a:endParaRPr sz="17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latin typeface="Times New Roman"/>
                <a:cs typeface="Times New Roman"/>
              </a:rPr>
              <a:t>Focus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on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urban</a:t>
            </a:r>
            <a:r>
              <a:rPr sz="17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and</a:t>
            </a:r>
            <a:r>
              <a:rPr sz="17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suburban</a:t>
            </a:r>
            <a:r>
              <a:rPr sz="17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dirty="0">
                <a:solidFill>
                  <a:srgbClr val="FF0000"/>
                </a:solidFill>
                <a:latin typeface="Times New Roman"/>
                <a:cs typeface="Times New Roman"/>
              </a:rPr>
              <a:t>areas</a:t>
            </a:r>
            <a:r>
              <a:rPr sz="1700" spc="-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1700" spc="-10" dirty="0">
                <a:solidFill>
                  <a:srgbClr val="FF0000"/>
                </a:solidFill>
                <a:latin typeface="Times New Roman"/>
                <a:cs typeface="Times New Roman"/>
              </a:rPr>
              <a:t>initially</a:t>
            </a:r>
            <a:r>
              <a:rPr sz="1700" spc="-10" dirty="0">
                <a:latin typeface="Times New Roman"/>
                <a:cs typeface="Times New Roman"/>
              </a:rPr>
              <a:t>.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83210" indent="-270510">
              <a:lnSpc>
                <a:spcPct val="100000"/>
              </a:lnSpc>
              <a:buAutoNum type="arabicPeriod" startAt="2"/>
              <a:tabLst>
                <a:tab pos="283210" algn="l"/>
              </a:tabLst>
            </a:pPr>
            <a:r>
              <a:rPr sz="17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Problems</a:t>
            </a:r>
            <a:endParaRPr sz="1700" dirty="0">
              <a:latin typeface="Times New Roman"/>
              <a:cs typeface="Times New Roman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Direct-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School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management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systems</a:t>
            </a:r>
            <a:r>
              <a:rPr sz="1700" spc="-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integrated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ID</a:t>
            </a:r>
            <a:endParaRPr sz="17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</a:pPr>
            <a:r>
              <a:rPr sz="1700" spc="-10" dirty="0">
                <a:latin typeface="Times New Roman"/>
                <a:cs typeface="Times New Roman"/>
              </a:rPr>
              <a:t>cards.</a:t>
            </a:r>
            <a:endParaRPr sz="1700" dirty="0">
              <a:latin typeface="Times New Roman"/>
              <a:cs typeface="Times New Roman"/>
            </a:endParaRPr>
          </a:p>
          <a:p>
            <a:pPr marL="299085" marR="240665" lvl="1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Indirect-</a:t>
            </a:r>
            <a:r>
              <a:rPr sz="1700" b="1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Traditional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paper-</a:t>
            </a:r>
            <a:r>
              <a:rPr sz="1700" dirty="0">
                <a:latin typeface="Times New Roman"/>
                <a:cs typeface="Times New Roman"/>
              </a:rPr>
              <a:t>based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systems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generic </a:t>
            </a:r>
            <a:r>
              <a:rPr sz="1700" dirty="0">
                <a:latin typeface="Times New Roman"/>
                <a:cs typeface="Times New Roman"/>
              </a:rPr>
              <a:t>digital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payment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solutions.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83210" indent="-270510">
              <a:lnSpc>
                <a:spcPct val="100000"/>
              </a:lnSpc>
              <a:spcBef>
                <a:spcPts val="5"/>
              </a:spcBef>
              <a:buAutoNum type="arabicPeriod" startAt="3"/>
              <a:tabLst>
                <a:tab pos="283210" algn="l"/>
              </a:tabLst>
            </a:pPr>
            <a:r>
              <a:rPr sz="1700" b="1" dirty="0">
                <a:solidFill>
                  <a:srgbClr val="00AFEF"/>
                </a:solidFill>
                <a:latin typeface="Times New Roman"/>
                <a:cs typeface="Times New Roman"/>
              </a:rPr>
              <a:t>Revenue</a:t>
            </a:r>
            <a:r>
              <a:rPr sz="1700" b="1" spc="-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Potential</a:t>
            </a:r>
            <a:endParaRPr sz="1700" dirty="0">
              <a:latin typeface="Times New Roman"/>
              <a:cs typeface="Times New Roman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Subscription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fees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from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schools.</a:t>
            </a:r>
            <a:endParaRPr sz="1700" dirty="0">
              <a:latin typeface="Times New Roman"/>
              <a:cs typeface="Times New Roman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latin typeface="Times New Roman"/>
                <a:cs typeface="Times New Roman"/>
              </a:rPr>
              <a:t>Hardware</a:t>
            </a:r>
            <a:r>
              <a:rPr sz="1700" spc="-6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sales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premium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services.</a:t>
            </a:r>
            <a:endParaRPr lang="en-IN" sz="1700" spc="-10" dirty="0">
              <a:latin typeface="Times New Roman"/>
              <a:cs typeface="Times New Roman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lang="en-GB" sz="1700" dirty="0">
                <a:latin typeface="Times New Roman"/>
                <a:cs typeface="Times New Roman"/>
                <a:hlinkClick r:id="rId3"/>
              </a:rPr>
              <a:t>Link to Business Model Document</a:t>
            </a:r>
            <a:endParaRPr sz="17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1700" dirty="0">
              <a:latin typeface="Times New Roman"/>
              <a:cs typeface="Times New Roman"/>
            </a:endParaRPr>
          </a:p>
          <a:p>
            <a:pPr marL="283210" indent="-270510">
              <a:lnSpc>
                <a:spcPct val="100000"/>
              </a:lnSpc>
              <a:buAutoNum type="arabicPeriod" startAt="4"/>
              <a:tabLst>
                <a:tab pos="283210" algn="l"/>
              </a:tabLst>
            </a:pPr>
            <a:r>
              <a:rPr sz="1700" b="1" dirty="0">
                <a:solidFill>
                  <a:srgbClr val="00AFEF"/>
                </a:solidFill>
                <a:latin typeface="Times New Roman"/>
                <a:cs typeface="Times New Roman"/>
              </a:rPr>
              <a:t>Estimated</a:t>
            </a:r>
            <a:r>
              <a:rPr sz="1700" b="1" spc="-5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AFEF"/>
                </a:solidFill>
                <a:latin typeface="Times New Roman"/>
                <a:cs typeface="Times New Roman"/>
              </a:rPr>
              <a:t>Profits</a:t>
            </a:r>
            <a:r>
              <a:rPr sz="1700" b="1" spc="-5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700" b="1" dirty="0">
                <a:solidFill>
                  <a:srgbClr val="00AFEF"/>
                </a:solidFill>
                <a:latin typeface="Times New Roman"/>
                <a:cs typeface="Times New Roman"/>
              </a:rPr>
              <a:t>and</a:t>
            </a:r>
            <a:r>
              <a:rPr sz="17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Losses</a:t>
            </a:r>
            <a:endParaRPr sz="1700" dirty="0">
              <a:latin typeface="Times New Roman"/>
              <a:cs typeface="Times New Roman"/>
            </a:endParaRPr>
          </a:p>
          <a:p>
            <a:pPr marL="299085" lvl="1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dirty="0">
                <a:latin typeface="Times New Roman"/>
                <a:cs typeface="Times New Roman"/>
              </a:rPr>
              <a:t>Initial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losses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expected</a:t>
            </a:r>
            <a:r>
              <a:rPr sz="1700" spc="-5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due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to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high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startup</a:t>
            </a:r>
            <a:r>
              <a:rPr sz="1700" spc="-1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costs.</a:t>
            </a:r>
            <a:endParaRPr sz="1700" dirty="0">
              <a:latin typeface="Times New Roman"/>
              <a:cs typeface="Times New Roman"/>
            </a:endParaRPr>
          </a:p>
          <a:p>
            <a:pPr marL="299085" marR="5080" lvl="1" indent="-287020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Break-</a:t>
            </a:r>
            <a:r>
              <a:rPr sz="1700" b="1" dirty="0">
                <a:latin typeface="Times New Roman"/>
                <a:cs typeface="Times New Roman"/>
              </a:rPr>
              <a:t>even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likely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in</a:t>
            </a:r>
            <a:r>
              <a:rPr sz="1700" b="1" spc="-10" dirty="0">
                <a:latin typeface="Times New Roman"/>
                <a:cs typeface="Times New Roman"/>
              </a:rPr>
              <a:t> 1-</a:t>
            </a:r>
            <a:r>
              <a:rPr sz="1700" b="1" dirty="0">
                <a:latin typeface="Times New Roman"/>
                <a:cs typeface="Times New Roman"/>
              </a:rPr>
              <a:t>2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years</a:t>
            </a:r>
            <a:r>
              <a:rPr sz="1700" dirty="0">
                <a:latin typeface="Times New Roman"/>
                <a:cs typeface="Times New Roman"/>
              </a:rPr>
              <a:t>,</a:t>
            </a:r>
            <a:r>
              <a:rPr sz="1700" spc="-5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with</a:t>
            </a:r>
            <a:r>
              <a:rPr sz="1700" spc="-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potential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3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strong </a:t>
            </a:r>
            <a:r>
              <a:rPr sz="1700" dirty="0">
                <a:latin typeface="Times New Roman"/>
                <a:cs typeface="Times New Roman"/>
              </a:rPr>
              <a:t>profit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margins</a:t>
            </a:r>
            <a:r>
              <a:rPr sz="1700" spc="-3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there</a:t>
            </a:r>
            <a:r>
              <a:rPr sz="1700" spc="-4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after.</a:t>
            </a: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402694" y="6512288"/>
            <a:ext cx="101600" cy="1943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sz="1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4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14" name="Picture 2" descr="https://www.sih.gov.in/img1/SIH-Logo.png">
            <a:extLst>
              <a:ext uri="{FF2B5EF4-FFF2-40B4-BE49-F238E27FC236}">
                <a16:creationId xmlns:a16="http://schemas.microsoft.com/office/drawing/2014/main" id="{E8D365F9-1DDF-984F-73E4-F9D1271B48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E0494975-AC64-50FD-8D17-4BAA9B0ECE72}"/>
              </a:ext>
            </a:extLst>
          </p:cNvPr>
          <p:cNvSpPr/>
          <p:nvPr/>
        </p:nvSpPr>
        <p:spPr>
          <a:xfrm>
            <a:off x="240272" y="109296"/>
            <a:ext cx="1895475" cy="807720"/>
          </a:xfrm>
          <a:custGeom>
            <a:avLst/>
            <a:gdLst/>
            <a:ahLst/>
            <a:cxnLst/>
            <a:rect l="l" t="t" r="r" b="b"/>
            <a:pathLst>
              <a:path w="1895475" h="807719">
                <a:moveTo>
                  <a:pt x="0" y="403732"/>
                </a:moveTo>
                <a:lnTo>
                  <a:pt x="8650" y="348941"/>
                </a:lnTo>
                <a:lnTo>
                  <a:pt x="33850" y="296392"/>
                </a:lnTo>
                <a:lnTo>
                  <a:pt x="74469" y="246566"/>
                </a:lnTo>
                <a:lnTo>
                  <a:pt x="129378" y="199945"/>
                </a:lnTo>
                <a:lnTo>
                  <a:pt x="161838" y="177986"/>
                </a:lnTo>
                <a:lnTo>
                  <a:pt x="197448" y="157008"/>
                </a:lnTo>
                <a:lnTo>
                  <a:pt x="236066" y="137071"/>
                </a:lnTo>
                <a:lnTo>
                  <a:pt x="277550" y="118236"/>
                </a:lnTo>
                <a:lnTo>
                  <a:pt x="321760" y="100563"/>
                </a:lnTo>
                <a:lnTo>
                  <a:pt x="368555" y="84111"/>
                </a:lnTo>
                <a:lnTo>
                  <a:pt x="417793" y="68941"/>
                </a:lnTo>
                <a:lnTo>
                  <a:pt x="469333" y="55113"/>
                </a:lnTo>
                <a:lnTo>
                  <a:pt x="523035" y="42686"/>
                </a:lnTo>
                <a:lnTo>
                  <a:pt x="578756" y="31722"/>
                </a:lnTo>
                <a:lnTo>
                  <a:pt x="636356" y="22279"/>
                </a:lnTo>
                <a:lnTo>
                  <a:pt x="695693" y="14419"/>
                </a:lnTo>
                <a:lnTo>
                  <a:pt x="756628" y="8200"/>
                </a:lnTo>
                <a:lnTo>
                  <a:pt x="819017" y="3684"/>
                </a:lnTo>
                <a:lnTo>
                  <a:pt x="882721" y="931"/>
                </a:lnTo>
                <a:lnTo>
                  <a:pt x="947597" y="0"/>
                </a:lnTo>
                <a:lnTo>
                  <a:pt x="1012479" y="931"/>
                </a:lnTo>
                <a:lnTo>
                  <a:pt x="1076187" y="3684"/>
                </a:lnTo>
                <a:lnTo>
                  <a:pt x="1138581" y="8200"/>
                </a:lnTo>
                <a:lnTo>
                  <a:pt x="1199520" y="14419"/>
                </a:lnTo>
                <a:lnTo>
                  <a:pt x="1258862" y="22279"/>
                </a:lnTo>
                <a:lnTo>
                  <a:pt x="1316467" y="31722"/>
                </a:lnTo>
                <a:lnTo>
                  <a:pt x="1372192" y="42686"/>
                </a:lnTo>
                <a:lnTo>
                  <a:pt x="1425898" y="55113"/>
                </a:lnTo>
                <a:lnTo>
                  <a:pt x="1477443" y="68941"/>
                </a:lnTo>
                <a:lnTo>
                  <a:pt x="1526685" y="84111"/>
                </a:lnTo>
                <a:lnTo>
                  <a:pt x="1573483" y="100563"/>
                </a:lnTo>
                <a:lnTo>
                  <a:pt x="1617697" y="118236"/>
                </a:lnTo>
                <a:lnTo>
                  <a:pt x="1659185" y="137071"/>
                </a:lnTo>
                <a:lnTo>
                  <a:pt x="1697806" y="157008"/>
                </a:lnTo>
                <a:lnTo>
                  <a:pt x="1733418" y="177986"/>
                </a:lnTo>
                <a:lnTo>
                  <a:pt x="1765882" y="199945"/>
                </a:lnTo>
                <a:lnTo>
                  <a:pt x="1820796" y="246566"/>
                </a:lnTo>
                <a:lnTo>
                  <a:pt x="1861418" y="296392"/>
                </a:lnTo>
                <a:lnTo>
                  <a:pt x="1886620" y="348941"/>
                </a:lnTo>
                <a:lnTo>
                  <a:pt x="1895271" y="403732"/>
                </a:lnTo>
                <a:lnTo>
                  <a:pt x="1893085" y="431363"/>
                </a:lnTo>
                <a:lnTo>
                  <a:pt x="1876017" y="485067"/>
                </a:lnTo>
                <a:lnTo>
                  <a:pt x="1842964" y="536293"/>
                </a:lnTo>
                <a:lnTo>
                  <a:pt x="1795055" y="584558"/>
                </a:lnTo>
                <a:lnTo>
                  <a:pt x="1733418" y="629383"/>
                </a:lnTo>
                <a:lnTo>
                  <a:pt x="1697806" y="650355"/>
                </a:lnTo>
                <a:lnTo>
                  <a:pt x="1659185" y="670287"/>
                </a:lnTo>
                <a:lnTo>
                  <a:pt x="1617697" y="689117"/>
                </a:lnTo>
                <a:lnTo>
                  <a:pt x="1573483" y="706787"/>
                </a:lnTo>
                <a:lnTo>
                  <a:pt x="1526685" y="723236"/>
                </a:lnTo>
                <a:lnTo>
                  <a:pt x="1477443" y="738404"/>
                </a:lnTo>
                <a:lnTo>
                  <a:pt x="1425898" y="752230"/>
                </a:lnTo>
                <a:lnTo>
                  <a:pt x="1372192" y="764655"/>
                </a:lnTo>
                <a:lnTo>
                  <a:pt x="1316467" y="775618"/>
                </a:lnTo>
                <a:lnTo>
                  <a:pt x="1258862" y="785060"/>
                </a:lnTo>
                <a:lnTo>
                  <a:pt x="1199520" y="792920"/>
                </a:lnTo>
                <a:lnTo>
                  <a:pt x="1138581" y="799138"/>
                </a:lnTo>
                <a:lnTo>
                  <a:pt x="1076187" y="803654"/>
                </a:lnTo>
                <a:lnTo>
                  <a:pt x="1012479" y="806407"/>
                </a:lnTo>
                <a:lnTo>
                  <a:pt x="947597" y="807338"/>
                </a:lnTo>
                <a:lnTo>
                  <a:pt x="882721" y="806407"/>
                </a:lnTo>
                <a:lnTo>
                  <a:pt x="819017" y="803654"/>
                </a:lnTo>
                <a:lnTo>
                  <a:pt x="756628" y="799138"/>
                </a:lnTo>
                <a:lnTo>
                  <a:pt x="695693" y="792920"/>
                </a:lnTo>
                <a:lnTo>
                  <a:pt x="636356" y="785060"/>
                </a:lnTo>
                <a:lnTo>
                  <a:pt x="578756" y="775618"/>
                </a:lnTo>
                <a:lnTo>
                  <a:pt x="523035" y="764655"/>
                </a:lnTo>
                <a:lnTo>
                  <a:pt x="469333" y="752230"/>
                </a:lnTo>
                <a:lnTo>
                  <a:pt x="417793" y="738404"/>
                </a:lnTo>
                <a:lnTo>
                  <a:pt x="368555" y="723236"/>
                </a:lnTo>
                <a:lnTo>
                  <a:pt x="321760" y="706787"/>
                </a:lnTo>
                <a:lnTo>
                  <a:pt x="277550" y="689117"/>
                </a:lnTo>
                <a:lnTo>
                  <a:pt x="236066" y="670287"/>
                </a:lnTo>
                <a:lnTo>
                  <a:pt x="197448" y="650355"/>
                </a:lnTo>
                <a:lnTo>
                  <a:pt x="161838" y="629383"/>
                </a:lnTo>
                <a:lnTo>
                  <a:pt x="129378" y="607431"/>
                </a:lnTo>
                <a:lnTo>
                  <a:pt x="74469" y="560826"/>
                </a:lnTo>
                <a:lnTo>
                  <a:pt x="33850" y="511020"/>
                </a:lnTo>
                <a:lnTo>
                  <a:pt x="8650" y="458495"/>
                </a:lnTo>
                <a:lnTo>
                  <a:pt x="0" y="403732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E7EBA80D-D807-0134-55D5-F811C1748266}"/>
              </a:ext>
            </a:extLst>
          </p:cNvPr>
          <p:cNvSpPr txBox="1">
            <a:spLocks/>
          </p:cNvSpPr>
          <p:nvPr/>
        </p:nvSpPr>
        <p:spPr>
          <a:xfrm>
            <a:off x="814311" y="236261"/>
            <a:ext cx="116688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000" spc="-10">
                <a:solidFill>
                  <a:srgbClr val="001F5F"/>
                </a:solidFill>
              </a:rPr>
              <a:t>Coding</a:t>
            </a:r>
            <a:endParaRPr lang="en-IN" sz="2000" dirty="0"/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10893EC-2200-3BA4-68CF-F798C2D21C2C}"/>
              </a:ext>
            </a:extLst>
          </p:cNvPr>
          <p:cNvSpPr txBox="1"/>
          <p:nvPr/>
        </p:nvSpPr>
        <p:spPr>
          <a:xfrm>
            <a:off x="533400" y="457200"/>
            <a:ext cx="16170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Cr</a:t>
            </a:r>
            <a:r>
              <a:rPr sz="2000" b="1" spc="-10" dirty="0" err="1">
                <a:solidFill>
                  <a:srgbClr val="001F5F"/>
                </a:solidFill>
                <a:latin typeface="Times New Roman"/>
                <a:cs typeface="Times New Roman"/>
              </a:rPr>
              <a:t>usaders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7" name="object 25">
            <a:extLst>
              <a:ext uri="{FF2B5EF4-FFF2-40B4-BE49-F238E27FC236}">
                <a16:creationId xmlns:a16="http://schemas.microsoft.com/office/drawing/2014/main" id="{774DE3C8-612F-9C07-0F16-CF6EB596E9C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51868" y="6472266"/>
            <a:ext cx="149771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5" dirty="0"/>
              <a:t> </a:t>
            </a:r>
            <a:r>
              <a:rPr dirty="0"/>
              <a:t>submission</a:t>
            </a:r>
            <a:endParaRPr spc="-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39876" y="1259204"/>
            <a:ext cx="36048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Potential</a:t>
            </a:r>
            <a:r>
              <a:rPr sz="1800" b="1" u="sng" spc="-2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Impact on</a:t>
            </a:r>
            <a:r>
              <a:rPr sz="1800" b="1" u="sng" spc="-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Target</a:t>
            </a:r>
            <a:r>
              <a:rPr sz="1800" b="1" u="sng" spc="-105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1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Audience</a:t>
            </a:r>
            <a:endParaRPr sz="180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40740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IMPACT</a:t>
            </a:r>
            <a:r>
              <a:rPr spc="-254" dirty="0"/>
              <a:t> </a:t>
            </a:r>
            <a:r>
              <a:rPr dirty="0"/>
              <a:t>AND</a:t>
            </a:r>
            <a:r>
              <a:rPr spc="35" dirty="0"/>
              <a:t> </a:t>
            </a:r>
            <a:r>
              <a:rPr spc="-10" dirty="0"/>
              <a:t>BENEFITS</a:t>
            </a: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2394" y="4882794"/>
            <a:ext cx="1251851" cy="123974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394" y="1714423"/>
            <a:ext cx="1534795" cy="119743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027682" y="1728596"/>
            <a:ext cx="18199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Impact</a:t>
            </a:r>
            <a:r>
              <a:rPr sz="1800" b="1" spc="-2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on</a:t>
            </a:r>
            <a:r>
              <a:rPr sz="1800" b="1" spc="-2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Schools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027682" y="2002917"/>
            <a:ext cx="3416300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Operational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Efficiency-</a:t>
            </a:r>
            <a:r>
              <a:rPr sz="1700" b="1" spc="-6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Simplifies </a:t>
            </a:r>
            <a:r>
              <a:rPr sz="1700" dirty="0">
                <a:latin typeface="Times New Roman"/>
                <a:cs typeface="Times New Roman"/>
              </a:rPr>
              <a:t>administrative</a:t>
            </a:r>
            <a:r>
              <a:rPr sz="1700" spc="-7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tasks.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Data-</a:t>
            </a:r>
            <a:r>
              <a:rPr sz="1700" b="1" dirty="0">
                <a:latin typeface="Times New Roman"/>
                <a:cs typeface="Times New Roman"/>
              </a:rPr>
              <a:t>Driven </a:t>
            </a:r>
            <a:r>
              <a:rPr sz="1700" b="1" spc="-10" dirty="0">
                <a:latin typeface="Times New Roman"/>
                <a:cs typeface="Times New Roman"/>
              </a:rPr>
              <a:t>Decisions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20167" y="3403472"/>
            <a:ext cx="192976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Impact</a:t>
            </a:r>
            <a:r>
              <a:rPr sz="1800" b="1" spc="-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on</a:t>
            </a:r>
            <a:r>
              <a:rPr sz="1800" b="1" spc="-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Students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0167" y="3677792"/>
            <a:ext cx="3964304" cy="13516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Convenience</a:t>
            </a:r>
            <a:r>
              <a:rPr sz="1700" b="1" spc="-4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as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use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for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multiple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purposes</a:t>
            </a:r>
            <a:endParaRPr sz="17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Safety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and</a:t>
            </a:r>
            <a:r>
              <a:rPr sz="1700" b="1" spc="-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Security</a:t>
            </a:r>
            <a:r>
              <a:rPr sz="1700" b="1" spc="-15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5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student</a:t>
            </a:r>
            <a:endParaRPr lang="en-IN" sz="1700" spc="-10" dirty="0">
              <a:latin typeface="Times New Roman"/>
              <a:cs typeface="Times New Roman"/>
            </a:endParaRPr>
          </a:p>
          <a:p>
            <a:pPr marL="299085" indent="-286385">
              <a:buFont typeface="Arial MT"/>
              <a:buChar char="•"/>
              <a:tabLst>
                <a:tab pos="299085" algn="l"/>
              </a:tabLst>
            </a:pPr>
            <a:r>
              <a:rPr lang="en-IN" sz="1700" spc="-10" dirty="0">
                <a:latin typeface="Times New Roman"/>
                <a:cs typeface="Times New Roman"/>
              </a:rPr>
              <a:t>Building a </a:t>
            </a:r>
            <a:r>
              <a:rPr lang="en-IN" sz="1600" b="1" dirty="0"/>
              <a:t>'Future-Ready' &amp; Safe Campus Brand</a:t>
            </a: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endParaRPr sz="1700" dirty="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924178" y="4724231"/>
            <a:ext cx="19297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Impact</a:t>
            </a:r>
            <a:r>
              <a:rPr sz="18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on</a:t>
            </a:r>
            <a:r>
              <a:rPr sz="1800" b="1" spc="-1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Parents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556472" y="4945887"/>
            <a:ext cx="6139728" cy="15363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960119" algn="l"/>
                <a:tab pos="1272540" algn="l"/>
                <a:tab pos="1912620" algn="l"/>
                <a:tab pos="2897505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Peace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b="1" spc="-25" dirty="0">
                <a:latin typeface="Times New Roman"/>
                <a:cs typeface="Times New Roman"/>
              </a:rPr>
              <a:t>of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b="1" spc="-20" dirty="0">
                <a:latin typeface="Times New Roman"/>
                <a:cs typeface="Times New Roman"/>
              </a:rPr>
              <a:t>Mind</a:t>
            </a:r>
            <a:r>
              <a:rPr sz="1700" b="1" dirty="0">
                <a:latin typeface="Times New Roman"/>
                <a:cs typeface="Times New Roman"/>
              </a:rPr>
              <a:t>	</a:t>
            </a:r>
            <a:r>
              <a:rPr sz="1700" spc="-10" dirty="0">
                <a:latin typeface="Times New Roman"/>
                <a:cs typeface="Times New Roman"/>
              </a:rPr>
              <a:t>Real-</a:t>
            </a:r>
            <a:r>
              <a:rPr sz="1700" spc="-20" dirty="0">
                <a:latin typeface="Times New Roman"/>
                <a:cs typeface="Times New Roman"/>
              </a:rPr>
              <a:t>time</a:t>
            </a:r>
            <a:r>
              <a:rPr sz="1700" dirty="0">
                <a:latin typeface="Times New Roman"/>
                <a:cs typeface="Times New Roman"/>
              </a:rPr>
              <a:t>	</a:t>
            </a:r>
            <a:r>
              <a:rPr sz="1700" spc="-10" dirty="0">
                <a:latin typeface="Times New Roman"/>
                <a:cs typeface="Times New Roman"/>
              </a:rPr>
              <a:t>notifications </a:t>
            </a:r>
            <a:r>
              <a:rPr sz="1700" dirty="0">
                <a:latin typeface="Times New Roman"/>
                <a:cs typeface="Times New Roman"/>
              </a:rPr>
              <a:t>and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tracking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of</a:t>
            </a:r>
            <a:r>
              <a:rPr sz="1700" spc="-2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student</a:t>
            </a:r>
            <a:endParaRPr sz="17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Financial</a:t>
            </a:r>
            <a:r>
              <a:rPr sz="1700" b="1" spc="31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Control</a:t>
            </a:r>
            <a:r>
              <a:rPr sz="1700" b="1" spc="32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Easy</a:t>
            </a:r>
            <a:r>
              <a:rPr sz="1700" spc="310" dirty="0">
                <a:latin typeface="Times New Roman"/>
                <a:cs typeface="Times New Roman"/>
              </a:rPr>
              <a:t> </a:t>
            </a:r>
            <a:r>
              <a:rPr sz="1700" dirty="0">
                <a:latin typeface="Times New Roman"/>
                <a:cs typeface="Times New Roman"/>
              </a:rPr>
              <a:t>management</a:t>
            </a:r>
            <a:r>
              <a:rPr sz="1700" spc="315" dirty="0">
                <a:latin typeface="Times New Roman"/>
                <a:cs typeface="Times New Roman"/>
              </a:rPr>
              <a:t> </a:t>
            </a:r>
            <a:r>
              <a:rPr sz="1700" spc="-25" dirty="0">
                <a:latin typeface="Times New Roman"/>
                <a:cs typeface="Times New Roman"/>
              </a:rPr>
              <a:t>of</a:t>
            </a:r>
            <a:endParaRPr sz="1700" dirty="0">
              <a:latin typeface="Times New Roman"/>
              <a:cs typeface="Times New Roman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1700" spc="-10" dirty="0">
                <a:latin typeface="Times New Roman"/>
                <a:cs typeface="Times New Roman"/>
              </a:rPr>
              <a:t>school-</a:t>
            </a:r>
            <a:r>
              <a:rPr sz="1700" dirty="0">
                <a:latin typeface="Times New Roman"/>
                <a:cs typeface="Times New Roman"/>
              </a:rPr>
              <a:t>related</a:t>
            </a:r>
            <a:r>
              <a:rPr sz="1700" spc="10" dirty="0">
                <a:latin typeface="Times New Roman"/>
                <a:cs typeface="Times New Roman"/>
              </a:rPr>
              <a:t> </a:t>
            </a:r>
            <a:r>
              <a:rPr sz="1700" spc="-10" dirty="0">
                <a:latin typeface="Times New Roman"/>
                <a:cs typeface="Times New Roman"/>
              </a:rPr>
              <a:t>expenses</a:t>
            </a:r>
            <a:endParaRPr lang="en-IN" sz="1700" spc="-10" dirty="0">
              <a:latin typeface="Times New Roman"/>
              <a:cs typeface="Times New Roman"/>
            </a:endParaRPr>
          </a:p>
          <a:p>
            <a:pPr marL="299085">
              <a:spcBef>
                <a:spcPts val="5"/>
              </a:spcBef>
            </a:pPr>
            <a:r>
              <a:rPr lang="en-GB" sz="1600" b="1" dirty="0"/>
              <a:t>Active Academic Partnership:</a:t>
            </a:r>
            <a:r>
              <a:rPr lang="en-GB" sz="1600" dirty="0"/>
              <a:t> Live access to attendance records to stay involved and proactive.</a:t>
            </a: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endParaRPr lang="en-GB" sz="1600" b="1" dirty="0"/>
          </a:p>
        </p:txBody>
      </p:sp>
      <p:sp>
        <p:nvSpPr>
          <p:cNvPr id="19" name="object 19"/>
          <p:cNvSpPr txBox="1"/>
          <p:nvPr/>
        </p:nvSpPr>
        <p:spPr>
          <a:xfrm>
            <a:off x="6749160" y="1269372"/>
            <a:ext cx="2512059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Benefits</a:t>
            </a:r>
            <a:r>
              <a:rPr sz="1800" b="1" u="sng" spc="-4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of</a:t>
            </a:r>
            <a:r>
              <a:rPr sz="1800" b="1" u="sng" spc="-6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 </a:t>
            </a:r>
            <a:r>
              <a:rPr lang="en-IN" sz="1800" b="1" u="sng" spc="-20" dirty="0">
                <a:solidFill>
                  <a:srgbClr val="00AF50"/>
                </a:solidFill>
                <a:uFill>
                  <a:solidFill>
                    <a:srgbClr val="00AF50"/>
                  </a:solidFill>
                </a:uFill>
                <a:latin typeface="Times New Roman"/>
                <a:cs typeface="Times New Roman"/>
              </a:rPr>
              <a:t>Neo-Card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835520" y="4059428"/>
            <a:ext cx="23393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Environmental</a:t>
            </a:r>
            <a:r>
              <a:rPr sz="1800" b="1" spc="-7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Benefits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835520" y="4333747"/>
            <a:ext cx="2820670" cy="544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Paperless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Operations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Reduced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Carbon</a:t>
            </a:r>
            <a:r>
              <a:rPr sz="1700" b="1" spc="-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Footprint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68666" y="5152261"/>
            <a:ext cx="295173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Educational</a:t>
            </a:r>
            <a:r>
              <a:rPr sz="18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 Benefits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903591" y="5379516"/>
            <a:ext cx="2430145" cy="803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New</a:t>
            </a:r>
            <a:r>
              <a:rPr sz="1700" b="1" spc="-55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Skill</a:t>
            </a:r>
            <a:r>
              <a:rPr sz="1700" b="1" spc="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learning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spc="-10" dirty="0">
                <a:latin typeface="Times New Roman"/>
                <a:cs typeface="Times New Roman"/>
              </a:rPr>
              <a:t>Improved</a:t>
            </a:r>
            <a:r>
              <a:rPr sz="1700" b="1" spc="-6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Attendance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Resource</a:t>
            </a:r>
            <a:r>
              <a:rPr sz="1700" b="1" spc="-7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Management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903591" y="2781376"/>
            <a:ext cx="1736089" cy="2857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700" b="1" dirty="0">
                <a:solidFill>
                  <a:srgbClr val="00AFEF"/>
                </a:solidFill>
                <a:latin typeface="Times New Roman"/>
                <a:cs typeface="Times New Roman"/>
              </a:rPr>
              <a:t>Economic</a:t>
            </a:r>
            <a:r>
              <a:rPr sz="1700" b="1" spc="-45" dirty="0">
                <a:solidFill>
                  <a:srgbClr val="00AFEF"/>
                </a:solidFill>
                <a:latin typeface="Times New Roman"/>
                <a:cs typeface="Times New Roman"/>
              </a:rPr>
              <a:t> </a:t>
            </a:r>
            <a:r>
              <a:rPr sz="17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Benefits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903591" y="3041142"/>
            <a:ext cx="2085975" cy="80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Cost</a:t>
            </a:r>
            <a:r>
              <a:rPr sz="1700" b="1" spc="-2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Savings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Increased</a:t>
            </a:r>
            <a:r>
              <a:rPr sz="1700" b="1" spc="-6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Revenue</a:t>
            </a:r>
            <a:endParaRPr sz="170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Financial</a:t>
            </a:r>
            <a:r>
              <a:rPr sz="1700" b="1" spc="-35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Inclusion</a:t>
            </a:r>
            <a:endParaRPr sz="170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655603" y="1558924"/>
            <a:ext cx="1635337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00AFEF"/>
                </a:solidFill>
                <a:latin typeface="Times New Roman"/>
                <a:cs typeface="Times New Roman"/>
              </a:rPr>
              <a:t>Social </a:t>
            </a:r>
            <a:r>
              <a:rPr sz="1800" b="1" spc="-10" dirty="0">
                <a:solidFill>
                  <a:srgbClr val="00AFEF"/>
                </a:solidFill>
                <a:latin typeface="Times New Roman"/>
                <a:cs typeface="Times New Roman"/>
              </a:rPr>
              <a:t>Benefits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095999" y="1788415"/>
            <a:ext cx="5498895" cy="153695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Enhanced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dirty="0">
                <a:latin typeface="Times New Roman"/>
                <a:cs typeface="Times New Roman"/>
              </a:rPr>
              <a:t>Student</a:t>
            </a:r>
            <a:r>
              <a:rPr sz="1700" b="1" spc="-2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Safety</a:t>
            </a:r>
            <a:endParaRPr sz="1700" dirty="0">
              <a:latin typeface="Times New Roman"/>
              <a:cs typeface="Times New Roman"/>
            </a:endParaRPr>
          </a:p>
          <a:p>
            <a:pPr marL="299085" indent="-286385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</a:tabLst>
            </a:pPr>
            <a:r>
              <a:rPr sz="1700" b="1" dirty="0">
                <a:latin typeface="Times New Roman"/>
                <a:cs typeface="Times New Roman"/>
              </a:rPr>
              <a:t>Reduced</a:t>
            </a:r>
            <a:r>
              <a:rPr sz="1700" b="1" spc="-30" dirty="0">
                <a:latin typeface="Times New Roman"/>
                <a:cs typeface="Times New Roman"/>
              </a:rPr>
              <a:t> </a:t>
            </a:r>
            <a:r>
              <a:rPr sz="1700" b="1" spc="-10" dirty="0">
                <a:latin typeface="Times New Roman"/>
                <a:cs typeface="Times New Roman"/>
              </a:rPr>
              <a:t>Bullying</a:t>
            </a:r>
            <a:endParaRPr lang="en-IN" sz="1700" b="1" spc="-10" dirty="0">
              <a:latin typeface="Times New Roman"/>
              <a:cs typeface="Times New Roman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b="1" dirty="0"/>
              <a:t> Fostering Accountability:</a:t>
            </a:r>
            <a:r>
              <a:rPr lang="en-GB" sz="1600" dirty="0"/>
              <a:t> </a:t>
            </a:r>
            <a:r>
              <a:rPr lang="en-GB" sz="1600" dirty="0" err="1"/>
              <a:t>Instills</a:t>
            </a:r>
            <a:r>
              <a:rPr lang="en-GB" sz="1600" dirty="0"/>
              <a:t> a culture of      punctuality and prepares responsible citizens.</a:t>
            </a:r>
          </a:p>
          <a:p>
            <a:br>
              <a:rPr lang="en-GB" sz="1600" dirty="0"/>
            </a:br>
            <a:endParaRPr sz="1700" dirty="0">
              <a:latin typeface="Times New Roman"/>
              <a:cs typeface="Times New Roma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160000" y="3353434"/>
            <a:ext cx="1771523" cy="1440561"/>
          </a:xfrm>
          <a:prstGeom prst="rect">
            <a:avLst/>
          </a:prstGeom>
        </p:spPr>
      </p:pic>
      <p:sp>
        <p:nvSpPr>
          <p:cNvPr id="31" name="object 3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pic>
        <p:nvPicPr>
          <p:cNvPr id="32" name="Picture 2" descr="https://www.sih.gov.in/img1/SIH-Logo.png">
            <a:extLst>
              <a:ext uri="{FF2B5EF4-FFF2-40B4-BE49-F238E27FC236}">
                <a16:creationId xmlns:a16="http://schemas.microsoft.com/office/drawing/2014/main" id="{4406FE2D-045B-D59F-9883-DB9F33D9B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E7D07D5-1CC2-8A8D-AD90-7E42ABBC55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77836" y="3361413"/>
            <a:ext cx="1322491" cy="139602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39E11BE3-28D9-7409-6502-08F96B9E3A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133109" y="1092722"/>
            <a:ext cx="1980353" cy="1271748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502266E3-2A90-8E4E-23DE-FC9CB3B27B31}"/>
              </a:ext>
            </a:extLst>
          </p:cNvPr>
          <p:cNvSpPr/>
          <p:nvPr/>
        </p:nvSpPr>
        <p:spPr>
          <a:xfrm>
            <a:off x="240272" y="109296"/>
            <a:ext cx="1895475" cy="807720"/>
          </a:xfrm>
          <a:custGeom>
            <a:avLst/>
            <a:gdLst/>
            <a:ahLst/>
            <a:cxnLst/>
            <a:rect l="l" t="t" r="r" b="b"/>
            <a:pathLst>
              <a:path w="1895475" h="807719">
                <a:moveTo>
                  <a:pt x="0" y="403732"/>
                </a:moveTo>
                <a:lnTo>
                  <a:pt x="8650" y="348941"/>
                </a:lnTo>
                <a:lnTo>
                  <a:pt x="33850" y="296392"/>
                </a:lnTo>
                <a:lnTo>
                  <a:pt x="74469" y="246566"/>
                </a:lnTo>
                <a:lnTo>
                  <a:pt x="129378" y="199945"/>
                </a:lnTo>
                <a:lnTo>
                  <a:pt x="161838" y="177986"/>
                </a:lnTo>
                <a:lnTo>
                  <a:pt x="197448" y="157008"/>
                </a:lnTo>
                <a:lnTo>
                  <a:pt x="236066" y="137071"/>
                </a:lnTo>
                <a:lnTo>
                  <a:pt x="277550" y="118236"/>
                </a:lnTo>
                <a:lnTo>
                  <a:pt x="321760" y="100563"/>
                </a:lnTo>
                <a:lnTo>
                  <a:pt x="368555" y="84111"/>
                </a:lnTo>
                <a:lnTo>
                  <a:pt x="417793" y="68941"/>
                </a:lnTo>
                <a:lnTo>
                  <a:pt x="469333" y="55113"/>
                </a:lnTo>
                <a:lnTo>
                  <a:pt x="523035" y="42686"/>
                </a:lnTo>
                <a:lnTo>
                  <a:pt x="578756" y="31722"/>
                </a:lnTo>
                <a:lnTo>
                  <a:pt x="636356" y="22279"/>
                </a:lnTo>
                <a:lnTo>
                  <a:pt x="695693" y="14419"/>
                </a:lnTo>
                <a:lnTo>
                  <a:pt x="756628" y="8200"/>
                </a:lnTo>
                <a:lnTo>
                  <a:pt x="819017" y="3684"/>
                </a:lnTo>
                <a:lnTo>
                  <a:pt x="882721" y="931"/>
                </a:lnTo>
                <a:lnTo>
                  <a:pt x="947597" y="0"/>
                </a:lnTo>
                <a:lnTo>
                  <a:pt x="1012479" y="931"/>
                </a:lnTo>
                <a:lnTo>
                  <a:pt x="1076187" y="3684"/>
                </a:lnTo>
                <a:lnTo>
                  <a:pt x="1138581" y="8200"/>
                </a:lnTo>
                <a:lnTo>
                  <a:pt x="1199520" y="14419"/>
                </a:lnTo>
                <a:lnTo>
                  <a:pt x="1258862" y="22279"/>
                </a:lnTo>
                <a:lnTo>
                  <a:pt x="1316467" y="31722"/>
                </a:lnTo>
                <a:lnTo>
                  <a:pt x="1372192" y="42686"/>
                </a:lnTo>
                <a:lnTo>
                  <a:pt x="1425898" y="55113"/>
                </a:lnTo>
                <a:lnTo>
                  <a:pt x="1477443" y="68941"/>
                </a:lnTo>
                <a:lnTo>
                  <a:pt x="1526685" y="84111"/>
                </a:lnTo>
                <a:lnTo>
                  <a:pt x="1573483" y="100563"/>
                </a:lnTo>
                <a:lnTo>
                  <a:pt x="1617697" y="118236"/>
                </a:lnTo>
                <a:lnTo>
                  <a:pt x="1659185" y="137071"/>
                </a:lnTo>
                <a:lnTo>
                  <a:pt x="1697806" y="157008"/>
                </a:lnTo>
                <a:lnTo>
                  <a:pt x="1733418" y="177986"/>
                </a:lnTo>
                <a:lnTo>
                  <a:pt x="1765882" y="199945"/>
                </a:lnTo>
                <a:lnTo>
                  <a:pt x="1820796" y="246566"/>
                </a:lnTo>
                <a:lnTo>
                  <a:pt x="1861418" y="296392"/>
                </a:lnTo>
                <a:lnTo>
                  <a:pt x="1886620" y="348941"/>
                </a:lnTo>
                <a:lnTo>
                  <a:pt x="1895271" y="403732"/>
                </a:lnTo>
                <a:lnTo>
                  <a:pt x="1893085" y="431363"/>
                </a:lnTo>
                <a:lnTo>
                  <a:pt x="1876017" y="485067"/>
                </a:lnTo>
                <a:lnTo>
                  <a:pt x="1842964" y="536293"/>
                </a:lnTo>
                <a:lnTo>
                  <a:pt x="1795055" y="584558"/>
                </a:lnTo>
                <a:lnTo>
                  <a:pt x="1733418" y="629383"/>
                </a:lnTo>
                <a:lnTo>
                  <a:pt x="1697806" y="650355"/>
                </a:lnTo>
                <a:lnTo>
                  <a:pt x="1659185" y="670287"/>
                </a:lnTo>
                <a:lnTo>
                  <a:pt x="1617697" y="689117"/>
                </a:lnTo>
                <a:lnTo>
                  <a:pt x="1573483" y="706787"/>
                </a:lnTo>
                <a:lnTo>
                  <a:pt x="1526685" y="723236"/>
                </a:lnTo>
                <a:lnTo>
                  <a:pt x="1477443" y="738404"/>
                </a:lnTo>
                <a:lnTo>
                  <a:pt x="1425898" y="752230"/>
                </a:lnTo>
                <a:lnTo>
                  <a:pt x="1372192" y="764655"/>
                </a:lnTo>
                <a:lnTo>
                  <a:pt x="1316467" y="775618"/>
                </a:lnTo>
                <a:lnTo>
                  <a:pt x="1258862" y="785060"/>
                </a:lnTo>
                <a:lnTo>
                  <a:pt x="1199520" y="792920"/>
                </a:lnTo>
                <a:lnTo>
                  <a:pt x="1138581" y="799138"/>
                </a:lnTo>
                <a:lnTo>
                  <a:pt x="1076187" y="803654"/>
                </a:lnTo>
                <a:lnTo>
                  <a:pt x="1012479" y="806407"/>
                </a:lnTo>
                <a:lnTo>
                  <a:pt x="947597" y="807338"/>
                </a:lnTo>
                <a:lnTo>
                  <a:pt x="882721" y="806407"/>
                </a:lnTo>
                <a:lnTo>
                  <a:pt x="819017" y="803654"/>
                </a:lnTo>
                <a:lnTo>
                  <a:pt x="756628" y="799138"/>
                </a:lnTo>
                <a:lnTo>
                  <a:pt x="695693" y="792920"/>
                </a:lnTo>
                <a:lnTo>
                  <a:pt x="636356" y="785060"/>
                </a:lnTo>
                <a:lnTo>
                  <a:pt x="578756" y="775618"/>
                </a:lnTo>
                <a:lnTo>
                  <a:pt x="523035" y="764655"/>
                </a:lnTo>
                <a:lnTo>
                  <a:pt x="469333" y="752230"/>
                </a:lnTo>
                <a:lnTo>
                  <a:pt x="417793" y="738404"/>
                </a:lnTo>
                <a:lnTo>
                  <a:pt x="368555" y="723236"/>
                </a:lnTo>
                <a:lnTo>
                  <a:pt x="321760" y="706787"/>
                </a:lnTo>
                <a:lnTo>
                  <a:pt x="277550" y="689117"/>
                </a:lnTo>
                <a:lnTo>
                  <a:pt x="236066" y="670287"/>
                </a:lnTo>
                <a:lnTo>
                  <a:pt x="197448" y="650355"/>
                </a:lnTo>
                <a:lnTo>
                  <a:pt x="161838" y="629383"/>
                </a:lnTo>
                <a:lnTo>
                  <a:pt x="129378" y="607431"/>
                </a:lnTo>
                <a:lnTo>
                  <a:pt x="74469" y="560826"/>
                </a:lnTo>
                <a:lnTo>
                  <a:pt x="33850" y="511020"/>
                </a:lnTo>
                <a:lnTo>
                  <a:pt x="8650" y="458495"/>
                </a:lnTo>
                <a:lnTo>
                  <a:pt x="0" y="403732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7">
            <a:extLst>
              <a:ext uri="{FF2B5EF4-FFF2-40B4-BE49-F238E27FC236}">
                <a16:creationId xmlns:a16="http://schemas.microsoft.com/office/drawing/2014/main" id="{60BF265E-012E-662D-154E-851B0ACC0FD2}"/>
              </a:ext>
            </a:extLst>
          </p:cNvPr>
          <p:cNvSpPr txBox="1">
            <a:spLocks/>
          </p:cNvSpPr>
          <p:nvPr/>
        </p:nvSpPr>
        <p:spPr>
          <a:xfrm>
            <a:off x="814311" y="236261"/>
            <a:ext cx="116688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000" spc="-10">
                <a:solidFill>
                  <a:srgbClr val="001F5F"/>
                </a:solidFill>
              </a:rPr>
              <a:t>Coding</a:t>
            </a:r>
            <a:endParaRPr lang="en-IN" sz="2000" dirty="0"/>
          </a:p>
        </p:txBody>
      </p:sp>
      <p:sp>
        <p:nvSpPr>
          <p:cNvPr id="28" name="object 8">
            <a:extLst>
              <a:ext uri="{FF2B5EF4-FFF2-40B4-BE49-F238E27FC236}">
                <a16:creationId xmlns:a16="http://schemas.microsoft.com/office/drawing/2014/main" id="{BB9CCBB3-71DD-4A5E-2403-6E934C31E512}"/>
              </a:ext>
            </a:extLst>
          </p:cNvPr>
          <p:cNvSpPr txBox="1"/>
          <p:nvPr/>
        </p:nvSpPr>
        <p:spPr>
          <a:xfrm>
            <a:off x="533400" y="457200"/>
            <a:ext cx="16170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Cr</a:t>
            </a:r>
            <a:r>
              <a:rPr sz="2000" b="1" spc="-10" dirty="0" err="1">
                <a:solidFill>
                  <a:srgbClr val="001F5F"/>
                </a:solidFill>
                <a:latin typeface="Times New Roman"/>
                <a:cs typeface="Times New Roman"/>
              </a:rPr>
              <a:t>usaders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object 25">
            <a:extLst>
              <a:ext uri="{FF2B5EF4-FFF2-40B4-BE49-F238E27FC236}">
                <a16:creationId xmlns:a16="http://schemas.microsoft.com/office/drawing/2014/main" id="{1ED018EB-B7F0-ED69-016F-37FE0A2D78D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551868" y="6472266"/>
            <a:ext cx="149771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5" dirty="0"/>
              <a:t> </a:t>
            </a:r>
            <a:r>
              <a:rPr dirty="0"/>
              <a:t>submission</a:t>
            </a: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6354762"/>
            <a:ext cx="12192000" cy="503555"/>
            <a:chOff x="0" y="6354762"/>
            <a:chExt cx="12192000" cy="50355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376421"/>
              <a:ext cx="12189714" cy="479285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354762"/>
              <a:ext cx="12192000" cy="503555"/>
            </a:xfrm>
            <a:custGeom>
              <a:avLst/>
              <a:gdLst/>
              <a:ahLst/>
              <a:cxnLst/>
              <a:rect l="l" t="t" r="r" b="b"/>
              <a:pathLst>
                <a:path w="12192000" h="503554">
                  <a:moveTo>
                    <a:pt x="12192000" y="0"/>
                  </a:moveTo>
                  <a:lnTo>
                    <a:pt x="0" y="0"/>
                  </a:lnTo>
                  <a:lnTo>
                    <a:pt x="0" y="503237"/>
                  </a:lnTo>
                  <a:lnTo>
                    <a:pt x="12192000" y="503237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2756535" algn="l"/>
              </a:tabLst>
            </a:pPr>
            <a:r>
              <a:rPr spc="-10" dirty="0"/>
              <a:t>RESEARCH</a:t>
            </a:r>
            <a:r>
              <a:rPr dirty="0"/>
              <a:t>	AND </a:t>
            </a:r>
            <a:r>
              <a:rPr spc="-10" dirty="0"/>
              <a:t>REFERENCES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209283" y="1375283"/>
          <a:ext cx="11760833" cy="30740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9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33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260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28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394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b="1" dirty="0">
                          <a:latin typeface="Times New Roman"/>
                          <a:cs typeface="Times New Roman"/>
                        </a:rPr>
                        <a:t>Serial</a:t>
                      </a:r>
                      <a:r>
                        <a:rPr sz="1800" b="1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b="1" spc="-25" dirty="0">
                          <a:latin typeface="Times New Roman"/>
                          <a:cs typeface="Times New Roman"/>
                        </a:rPr>
                        <a:t>No.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378460" marR="344170" indent="-22860"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Author Names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Abstract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b="1" spc="-10" dirty="0">
                          <a:latin typeface="Times New Roman"/>
                          <a:cs typeface="Times New Roman"/>
                        </a:rPr>
                        <a:t>Links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80"/>
                        </a:spcBef>
                      </a:pPr>
                      <a:r>
                        <a:rPr sz="1800" b="1" spc="-20" dirty="0">
                          <a:latin typeface="Times New Roman"/>
                          <a:cs typeface="Times New Roman"/>
                        </a:rPr>
                        <a:t>Year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17526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07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1.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92710" algn="ctr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Janea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Dixon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Abdel- Shakour Abuzneeid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5090" algn="just">
                        <a:lnSpc>
                          <a:spcPct val="100000"/>
                        </a:lnSpc>
                        <a:spcBef>
                          <a:spcPts val="994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6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attendance</a:t>
                      </a:r>
                      <a:r>
                        <a:rPr sz="16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shapes</a:t>
                      </a:r>
                      <a:r>
                        <a:rPr sz="16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many</a:t>
                      </a:r>
                      <a:r>
                        <a:rPr sz="1600" spc="38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aspects</a:t>
                      </a:r>
                      <a:r>
                        <a:rPr sz="1600" spc="3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39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university;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however,</a:t>
                      </a:r>
                      <a:r>
                        <a:rPr sz="16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it’s</a:t>
                      </a:r>
                      <a:r>
                        <a:rPr sz="1600" spc="4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still</a:t>
                      </a:r>
                      <a:r>
                        <a:rPr sz="16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widely</a:t>
                      </a:r>
                      <a:r>
                        <a:rPr sz="16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recorded</a:t>
                      </a:r>
                      <a:r>
                        <a:rPr sz="1600" spc="4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6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hand.</a:t>
                      </a:r>
                      <a:r>
                        <a:rPr sz="1600" spc="409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sz="16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4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is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common</a:t>
                      </a:r>
                      <a:r>
                        <a:rPr sz="16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6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professor</a:t>
                      </a:r>
                      <a:r>
                        <a:rPr sz="1600" spc="2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pass</a:t>
                      </a:r>
                      <a:r>
                        <a:rPr sz="16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around</a:t>
                      </a:r>
                      <a:r>
                        <a:rPr sz="1600" spc="2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2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sign-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2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sheet</a:t>
                      </a:r>
                      <a:r>
                        <a:rPr sz="1600" spc="2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enter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attendance</a:t>
                      </a:r>
                      <a:r>
                        <a:rPr sz="16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web-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 application….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26364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75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850900" marR="122555" indent="-7226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https://doi.org/10.1109/CSCI518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3"/>
                        </a:rPr>
                        <a:t>00.2020.00201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365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2022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D0E2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3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2.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236854" marR="230504"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I.S.Akila</a:t>
                      </a:r>
                      <a:r>
                        <a:rPr sz="16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&amp;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Praveen Pratheek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83820" algn="just">
                        <a:lnSpc>
                          <a:spcPct val="100000"/>
                        </a:lnSpc>
                        <a:spcBef>
                          <a:spcPts val="810"/>
                        </a:spcBef>
                      </a:pPr>
                      <a:r>
                        <a:rPr sz="1600" dirty="0">
                          <a:latin typeface="Times New Roman"/>
                          <a:cs typeface="Times New Roman"/>
                        </a:rPr>
                        <a:t>It</a:t>
                      </a:r>
                      <a:r>
                        <a:rPr sz="1600" spc="30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30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developed</a:t>
                      </a:r>
                      <a:r>
                        <a:rPr sz="1600" spc="30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600" spc="30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ease</a:t>
                      </a:r>
                      <a:r>
                        <a:rPr sz="1600" spc="3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600" spc="31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work</a:t>
                      </a:r>
                      <a:r>
                        <a:rPr sz="1600" spc="3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600" spc="30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students</a:t>
                      </a:r>
                      <a:r>
                        <a:rPr sz="1600" spc="305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by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implementing</a:t>
                      </a:r>
                      <a:r>
                        <a:rPr sz="16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114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smart</a:t>
                      </a:r>
                      <a:r>
                        <a:rPr sz="16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card</a:t>
                      </a:r>
                      <a:r>
                        <a:rPr sz="16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system.</a:t>
                      </a:r>
                      <a:r>
                        <a:rPr sz="1600" spc="1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Each</a:t>
                      </a:r>
                      <a:r>
                        <a:rPr sz="16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student</a:t>
                      </a:r>
                      <a:r>
                        <a:rPr sz="1600" spc="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600" spc="1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given</a:t>
                      </a:r>
                      <a:r>
                        <a:rPr sz="1600" spc="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0" dirty="0">
                          <a:latin typeface="Times New Roman"/>
                          <a:cs typeface="Times New Roman"/>
                        </a:rPr>
                        <a:t>a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card</a:t>
                      </a:r>
                      <a:r>
                        <a:rPr sz="160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6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6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unique</a:t>
                      </a:r>
                      <a:r>
                        <a:rPr sz="1600" spc="3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identity</a:t>
                      </a:r>
                      <a:r>
                        <a:rPr sz="1600" spc="3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chip,</a:t>
                      </a:r>
                      <a:r>
                        <a:rPr sz="1600" spc="3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which</a:t>
                      </a:r>
                      <a:r>
                        <a:rPr sz="16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600" spc="3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600" spc="3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600" spc="3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25" dirty="0">
                          <a:latin typeface="Times New Roman"/>
                          <a:cs typeface="Times New Roman"/>
                        </a:rPr>
                        <a:t>for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identification,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security,</a:t>
                      </a:r>
                      <a:r>
                        <a:rPr sz="16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6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transactions…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10287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 marL="102870" marR="96520" indent="-1270" algn="ctr">
                        <a:lnSpc>
                          <a:spcPct val="100000"/>
                        </a:lnSpc>
                        <a:spcBef>
                          <a:spcPts val="1775"/>
                        </a:spcBef>
                      </a:pP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https://ieeexplore.ieee.org/abstra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ct/document/10434674/authors#a</a:t>
                      </a:r>
                      <a:r>
                        <a:rPr sz="1600" spc="-10" dirty="0">
                          <a:solidFill>
                            <a:srgbClr val="0000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u="sng" spc="-10" dirty="0">
                          <a:solidFill>
                            <a:srgbClr val="0000FF"/>
                          </a:solidFill>
                          <a:uFill>
                            <a:solidFill>
                              <a:srgbClr val="0000FF"/>
                            </a:solidFill>
                          </a:uFill>
                          <a:latin typeface="Times New Roman"/>
                          <a:cs typeface="Times New Roman"/>
                          <a:hlinkClick r:id="rId4"/>
                        </a:rPr>
                        <a:t>uthors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225425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600" dirty="0">
                        <a:latin typeface="Times New Roman"/>
                        <a:cs typeface="Times New Roman"/>
                      </a:endParaRPr>
                    </a:p>
                    <a:p>
                      <a:pPr marL="1270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600" spc="-20" dirty="0">
                          <a:latin typeface="Times New Roman"/>
                          <a:cs typeface="Times New Roman"/>
                        </a:rPr>
                        <a:t>2023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4AACC5"/>
                      </a:solidFill>
                      <a:prstDash val="solid"/>
                    </a:lnL>
                    <a:lnR w="12700">
                      <a:solidFill>
                        <a:srgbClr val="4AACC5"/>
                      </a:solidFill>
                      <a:prstDash val="solid"/>
                    </a:lnR>
                    <a:lnT w="12700">
                      <a:solidFill>
                        <a:srgbClr val="4AACC5"/>
                      </a:solidFill>
                      <a:prstDash val="solid"/>
                    </a:lnT>
                    <a:lnB w="12700">
                      <a:solidFill>
                        <a:srgbClr val="4AACC5"/>
                      </a:solidFill>
                      <a:prstDash val="solid"/>
                    </a:lnB>
                    <a:solidFill>
                      <a:srgbClr val="E9F0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6437185" y="4827308"/>
            <a:ext cx="1952625" cy="1200785"/>
          </a:xfrm>
          <a:prstGeom prst="rect">
            <a:avLst/>
          </a:prstGeom>
          <a:ln w="19050">
            <a:solidFill>
              <a:srgbClr val="39AFD3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378460" indent="-286385">
              <a:lnSpc>
                <a:spcPct val="100000"/>
              </a:lnSpc>
              <a:spcBef>
                <a:spcPts val="305"/>
              </a:spcBef>
              <a:buFont typeface="Arial MT"/>
              <a:buChar char="•"/>
              <a:tabLst>
                <a:tab pos="378460" algn="l"/>
              </a:tabLst>
            </a:pP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Demo</a:t>
            </a:r>
            <a:r>
              <a:rPr sz="1800" b="1" spc="-7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Video</a:t>
            </a:r>
            <a:endParaRPr sz="1800" dirty="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buFont typeface="Arial MT"/>
              <a:buChar char="•"/>
              <a:tabLst>
                <a:tab pos="378460" algn="l"/>
              </a:tabLst>
            </a:pP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Survey</a:t>
            </a:r>
            <a:r>
              <a:rPr sz="1800" b="1" spc="-4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Report</a:t>
            </a:r>
            <a:endParaRPr sz="1800" dirty="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buFont typeface="Arial MT"/>
              <a:buChar char="•"/>
              <a:tabLst>
                <a:tab pos="378460" algn="l"/>
              </a:tabLst>
            </a:pP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Project</a:t>
            </a:r>
            <a:r>
              <a:rPr sz="1800" b="1" spc="-105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10" dirty="0">
                <a:solidFill>
                  <a:srgbClr val="00AF50"/>
                </a:solidFill>
                <a:latin typeface="Times New Roman"/>
                <a:cs typeface="Times New Roman"/>
              </a:rPr>
              <a:t>Report</a:t>
            </a:r>
            <a:endParaRPr sz="1800" dirty="0">
              <a:latin typeface="Times New Roman"/>
              <a:cs typeface="Times New Roman"/>
            </a:endParaRPr>
          </a:p>
          <a:p>
            <a:pPr marL="378460" indent="-286385">
              <a:lnSpc>
                <a:spcPct val="100000"/>
              </a:lnSpc>
              <a:buFont typeface="Arial MT"/>
              <a:buChar char="•"/>
              <a:tabLst>
                <a:tab pos="378460" algn="l"/>
              </a:tabLst>
            </a:pPr>
            <a:r>
              <a:rPr sz="1800" b="1" dirty="0">
                <a:solidFill>
                  <a:srgbClr val="00AF50"/>
                </a:solidFill>
                <a:latin typeface="Times New Roman"/>
                <a:cs typeface="Times New Roman"/>
              </a:rPr>
              <a:t>Survey</a:t>
            </a:r>
            <a:r>
              <a:rPr sz="1800" b="1" spc="-30" dirty="0">
                <a:solidFill>
                  <a:srgbClr val="00AF50"/>
                </a:solidFill>
                <a:latin typeface="Times New Roman"/>
                <a:cs typeface="Times New Roman"/>
              </a:rPr>
              <a:t> </a:t>
            </a:r>
            <a:r>
              <a:rPr sz="1800" b="1" spc="-20" dirty="0">
                <a:solidFill>
                  <a:srgbClr val="00AF50"/>
                </a:solidFill>
                <a:latin typeface="Times New Roman"/>
                <a:cs typeface="Times New Roman"/>
              </a:rPr>
              <a:t>form</a:t>
            </a:r>
            <a:endParaRPr sz="1800" dirty="0">
              <a:latin typeface="Times New Roman"/>
              <a:cs typeface="Times New Roma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8406334" y="5388419"/>
            <a:ext cx="1373505" cy="254000"/>
            <a:chOff x="8406334" y="5388419"/>
            <a:chExt cx="1373505" cy="254000"/>
          </a:xfrm>
        </p:grpSpPr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06334" y="5388584"/>
              <a:ext cx="1373272" cy="2534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444991" y="5393182"/>
              <a:ext cx="1307465" cy="194945"/>
            </a:xfrm>
            <a:custGeom>
              <a:avLst/>
              <a:gdLst/>
              <a:ahLst/>
              <a:cxnLst/>
              <a:rect l="l" t="t" r="r" b="b"/>
              <a:pathLst>
                <a:path w="1307465" h="194945">
                  <a:moveTo>
                    <a:pt x="1210182" y="0"/>
                  </a:moveTo>
                  <a:lnTo>
                    <a:pt x="1210182" y="48641"/>
                  </a:lnTo>
                  <a:lnTo>
                    <a:pt x="0" y="48641"/>
                  </a:lnTo>
                  <a:lnTo>
                    <a:pt x="0" y="145923"/>
                  </a:lnTo>
                  <a:lnTo>
                    <a:pt x="1210182" y="145923"/>
                  </a:lnTo>
                  <a:lnTo>
                    <a:pt x="1210182" y="194564"/>
                  </a:lnTo>
                  <a:lnTo>
                    <a:pt x="1307464" y="97282"/>
                  </a:lnTo>
                  <a:lnTo>
                    <a:pt x="1210182" y="0"/>
                  </a:lnTo>
                  <a:close/>
                </a:path>
              </a:pathLst>
            </a:custGeom>
            <a:solidFill>
              <a:srgbClr val="17375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444991" y="5393182"/>
              <a:ext cx="1307465" cy="194945"/>
            </a:xfrm>
            <a:custGeom>
              <a:avLst/>
              <a:gdLst/>
              <a:ahLst/>
              <a:cxnLst/>
              <a:rect l="l" t="t" r="r" b="b"/>
              <a:pathLst>
                <a:path w="1307465" h="194945">
                  <a:moveTo>
                    <a:pt x="0" y="48641"/>
                  </a:moveTo>
                  <a:lnTo>
                    <a:pt x="1210182" y="48641"/>
                  </a:lnTo>
                  <a:lnTo>
                    <a:pt x="1210182" y="0"/>
                  </a:lnTo>
                  <a:lnTo>
                    <a:pt x="1307464" y="97282"/>
                  </a:lnTo>
                  <a:lnTo>
                    <a:pt x="1210182" y="194564"/>
                  </a:lnTo>
                  <a:lnTo>
                    <a:pt x="1210182" y="145923"/>
                  </a:lnTo>
                  <a:lnTo>
                    <a:pt x="0" y="145923"/>
                  </a:lnTo>
                  <a:lnTo>
                    <a:pt x="0" y="48641"/>
                  </a:lnTo>
                  <a:close/>
                </a:path>
              </a:pathLst>
            </a:custGeom>
            <a:ln w="9525">
              <a:solidFill>
                <a:srgbClr val="497DB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9875611" y="4854530"/>
            <a:ext cx="2174875" cy="1062470"/>
          </a:xfrm>
          <a:prstGeom prst="rect">
            <a:avLst/>
          </a:prstGeom>
          <a:ln w="19050">
            <a:solidFill>
              <a:srgbClr val="39AFD3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111125" marR="100965" algn="ctr">
              <a:lnSpc>
                <a:spcPct val="100000"/>
              </a:lnSpc>
              <a:spcBef>
                <a:spcPts val="305"/>
              </a:spcBef>
            </a:pPr>
            <a:r>
              <a:rPr lang="en-IN" sz="1600" b="1" u="sng" dirty="0">
                <a:solidFill>
                  <a:schemeClr val="tx1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Drive Link</a:t>
            </a:r>
          </a:p>
          <a:p>
            <a:pPr marL="111125" marR="100965" algn="ctr">
              <a:lnSpc>
                <a:spcPct val="100000"/>
              </a:lnSpc>
              <a:spcBef>
                <a:spcPts val="305"/>
              </a:spcBef>
            </a:pPr>
            <a:r>
              <a:rPr lang="en-GB" sz="1600" b="1" u="sng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  <a:hlinkClick r:id="rId6"/>
              </a:rPr>
              <a:t>All the Documents are available here for the references</a:t>
            </a:r>
            <a:endParaRPr sz="1400" u="sng" dirty="0">
              <a:solidFill>
                <a:srgbClr val="0000FF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469248" y="4931740"/>
            <a:ext cx="1243965" cy="4540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Click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link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25" dirty="0">
                <a:latin typeface="Times New Roman"/>
                <a:cs typeface="Times New Roman"/>
              </a:rPr>
              <a:t>to</a:t>
            </a:r>
            <a:endParaRPr sz="1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en-IN" sz="1400" b="1" spc="-25" dirty="0">
                <a:latin typeface="Times New Roman"/>
                <a:cs typeface="Times New Roman"/>
              </a:rPr>
              <a:t>access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the</a:t>
            </a:r>
            <a:r>
              <a:rPr sz="1400" b="1" spc="-5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files</a:t>
            </a:r>
            <a:endParaRPr sz="1400" dirty="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1322197" y="4652708"/>
            <a:ext cx="5125085" cy="1558290"/>
            <a:chOff x="1322197" y="4652708"/>
            <a:chExt cx="5125085" cy="1558290"/>
          </a:xfrm>
        </p:grpSpPr>
        <p:sp>
          <p:nvSpPr>
            <p:cNvPr id="18" name="object 18"/>
            <p:cNvSpPr/>
            <p:nvPr/>
          </p:nvSpPr>
          <p:spPr>
            <a:xfrm>
              <a:off x="1331722" y="4662233"/>
              <a:ext cx="5106035" cy="1539240"/>
            </a:xfrm>
            <a:custGeom>
              <a:avLst/>
              <a:gdLst/>
              <a:ahLst/>
              <a:cxnLst/>
              <a:rect l="l" t="t" r="r" b="b"/>
              <a:pathLst>
                <a:path w="5106035" h="1539239">
                  <a:moveTo>
                    <a:pt x="0" y="1538858"/>
                  </a:moveTo>
                  <a:lnTo>
                    <a:pt x="5105527" y="1538858"/>
                  </a:lnTo>
                  <a:lnTo>
                    <a:pt x="5105527" y="0"/>
                  </a:lnTo>
                  <a:lnTo>
                    <a:pt x="0" y="0"/>
                  </a:lnTo>
                  <a:lnTo>
                    <a:pt x="0" y="1538858"/>
                  </a:lnTo>
                  <a:close/>
                </a:path>
              </a:pathLst>
            </a:custGeom>
            <a:ln w="19050">
              <a:solidFill>
                <a:srgbClr val="39AFD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1466469" y="5869216"/>
              <a:ext cx="4834255" cy="10795"/>
            </a:xfrm>
            <a:custGeom>
              <a:avLst/>
              <a:gdLst/>
              <a:ahLst/>
              <a:cxnLst/>
              <a:rect l="l" t="t" r="r" b="b"/>
              <a:pathLst>
                <a:path w="4834255" h="10795">
                  <a:moveTo>
                    <a:pt x="4834128" y="0"/>
                  </a:moveTo>
                  <a:lnTo>
                    <a:pt x="0" y="0"/>
                  </a:lnTo>
                  <a:lnTo>
                    <a:pt x="0" y="10667"/>
                  </a:lnTo>
                  <a:lnTo>
                    <a:pt x="4834128" y="10667"/>
                  </a:lnTo>
                  <a:lnTo>
                    <a:pt x="483412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1341247" y="4688585"/>
            <a:ext cx="5086350" cy="14592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Survey</a:t>
            </a:r>
            <a:r>
              <a:rPr sz="1800" b="1" u="sng" spc="-4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form</a:t>
            </a:r>
            <a:r>
              <a:rPr sz="1800" b="1" u="sng" spc="-3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https://forms.gle/YboLX3wm86bvnQdKA</a:t>
            </a:r>
            <a:endParaRPr sz="1600" dirty="0">
              <a:latin typeface="Times New Roman"/>
              <a:cs typeface="Times New Roman"/>
            </a:endParaRPr>
          </a:p>
          <a:p>
            <a:pPr marL="109855" marR="105410" indent="3810" algn="ctr">
              <a:lnSpc>
                <a:spcPct val="100000"/>
              </a:lnSpc>
              <a:spcBef>
                <a:spcPts val="1195"/>
              </a:spcBef>
            </a:pP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Survey</a:t>
            </a:r>
            <a:r>
              <a:rPr sz="1800" b="1" u="sng" spc="-4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Responses</a:t>
            </a:r>
            <a:r>
              <a:rPr sz="1800" b="1" u="sng" spc="-15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1800" b="1" u="sng" spc="-2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link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  <a:hlinkClick r:id="rId8"/>
              </a:rPr>
              <a:t>https://docs.google.com/spreadsheets/d/1UL_L5sM0iLvDy</a:t>
            </a:r>
            <a:r>
              <a:rPr sz="1600" spc="-10" dirty="0">
                <a:solidFill>
                  <a:srgbClr val="0000FF"/>
                </a:solidFill>
                <a:latin typeface="Times New Roman"/>
                <a:cs typeface="Times New Roman"/>
              </a:rPr>
              <a:t> </a:t>
            </a:r>
            <a:r>
              <a:rPr sz="16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RbdKawE_mpU-uubHIDK-Sw6IdRcPKk/edit?usp=sharing</a:t>
            </a:r>
            <a:endParaRPr sz="1600" dirty="0">
              <a:latin typeface="Times New Roman"/>
              <a:cs typeface="Times New Roma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206108" y="4821935"/>
            <a:ext cx="1419225" cy="1219835"/>
            <a:chOff x="206108" y="4821935"/>
            <a:chExt cx="1419225" cy="1219835"/>
          </a:xfrm>
        </p:grpSpPr>
        <p:sp>
          <p:nvSpPr>
            <p:cNvPr id="22" name="object 22"/>
            <p:cNvSpPr/>
            <p:nvPr/>
          </p:nvSpPr>
          <p:spPr>
            <a:xfrm>
              <a:off x="215633" y="4831460"/>
              <a:ext cx="1400175" cy="1200785"/>
            </a:xfrm>
            <a:custGeom>
              <a:avLst/>
              <a:gdLst/>
              <a:ahLst/>
              <a:cxnLst/>
              <a:rect l="l" t="t" r="r" b="b"/>
              <a:pathLst>
                <a:path w="1400175" h="1200785">
                  <a:moveTo>
                    <a:pt x="799922" y="0"/>
                  </a:moveTo>
                  <a:lnTo>
                    <a:pt x="0" y="0"/>
                  </a:lnTo>
                  <a:lnTo>
                    <a:pt x="0" y="1200353"/>
                  </a:lnTo>
                  <a:lnTo>
                    <a:pt x="799922" y="1200353"/>
                  </a:lnTo>
                  <a:lnTo>
                    <a:pt x="1400060" y="600201"/>
                  </a:lnTo>
                  <a:lnTo>
                    <a:pt x="799922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215633" y="4831460"/>
              <a:ext cx="1400175" cy="1200785"/>
            </a:xfrm>
            <a:custGeom>
              <a:avLst/>
              <a:gdLst/>
              <a:ahLst/>
              <a:cxnLst/>
              <a:rect l="l" t="t" r="r" b="b"/>
              <a:pathLst>
                <a:path w="1400175" h="1200785">
                  <a:moveTo>
                    <a:pt x="0" y="0"/>
                  </a:moveTo>
                  <a:lnTo>
                    <a:pt x="799922" y="0"/>
                  </a:lnTo>
                  <a:lnTo>
                    <a:pt x="1400060" y="600201"/>
                  </a:lnTo>
                  <a:lnTo>
                    <a:pt x="799922" y="1200353"/>
                  </a:lnTo>
                  <a:lnTo>
                    <a:pt x="0" y="1200353"/>
                  </a:lnTo>
                  <a:lnTo>
                    <a:pt x="0" y="0"/>
                  </a:lnTo>
                  <a:close/>
                </a:path>
              </a:pathLst>
            </a:custGeom>
            <a:ln w="19050">
              <a:solidFill>
                <a:srgbClr val="00A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278997" y="4857790"/>
            <a:ext cx="85598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-1270" algn="ctr">
              <a:lnSpc>
                <a:spcPct val="100000"/>
              </a:lnSpc>
              <a:spcBef>
                <a:spcPts val="100"/>
              </a:spcBef>
            </a:pPr>
            <a:r>
              <a:rPr lang="en-IN" sz="1800" b="1" spc="-10" dirty="0">
                <a:latin typeface="Times New Roman"/>
                <a:cs typeface="Times New Roman"/>
              </a:rPr>
              <a:t>Neo-Card</a:t>
            </a:r>
            <a:r>
              <a:rPr sz="1800" b="1" spc="-10" dirty="0">
                <a:latin typeface="Times New Roman"/>
                <a:cs typeface="Times New Roman"/>
              </a:rPr>
              <a:t> </a:t>
            </a:r>
            <a:r>
              <a:rPr sz="1800" b="1" spc="-20" dirty="0">
                <a:latin typeface="Times New Roman"/>
                <a:cs typeface="Times New Roman"/>
              </a:rPr>
              <a:t>research </a:t>
            </a:r>
            <a:r>
              <a:rPr sz="1800" b="1" spc="-10" dirty="0">
                <a:latin typeface="Times New Roman"/>
                <a:cs typeface="Times New Roman"/>
              </a:rPr>
              <a:t>report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xfrm>
            <a:off x="5551868" y="6472266"/>
            <a:ext cx="1497711" cy="1795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10"/>
              </a:lnSpc>
            </a:pPr>
            <a:r>
              <a:rPr dirty="0"/>
              <a:t>@SIH</a:t>
            </a:r>
            <a:r>
              <a:rPr spc="-25" dirty="0"/>
              <a:t> </a:t>
            </a:r>
            <a:r>
              <a:rPr dirty="0"/>
              <a:t>Idea</a:t>
            </a:r>
            <a:r>
              <a:rPr spc="5" dirty="0"/>
              <a:t> </a:t>
            </a:r>
            <a:r>
              <a:rPr dirty="0"/>
              <a:t>submission</a:t>
            </a:r>
            <a:endParaRPr spc="-10" dirty="0"/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10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pic>
        <p:nvPicPr>
          <p:cNvPr id="27" name="Picture 2" descr="https://www.sih.gov.in/img1/SIH-Logo.png">
            <a:extLst>
              <a:ext uri="{FF2B5EF4-FFF2-40B4-BE49-F238E27FC236}">
                <a16:creationId xmlns:a16="http://schemas.microsoft.com/office/drawing/2014/main" id="{A9E78FF9-97BE-82B7-BFE4-DD12639DE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object 6">
            <a:extLst>
              <a:ext uri="{FF2B5EF4-FFF2-40B4-BE49-F238E27FC236}">
                <a16:creationId xmlns:a16="http://schemas.microsoft.com/office/drawing/2014/main" id="{0619B9F1-D836-C046-D2FD-D051C5754A61}"/>
              </a:ext>
            </a:extLst>
          </p:cNvPr>
          <p:cNvSpPr/>
          <p:nvPr/>
        </p:nvSpPr>
        <p:spPr>
          <a:xfrm>
            <a:off x="240272" y="109296"/>
            <a:ext cx="1895475" cy="807720"/>
          </a:xfrm>
          <a:custGeom>
            <a:avLst/>
            <a:gdLst/>
            <a:ahLst/>
            <a:cxnLst/>
            <a:rect l="l" t="t" r="r" b="b"/>
            <a:pathLst>
              <a:path w="1895475" h="807719">
                <a:moveTo>
                  <a:pt x="0" y="403732"/>
                </a:moveTo>
                <a:lnTo>
                  <a:pt x="8650" y="348941"/>
                </a:lnTo>
                <a:lnTo>
                  <a:pt x="33850" y="296392"/>
                </a:lnTo>
                <a:lnTo>
                  <a:pt x="74469" y="246566"/>
                </a:lnTo>
                <a:lnTo>
                  <a:pt x="129378" y="199945"/>
                </a:lnTo>
                <a:lnTo>
                  <a:pt x="161838" y="177986"/>
                </a:lnTo>
                <a:lnTo>
                  <a:pt x="197448" y="157008"/>
                </a:lnTo>
                <a:lnTo>
                  <a:pt x="236066" y="137071"/>
                </a:lnTo>
                <a:lnTo>
                  <a:pt x="277550" y="118236"/>
                </a:lnTo>
                <a:lnTo>
                  <a:pt x="321760" y="100563"/>
                </a:lnTo>
                <a:lnTo>
                  <a:pt x="368555" y="84111"/>
                </a:lnTo>
                <a:lnTo>
                  <a:pt x="417793" y="68941"/>
                </a:lnTo>
                <a:lnTo>
                  <a:pt x="469333" y="55113"/>
                </a:lnTo>
                <a:lnTo>
                  <a:pt x="523035" y="42686"/>
                </a:lnTo>
                <a:lnTo>
                  <a:pt x="578756" y="31722"/>
                </a:lnTo>
                <a:lnTo>
                  <a:pt x="636356" y="22279"/>
                </a:lnTo>
                <a:lnTo>
                  <a:pt x="695693" y="14419"/>
                </a:lnTo>
                <a:lnTo>
                  <a:pt x="756628" y="8200"/>
                </a:lnTo>
                <a:lnTo>
                  <a:pt x="819017" y="3684"/>
                </a:lnTo>
                <a:lnTo>
                  <a:pt x="882721" y="931"/>
                </a:lnTo>
                <a:lnTo>
                  <a:pt x="947597" y="0"/>
                </a:lnTo>
                <a:lnTo>
                  <a:pt x="1012479" y="931"/>
                </a:lnTo>
                <a:lnTo>
                  <a:pt x="1076187" y="3684"/>
                </a:lnTo>
                <a:lnTo>
                  <a:pt x="1138581" y="8200"/>
                </a:lnTo>
                <a:lnTo>
                  <a:pt x="1199520" y="14419"/>
                </a:lnTo>
                <a:lnTo>
                  <a:pt x="1258862" y="22279"/>
                </a:lnTo>
                <a:lnTo>
                  <a:pt x="1316467" y="31722"/>
                </a:lnTo>
                <a:lnTo>
                  <a:pt x="1372192" y="42686"/>
                </a:lnTo>
                <a:lnTo>
                  <a:pt x="1425898" y="55113"/>
                </a:lnTo>
                <a:lnTo>
                  <a:pt x="1477443" y="68941"/>
                </a:lnTo>
                <a:lnTo>
                  <a:pt x="1526685" y="84111"/>
                </a:lnTo>
                <a:lnTo>
                  <a:pt x="1573483" y="100563"/>
                </a:lnTo>
                <a:lnTo>
                  <a:pt x="1617697" y="118236"/>
                </a:lnTo>
                <a:lnTo>
                  <a:pt x="1659185" y="137071"/>
                </a:lnTo>
                <a:lnTo>
                  <a:pt x="1697806" y="157008"/>
                </a:lnTo>
                <a:lnTo>
                  <a:pt x="1733418" y="177986"/>
                </a:lnTo>
                <a:lnTo>
                  <a:pt x="1765882" y="199945"/>
                </a:lnTo>
                <a:lnTo>
                  <a:pt x="1820796" y="246566"/>
                </a:lnTo>
                <a:lnTo>
                  <a:pt x="1861418" y="296392"/>
                </a:lnTo>
                <a:lnTo>
                  <a:pt x="1886620" y="348941"/>
                </a:lnTo>
                <a:lnTo>
                  <a:pt x="1895271" y="403732"/>
                </a:lnTo>
                <a:lnTo>
                  <a:pt x="1893085" y="431363"/>
                </a:lnTo>
                <a:lnTo>
                  <a:pt x="1876017" y="485067"/>
                </a:lnTo>
                <a:lnTo>
                  <a:pt x="1842964" y="536293"/>
                </a:lnTo>
                <a:lnTo>
                  <a:pt x="1795055" y="584558"/>
                </a:lnTo>
                <a:lnTo>
                  <a:pt x="1733418" y="629383"/>
                </a:lnTo>
                <a:lnTo>
                  <a:pt x="1697806" y="650355"/>
                </a:lnTo>
                <a:lnTo>
                  <a:pt x="1659185" y="670287"/>
                </a:lnTo>
                <a:lnTo>
                  <a:pt x="1617697" y="689117"/>
                </a:lnTo>
                <a:lnTo>
                  <a:pt x="1573483" y="706787"/>
                </a:lnTo>
                <a:lnTo>
                  <a:pt x="1526685" y="723236"/>
                </a:lnTo>
                <a:lnTo>
                  <a:pt x="1477443" y="738404"/>
                </a:lnTo>
                <a:lnTo>
                  <a:pt x="1425898" y="752230"/>
                </a:lnTo>
                <a:lnTo>
                  <a:pt x="1372192" y="764655"/>
                </a:lnTo>
                <a:lnTo>
                  <a:pt x="1316467" y="775618"/>
                </a:lnTo>
                <a:lnTo>
                  <a:pt x="1258862" y="785060"/>
                </a:lnTo>
                <a:lnTo>
                  <a:pt x="1199520" y="792920"/>
                </a:lnTo>
                <a:lnTo>
                  <a:pt x="1138581" y="799138"/>
                </a:lnTo>
                <a:lnTo>
                  <a:pt x="1076187" y="803654"/>
                </a:lnTo>
                <a:lnTo>
                  <a:pt x="1012479" y="806407"/>
                </a:lnTo>
                <a:lnTo>
                  <a:pt x="947597" y="807338"/>
                </a:lnTo>
                <a:lnTo>
                  <a:pt x="882721" y="806407"/>
                </a:lnTo>
                <a:lnTo>
                  <a:pt x="819017" y="803654"/>
                </a:lnTo>
                <a:lnTo>
                  <a:pt x="756628" y="799138"/>
                </a:lnTo>
                <a:lnTo>
                  <a:pt x="695693" y="792920"/>
                </a:lnTo>
                <a:lnTo>
                  <a:pt x="636356" y="785060"/>
                </a:lnTo>
                <a:lnTo>
                  <a:pt x="578756" y="775618"/>
                </a:lnTo>
                <a:lnTo>
                  <a:pt x="523035" y="764655"/>
                </a:lnTo>
                <a:lnTo>
                  <a:pt x="469333" y="752230"/>
                </a:lnTo>
                <a:lnTo>
                  <a:pt x="417793" y="738404"/>
                </a:lnTo>
                <a:lnTo>
                  <a:pt x="368555" y="723236"/>
                </a:lnTo>
                <a:lnTo>
                  <a:pt x="321760" y="706787"/>
                </a:lnTo>
                <a:lnTo>
                  <a:pt x="277550" y="689117"/>
                </a:lnTo>
                <a:lnTo>
                  <a:pt x="236066" y="670287"/>
                </a:lnTo>
                <a:lnTo>
                  <a:pt x="197448" y="650355"/>
                </a:lnTo>
                <a:lnTo>
                  <a:pt x="161838" y="629383"/>
                </a:lnTo>
                <a:lnTo>
                  <a:pt x="129378" y="607431"/>
                </a:lnTo>
                <a:lnTo>
                  <a:pt x="74469" y="560826"/>
                </a:lnTo>
                <a:lnTo>
                  <a:pt x="33850" y="511020"/>
                </a:lnTo>
                <a:lnTo>
                  <a:pt x="8650" y="458495"/>
                </a:lnTo>
                <a:lnTo>
                  <a:pt x="0" y="403732"/>
                </a:lnTo>
                <a:close/>
              </a:path>
            </a:pathLst>
          </a:custGeom>
          <a:ln w="25400">
            <a:solidFill>
              <a:srgbClr val="8063A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7">
            <a:extLst>
              <a:ext uri="{FF2B5EF4-FFF2-40B4-BE49-F238E27FC236}">
                <a16:creationId xmlns:a16="http://schemas.microsoft.com/office/drawing/2014/main" id="{CCCD01FB-7382-85FA-793C-D73E5FC4B9B9}"/>
              </a:ext>
            </a:extLst>
          </p:cNvPr>
          <p:cNvSpPr txBox="1">
            <a:spLocks/>
          </p:cNvSpPr>
          <p:nvPr/>
        </p:nvSpPr>
        <p:spPr>
          <a:xfrm>
            <a:off x="814311" y="236261"/>
            <a:ext cx="1166889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5"/>
              </a:spcBef>
            </a:pPr>
            <a:r>
              <a:rPr lang="en-IN" sz="2000" spc="-10">
                <a:solidFill>
                  <a:srgbClr val="001F5F"/>
                </a:solidFill>
              </a:rPr>
              <a:t>Coding</a:t>
            </a:r>
            <a:endParaRPr lang="en-IN" sz="2000" dirty="0"/>
          </a:p>
        </p:txBody>
      </p:sp>
      <p:sp>
        <p:nvSpPr>
          <p:cNvPr id="29" name="object 8">
            <a:extLst>
              <a:ext uri="{FF2B5EF4-FFF2-40B4-BE49-F238E27FC236}">
                <a16:creationId xmlns:a16="http://schemas.microsoft.com/office/drawing/2014/main" id="{3CA12D29-C332-41DF-DA2D-39402A8AA8FA}"/>
              </a:ext>
            </a:extLst>
          </p:cNvPr>
          <p:cNvSpPr txBox="1"/>
          <p:nvPr/>
        </p:nvSpPr>
        <p:spPr>
          <a:xfrm>
            <a:off x="533400" y="457200"/>
            <a:ext cx="1617095" cy="32124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000" b="1" spc="-10" dirty="0">
                <a:solidFill>
                  <a:srgbClr val="001F5F"/>
                </a:solidFill>
                <a:latin typeface="Times New Roman"/>
                <a:cs typeface="Times New Roman"/>
              </a:rPr>
              <a:t> Cr</a:t>
            </a:r>
            <a:r>
              <a:rPr sz="2000" b="1" spc="-10" dirty="0" err="1">
                <a:solidFill>
                  <a:srgbClr val="001F5F"/>
                </a:solidFill>
                <a:latin typeface="Times New Roman"/>
                <a:cs typeface="Times New Roman"/>
              </a:rPr>
              <a:t>usaders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675</TotalTime>
  <Words>981</Words>
  <Application>Microsoft Office PowerPoint</Application>
  <PresentationFormat>Widescreen</PresentationFormat>
  <Paragraphs>217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MT</vt:lpstr>
      <vt:lpstr>Times New Roman</vt:lpstr>
      <vt:lpstr>Wingdings</vt:lpstr>
      <vt:lpstr>Office Theme</vt:lpstr>
      <vt:lpstr>SMART INDIA HACKATHON 2025</vt:lpstr>
      <vt:lpstr>Coding</vt:lpstr>
      <vt:lpstr>TECHNICAL APPROACH</vt:lpstr>
      <vt:lpstr>FEASIBILITY AND VIABILITY</vt:lpstr>
      <vt:lpstr>IMPACT AND BENEFITS</vt:lpstr>
      <vt:lpstr>RESEARCH AND 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creator>Crowdfunder</dc:creator>
  <cp:lastModifiedBy>lchhabra248@gmail.com</cp:lastModifiedBy>
  <cp:revision>8</cp:revision>
  <dcterms:created xsi:type="dcterms:W3CDTF">2025-02-20T12:10:43Z</dcterms:created>
  <dcterms:modified xsi:type="dcterms:W3CDTF">2025-09-16T16:46:58Z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2024-09-18T00:00:00Z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2025-02-20T00:00:00Z</vt:filetime>
  </property>
  <property fmtid="{D5CDD505-2E9C-101B-9397-08002B2CF9AE}" pid="5" name="Producer">
    <vt:lpwstr>Microsoft® PowerPoint® 2021</vt:lpwstr>
  </property>
</Properties>
</file>