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Lora"/>
      <p:regular r:id="rId56"/>
      <p:bold r:id="rId57"/>
      <p:italic r:id="rId58"/>
      <p:boldItalic r:id="rId59"/>
    </p:embeddedFont>
    <p:embeddedFont>
      <p:font typeface="Merriweather"/>
      <p:regular r:id="rId60"/>
      <p:bold r:id="rId61"/>
      <p:italic r:id="rId62"/>
      <p:boldItalic r:id="rId63"/>
    </p:embeddedFont>
    <p:embeddedFont>
      <p:font typeface="Comfortaa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erriweather-italic.fntdata"/><Relationship Id="rId61" Type="http://schemas.openxmlformats.org/officeDocument/2006/relationships/font" Target="fonts/Merriweather-bold.fntdata"/><Relationship Id="rId20" Type="http://schemas.openxmlformats.org/officeDocument/2006/relationships/slide" Target="slides/slide15.xml"/><Relationship Id="rId64" Type="http://schemas.openxmlformats.org/officeDocument/2006/relationships/font" Target="fonts/Comfortaa-regular.fntdata"/><Relationship Id="rId63" Type="http://schemas.openxmlformats.org/officeDocument/2006/relationships/font" Target="fonts/Merriweather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Comfortaa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Merriweather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Lora-bold.fntdata"/><Relationship Id="rId12" Type="http://schemas.openxmlformats.org/officeDocument/2006/relationships/slide" Target="slides/slide7.xml"/><Relationship Id="rId56" Type="http://schemas.openxmlformats.org/officeDocument/2006/relationships/font" Target="fonts/Lora-regular.fntdata"/><Relationship Id="rId15" Type="http://schemas.openxmlformats.org/officeDocument/2006/relationships/slide" Target="slides/slide10.xml"/><Relationship Id="rId59" Type="http://schemas.openxmlformats.org/officeDocument/2006/relationships/font" Target="fonts/Lora-boldItalic.fntdata"/><Relationship Id="rId14" Type="http://schemas.openxmlformats.org/officeDocument/2006/relationships/slide" Target="slides/slide9.xml"/><Relationship Id="rId58" Type="http://schemas.openxmlformats.org/officeDocument/2006/relationships/font" Target="fonts/Lora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a5d694207_0_1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a5d694207_0_1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a5d694207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a5d694207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a5d694207_0_1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a5d694207_0_1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a5d694207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a5d694207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a5d694207_0_1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a5d694207_0_1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a5d694207_0_1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a5d694207_0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a5d694207_0_1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a5d694207_0_1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a5d694207_0_1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a5d694207_0_1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a5d694207_0_1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a5d694207_0_1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a5d694207_0_1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a5d694207_0_1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a5d694207_0_1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a5d694207_0_1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a5d694207_0_1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a5d694207_0_1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a5d694207_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a5d694207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a5d694207_0_1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a5d694207_0_1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a5d694207_0_1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a5d694207_0_1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a5d694207_0_1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a5d694207_0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a5d694207_0_1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a5d694207_0_1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a5d694207_0_1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a5d694207_0_1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a5d694207_0_1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a5d694207_0_1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5d694207_0_1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a5d694207_0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a5d694207_0_1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a5d694207_0_1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a5d69420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a5d69420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a5d694207_0_1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a5d694207_0_1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a5d694207_0_1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a5d694207_0_1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a5d694207_0_1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a5d694207_0_1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a5d694207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a5d694207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a5d694207_0_1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a5d694207_0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a5d694207_0_1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1a5d694207_0_1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a5d694207_0_1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a5d694207_0_1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a5d694207_0_1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a5d694207_0_1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a5d694207_0_1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a5d694207_0_1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1a5d694207_0_1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1a5d694207_0_1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3ed0891d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3ed0891d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a5d69420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a5d69420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f3ed0891d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f3ed0891d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f3ed0891d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f3ed0891d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f3ed0891d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f3ed0891d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f3ed0891d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f3ed0891d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f3ed0891d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f3ed0891d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3ed0891d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3ed0891d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f3ed0891d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f3ed0891d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a5d694207_0_1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a5d694207_0_1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a5d69420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a5d69420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a5d69420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a5d69420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a5d694207_0_1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a5d694207_0_1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a5d694207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a5d694207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a5d694207_0_1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a5d694207_0_1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a5d694207_0_1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a5d694207_0_1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a5d694207_0_1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a5d694207_0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Relationship Id="rId4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Relationship Id="rId4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Relationship Id="rId4" Type="http://schemas.openxmlformats.org/officeDocument/2006/relationships/image" Target="../media/image2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Relationship Id="rId4" Type="http://schemas.openxmlformats.org/officeDocument/2006/relationships/image" Target="../media/image4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jpg"/><Relationship Id="rId4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jpg"/><Relationship Id="rId4" Type="http://schemas.openxmlformats.org/officeDocument/2006/relationships/image" Target="../media/image2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Relationship Id="rId4" Type="http://schemas.openxmlformats.org/officeDocument/2006/relationships/image" Target="../media/image4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jpg"/><Relationship Id="rId4" Type="http://schemas.openxmlformats.org/officeDocument/2006/relationships/image" Target="../media/image3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jpg"/><Relationship Id="rId4" Type="http://schemas.openxmlformats.org/officeDocument/2006/relationships/image" Target="../media/image3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jpg"/><Relationship Id="rId4" Type="http://schemas.openxmlformats.org/officeDocument/2006/relationships/image" Target="../media/image4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sripaadsrinivasan/indian-railways-dataset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jpg"/><Relationship Id="rId4" Type="http://schemas.openxmlformats.org/officeDocument/2006/relationships/image" Target="../media/image5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5.jpg"/><Relationship Id="rId4" Type="http://schemas.openxmlformats.org/officeDocument/2006/relationships/image" Target="../media/image6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jpg"/><Relationship Id="rId4" Type="http://schemas.openxmlformats.org/officeDocument/2006/relationships/image" Target="../media/image6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6.jpg"/><Relationship Id="rId4" Type="http://schemas.openxmlformats.org/officeDocument/2006/relationships/image" Target="../media/image4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0.jpg"/><Relationship Id="rId4" Type="http://schemas.openxmlformats.org/officeDocument/2006/relationships/image" Target="../media/image4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2.jpg"/><Relationship Id="rId4" Type="http://schemas.openxmlformats.org/officeDocument/2006/relationships/image" Target="../media/image5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6.jpg"/><Relationship Id="rId4" Type="http://schemas.openxmlformats.org/officeDocument/2006/relationships/image" Target="../media/image6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2.jpg"/><Relationship Id="rId4" Type="http://schemas.openxmlformats.org/officeDocument/2006/relationships/image" Target="../media/image6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5.jpg"/><Relationship Id="rId4" Type="http://schemas.openxmlformats.org/officeDocument/2006/relationships/image" Target="../media/image6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sripaadsrinivasan/indian-railways-dataset" TargetMode="External"/><Relationship Id="rId4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4.png"/><Relationship Id="rId4" Type="http://schemas.openxmlformats.org/officeDocument/2006/relationships/image" Target="../media/image5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9.png"/><Relationship Id="rId4" Type="http://schemas.openxmlformats.org/officeDocument/2006/relationships/image" Target="../media/image6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3.png"/><Relationship Id="rId4" Type="http://schemas.openxmlformats.org/officeDocument/2006/relationships/image" Target="../media/image7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68300" y="3248475"/>
            <a:ext cx="7468800" cy="11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Indian </a:t>
            </a:r>
            <a:r>
              <a:rPr b="1" lang="en" sz="4000"/>
              <a:t>Railways</a:t>
            </a:r>
            <a:r>
              <a:rPr lang="en" sz="4000"/>
              <a:t> 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907500" y="321900"/>
            <a:ext cx="7329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B7B7B7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science project on</a:t>
            </a:r>
            <a:endParaRPr b="1" sz="3600">
              <a:solidFill>
                <a:srgbClr val="B7B7B7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499" y="1285875"/>
            <a:ext cx="3842450" cy="2161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1028550" y="3666750"/>
            <a:ext cx="7544100" cy="9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Now we have some graphs visualising what all we have in our data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7" name="Google Shape;127;p22"/>
          <p:cNvSpPr txBox="1"/>
          <p:nvPr/>
        </p:nvSpPr>
        <p:spPr>
          <a:xfrm>
            <a:off x="186350" y="347875"/>
            <a:ext cx="357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Char char="❏"/>
            </a:pPr>
            <a:r>
              <a:rPr lang="en" sz="22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Visualization</a:t>
            </a:r>
            <a:r>
              <a:rPr lang="en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750" y="970475"/>
            <a:ext cx="4487624" cy="259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6100156" y="2509625"/>
            <a:ext cx="2732100" cy="2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"/>
              <a:t>.</a:t>
            </a:r>
            <a:endParaRPr sz="100"/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 flipH="1">
            <a:off x="8832325" y="3105975"/>
            <a:ext cx="1626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12839" r="9629" t="0"/>
          <a:stretch/>
        </p:blipFill>
        <p:spPr>
          <a:xfrm>
            <a:off x="433750" y="1588500"/>
            <a:ext cx="4166776" cy="34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4">
            <a:alphaModFix/>
          </a:blip>
          <a:srcRect b="4276" l="2022" r="16111" t="11378"/>
          <a:stretch/>
        </p:blipFill>
        <p:spPr>
          <a:xfrm>
            <a:off x="433750" y="141650"/>
            <a:ext cx="7510351" cy="13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4944725" y="2571750"/>
            <a:ext cx="40503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n" sz="1800">
                <a:solidFill>
                  <a:schemeClr val="dk1"/>
                </a:solidFill>
              </a:rPr>
              <a:t>Here is a plot of train numbers of trains in their to and fro(return) journey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n" sz="1800">
                <a:solidFill>
                  <a:schemeClr val="dk1"/>
                </a:solidFill>
              </a:rPr>
              <a:t>Train number on y-axis and return train number on x-axis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6837887" y="1676962"/>
            <a:ext cx="263999" cy="6486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Comfortaa"/>
              </a:rPr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ctrTitle"/>
          </p:nvPr>
        </p:nvSpPr>
        <p:spPr>
          <a:xfrm>
            <a:off x="6100156" y="2509625"/>
            <a:ext cx="2732100" cy="2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"/>
              <a:t>.</a:t>
            </a:r>
            <a:endParaRPr sz="100"/>
          </a:p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 flipH="1">
            <a:off x="8832325" y="3105975"/>
            <a:ext cx="1626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13" y="404600"/>
            <a:ext cx="83343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425" y="2318625"/>
            <a:ext cx="370522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4426376" y="2571750"/>
            <a:ext cx="4247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Here we have density curve of distance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Distance on x-axis and density of trains of y-axis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From this curve we can say that density of trains in 0 to 1000 is </a:t>
            </a:r>
            <a:r>
              <a:rPr lang="en">
                <a:solidFill>
                  <a:schemeClr val="dk1"/>
                </a:solidFill>
              </a:rPr>
              <a:t>comparatively more than the farther distances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6485272" y="1896798"/>
            <a:ext cx="372500" cy="520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Comfortaa"/>
              </a:rPr>
              <a:t>2</a:t>
            </a:r>
          </a:p>
        </p:txBody>
      </p:sp>
      <p:sp>
        <p:nvSpPr>
          <p:cNvPr id="149" name="Google Shape;149;p24"/>
          <p:cNvSpPr txBox="1"/>
          <p:nvPr/>
        </p:nvSpPr>
        <p:spPr>
          <a:xfrm>
            <a:off x="937175" y="404600"/>
            <a:ext cx="7628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</a:t>
            </a:r>
            <a:r>
              <a:rPr b="1" lang="en"/>
              <a:t>Density Curve of Distance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ctrTitle"/>
          </p:nvPr>
        </p:nvSpPr>
        <p:spPr>
          <a:xfrm>
            <a:off x="6100156" y="2509625"/>
            <a:ext cx="2732100" cy="2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"/>
              <a:t>.</a:t>
            </a:r>
            <a:endParaRPr sz="100"/>
          </a:p>
        </p:txBody>
      </p:sp>
      <p:sp>
        <p:nvSpPr>
          <p:cNvPr id="155" name="Google Shape;155;p25"/>
          <p:cNvSpPr txBox="1"/>
          <p:nvPr>
            <p:ph idx="1" type="subTitle"/>
          </p:nvPr>
        </p:nvSpPr>
        <p:spPr>
          <a:xfrm flipH="1">
            <a:off x="8832325" y="3105975"/>
            <a:ext cx="1626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75" y="332225"/>
            <a:ext cx="83343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375" y="1344625"/>
            <a:ext cx="5512900" cy="35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5844275" y="2447500"/>
            <a:ext cx="3349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Here is a general plot between train name and it’s final destination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Destination on x-axis and train names on y-axis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7310425" y="1700400"/>
            <a:ext cx="417199" cy="520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Comfortaa"/>
              </a:rPr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</a:t>
            </a:r>
            <a:endParaRPr sz="1000"/>
          </a:p>
        </p:txBody>
      </p:sp>
      <p:sp>
        <p:nvSpPr>
          <p:cNvPr id="165" name="Google Shape;16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88" y="237525"/>
            <a:ext cx="83534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897" y="1373225"/>
            <a:ext cx="5341125" cy="354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5702575" y="2571750"/>
            <a:ext cx="3441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Here is the plot between train and it’s station of origin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Station of origin on x-axis and train name on y-axis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7118900" y="1704038"/>
            <a:ext cx="491775" cy="61328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Comfortaa"/>
              </a:rPr>
              <a:t>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.</a:t>
            </a:r>
            <a:endParaRPr sz="600"/>
          </a:p>
        </p:txBody>
      </p:sp>
      <p:sp>
        <p:nvSpPr>
          <p:cNvPr id="175" name="Google Shape;175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.</a:t>
            </a:r>
            <a:endParaRPr sz="600"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75" y="1441300"/>
            <a:ext cx="4511450" cy="357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 rotWithShape="1">
          <a:blip r:embed="rId4">
            <a:alphaModFix/>
          </a:blip>
          <a:srcRect b="13742" l="2133" r="0" t="7955"/>
          <a:stretch/>
        </p:blipFill>
        <p:spPr>
          <a:xfrm>
            <a:off x="446775" y="239725"/>
            <a:ext cx="7801501" cy="11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5081375" y="2413950"/>
            <a:ext cx="4062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Here is a plot between train and distance travelled by it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Distances on x-axis and train names on y-axis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From this plot we can summarize that more number of trains travelled less than 1000 and very less number of trains travelled 2000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7007853" y="1602673"/>
            <a:ext cx="342650" cy="5489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Comfortaa"/>
              </a:rPr>
              <a:t>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.</a:t>
            </a:r>
            <a:endParaRPr sz="400"/>
          </a:p>
        </p:txBody>
      </p:sp>
      <p:sp>
        <p:nvSpPr>
          <p:cNvPr id="185" name="Google Shape;185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50" y="215725"/>
            <a:ext cx="82772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350" y="1208297"/>
            <a:ext cx="3951101" cy="375760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4485025" y="2286000"/>
            <a:ext cx="4659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Here is a plot between arrival and departure time of each train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Arrival times on x-axis and departure times on y-axis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This plot is approximately representing a straight line showing that the train which left early will reach back early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6567685" y="1514024"/>
            <a:ext cx="369425" cy="5137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Comfortaa"/>
              </a:rPr>
              <a:t>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idx="1" type="subTitle"/>
          </p:nvPr>
        </p:nvSpPr>
        <p:spPr>
          <a:xfrm>
            <a:off x="387350" y="1840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.</a:t>
            </a:r>
            <a:endParaRPr sz="500"/>
          </a:p>
        </p:txBody>
      </p:sp>
      <p:sp>
        <p:nvSpPr>
          <p:cNvPr id="195" name="Google Shape;195;p29"/>
          <p:cNvSpPr txBox="1"/>
          <p:nvPr/>
        </p:nvSpPr>
        <p:spPr>
          <a:xfrm>
            <a:off x="2146750" y="4064675"/>
            <a:ext cx="5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186350" y="347875"/>
            <a:ext cx="357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75" y="202550"/>
            <a:ext cx="84010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75" y="1202725"/>
            <a:ext cx="4125226" cy="376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4572000" y="2422675"/>
            <a:ext cx="4497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Here is a plot between number of trains that travel between any 2 station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To station codes on x-axis and from station codes on y-axis.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From this plot we can see in between which two stations there are more number of trains.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6596863" y="1456375"/>
            <a:ext cx="447874" cy="6173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Comfortaa"/>
              </a:rPr>
              <a:t>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idx="1" type="subTitle"/>
          </p:nvPr>
        </p:nvSpPr>
        <p:spPr>
          <a:xfrm>
            <a:off x="387350" y="1840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.</a:t>
            </a:r>
            <a:endParaRPr sz="500"/>
          </a:p>
        </p:txBody>
      </p:sp>
      <p:sp>
        <p:nvSpPr>
          <p:cNvPr id="206" name="Google Shape;206;p30"/>
          <p:cNvSpPr txBox="1"/>
          <p:nvPr/>
        </p:nvSpPr>
        <p:spPr>
          <a:xfrm>
            <a:off x="2146750" y="4064675"/>
            <a:ext cx="5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 txBox="1"/>
          <p:nvPr/>
        </p:nvSpPr>
        <p:spPr>
          <a:xfrm>
            <a:off x="186350" y="347875"/>
            <a:ext cx="357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500" y="347875"/>
            <a:ext cx="7135438" cy="11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63" y="2416838"/>
            <a:ext cx="841057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/>
          <p:nvPr/>
        </p:nvSpPr>
        <p:spPr>
          <a:xfrm>
            <a:off x="993925" y="831225"/>
            <a:ext cx="296550" cy="4001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Comfortaa"/>
              </a:rPr>
              <a:t>8</a:t>
            </a:r>
          </a:p>
        </p:txBody>
      </p:sp>
      <p:sp>
        <p:nvSpPr>
          <p:cNvPr id="211" name="Google Shape;211;p30"/>
          <p:cNvSpPr txBox="1"/>
          <p:nvPr/>
        </p:nvSpPr>
        <p:spPr>
          <a:xfrm>
            <a:off x="882100" y="1586100"/>
            <a:ext cx="797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★"/>
            </a:pPr>
            <a:r>
              <a:rPr lang="en" sz="1500">
                <a:solidFill>
                  <a:schemeClr val="dk1"/>
                </a:solidFill>
              </a:rPr>
              <a:t>We have calculated total number of ac coach in each train which includes all kinds of ac coaches.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993925" y="4332850"/>
            <a:ext cx="785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★"/>
            </a:pPr>
            <a:r>
              <a:rPr lang="en" sz="1500">
                <a:solidFill>
                  <a:schemeClr val="dk1"/>
                </a:solidFill>
              </a:rPr>
              <a:t>Histograms here shows about different availabilities, time and distance.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idx="1" type="subTitle"/>
          </p:nvPr>
        </p:nvSpPr>
        <p:spPr>
          <a:xfrm>
            <a:off x="579469" y="1696507"/>
            <a:ext cx="8178000" cy="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.</a:t>
            </a:r>
            <a:endParaRPr sz="500"/>
          </a:p>
        </p:txBody>
      </p:sp>
      <p:sp>
        <p:nvSpPr>
          <p:cNvPr id="218" name="Google Shape;218;p31"/>
          <p:cNvSpPr txBox="1"/>
          <p:nvPr/>
        </p:nvSpPr>
        <p:spPr>
          <a:xfrm>
            <a:off x="2268135" y="3786762"/>
            <a:ext cx="49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386550" y="294225"/>
            <a:ext cx="343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00" y="593425"/>
            <a:ext cx="5819800" cy="42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/>
          <p:nvPr/>
        </p:nvSpPr>
        <p:spPr>
          <a:xfrm>
            <a:off x="7466773" y="969076"/>
            <a:ext cx="409725" cy="6031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Comfortaa"/>
              </a:rPr>
              <a:t>9</a:t>
            </a:r>
          </a:p>
        </p:txBody>
      </p:sp>
      <p:sp>
        <p:nvSpPr>
          <p:cNvPr id="222" name="Google Shape;222;p31"/>
          <p:cNvSpPr txBox="1"/>
          <p:nvPr/>
        </p:nvSpPr>
        <p:spPr>
          <a:xfrm>
            <a:off x="6069700" y="1878150"/>
            <a:ext cx="3074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Here in the plots of Third_AC, Chair_car,Sleeper bar at ‘0’ </a:t>
            </a:r>
            <a:r>
              <a:rPr lang="en">
                <a:solidFill>
                  <a:schemeClr val="dk1"/>
                </a:solidFill>
              </a:rPr>
              <a:t>represent</a:t>
            </a:r>
            <a:r>
              <a:rPr lang="en">
                <a:solidFill>
                  <a:schemeClr val="dk1"/>
                </a:solidFill>
              </a:rPr>
              <a:t> non existence and bar at ‘1’ represents </a:t>
            </a:r>
            <a:r>
              <a:rPr lang="en">
                <a:solidFill>
                  <a:schemeClr val="dk1"/>
                </a:solidFill>
              </a:rPr>
              <a:t>existence</a:t>
            </a:r>
            <a:r>
              <a:rPr lang="en">
                <a:solidFill>
                  <a:schemeClr val="dk1"/>
                </a:solidFill>
              </a:rPr>
              <a:t> of that kind of coach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The histogram of duration in minutes shows number of trains in that </a:t>
            </a:r>
            <a:r>
              <a:rPr lang="en">
                <a:solidFill>
                  <a:schemeClr val="dk1"/>
                </a:solidFill>
              </a:rPr>
              <a:t>particular</a:t>
            </a:r>
            <a:r>
              <a:rPr lang="en">
                <a:solidFill>
                  <a:schemeClr val="dk1"/>
                </a:solidFill>
              </a:rPr>
              <a:t> duration.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6100156" y="2509625"/>
            <a:ext cx="2732100" cy="2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"/>
              <a:t>.</a:t>
            </a:r>
            <a:endParaRPr sz="1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 flipH="1">
            <a:off x="8832325" y="3105975"/>
            <a:ext cx="1626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72725" y="401400"/>
            <a:ext cx="62244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Indian Railways (IR) is a statutory body under the ownership of Ministry of Railways, Government of India that operates India's national railway system.It manages the </a:t>
            </a:r>
            <a:r>
              <a:rPr b="1" lang="en" sz="1800">
                <a:solidFill>
                  <a:schemeClr val="dk1"/>
                </a:solidFill>
              </a:rPr>
              <a:t>fourth largest</a:t>
            </a:r>
            <a:r>
              <a:rPr lang="en" sz="1800">
                <a:solidFill>
                  <a:schemeClr val="dk1"/>
                </a:solidFill>
              </a:rPr>
              <a:t> national railway system in the world by size, with a total route length of 126,511 km (78,610 mi) as of 31 December 2021.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  <a:highlight>
                  <a:srgbClr val="202124"/>
                </a:highlight>
              </a:rPr>
              <a:t>On </a:t>
            </a:r>
            <a:r>
              <a:rPr b="1" lang="en" sz="1800">
                <a:solidFill>
                  <a:schemeClr val="dk1"/>
                </a:solidFill>
                <a:highlight>
                  <a:srgbClr val="202124"/>
                </a:highlight>
              </a:rPr>
              <a:t>16th April 1853</a:t>
            </a:r>
            <a:r>
              <a:rPr lang="en" sz="1800">
                <a:solidFill>
                  <a:schemeClr val="dk1"/>
                </a:solidFill>
                <a:highlight>
                  <a:srgbClr val="202124"/>
                </a:highlight>
              </a:rPr>
              <a:t>, the first passenger train ran between Bori Bunder (Bombay) and Thane, a distance of 34 km. Beginning from then Railways has become the most important mode of transportation.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 sz="1800">
                <a:solidFill>
                  <a:schemeClr val="dk1"/>
                </a:solidFill>
              </a:rPr>
              <a:t>We may not be able to analyse all of them at this point of time so we tried interpreting some parts from this vast pool.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14776" r="17224" t="0"/>
          <a:stretch/>
        </p:blipFill>
        <p:spPr>
          <a:xfrm>
            <a:off x="6597125" y="1541375"/>
            <a:ext cx="2260950" cy="22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idx="1" type="subTitle"/>
          </p:nvPr>
        </p:nvSpPr>
        <p:spPr>
          <a:xfrm>
            <a:off x="354902" y="1866487"/>
            <a:ext cx="8577900" cy="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.</a:t>
            </a:r>
            <a:endParaRPr sz="500"/>
          </a:p>
        </p:txBody>
      </p:sp>
      <p:sp>
        <p:nvSpPr>
          <p:cNvPr id="228" name="Google Shape;228;p32"/>
          <p:cNvSpPr txBox="1"/>
          <p:nvPr/>
        </p:nvSpPr>
        <p:spPr>
          <a:xfrm>
            <a:off x="2126133" y="4177621"/>
            <a:ext cx="51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2"/>
          <p:cNvSpPr txBox="1"/>
          <p:nvPr/>
        </p:nvSpPr>
        <p:spPr>
          <a:xfrm>
            <a:off x="152550" y="316025"/>
            <a:ext cx="360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 rotWithShape="1">
          <a:blip r:embed="rId3">
            <a:alphaModFix/>
          </a:blip>
          <a:srcRect b="0" l="0" r="50932" t="0"/>
          <a:stretch/>
        </p:blipFill>
        <p:spPr>
          <a:xfrm>
            <a:off x="3001656" y="463350"/>
            <a:ext cx="2772948" cy="218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57" y="463349"/>
            <a:ext cx="2626646" cy="420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 rotWithShape="1">
          <a:blip r:embed="rId3">
            <a:alphaModFix/>
          </a:blip>
          <a:srcRect b="0" l="50512" r="0" t="0"/>
          <a:stretch/>
        </p:blipFill>
        <p:spPr>
          <a:xfrm>
            <a:off x="3061003" y="2546407"/>
            <a:ext cx="2713613" cy="211804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 txBox="1"/>
          <p:nvPr/>
        </p:nvSpPr>
        <p:spPr>
          <a:xfrm>
            <a:off x="5839250" y="1118150"/>
            <a:ext cx="2993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Here in the plots of First_class, First_AC,Second_AC bar at ‘0’ represent non existence and bar at ‘1’ represents existence of that kind of coach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The histogram of distance  shows number of trains in that particular length of distance.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idx="1" type="subTitle"/>
          </p:nvPr>
        </p:nvSpPr>
        <p:spPr>
          <a:xfrm>
            <a:off x="387350" y="1840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.</a:t>
            </a:r>
            <a:endParaRPr sz="500"/>
          </a:p>
        </p:txBody>
      </p:sp>
      <p:sp>
        <p:nvSpPr>
          <p:cNvPr id="239" name="Google Shape;239;p33"/>
          <p:cNvSpPr txBox="1"/>
          <p:nvPr/>
        </p:nvSpPr>
        <p:spPr>
          <a:xfrm>
            <a:off x="2146750" y="4064675"/>
            <a:ext cx="5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 txBox="1"/>
          <p:nvPr/>
        </p:nvSpPr>
        <p:spPr>
          <a:xfrm>
            <a:off x="186350" y="347875"/>
            <a:ext cx="357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75" y="175750"/>
            <a:ext cx="82867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575" y="1067925"/>
            <a:ext cx="4842226" cy="38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/>
          <p:nvPr/>
        </p:nvSpPr>
        <p:spPr>
          <a:xfrm>
            <a:off x="6809838" y="1478450"/>
            <a:ext cx="605926" cy="4503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Comfortaa"/>
              </a:rPr>
              <a:t>10</a:t>
            </a:r>
          </a:p>
        </p:txBody>
      </p:sp>
      <p:sp>
        <p:nvSpPr>
          <p:cNvPr id="244" name="Google Shape;244;p33"/>
          <p:cNvSpPr txBox="1"/>
          <p:nvPr/>
        </p:nvSpPr>
        <p:spPr>
          <a:xfrm>
            <a:off x="5081800" y="2261150"/>
            <a:ext cx="4062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Here is a plot that shows total number of AC coaches in trains including all kinds of AC coaches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Total number of AC </a:t>
            </a:r>
            <a:r>
              <a:rPr lang="en">
                <a:solidFill>
                  <a:schemeClr val="dk1"/>
                </a:solidFill>
              </a:rPr>
              <a:t>coaches on x-axis and train names on y-axis.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From the plot we can say that most number of trains has 2 AC coaches.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idx="1" type="subTitle"/>
          </p:nvPr>
        </p:nvSpPr>
        <p:spPr>
          <a:xfrm>
            <a:off x="387350" y="1840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.</a:t>
            </a:r>
            <a:endParaRPr sz="500"/>
          </a:p>
        </p:txBody>
      </p:sp>
      <p:sp>
        <p:nvSpPr>
          <p:cNvPr id="250" name="Google Shape;250;p34"/>
          <p:cNvSpPr txBox="1"/>
          <p:nvPr/>
        </p:nvSpPr>
        <p:spPr>
          <a:xfrm>
            <a:off x="2146750" y="4064675"/>
            <a:ext cx="5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 txBox="1"/>
          <p:nvPr/>
        </p:nvSpPr>
        <p:spPr>
          <a:xfrm>
            <a:off x="186350" y="347875"/>
            <a:ext cx="357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52" name="Google Shape;252;p34"/>
          <p:cNvPicPr preferRelativeResize="0"/>
          <p:nvPr/>
        </p:nvPicPr>
        <p:blipFill rotWithShape="1">
          <a:blip r:embed="rId3">
            <a:alphaModFix/>
          </a:blip>
          <a:srcRect b="8867" l="0" r="15354" t="0"/>
          <a:stretch/>
        </p:blipFill>
        <p:spPr>
          <a:xfrm>
            <a:off x="554000" y="1105300"/>
            <a:ext cx="6950050" cy="13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4"/>
          <p:cNvSpPr txBox="1"/>
          <p:nvPr>
            <p:ph type="ctrTitle"/>
          </p:nvPr>
        </p:nvSpPr>
        <p:spPr>
          <a:xfrm>
            <a:off x="542375" y="43600"/>
            <a:ext cx="7955700" cy="10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Now we have calculated some values like time and velocity which will help in next part of the analysis.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Here is the part of code </a:t>
            </a:r>
            <a:r>
              <a:rPr lang="en" sz="1400"/>
              <a:t>finding</a:t>
            </a:r>
            <a:r>
              <a:rPr lang="en" sz="1400"/>
              <a:t> total time in hours </a:t>
            </a:r>
            <a:endParaRPr sz="1400"/>
          </a:p>
        </p:txBody>
      </p:sp>
      <p:sp>
        <p:nvSpPr>
          <p:cNvPr id="254" name="Google Shape;254;p34"/>
          <p:cNvSpPr txBox="1"/>
          <p:nvPr/>
        </p:nvSpPr>
        <p:spPr>
          <a:xfrm>
            <a:off x="542375" y="2459875"/>
            <a:ext cx="80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Here is the part of code finding velocity using Distance and total time calculated just before.</a:t>
            </a:r>
            <a:endParaRPr/>
          </a:p>
        </p:txBody>
      </p:sp>
      <p:pic>
        <p:nvPicPr>
          <p:cNvPr id="255" name="Google Shape;255;p34"/>
          <p:cNvPicPr preferRelativeResize="0"/>
          <p:nvPr/>
        </p:nvPicPr>
        <p:blipFill rotWithShape="1">
          <a:blip r:embed="rId4">
            <a:alphaModFix/>
          </a:blip>
          <a:srcRect b="5769" l="0" r="16324" t="1911"/>
          <a:stretch/>
        </p:blipFill>
        <p:spPr>
          <a:xfrm>
            <a:off x="565625" y="2860075"/>
            <a:ext cx="6950049" cy="21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idx="1" type="subTitle"/>
          </p:nvPr>
        </p:nvSpPr>
        <p:spPr>
          <a:xfrm>
            <a:off x="387350" y="1840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.</a:t>
            </a:r>
            <a:endParaRPr sz="500"/>
          </a:p>
        </p:txBody>
      </p:sp>
      <p:sp>
        <p:nvSpPr>
          <p:cNvPr id="261" name="Google Shape;261;p35"/>
          <p:cNvSpPr txBox="1"/>
          <p:nvPr/>
        </p:nvSpPr>
        <p:spPr>
          <a:xfrm>
            <a:off x="2146750" y="4064675"/>
            <a:ext cx="5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5"/>
          <p:cNvSpPr txBox="1"/>
          <p:nvPr/>
        </p:nvSpPr>
        <p:spPr>
          <a:xfrm>
            <a:off x="186350" y="347875"/>
            <a:ext cx="357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63" name="Google Shape;263;p35"/>
          <p:cNvPicPr preferRelativeResize="0"/>
          <p:nvPr/>
        </p:nvPicPr>
        <p:blipFill rotWithShape="1">
          <a:blip r:embed="rId3">
            <a:alphaModFix/>
          </a:blip>
          <a:srcRect b="0" l="0" r="0" t="5970"/>
          <a:stretch/>
        </p:blipFill>
        <p:spPr>
          <a:xfrm>
            <a:off x="280988" y="347874"/>
            <a:ext cx="8582025" cy="28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5"/>
          <p:cNvSpPr txBox="1"/>
          <p:nvPr/>
        </p:nvSpPr>
        <p:spPr>
          <a:xfrm>
            <a:off x="610250" y="3601925"/>
            <a:ext cx="737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Now we have this </a:t>
            </a:r>
            <a:r>
              <a:rPr lang="en" sz="1600">
                <a:solidFill>
                  <a:schemeClr val="dk1"/>
                </a:solidFill>
              </a:rPr>
              <a:t>total_time and velocity as extra columns which will be helpful to our upcoming  hypothesis.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idx="1" type="subTitle"/>
          </p:nvPr>
        </p:nvSpPr>
        <p:spPr>
          <a:xfrm>
            <a:off x="387350" y="1840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.</a:t>
            </a:r>
            <a:endParaRPr sz="500"/>
          </a:p>
        </p:txBody>
      </p:sp>
      <p:sp>
        <p:nvSpPr>
          <p:cNvPr id="270" name="Google Shape;270;p36"/>
          <p:cNvSpPr txBox="1"/>
          <p:nvPr/>
        </p:nvSpPr>
        <p:spPr>
          <a:xfrm>
            <a:off x="2146750" y="4064675"/>
            <a:ext cx="5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6"/>
          <p:cNvSpPr txBox="1"/>
          <p:nvPr/>
        </p:nvSpPr>
        <p:spPr>
          <a:xfrm>
            <a:off x="186350" y="347875"/>
            <a:ext cx="357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228850" y="163450"/>
            <a:ext cx="706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Char char="❏"/>
            </a:pPr>
            <a:r>
              <a:rPr lang="en" sz="22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Statistics</a:t>
            </a:r>
            <a:r>
              <a:rPr lang="en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/>
          </a:p>
        </p:txBody>
      </p:sp>
      <p:pic>
        <p:nvPicPr>
          <p:cNvPr id="273" name="Google Shape;273;p36"/>
          <p:cNvPicPr preferRelativeResize="0"/>
          <p:nvPr/>
        </p:nvPicPr>
        <p:blipFill rotWithShape="1">
          <a:blip r:embed="rId3">
            <a:alphaModFix/>
          </a:blip>
          <a:srcRect b="0" l="0" r="50062" t="0"/>
          <a:stretch/>
        </p:blipFill>
        <p:spPr>
          <a:xfrm>
            <a:off x="778100" y="818150"/>
            <a:ext cx="3526349" cy="39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6"/>
          <p:cNvSpPr txBox="1"/>
          <p:nvPr/>
        </p:nvSpPr>
        <p:spPr>
          <a:xfrm>
            <a:off x="4304450" y="1192700"/>
            <a:ext cx="48396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Now using the ‘describe’ function we have obtained various measures of central tendency and of dispersion.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We have </a:t>
            </a:r>
            <a:r>
              <a:rPr lang="en" sz="1600">
                <a:solidFill>
                  <a:schemeClr val="dk1"/>
                </a:solidFill>
              </a:rPr>
              <a:t>obtained</a:t>
            </a:r>
            <a:r>
              <a:rPr lang="en" sz="1600">
                <a:solidFill>
                  <a:schemeClr val="dk1"/>
                </a:solidFill>
              </a:rPr>
              <a:t> all those measures of Distance,Total time, Velocity.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We will use in the upcoming parts of the analysis.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Measures of central tendency and of dispersion of velocity are used to draw the probability distribution curve of it.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idx="1" type="subTitle"/>
          </p:nvPr>
        </p:nvSpPr>
        <p:spPr>
          <a:xfrm>
            <a:off x="387350" y="1840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.</a:t>
            </a:r>
            <a:endParaRPr sz="500"/>
          </a:p>
        </p:txBody>
      </p:sp>
      <p:sp>
        <p:nvSpPr>
          <p:cNvPr id="280" name="Google Shape;280;p37"/>
          <p:cNvSpPr txBox="1"/>
          <p:nvPr/>
        </p:nvSpPr>
        <p:spPr>
          <a:xfrm>
            <a:off x="2146750" y="4064675"/>
            <a:ext cx="5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"/>
          <p:cNvSpPr txBox="1"/>
          <p:nvPr/>
        </p:nvSpPr>
        <p:spPr>
          <a:xfrm>
            <a:off x="186350" y="347875"/>
            <a:ext cx="357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82" name="Google Shape;2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475" y="393150"/>
            <a:ext cx="8124350" cy="35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7"/>
          <p:cNvSpPr txBox="1"/>
          <p:nvPr/>
        </p:nvSpPr>
        <p:spPr>
          <a:xfrm>
            <a:off x="585475" y="4158000"/>
            <a:ext cx="807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Measures of central tendency and of dispersion of velocity are used to draw this density curve of velocity.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937175" y="404600"/>
            <a:ext cx="7628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Density Curve of Velocity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idx="1" type="subTitle"/>
          </p:nvPr>
        </p:nvSpPr>
        <p:spPr>
          <a:xfrm>
            <a:off x="623400" y="993925"/>
            <a:ext cx="8520600" cy="16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.</a:t>
            </a:r>
            <a:endParaRPr sz="1400"/>
          </a:p>
        </p:txBody>
      </p:sp>
      <p:sp>
        <p:nvSpPr>
          <p:cNvPr id="290" name="Google Shape;290;p38"/>
          <p:cNvSpPr txBox="1"/>
          <p:nvPr/>
        </p:nvSpPr>
        <p:spPr>
          <a:xfrm>
            <a:off x="2146750" y="4064675"/>
            <a:ext cx="5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8"/>
          <p:cNvSpPr txBox="1"/>
          <p:nvPr/>
        </p:nvSpPr>
        <p:spPr>
          <a:xfrm>
            <a:off x="186350" y="347875"/>
            <a:ext cx="357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2" name="Google Shape;292;p38"/>
          <p:cNvSpPr txBox="1"/>
          <p:nvPr/>
        </p:nvSpPr>
        <p:spPr>
          <a:xfrm>
            <a:off x="186350" y="298175"/>
            <a:ext cx="396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Char char="❏"/>
            </a:pPr>
            <a:r>
              <a:rPr lang="en" sz="22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Hypothesis Testing:</a:t>
            </a:r>
            <a:endParaRPr sz="2200" u="sng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3" name="Google Shape;293;p38"/>
          <p:cNvSpPr txBox="1"/>
          <p:nvPr/>
        </p:nvSpPr>
        <p:spPr>
          <a:xfrm>
            <a:off x="708175" y="821375"/>
            <a:ext cx="8224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 u="sng">
                <a:solidFill>
                  <a:schemeClr val="dk1"/>
                </a:solidFill>
              </a:rPr>
              <a:t>Our Hypothesis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b="1" lang="en" sz="1600">
                <a:solidFill>
                  <a:schemeClr val="dk1"/>
                </a:solidFill>
              </a:rPr>
              <a:t>The Velocity of Train having AC but not sleeper is higher than the mean velocity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Here is the code to obtain Distribution curve for train having AC but not sleeper.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4" name="Google Shape;294;p38"/>
          <p:cNvPicPr preferRelativeResize="0"/>
          <p:nvPr/>
        </p:nvPicPr>
        <p:blipFill rotWithShape="1">
          <a:blip r:embed="rId3">
            <a:alphaModFix/>
          </a:blip>
          <a:srcRect b="0" l="0" r="15547" t="0"/>
          <a:stretch/>
        </p:blipFill>
        <p:spPr>
          <a:xfrm>
            <a:off x="2807800" y="1990550"/>
            <a:ext cx="5541075" cy="29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500" y="3033700"/>
            <a:ext cx="149542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idx="1" type="subTitle"/>
          </p:nvPr>
        </p:nvSpPr>
        <p:spPr>
          <a:xfrm>
            <a:off x="186350" y="2436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.</a:t>
            </a:r>
            <a:endParaRPr sz="500"/>
          </a:p>
        </p:txBody>
      </p:sp>
      <p:sp>
        <p:nvSpPr>
          <p:cNvPr id="301" name="Google Shape;301;p39"/>
          <p:cNvSpPr txBox="1"/>
          <p:nvPr/>
        </p:nvSpPr>
        <p:spPr>
          <a:xfrm>
            <a:off x="2146750" y="4064675"/>
            <a:ext cx="5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 txBox="1"/>
          <p:nvPr/>
        </p:nvSpPr>
        <p:spPr>
          <a:xfrm>
            <a:off x="186350" y="347875"/>
            <a:ext cx="357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03" name="Google Shape;303;p39"/>
          <p:cNvPicPr preferRelativeResize="0"/>
          <p:nvPr/>
        </p:nvPicPr>
        <p:blipFill rotWithShape="1">
          <a:blip r:embed="rId3">
            <a:alphaModFix/>
          </a:blip>
          <a:srcRect b="0" l="8888" r="7253" t="0"/>
          <a:stretch/>
        </p:blipFill>
        <p:spPr>
          <a:xfrm>
            <a:off x="5636025" y="347875"/>
            <a:ext cx="2946700" cy="26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9"/>
          <p:cNvSpPr txBox="1"/>
          <p:nvPr/>
        </p:nvSpPr>
        <p:spPr>
          <a:xfrm>
            <a:off x="5198800" y="3080050"/>
            <a:ext cx="3945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Probability distribution curve where train has ac but not sleeper.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We </a:t>
            </a:r>
            <a:r>
              <a:rPr lang="en">
                <a:solidFill>
                  <a:schemeClr val="dk1"/>
                </a:solidFill>
              </a:rPr>
              <a:t>obtained</a:t>
            </a:r>
            <a:r>
              <a:rPr lang="en">
                <a:solidFill>
                  <a:schemeClr val="dk1"/>
                </a:solidFill>
              </a:rPr>
              <a:t> that H0 is rejected in favor of H1.This means that our hypothesis statement is true.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The Velocity of Train having AC but not sleeper is higher than the mean velocity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5" name="Google Shape;305;p39"/>
          <p:cNvPicPr preferRelativeResize="0"/>
          <p:nvPr/>
        </p:nvPicPr>
        <p:blipFill rotWithShape="1">
          <a:blip r:embed="rId4">
            <a:alphaModFix/>
          </a:blip>
          <a:srcRect b="0" l="0" r="30728" t="0"/>
          <a:stretch/>
        </p:blipFill>
        <p:spPr>
          <a:xfrm>
            <a:off x="238600" y="347875"/>
            <a:ext cx="4960199" cy="44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idx="1" type="subTitle"/>
          </p:nvPr>
        </p:nvSpPr>
        <p:spPr>
          <a:xfrm>
            <a:off x="387350" y="1840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.</a:t>
            </a:r>
            <a:endParaRPr sz="500"/>
          </a:p>
        </p:txBody>
      </p:sp>
      <p:sp>
        <p:nvSpPr>
          <p:cNvPr id="311" name="Google Shape;311;p40"/>
          <p:cNvSpPr txBox="1"/>
          <p:nvPr/>
        </p:nvSpPr>
        <p:spPr>
          <a:xfrm>
            <a:off x="428500" y="4064675"/>
            <a:ext cx="828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Here We have different zones like “NR”, “NWR”, “WR”, “CR”, “SR”, “SWR”, “KR” and many other zones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We are considering few zones(NR, NWR, WR, CR, SR) to analyse.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2" name="Google Shape;312;p40"/>
          <p:cNvSpPr txBox="1"/>
          <p:nvPr/>
        </p:nvSpPr>
        <p:spPr>
          <a:xfrm>
            <a:off x="186350" y="347875"/>
            <a:ext cx="357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3" name="Google Shape;313;p40"/>
          <p:cNvSpPr txBox="1"/>
          <p:nvPr/>
        </p:nvSpPr>
        <p:spPr>
          <a:xfrm>
            <a:off x="74525" y="273325"/>
            <a:ext cx="488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Char char="❏"/>
            </a:pPr>
            <a:r>
              <a:rPr lang="en" sz="22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Zone wise analysis</a:t>
            </a:r>
            <a:r>
              <a:rPr lang="en" sz="22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2200" u="sng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14" name="Google Shape;3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1540825"/>
            <a:ext cx="828675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0"/>
          <p:cNvSpPr txBox="1"/>
          <p:nvPr/>
        </p:nvSpPr>
        <p:spPr>
          <a:xfrm>
            <a:off x="536425" y="893250"/>
            <a:ext cx="746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For better understanding we did zone wise analysis and also did drop a “?” zone as a part of cleaning.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idx="1" type="subTitle"/>
          </p:nvPr>
        </p:nvSpPr>
        <p:spPr>
          <a:xfrm>
            <a:off x="387350" y="1840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.</a:t>
            </a:r>
            <a:endParaRPr sz="500"/>
          </a:p>
        </p:txBody>
      </p:sp>
      <p:sp>
        <p:nvSpPr>
          <p:cNvPr id="321" name="Google Shape;321;p41"/>
          <p:cNvSpPr txBox="1"/>
          <p:nvPr/>
        </p:nvSpPr>
        <p:spPr>
          <a:xfrm>
            <a:off x="2146750" y="4064675"/>
            <a:ext cx="5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1"/>
          <p:cNvSpPr txBox="1"/>
          <p:nvPr/>
        </p:nvSpPr>
        <p:spPr>
          <a:xfrm>
            <a:off x="186350" y="347875"/>
            <a:ext cx="357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23" name="Google Shape;32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975" y="1607768"/>
            <a:ext cx="1521775" cy="125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1"/>
          <p:cNvPicPr preferRelativeResize="0"/>
          <p:nvPr/>
        </p:nvPicPr>
        <p:blipFill rotWithShape="1">
          <a:blip r:embed="rId4">
            <a:alphaModFix/>
          </a:blip>
          <a:srcRect b="0" l="1748" r="0" t="0"/>
          <a:stretch/>
        </p:blipFill>
        <p:spPr>
          <a:xfrm>
            <a:off x="1962950" y="708975"/>
            <a:ext cx="7019526" cy="30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1"/>
          <p:cNvSpPr txBox="1"/>
          <p:nvPr/>
        </p:nvSpPr>
        <p:spPr>
          <a:xfrm>
            <a:off x="1963025" y="3965275"/>
            <a:ext cx="7019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Here is the code for </a:t>
            </a:r>
            <a:r>
              <a:rPr lang="en" sz="1600">
                <a:solidFill>
                  <a:schemeClr val="dk1"/>
                </a:solidFill>
              </a:rPr>
              <a:t>obtaining</a:t>
            </a:r>
            <a:r>
              <a:rPr lang="en" sz="1600">
                <a:solidFill>
                  <a:schemeClr val="dk1"/>
                </a:solidFill>
              </a:rPr>
              <a:t> distribution curve for velocity of trains in Zone “NR”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6" name="Google Shape;326;p41"/>
          <p:cNvSpPr txBox="1"/>
          <p:nvPr/>
        </p:nvSpPr>
        <p:spPr>
          <a:xfrm>
            <a:off x="74550" y="1987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Char char="❏"/>
            </a:pPr>
            <a:r>
              <a:rPr lang="en" sz="22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Zone NR: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931800" y="3527075"/>
            <a:ext cx="7429500" cy="14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86250" y="2813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2500">
              <a:solidFill>
                <a:srgbClr val="CCCC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811950" y="2571750"/>
            <a:ext cx="7520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AutoNum type="arabicPeriod"/>
            </a:pPr>
            <a:r>
              <a:rPr lang="en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collection </a:t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AutoNum type="arabicPeriod"/>
            </a:pPr>
            <a:r>
              <a:rPr lang="en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Preprocessing and Cleaning </a:t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AutoNum type="arabicPeriod"/>
            </a:pPr>
            <a:r>
              <a:rPr lang="en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Visualization </a:t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AutoNum type="arabicPeriod"/>
            </a:pPr>
            <a:r>
              <a:rPr lang="en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Statistics(Summary of statistics) </a:t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AutoNum type="arabicPeriod"/>
            </a:pPr>
            <a:r>
              <a:rPr lang="en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Hypothesis Testing</a:t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AutoNum type="arabicPeriod"/>
            </a:pPr>
            <a:r>
              <a:rPr lang="en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Prediction Testing(</a:t>
            </a: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Using Machine Learning Model</a:t>
            </a:r>
            <a:r>
              <a:rPr lang="en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86250" y="2048550"/>
            <a:ext cx="456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Tasks in the project</a:t>
            </a:r>
            <a:r>
              <a:rPr lang="en" sz="2200">
                <a:solidFill>
                  <a:schemeClr val="dk1"/>
                </a:solidFill>
              </a:rPr>
              <a:t>: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>
            <p:ph type="ctrTitle"/>
          </p:nvPr>
        </p:nvSpPr>
        <p:spPr>
          <a:xfrm>
            <a:off x="336000" y="769650"/>
            <a:ext cx="8621100" cy="15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Indian railway dataset (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https://www.kaggle.com/sripaadsrinivasan/indian-railways-dataset</a:t>
            </a:r>
            <a:r>
              <a:rPr lang="en" sz="1600"/>
              <a:t>) is available here.Initial goal is to identify task (that generates some meaningful insight) and prepare that dataset accordingly.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-99400" y="225125"/>
            <a:ext cx="3590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OUR PROJECT: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>
            <p:ph idx="1" type="subTitle"/>
          </p:nvPr>
        </p:nvSpPr>
        <p:spPr>
          <a:xfrm>
            <a:off x="387350" y="1840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.</a:t>
            </a:r>
            <a:endParaRPr sz="500"/>
          </a:p>
        </p:txBody>
      </p:sp>
      <p:sp>
        <p:nvSpPr>
          <p:cNvPr id="332" name="Google Shape;332;p42"/>
          <p:cNvSpPr txBox="1"/>
          <p:nvPr/>
        </p:nvSpPr>
        <p:spPr>
          <a:xfrm>
            <a:off x="2146750" y="4064675"/>
            <a:ext cx="5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186350" y="347875"/>
            <a:ext cx="357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34" name="Google Shape;3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444" y="667799"/>
            <a:ext cx="315218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438" y="667788"/>
            <a:ext cx="425767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2"/>
          <p:cNvSpPr txBox="1"/>
          <p:nvPr/>
        </p:nvSpPr>
        <p:spPr>
          <a:xfrm>
            <a:off x="608775" y="3601925"/>
            <a:ext cx="7504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Here is the distribution curve of velocity of trains in Zone “NR”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From </a:t>
            </a:r>
            <a:r>
              <a:rPr lang="en">
                <a:solidFill>
                  <a:schemeClr val="dk1"/>
                </a:solidFill>
              </a:rPr>
              <a:t>this</a:t>
            </a:r>
            <a:r>
              <a:rPr lang="en">
                <a:solidFill>
                  <a:schemeClr val="dk1"/>
                </a:solidFill>
              </a:rPr>
              <a:t> we can say that the more number of trains has velocity less than 100 km/h.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/>
          <p:nvPr>
            <p:ph type="ctrTitle"/>
          </p:nvPr>
        </p:nvSpPr>
        <p:spPr>
          <a:xfrm>
            <a:off x="6100156" y="2509625"/>
            <a:ext cx="2732100" cy="2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"/>
              <a:t>.</a:t>
            </a:r>
            <a:endParaRPr sz="100"/>
          </a:p>
        </p:txBody>
      </p:sp>
      <p:sp>
        <p:nvSpPr>
          <p:cNvPr id="342" name="Google Shape;342;p43"/>
          <p:cNvSpPr txBox="1"/>
          <p:nvPr>
            <p:ph idx="1" type="subTitle"/>
          </p:nvPr>
        </p:nvSpPr>
        <p:spPr>
          <a:xfrm flipH="1">
            <a:off x="8832325" y="3105975"/>
            <a:ext cx="1626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43" name="Google Shape;343;p43"/>
          <p:cNvPicPr preferRelativeResize="0"/>
          <p:nvPr/>
        </p:nvPicPr>
        <p:blipFill rotWithShape="1">
          <a:blip r:embed="rId3">
            <a:alphaModFix/>
          </a:blip>
          <a:srcRect b="0" l="0" r="35052" t="0"/>
          <a:stretch/>
        </p:blipFill>
        <p:spPr>
          <a:xfrm>
            <a:off x="361600" y="484525"/>
            <a:ext cx="4631776" cy="41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3"/>
          <p:cNvSpPr txBox="1"/>
          <p:nvPr/>
        </p:nvSpPr>
        <p:spPr>
          <a:xfrm>
            <a:off x="4993375" y="836975"/>
            <a:ext cx="4150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Measures of central tendency and of dispersion of velocity of trains in the zone “NR” are </a:t>
            </a:r>
            <a:r>
              <a:rPr lang="en" sz="1600">
                <a:solidFill>
                  <a:schemeClr val="dk1"/>
                </a:solidFill>
              </a:rPr>
              <a:t>obtained by using describe function.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From those we will calculate Z and then we get less than 1.65(critical).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So now we can not decide or conclude anything regarding this Zone “NR”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We can not show any results or conclude just by this analysis for Zone “NR”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>
            <p:ph type="ctrTitle"/>
          </p:nvPr>
        </p:nvSpPr>
        <p:spPr>
          <a:xfrm>
            <a:off x="6100156" y="2509625"/>
            <a:ext cx="2732100" cy="2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"/>
              <a:t>.</a:t>
            </a:r>
            <a:endParaRPr sz="100"/>
          </a:p>
        </p:txBody>
      </p:sp>
      <p:sp>
        <p:nvSpPr>
          <p:cNvPr id="350" name="Google Shape;350;p44"/>
          <p:cNvSpPr txBox="1"/>
          <p:nvPr>
            <p:ph idx="1" type="subTitle"/>
          </p:nvPr>
        </p:nvSpPr>
        <p:spPr>
          <a:xfrm flipH="1">
            <a:off x="8832325" y="3105975"/>
            <a:ext cx="1626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51" name="Google Shape;351;p44"/>
          <p:cNvSpPr txBox="1"/>
          <p:nvPr/>
        </p:nvSpPr>
        <p:spPr>
          <a:xfrm>
            <a:off x="111825" y="1588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Char char="❏"/>
            </a:pPr>
            <a:r>
              <a:rPr lang="en" sz="22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Zone NWR:</a:t>
            </a:r>
            <a:endParaRPr/>
          </a:p>
        </p:txBody>
      </p:sp>
      <p:pic>
        <p:nvPicPr>
          <p:cNvPr id="352" name="Google Shape;3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75" y="1535413"/>
            <a:ext cx="1827150" cy="12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4"/>
          <p:cNvPicPr preferRelativeResize="0"/>
          <p:nvPr/>
        </p:nvPicPr>
        <p:blipFill rotWithShape="1">
          <a:blip r:embed="rId4">
            <a:alphaModFix/>
          </a:blip>
          <a:srcRect b="0" l="0" r="32822" t="0"/>
          <a:stretch/>
        </p:blipFill>
        <p:spPr>
          <a:xfrm>
            <a:off x="2580675" y="682075"/>
            <a:ext cx="6109389" cy="29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4"/>
          <p:cNvSpPr txBox="1"/>
          <p:nvPr/>
        </p:nvSpPr>
        <p:spPr>
          <a:xfrm>
            <a:off x="1572000" y="4025350"/>
            <a:ext cx="7118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Here is the code for obtaining distribution curve for velocity of trains in Zone “NWR”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>
            <p:ph type="ctrTitle"/>
          </p:nvPr>
        </p:nvSpPr>
        <p:spPr>
          <a:xfrm>
            <a:off x="6100156" y="2509625"/>
            <a:ext cx="2732100" cy="2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"/>
              <a:t>.</a:t>
            </a:r>
            <a:endParaRPr sz="100"/>
          </a:p>
        </p:txBody>
      </p:sp>
      <p:sp>
        <p:nvSpPr>
          <p:cNvPr id="360" name="Google Shape;360;p45"/>
          <p:cNvSpPr txBox="1"/>
          <p:nvPr>
            <p:ph idx="1" type="subTitle"/>
          </p:nvPr>
        </p:nvSpPr>
        <p:spPr>
          <a:xfrm flipH="1">
            <a:off x="8832325" y="3105975"/>
            <a:ext cx="1626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61" name="Google Shape;361;p45"/>
          <p:cNvPicPr preferRelativeResize="0"/>
          <p:nvPr/>
        </p:nvPicPr>
        <p:blipFill rotWithShape="1">
          <a:blip r:embed="rId3">
            <a:alphaModFix/>
          </a:blip>
          <a:srcRect b="0" l="3725" r="0" t="0"/>
          <a:stretch/>
        </p:blipFill>
        <p:spPr>
          <a:xfrm>
            <a:off x="5319400" y="318475"/>
            <a:ext cx="2530505" cy="23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5"/>
          <p:cNvPicPr preferRelativeResize="0"/>
          <p:nvPr/>
        </p:nvPicPr>
        <p:blipFill rotWithShape="1">
          <a:blip r:embed="rId4">
            <a:alphaModFix/>
          </a:blip>
          <a:srcRect b="0" l="0" r="48132" t="0"/>
          <a:stretch/>
        </p:blipFill>
        <p:spPr>
          <a:xfrm>
            <a:off x="340800" y="318475"/>
            <a:ext cx="3734250" cy="447714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5"/>
          <p:cNvSpPr txBox="1"/>
          <p:nvPr/>
        </p:nvSpPr>
        <p:spPr>
          <a:xfrm>
            <a:off x="4025350" y="2623100"/>
            <a:ext cx="5118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Here is the </a:t>
            </a:r>
            <a:r>
              <a:rPr lang="en">
                <a:solidFill>
                  <a:schemeClr val="dk1"/>
                </a:solidFill>
              </a:rPr>
              <a:t>distribution curve of velocity of trains in Zone “NWR”.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600">
                <a:solidFill>
                  <a:schemeClr val="dk1"/>
                </a:solidFill>
              </a:rPr>
              <a:t>Measures of central tendency and of dispersion of velocity of trains in the zone “NWR” are obtained by using describe function.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Z obtained is greater than 1.65 so H0 is rejected in favour of H1.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So velocity of trains in Zone “NWR” is higher than the mean velocity.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>
            <p:ph type="ctrTitle"/>
          </p:nvPr>
        </p:nvSpPr>
        <p:spPr>
          <a:xfrm>
            <a:off x="6100156" y="2509625"/>
            <a:ext cx="2732100" cy="2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"/>
              <a:t>.</a:t>
            </a:r>
            <a:endParaRPr sz="100"/>
          </a:p>
        </p:txBody>
      </p:sp>
      <p:sp>
        <p:nvSpPr>
          <p:cNvPr id="369" name="Google Shape;369;p46"/>
          <p:cNvSpPr txBox="1"/>
          <p:nvPr>
            <p:ph idx="1" type="subTitle"/>
          </p:nvPr>
        </p:nvSpPr>
        <p:spPr>
          <a:xfrm flipH="1">
            <a:off x="8832325" y="3105975"/>
            <a:ext cx="1626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70" name="Google Shape;370;p46"/>
          <p:cNvSpPr txBox="1"/>
          <p:nvPr/>
        </p:nvSpPr>
        <p:spPr>
          <a:xfrm>
            <a:off x="149075" y="111800"/>
            <a:ext cx="232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Char char="❏"/>
            </a:pPr>
            <a:r>
              <a:rPr lang="en" sz="22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Zone WR:</a:t>
            </a:r>
            <a:endParaRPr/>
          </a:p>
        </p:txBody>
      </p:sp>
      <p:pic>
        <p:nvPicPr>
          <p:cNvPr id="371" name="Google Shape;3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75" y="1109450"/>
            <a:ext cx="19431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6"/>
          <p:cNvPicPr preferRelativeResize="0"/>
          <p:nvPr/>
        </p:nvPicPr>
        <p:blipFill rotWithShape="1">
          <a:blip r:embed="rId4">
            <a:alphaModFix/>
          </a:blip>
          <a:srcRect b="0" l="0" r="33752" t="0"/>
          <a:stretch/>
        </p:blipFill>
        <p:spPr>
          <a:xfrm>
            <a:off x="2801775" y="441700"/>
            <a:ext cx="5833263" cy="2898402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6"/>
          <p:cNvSpPr txBox="1"/>
          <p:nvPr/>
        </p:nvSpPr>
        <p:spPr>
          <a:xfrm>
            <a:off x="1143000" y="3626775"/>
            <a:ext cx="7492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Here is the code for obtaining distribution curve for velocity of trains in Zone “WR”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>
            <p:ph type="ctrTitle"/>
          </p:nvPr>
        </p:nvSpPr>
        <p:spPr>
          <a:xfrm>
            <a:off x="6100156" y="2509625"/>
            <a:ext cx="2732100" cy="2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"/>
              <a:t>.</a:t>
            </a:r>
            <a:endParaRPr sz="100"/>
          </a:p>
        </p:txBody>
      </p:sp>
      <p:sp>
        <p:nvSpPr>
          <p:cNvPr id="379" name="Google Shape;379;p47"/>
          <p:cNvSpPr txBox="1"/>
          <p:nvPr>
            <p:ph idx="1" type="subTitle"/>
          </p:nvPr>
        </p:nvSpPr>
        <p:spPr>
          <a:xfrm flipH="1">
            <a:off x="8832325" y="3105975"/>
            <a:ext cx="1626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80" name="Google Shape;3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95356" cy="3352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1568" y="152400"/>
            <a:ext cx="2529281" cy="22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7"/>
          <p:cNvSpPr txBox="1"/>
          <p:nvPr/>
        </p:nvSpPr>
        <p:spPr>
          <a:xfrm>
            <a:off x="555450" y="3504800"/>
            <a:ext cx="8175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Here is the distribution curve of velocity of trains in Zone “WR”.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Measures of central tendency and of dispersion of velocity of trains in the zone “WR” are obtained by using describe function.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Z obtained is less than 1.65 so H0 is not rejected.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So we can not conclude anything about this zone with this kind of analysis.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type="ctrTitle"/>
          </p:nvPr>
        </p:nvSpPr>
        <p:spPr>
          <a:xfrm>
            <a:off x="6100156" y="2509625"/>
            <a:ext cx="2732100" cy="2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"/>
              <a:t>.</a:t>
            </a:r>
            <a:endParaRPr sz="100"/>
          </a:p>
        </p:txBody>
      </p:sp>
      <p:sp>
        <p:nvSpPr>
          <p:cNvPr id="388" name="Google Shape;388;p48"/>
          <p:cNvSpPr txBox="1"/>
          <p:nvPr>
            <p:ph idx="1" type="subTitle"/>
          </p:nvPr>
        </p:nvSpPr>
        <p:spPr>
          <a:xfrm flipH="1">
            <a:off x="8832325" y="3105975"/>
            <a:ext cx="1626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9" name="Google Shape;389;p48"/>
          <p:cNvSpPr txBox="1"/>
          <p:nvPr/>
        </p:nvSpPr>
        <p:spPr>
          <a:xfrm>
            <a:off x="252900" y="2733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Char char="❏"/>
            </a:pPr>
            <a:r>
              <a:rPr lang="en" sz="22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Zone CR:</a:t>
            </a:r>
            <a:endParaRPr/>
          </a:p>
        </p:txBody>
      </p:sp>
      <p:pic>
        <p:nvPicPr>
          <p:cNvPr id="390" name="Google Shape;3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950" y="1474913"/>
            <a:ext cx="1723900" cy="13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8"/>
          <p:cNvPicPr preferRelativeResize="0"/>
          <p:nvPr/>
        </p:nvPicPr>
        <p:blipFill rotWithShape="1">
          <a:blip r:embed="rId4">
            <a:alphaModFix/>
          </a:blip>
          <a:srcRect b="0" l="0" r="26051" t="0"/>
          <a:stretch/>
        </p:blipFill>
        <p:spPr>
          <a:xfrm>
            <a:off x="2764800" y="889713"/>
            <a:ext cx="6067450" cy="250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8"/>
          <p:cNvSpPr txBox="1"/>
          <p:nvPr/>
        </p:nvSpPr>
        <p:spPr>
          <a:xfrm>
            <a:off x="1379075" y="3739600"/>
            <a:ext cx="7181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Here is the code for obtaining distribution curve for velocity of trains in Zone “CR”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9"/>
          <p:cNvSpPr txBox="1"/>
          <p:nvPr>
            <p:ph type="ctrTitle"/>
          </p:nvPr>
        </p:nvSpPr>
        <p:spPr>
          <a:xfrm>
            <a:off x="6100156" y="2509625"/>
            <a:ext cx="2732100" cy="2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"/>
              <a:t>.</a:t>
            </a:r>
            <a:endParaRPr sz="100"/>
          </a:p>
        </p:txBody>
      </p:sp>
      <p:sp>
        <p:nvSpPr>
          <p:cNvPr id="398" name="Google Shape;398;p49"/>
          <p:cNvSpPr txBox="1"/>
          <p:nvPr>
            <p:ph idx="1" type="subTitle"/>
          </p:nvPr>
        </p:nvSpPr>
        <p:spPr>
          <a:xfrm flipH="1">
            <a:off x="8832325" y="3105975"/>
            <a:ext cx="1626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99" name="Google Shape;39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875" y="345600"/>
            <a:ext cx="2732100" cy="2399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9"/>
          <p:cNvPicPr preferRelativeResize="0"/>
          <p:nvPr/>
        </p:nvPicPr>
        <p:blipFill rotWithShape="1">
          <a:blip r:embed="rId4">
            <a:alphaModFix/>
          </a:blip>
          <a:srcRect b="0" l="0" r="37803" t="0"/>
          <a:stretch/>
        </p:blipFill>
        <p:spPr>
          <a:xfrm>
            <a:off x="341175" y="345600"/>
            <a:ext cx="4839600" cy="453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9"/>
          <p:cNvSpPr txBox="1"/>
          <p:nvPr/>
        </p:nvSpPr>
        <p:spPr>
          <a:xfrm>
            <a:off x="5180775" y="2571750"/>
            <a:ext cx="39633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600">
                <a:solidFill>
                  <a:schemeClr val="dk1"/>
                </a:solidFill>
              </a:rPr>
              <a:t>Measures of central tendency and of dispersion of velocity of trains in the zone “CR” are obtained by using describe function.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Z obtained is greater than 1.65 so H0 is rejected in favour of H1.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So velocity of trains in Zone “CR” is higher than the mean velocity.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0"/>
          <p:cNvSpPr txBox="1"/>
          <p:nvPr>
            <p:ph type="ctrTitle"/>
          </p:nvPr>
        </p:nvSpPr>
        <p:spPr>
          <a:xfrm>
            <a:off x="6100156" y="2509625"/>
            <a:ext cx="2732100" cy="2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"/>
              <a:t>.</a:t>
            </a:r>
            <a:endParaRPr sz="100"/>
          </a:p>
        </p:txBody>
      </p:sp>
      <p:sp>
        <p:nvSpPr>
          <p:cNvPr id="407" name="Google Shape;407;p50"/>
          <p:cNvSpPr txBox="1"/>
          <p:nvPr>
            <p:ph idx="1" type="subTitle"/>
          </p:nvPr>
        </p:nvSpPr>
        <p:spPr>
          <a:xfrm flipH="1">
            <a:off x="8832325" y="3105975"/>
            <a:ext cx="1626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08" name="Google Shape;408;p50"/>
          <p:cNvSpPr txBox="1"/>
          <p:nvPr/>
        </p:nvSpPr>
        <p:spPr>
          <a:xfrm>
            <a:off x="0" y="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Char char="❏"/>
            </a:pPr>
            <a:r>
              <a:rPr lang="en" sz="22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Zone SR:</a:t>
            </a:r>
            <a:endParaRPr/>
          </a:p>
        </p:txBody>
      </p:sp>
      <p:pic>
        <p:nvPicPr>
          <p:cNvPr id="409" name="Google Shape;4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25" y="1188150"/>
            <a:ext cx="1787400" cy="14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0"/>
          <p:cNvPicPr preferRelativeResize="0"/>
          <p:nvPr/>
        </p:nvPicPr>
        <p:blipFill rotWithShape="1">
          <a:blip r:embed="rId4">
            <a:alphaModFix/>
          </a:blip>
          <a:srcRect b="0" l="0" r="29656" t="0"/>
          <a:stretch/>
        </p:blipFill>
        <p:spPr>
          <a:xfrm>
            <a:off x="2424900" y="523200"/>
            <a:ext cx="6407425" cy="28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0"/>
          <p:cNvSpPr txBox="1"/>
          <p:nvPr/>
        </p:nvSpPr>
        <p:spPr>
          <a:xfrm>
            <a:off x="1205125" y="3726175"/>
            <a:ext cx="619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Here is the code for obtaining distribution curve for velocity of trains in Zone “SR”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"/>
          <p:cNvSpPr txBox="1"/>
          <p:nvPr>
            <p:ph idx="4294967295" type="ctrTitle"/>
          </p:nvPr>
        </p:nvSpPr>
        <p:spPr>
          <a:xfrm>
            <a:off x="6100156" y="2509625"/>
            <a:ext cx="2732100" cy="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"/>
              <a:t>.</a:t>
            </a:r>
            <a:endParaRPr sz="100"/>
          </a:p>
        </p:txBody>
      </p:sp>
      <p:sp>
        <p:nvSpPr>
          <p:cNvPr id="417" name="Google Shape;417;p51"/>
          <p:cNvSpPr txBox="1"/>
          <p:nvPr>
            <p:ph idx="4294967295" type="subTitle"/>
          </p:nvPr>
        </p:nvSpPr>
        <p:spPr>
          <a:xfrm flipH="1">
            <a:off x="8832325" y="3105975"/>
            <a:ext cx="1626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418" name="Google Shape;41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826" y="327200"/>
            <a:ext cx="2732100" cy="241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1"/>
          <p:cNvPicPr preferRelativeResize="0"/>
          <p:nvPr/>
        </p:nvPicPr>
        <p:blipFill rotWithShape="1">
          <a:blip r:embed="rId4">
            <a:alphaModFix/>
          </a:blip>
          <a:srcRect b="0" l="0" r="43458" t="0"/>
          <a:stretch/>
        </p:blipFill>
        <p:spPr>
          <a:xfrm>
            <a:off x="295025" y="327200"/>
            <a:ext cx="4388800" cy="448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1"/>
          <p:cNvSpPr txBox="1"/>
          <p:nvPr/>
        </p:nvSpPr>
        <p:spPr>
          <a:xfrm>
            <a:off x="4683824" y="2797025"/>
            <a:ext cx="44601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600">
                <a:solidFill>
                  <a:schemeClr val="dk1"/>
                </a:solidFill>
              </a:rPr>
              <a:t>Measures of central tendency and of dispersion of velocity of trains in the zone “SR” are obtained by using describe function.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Z obtained is greater than 1.65 so H0 is rejected in favour of H1.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So velocity of trains in Zone “SR” is higher than the mean velocity.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857250" y="1862250"/>
            <a:ext cx="7429500" cy="14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49575" y="-222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2500">
              <a:solidFill>
                <a:srgbClr val="CCCC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96150" y="3145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Char char="❏"/>
            </a:pPr>
            <a:r>
              <a:rPr lang="en" sz="22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collection</a:t>
            </a:r>
            <a:r>
              <a:rPr lang="en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1057025" y="3281250"/>
            <a:ext cx="6583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★"/>
            </a:pPr>
            <a:r>
              <a:rPr lang="en" sz="1500">
                <a:solidFill>
                  <a:schemeClr val="dk1"/>
                </a:solidFill>
              </a:rPr>
              <a:t>Data collected from: 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https://www.kaggle.com/sripaadsrinivasan/indian-railways-dataset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★"/>
            </a:pPr>
            <a:r>
              <a:rPr lang="en" sz="1500">
                <a:solidFill>
                  <a:schemeClr val="dk1"/>
                </a:solidFill>
              </a:rPr>
              <a:t>Data collected(file): Trains.json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★"/>
            </a:pPr>
            <a:r>
              <a:rPr lang="en" sz="1500">
                <a:solidFill>
                  <a:schemeClr val="dk1"/>
                </a:solidFill>
              </a:rPr>
              <a:t>In this we have imported json, csv and pandas library as pd.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812" y="809187"/>
            <a:ext cx="8524379" cy="23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2"/>
          <p:cNvSpPr txBox="1"/>
          <p:nvPr>
            <p:ph type="ctrTitle"/>
          </p:nvPr>
        </p:nvSpPr>
        <p:spPr>
          <a:xfrm>
            <a:off x="780975" y="2167350"/>
            <a:ext cx="7429500" cy="19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40"/>
              <a:buChar char="●"/>
            </a:pPr>
            <a:r>
              <a:rPr lang="en" sz="1540">
                <a:solidFill>
                  <a:srgbClr val="FFFFFF"/>
                </a:solidFill>
              </a:rPr>
              <a:t>We did a prediction interpreting Distance travelled by a train and the kinds of coaches (classes) in that train</a:t>
            </a:r>
            <a:r>
              <a:rPr lang="en" sz="1540">
                <a:solidFill>
                  <a:srgbClr val="FFFFFF"/>
                </a:solidFill>
              </a:rPr>
              <a:t> </a:t>
            </a:r>
            <a:endParaRPr sz="154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40">
              <a:solidFill>
                <a:srgbClr val="FFFFFF"/>
              </a:solidFill>
            </a:endParaRPr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40"/>
              <a:buChar char="●"/>
            </a:pPr>
            <a:r>
              <a:rPr lang="en" sz="1540">
                <a:solidFill>
                  <a:srgbClr val="FFFFFF"/>
                </a:solidFill>
              </a:rPr>
              <a:t>We used linear regression in </a:t>
            </a:r>
            <a:r>
              <a:rPr lang="en" sz="1540">
                <a:solidFill>
                  <a:srgbClr val="FFFFFF"/>
                </a:solidFill>
              </a:rPr>
              <a:t>multiple</a:t>
            </a:r>
            <a:r>
              <a:rPr lang="en" sz="1540">
                <a:solidFill>
                  <a:srgbClr val="FFFFFF"/>
                </a:solidFill>
              </a:rPr>
              <a:t> ways to draw the final output instead of classifiers.</a:t>
            </a:r>
            <a:endParaRPr sz="154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4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40">
              <a:solidFill>
                <a:srgbClr val="FFFFFF"/>
              </a:solidFill>
            </a:endParaRPr>
          </a:p>
        </p:txBody>
      </p:sp>
      <p:sp>
        <p:nvSpPr>
          <p:cNvPr id="426" name="Google Shape;426;p52"/>
          <p:cNvSpPr txBox="1"/>
          <p:nvPr>
            <p:ph idx="1" type="subTitle"/>
          </p:nvPr>
        </p:nvSpPr>
        <p:spPr>
          <a:xfrm>
            <a:off x="780975" y="552025"/>
            <a:ext cx="6934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So far we have already done task 1 to 5, now we are here with task 6 that is prediction</a:t>
            </a:r>
            <a:r>
              <a:rPr lang="en" sz="1600">
                <a:solidFill>
                  <a:srgbClr val="CCCCCC"/>
                </a:solidFill>
              </a:rPr>
              <a:t> 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427" name="Google Shape;427;p52"/>
          <p:cNvSpPr txBox="1"/>
          <p:nvPr/>
        </p:nvSpPr>
        <p:spPr>
          <a:xfrm>
            <a:off x="293150" y="1450788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Char char="❏"/>
            </a:pPr>
            <a:r>
              <a:rPr lang="en" sz="22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Prediction Task</a:t>
            </a:r>
            <a:r>
              <a:rPr lang="en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53"/>
          <p:cNvPicPr preferRelativeResize="0"/>
          <p:nvPr/>
        </p:nvPicPr>
        <p:blipFill rotWithShape="1">
          <a:blip r:embed="rId3">
            <a:alphaModFix/>
          </a:blip>
          <a:srcRect b="8413" l="10588" r="32359" t="19860"/>
          <a:stretch/>
        </p:blipFill>
        <p:spPr>
          <a:xfrm>
            <a:off x="185250" y="861900"/>
            <a:ext cx="4718500" cy="34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3"/>
          <p:cNvSpPr txBox="1"/>
          <p:nvPr/>
        </p:nvSpPr>
        <p:spPr>
          <a:xfrm>
            <a:off x="4947350" y="1652800"/>
            <a:ext cx="419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Just like we did previously we have imported numpy, pandas, csv using import function.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By using the shape function we got the number of rows and columns in the data.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54"/>
          <p:cNvPicPr preferRelativeResize="0"/>
          <p:nvPr/>
        </p:nvPicPr>
        <p:blipFill rotWithShape="1">
          <a:blip r:embed="rId3">
            <a:alphaModFix/>
          </a:blip>
          <a:srcRect b="0" l="18843" r="27669" t="18646"/>
          <a:stretch/>
        </p:blipFill>
        <p:spPr>
          <a:xfrm>
            <a:off x="217950" y="612625"/>
            <a:ext cx="4609523" cy="38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4"/>
          <p:cNvSpPr txBox="1"/>
          <p:nvPr/>
        </p:nvSpPr>
        <p:spPr>
          <a:xfrm>
            <a:off x="4827475" y="509250"/>
            <a:ext cx="41967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By using “df.head()” we got the starting 5 rows of the data with 23 columns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Columns are just like the ones we had previously.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Those are,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1.Third_AC,Chair_car, First_class, sleeper -&gt; 0 - doesn’t exist ,1 - exist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                                                                                      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2. Arrival(time-24hrs format), From_station_code, Train_name, Zone, Duration_m (in minutes), From_station_name, Number(train number), Departure(time-24hrs format).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55"/>
          <p:cNvPicPr preferRelativeResize="0"/>
          <p:nvPr/>
        </p:nvPicPr>
        <p:blipFill rotWithShape="1">
          <a:blip r:embed="rId3">
            <a:alphaModFix/>
          </a:blip>
          <a:srcRect b="0" l="15357" r="23458" t="19237"/>
          <a:stretch/>
        </p:blipFill>
        <p:spPr>
          <a:xfrm>
            <a:off x="246150" y="549212"/>
            <a:ext cx="4976423" cy="351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5"/>
          <p:cNvPicPr preferRelativeResize="0"/>
          <p:nvPr/>
        </p:nvPicPr>
        <p:blipFill rotWithShape="1">
          <a:blip r:embed="rId4">
            <a:alphaModFix/>
          </a:blip>
          <a:srcRect b="13880" l="14496" r="23205" t="53726"/>
          <a:stretch/>
        </p:blipFill>
        <p:spPr>
          <a:xfrm>
            <a:off x="246150" y="3207536"/>
            <a:ext cx="4976423" cy="138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5"/>
          <p:cNvPicPr preferRelativeResize="0"/>
          <p:nvPr/>
        </p:nvPicPr>
        <p:blipFill rotWithShape="1">
          <a:blip r:embed="rId4">
            <a:alphaModFix/>
          </a:blip>
          <a:srcRect b="75641" l="14496" r="23205" t="19612"/>
          <a:stretch/>
        </p:blipFill>
        <p:spPr>
          <a:xfrm>
            <a:off x="246150" y="3004363"/>
            <a:ext cx="4976423" cy="20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5"/>
          <p:cNvSpPr txBox="1"/>
          <p:nvPr/>
        </p:nvSpPr>
        <p:spPr>
          <a:xfrm>
            <a:off x="5133300" y="1494300"/>
            <a:ext cx="40107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Just by using “df ” we got all the 5208 rows and 24 columns of the data.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Next to this we got rid of null values using drop function.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Then we have </a:t>
            </a:r>
            <a:r>
              <a:rPr lang="en" sz="1600">
                <a:solidFill>
                  <a:schemeClr val="dk1"/>
                </a:solidFill>
              </a:rPr>
              <a:t>checked</a:t>
            </a:r>
            <a:r>
              <a:rPr lang="en" sz="1600">
                <a:solidFill>
                  <a:schemeClr val="dk1"/>
                </a:solidFill>
              </a:rPr>
              <a:t> the number of rows and columns again after dropping.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56"/>
          <p:cNvPicPr preferRelativeResize="0"/>
          <p:nvPr/>
        </p:nvPicPr>
        <p:blipFill rotWithShape="1">
          <a:blip r:embed="rId3">
            <a:alphaModFix/>
          </a:blip>
          <a:srcRect b="0" l="0" r="16415" t="0"/>
          <a:stretch/>
        </p:blipFill>
        <p:spPr>
          <a:xfrm>
            <a:off x="152375" y="641650"/>
            <a:ext cx="5290176" cy="363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6"/>
          <p:cNvSpPr txBox="1"/>
          <p:nvPr/>
        </p:nvSpPr>
        <p:spPr>
          <a:xfrm>
            <a:off x="5442550" y="1565600"/>
            <a:ext cx="3701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By using correlation function(“df.corr()”) we have </a:t>
            </a:r>
            <a:r>
              <a:rPr lang="en" sz="1600">
                <a:solidFill>
                  <a:schemeClr val="dk1"/>
                </a:solidFill>
              </a:rPr>
              <a:t>correlated</a:t>
            </a:r>
            <a:r>
              <a:rPr lang="en" sz="1600">
                <a:solidFill>
                  <a:schemeClr val="dk1"/>
                </a:solidFill>
              </a:rPr>
              <a:t> distance and kinds of coaches.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57"/>
          <p:cNvPicPr preferRelativeResize="0"/>
          <p:nvPr/>
        </p:nvPicPr>
        <p:blipFill rotWithShape="1">
          <a:blip r:embed="rId3">
            <a:alphaModFix/>
          </a:blip>
          <a:srcRect b="31297" l="15387" r="17003" t="19998"/>
          <a:stretch/>
        </p:blipFill>
        <p:spPr>
          <a:xfrm>
            <a:off x="70650" y="1343912"/>
            <a:ext cx="5704352" cy="22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7"/>
          <p:cNvSpPr txBox="1"/>
          <p:nvPr/>
        </p:nvSpPr>
        <p:spPr>
          <a:xfrm>
            <a:off x="5651400" y="1435275"/>
            <a:ext cx="3492600" cy="2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★"/>
            </a:pPr>
            <a:r>
              <a:rPr lang="en" sz="1540">
                <a:solidFill>
                  <a:schemeClr val="dk1"/>
                </a:solidFill>
              </a:rPr>
              <a:t>We used 80% data for training and 20% data for testing of the model.</a:t>
            </a:r>
            <a:endParaRPr sz="154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0">
              <a:solidFill>
                <a:schemeClr val="dk1"/>
              </a:solidFill>
            </a:endParaRPr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★"/>
            </a:pPr>
            <a:r>
              <a:rPr lang="en" sz="1440">
                <a:solidFill>
                  <a:schemeClr val="dk1"/>
                </a:solidFill>
              </a:rPr>
              <a:t>We defined features using variable X and distance by using Y which are our variables for linear regression Curve.</a:t>
            </a:r>
            <a:endParaRPr sz="14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238" y="3734395"/>
            <a:ext cx="45339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8"/>
          <p:cNvSpPr txBox="1"/>
          <p:nvPr/>
        </p:nvSpPr>
        <p:spPr>
          <a:xfrm>
            <a:off x="915450" y="1897538"/>
            <a:ext cx="7313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In statistics, linear regression is a linear approach for modelling the relationship between a scalar response and one or more explanatory variables (also known as dependent and independent variables)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By using the fit </a:t>
            </a:r>
            <a:r>
              <a:rPr lang="en">
                <a:solidFill>
                  <a:schemeClr val="dk1"/>
                </a:solidFill>
              </a:rPr>
              <a:t>function</a:t>
            </a:r>
            <a:r>
              <a:rPr lang="en">
                <a:solidFill>
                  <a:schemeClr val="dk1"/>
                </a:solidFill>
              </a:rPr>
              <a:t> we got the equation mentioned below </a:t>
            </a:r>
            <a:r>
              <a:rPr lang="en">
                <a:solidFill>
                  <a:schemeClr val="dk1"/>
                </a:solidFill>
              </a:rPr>
              <a:t>with features first ac, sleeper, third ac, second ac, chair car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We are predicting distance in our model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From this above code</a:t>
            </a:r>
            <a:r>
              <a:rPr lang="en">
                <a:solidFill>
                  <a:schemeClr val="dk1"/>
                </a:solidFill>
              </a:rPr>
              <a:t> for linear regression, we get equation coefficient.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66" name="Google Shape;46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6650"/>
            <a:ext cx="8839201" cy="1367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59"/>
          <p:cNvPicPr preferRelativeResize="0"/>
          <p:nvPr/>
        </p:nvPicPr>
        <p:blipFill rotWithShape="1">
          <a:blip r:embed="rId3">
            <a:alphaModFix/>
          </a:blip>
          <a:srcRect b="56162" l="14070" r="18215" t="22463"/>
          <a:stretch/>
        </p:blipFill>
        <p:spPr>
          <a:xfrm>
            <a:off x="301975" y="965937"/>
            <a:ext cx="4892850" cy="977774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9"/>
          <p:cNvSpPr txBox="1"/>
          <p:nvPr/>
        </p:nvSpPr>
        <p:spPr>
          <a:xfrm>
            <a:off x="5602250" y="1039175"/>
            <a:ext cx="3362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By using linear regression, we </a:t>
            </a:r>
            <a:r>
              <a:rPr lang="en">
                <a:solidFill>
                  <a:schemeClr val="dk1"/>
                </a:solidFill>
              </a:rPr>
              <a:t>obtained</a:t>
            </a:r>
            <a:r>
              <a:rPr lang="en">
                <a:solidFill>
                  <a:schemeClr val="dk1"/>
                </a:solidFill>
              </a:rPr>
              <a:t> the line equation mentioned before and we got the intercept value 166.82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3" name="Google Shape;473;p59"/>
          <p:cNvSpPr txBox="1"/>
          <p:nvPr/>
        </p:nvSpPr>
        <p:spPr>
          <a:xfrm>
            <a:off x="5628300" y="3889000"/>
            <a:ext cx="312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For o</a:t>
            </a:r>
            <a:r>
              <a:rPr lang="en">
                <a:solidFill>
                  <a:schemeClr val="dk1"/>
                </a:solidFill>
              </a:rPr>
              <a:t>ur </a:t>
            </a:r>
            <a:r>
              <a:rPr lang="en">
                <a:solidFill>
                  <a:schemeClr val="dk1"/>
                </a:solidFill>
              </a:rPr>
              <a:t>model R^2 value comes out to be 0.65 for the test data.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74" name="Google Shape;474;p59"/>
          <p:cNvPicPr preferRelativeResize="0"/>
          <p:nvPr/>
        </p:nvPicPr>
        <p:blipFill rotWithShape="1">
          <a:blip r:embed="rId4">
            <a:alphaModFix/>
          </a:blip>
          <a:srcRect b="0" l="-867" r="0" t="0"/>
          <a:stretch/>
        </p:blipFill>
        <p:spPr>
          <a:xfrm>
            <a:off x="200450" y="2991561"/>
            <a:ext cx="509587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59"/>
          <p:cNvSpPr txBox="1"/>
          <p:nvPr/>
        </p:nvSpPr>
        <p:spPr>
          <a:xfrm>
            <a:off x="5824200" y="2204950"/>
            <a:ext cx="2735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202124"/>
                </a:highlight>
              </a:rPr>
              <a:t>R-squared (R2) is a statistical measure that represents the proportion of the variance for a dependent variable that's explained by an independent variable or variables in a regression model.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0"/>
          <p:cNvSpPr txBox="1"/>
          <p:nvPr/>
        </p:nvSpPr>
        <p:spPr>
          <a:xfrm>
            <a:off x="403200" y="272425"/>
            <a:ext cx="2375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fortaa"/>
              <a:buChar char="❏"/>
            </a:pPr>
            <a:r>
              <a:rPr b="1" lang="en" sz="19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Conclusion</a:t>
            </a:r>
            <a:r>
              <a:rPr b="1"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b="1"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81" name="Google Shape;481;p60"/>
          <p:cNvSpPr txBox="1"/>
          <p:nvPr/>
        </p:nvSpPr>
        <p:spPr>
          <a:xfrm>
            <a:off x="1623700" y="1231400"/>
            <a:ext cx="63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2" name="Google Shape;482;p60"/>
          <p:cNvSpPr txBox="1"/>
          <p:nvPr/>
        </p:nvSpPr>
        <p:spPr>
          <a:xfrm>
            <a:off x="1002550" y="851275"/>
            <a:ext cx="7290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b="1" lang="en" sz="1800">
                <a:solidFill>
                  <a:schemeClr val="dk1"/>
                </a:solidFill>
              </a:rPr>
              <a:t>The Velocity of Train having AC but not sleeper is higher than the mean velocity.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b="1" lang="en" sz="1800">
                <a:solidFill>
                  <a:schemeClr val="dk1"/>
                </a:solidFill>
              </a:rPr>
              <a:t>The velocities of trains in zones “SR”, “CR”, “NWR” are higher than the mean velocity.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b="1" lang="en" sz="1800">
                <a:solidFill>
                  <a:schemeClr val="dk1"/>
                </a:solidFill>
              </a:rPr>
              <a:t>To analyse the Zones “WR”, “NR” we don’t have enough data so we can not conclude about the trains velocity in the zones.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b="1" lang="en" sz="1800">
                <a:solidFill>
                  <a:schemeClr val="dk1"/>
                </a:solidFill>
              </a:rPr>
              <a:t>IN PREDICTION, we can predict the distance travelled by a train if we have data regarding the classes of coaches in it with 0.65 as R-square value.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1"/>
          <p:cNvSpPr txBox="1"/>
          <p:nvPr>
            <p:ph type="ctrTitle"/>
          </p:nvPr>
        </p:nvSpPr>
        <p:spPr>
          <a:xfrm>
            <a:off x="2458700" y="983400"/>
            <a:ext cx="5091900" cy="27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Lakshya agarwal  (Team Leader)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Deepanshu Sharma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Divya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</a:endParaRPr>
          </a:p>
        </p:txBody>
      </p:sp>
      <p:sp>
        <p:nvSpPr>
          <p:cNvPr id="488" name="Google Shape;488;p61"/>
          <p:cNvSpPr txBox="1"/>
          <p:nvPr>
            <p:ph idx="1" type="subTitle"/>
          </p:nvPr>
        </p:nvSpPr>
        <p:spPr>
          <a:xfrm>
            <a:off x="249575" y="-222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2500">
              <a:solidFill>
                <a:srgbClr val="CCCC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9" name="Google Shape;489;p61"/>
          <p:cNvSpPr txBox="1"/>
          <p:nvPr/>
        </p:nvSpPr>
        <p:spPr>
          <a:xfrm>
            <a:off x="1383950" y="490800"/>
            <a:ext cx="474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TEAM MEMBERS</a:t>
            </a: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:</a:t>
            </a:r>
            <a:endParaRPr b="1" sz="2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955325" y="2821200"/>
            <a:ext cx="7429500" cy="14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49575" y="-222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CCC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sz="2500">
              <a:solidFill>
                <a:srgbClr val="CCCC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08975" y="272425"/>
            <a:ext cx="576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"/>
              <a:buChar char="❏"/>
            </a:pPr>
            <a:r>
              <a:rPr lang="en" sz="22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Preprocessing and Cleaning</a:t>
            </a:r>
            <a:r>
              <a:rPr lang="en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13" y="1019943"/>
            <a:ext cx="8617776" cy="107823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249575" y="2247950"/>
            <a:ext cx="8162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n" sz="1800">
                <a:solidFill>
                  <a:schemeClr val="dk1"/>
                </a:solidFill>
              </a:rPr>
              <a:t>Capitalising the 1st letter of each column name as a part of cleaning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n" sz="1800">
                <a:solidFill>
                  <a:schemeClr val="dk1"/>
                </a:solidFill>
              </a:rPr>
              <a:t>Dropping:  1.Type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2.type.1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3.Coordinates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4.Classes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n" sz="1800">
                <a:solidFill>
                  <a:schemeClr val="dk1"/>
                </a:solidFill>
              </a:rPr>
              <a:t>We dropped the above columns as which are of no use in this project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★"/>
            </a:pPr>
            <a:r>
              <a:rPr lang="en" sz="1800">
                <a:solidFill>
                  <a:schemeClr val="dk1"/>
                </a:solidFill>
              </a:rPr>
              <a:t>For this we used “df.drop(“Column_name”)” command.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2"/>
          <p:cNvSpPr txBox="1"/>
          <p:nvPr>
            <p:ph type="ctrTitle"/>
          </p:nvPr>
        </p:nvSpPr>
        <p:spPr>
          <a:xfrm>
            <a:off x="6100156" y="2509625"/>
            <a:ext cx="2732100" cy="2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"/>
              <a:t>.</a:t>
            </a:r>
            <a:endParaRPr sz="100"/>
          </a:p>
        </p:txBody>
      </p:sp>
      <p:sp>
        <p:nvSpPr>
          <p:cNvPr id="495" name="Google Shape;495;p62"/>
          <p:cNvSpPr txBox="1"/>
          <p:nvPr>
            <p:ph idx="1" type="subTitle"/>
          </p:nvPr>
        </p:nvSpPr>
        <p:spPr>
          <a:xfrm flipH="1">
            <a:off x="8832325" y="3105975"/>
            <a:ext cx="1626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96" name="Google Shape;496;p62"/>
          <p:cNvSpPr/>
          <p:nvPr/>
        </p:nvSpPr>
        <p:spPr>
          <a:xfrm>
            <a:off x="1353863" y="1844024"/>
            <a:ext cx="6436274" cy="1173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FFF"/>
                    </a:gs>
                    <a:gs pos="100000">
                      <a:srgbClr val="BEBEBE"/>
                    </a:gs>
                  </a:gsLst>
                  <a:lin ang="5400012" scaled="0"/>
                </a:gradFill>
                <a:latin typeface="Caveat"/>
              </a:rPr>
              <a:t>THANK YOU!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248700" y="3340025"/>
            <a:ext cx="88953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“</a:t>
            </a:r>
            <a:r>
              <a:rPr lang="en" sz="1600">
                <a:solidFill>
                  <a:schemeClr val="dk1"/>
                </a:solidFill>
              </a:rPr>
              <a:t>d</a:t>
            </a:r>
            <a:r>
              <a:rPr lang="en" sz="1600">
                <a:solidFill>
                  <a:schemeClr val="dk1"/>
                </a:solidFill>
              </a:rPr>
              <a:t>f.head()” is used to show starting five rows of the data.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lang="en" sz="1600">
                <a:solidFill>
                  <a:schemeClr val="dk1"/>
                </a:solidFill>
              </a:rPr>
              <a:t>Columns we have now are: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1.Third_AC,Chair_car, First_class, sleeper -&gt; 0 - doesn’t exist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                                                                 1 - exist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2.Arrival(time-24hrs format), From_station_code, Train_name, Zone, Duration_m (in minutes), From_station_name, Number(train number), Departure(time-24hrs format).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0">
              <a:solidFill>
                <a:schemeClr val="dk1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25" y="169025"/>
            <a:ext cx="8394526" cy="30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872" r="0" t="0"/>
          <a:stretch/>
        </p:blipFill>
        <p:spPr>
          <a:xfrm>
            <a:off x="217613" y="254600"/>
            <a:ext cx="8705875" cy="3252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260900" y="3626725"/>
            <a:ext cx="86193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68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"/>
              <a:buChar char="★"/>
            </a:pPr>
            <a:r>
              <a:rPr lang="en" sz="1390">
                <a:solidFill>
                  <a:schemeClr val="dk1"/>
                </a:solidFill>
              </a:rPr>
              <a:t>Columns we have now are:</a:t>
            </a:r>
            <a:endParaRPr sz="139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90">
                <a:solidFill>
                  <a:schemeClr val="dk1"/>
                </a:solidFill>
              </a:rPr>
              <a:t>  1.Second_AC, First_AC, sleeper -&gt; 0 - doesn’t exist</a:t>
            </a:r>
            <a:endParaRPr sz="139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90">
                <a:solidFill>
                  <a:schemeClr val="dk1"/>
                </a:solidFill>
              </a:rPr>
              <a:t>                                                            1 - exist</a:t>
            </a:r>
            <a:endParaRPr sz="139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90">
                <a:solidFill>
                  <a:schemeClr val="dk1"/>
                </a:solidFill>
              </a:rPr>
              <a:t>  2.Duration_m (in minutes), From_station_name, Number(train number), Departure(time-24hrs format),Return_train, To_station_code, To_station_name, Duration_h(in hours),Distance(in km).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5345975" y="1336375"/>
            <a:ext cx="3754200" cy="27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>
                <a:solidFill>
                  <a:schemeClr val="dk1"/>
                </a:solidFill>
              </a:rPr>
              <a:t>Info </a:t>
            </a:r>
            <a:r>
              <a:rPr lang="en" sz="1400">
                <a:solidFill>
                  <a:schemeClr val="dk1"/>
                </a:solidFill>
              </a:rPr>
              <a:t>about all the columns is obtained by using the command “</a:t>
            </a:r>
            <a:r>
              <a:rPr lang="en" sz="1400" u="sng">
                <a:solidFill>
                  <a:schemeClr val="dk1"/>
                </a:solidFill>
              </a:rPr>
              <a:t>df.info()</a:t>
            </a:r>
            <a:r>
              <a:rPr lang="en" sz="1400">
                <a:solidFill>
                  <a:schemeClr val="dk1"/>
                </a:solidFill>
              </a:rPr>
              <a:t>”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>
                <a:solidFill>
                  <a:schemeClr val="dk1"/>
                </a:solidFill>
              </a:rPr>
              <a:t>We have 19 different columns showing the count of non-null data and the data type in the respective columns.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>
                <a:solidFill>
                  <a:schemeClr val="dk1"/>
                </a:solidFill>
              </a:rPr>
              <a:t>From this we can conclude that there are some NULL values in the data which will hinder our analysis.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31356" t="0"/>
          <a:stretch/>
        </p:blipFill>
        <p:spPr>
          <a:xfrm>
            <a:off x="420425" y="330688"/>
            <a:ext cx="4766675" cy="44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50000" t="1922"/>
          <a:stretch/>
        </p:blipFill>
        <p:spPr>
          <a:xfrm>
            <a:off x="597975" y="457675"/>
            <a:ext cx="4240401" cy="41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5214300" y="1482775"/>
            <a:ext cx="3618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In order to get rid of the NULL values we used “</a:t>
            </a:r>
            <a:r>
              <a:rPr lang="en" u="sng">
                <a:solidFill>
                  <a:schemeClr val="dk1"/>
                </a:solidFill>
              </a:rPr>
              <a:t>df.dropna()</a:t>
            </a:r>
            <a:r>
              <a:rPr lang="en">
                <a:solidFill>
                  <a:schemeClr val="dk1"/>
                </a:solidFill>
              </a:rPr>
              <a:t>” command.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We have used “</a:t>
            </a:r>
            <a:r>
              <a:rPr lang="en" u="sng">
                <a:solidFill>
                  <a:schemeClr val="dk1"/>
                </a:solidFill>
              </a:rPr>
              <a:t>df.info()</a:t>
            </a:r>
            <a:r>
              <a:rPr lang="en">
                <a:solidFill>
                  <a:schemeClr val="dk1"/>
                </a:solidFill>
              </a:rPr>
              <a:t>” command again to make sure whether we got rid of all NULL values in the data.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>
                <a:solidFill>
                  <a:schemeClr val="dk1"/>
                </a:solidFill>
              </a:rPr>
              <a:t>With the </a:t>
            </a:r>
            <a:r>
              <a:rPr lang="en">
                <a:solidFill>
                  <a:schemeClr val="dk1"/>
                </a:solidFill>
              </a:rPr>
              <a:t>obtained</a:t>
            </a:r>
            <a:r>
              <a:rPr lang="en">
                <a:solidFill>
                  <a:schemeClr val="dk1"/>
                </a:solidFill>
              </a:rPr>
              <a:t> info it is evident that we got rid of all the NULL data.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