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3"/>
    <p:sldId id="262" r:id="rId4"/>
    <p:sldId id="266" r:id="rId5"/>
    <p:sldId id="261" r:id="rId6"/>
    <p:sldId id="263" r:id="rId7"/>
    <p:sldId id="264" r:id="rId8"/>
    <p:sldId id="265" r:id="rId9"/>
    <p:sldId id="272" r:id="rId10"/>
    <p:sldId id="27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14" y="333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Chemwood</a:t>
            </a:r>
            <a:r>
              <a:rPr lang="en-US" sz="8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8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US" sz="8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Ltd.</a:t>
            </a:r>
            <a:endParaRPr lang="en-US" sz="8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868" y="1986320"/>
            <a:ext cx="3804234" cy="3804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26" y="1797328"/>
            <a:ext cx="3993226" cy="3993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27" y="1882679"/>
            <a:ext cx="3840813" cy="3822523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5660"/>
            <a:ext cx="8596668" cy="709683"/>
          </a:xfrm>
        </p:spPr>
        <p:txBody>
          <a:bodyPr>
            <a:noAutofit/>
          </a:bodyPr>
          <a:lstStyle/>
          <a:p>
            <a:r>
              <a:rPr lang="en-US" sz="43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 Diagrams</a:t>
            </a:r>
            <a:endParaRPr lang="en-US" sz="43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9419" t="16681" r="1821" b="11354"/>
          <a:stretch>
            <a:fillRect/>
          </a:stretch>
        </p:blipFill>
        <p:spPr bwMode="auto">
          <a:xfrm>
            <a:off x="410492" y="1120140"/>
            <a:ext cx="9047408" cy="532160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208" y="227463"/>
            <a:ext cx="8596668" cy="76882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Normalization process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208" y="1381006"/>
            <a:ext cx="5572227" cy="3880773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4400" b="1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1 NF (1</a:t>
            </a:r>
            <a:r>
              <a:rPr lang="en-US" sz="4400" b="1" baseline="30000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st</a:t>
            </a:r>
            <a:r>
              <a:rPr lang="en-US" sz="4400" b="1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 Normal Form)</a:t>
            </a:r>
            <a:endParaRPr lang="en-US" sz="4400" b="1" dirty="0">
              <a:solidFill>
                <a:srgbClr val="0000CC">
                  <a:lumMod val="75000"/>
                </a:srgbClr>
              </a:solidFill>
              <a:latin typeface="Footlight MT Light" panose="0204060206030A020304" pitchFamily="18" charset="0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sz="4400" b="1" dirty="0">
              <a:solidFill>
                <a:srgbClr val="0000CC">
                  <a:lumMod val="75000"/>
                </a:srgbClr>
              </a:solidFill>
              <a:latin typeface="Footlight MT Light" panose="0204060206030A020304" pitchFamily="18" charset="0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sz="4400" b="1" dirty="0">
              <a:solidFill>
                <a:srgbClr val="0000CC">
                  <a:lumMod val="75000"/>
                </a:srgbClr>
              </a:solidFill>
              <a:latin typeface="Footlight MT Light" panose="0204060206030A020304" pitchFamily="18" charset="0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4400" b="1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2 NF (2</a:t>
            </a:r>
            <a:r>
              <a:rPr lang="en-US" sz="4400" b="1" baseline="30000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nd</a:t>
            </a:r>
            <a:r>
              <a:rPr lang="en-US" sz="4400" b="1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 Normal Form)</a:t>
            </a:r>
            <a:endParaRPr lang="en-US" sz="4400" b="1" dirty="0">
              <a:solidFill>
                <a:srgbClr val="0000CC">
                  <a:lumMod val="75000"/>
                </a:srgbClr>
              </a:solidFill>
              <a:latin typeface="Footlight MT Light" panose="0204060206030A020304" pitchFamily="18" charset="0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sz="4400" b="1" dirty="0">
              <a:solidFill>
                <a:srgbClr val="0000CC">
                  <a:lumMod val="75000"/>
                </a:srgbClr>
              </a:solidFill>
              <a:latin typeface="Footlight MT Light" panose="0204060206030A020304" pitchFamily="18" charset="0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sz="3200" b="1" dirty="0">
              <a:solidFill>
                <a:srgbClr val="0000CC">
                  <a:lumMod val="75000"/>
                </a:srgbClr>
              </a:solidFill>
              <a:latin typeface="Footlight MT Light" panose="0204060206030A020304" pitchFamily="18" charset="0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4400" b="1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3 NF (3</a:t>
            </a:r>
            <a:r>
              <a:rPr lang="en-US" sz="4400" b="1" baseline="30000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rd</a:t>
            </a:r>
            <a:r>
              <a:rPr lang="en-US" sz="4400" b="1" dirty="0">
                <a:solidFill>
                  <a:srgbClr val="0000CC">
                    <a:lumMod val="75000"/>
                  </a:srgbClr>
                </a:solidFill>
                <a:latin typeface="Footlight MT Light" panose="0204060206030A020304" pitchFamily="18" charset="0"/>
              </a:rPr>
              <a:t> Normal Form)</a:t>
            </a:r>
            <a:endParaRPr lang="en-US" sz="4400" b="1" dirty="0">
              <a:solidFill>
                <a:srgbClr val="0000CC">
                  <a:lumMod val="75000"/>
                </a:srgbClr>
              </a:solidFill>
              <a:latin typeface="Footlight MT Light" panose="0204060206030A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29" y="2201101"/>
            <a:ext cx="5572227" cy="847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9" y="3868612"/>
            <a:ext cx="5572227" cy="542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9" y="5261779"/>
            <a:ext cx="5578323" cy="54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307" y="4219273"/>
            <a:ext cx="1030313" cy="1042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307" y="2688934"/>
            <a:ext cx="1030313" cy="1042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307" y="1158595"/>
            <a:ext cx="1030313" cy="1042506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27463"/>
            <a:ext cx="8739621" cy="1320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Tool we used to create &amp; design Database</a:t>
            </a:r>
            <a:endParaRPr lang="en-US" sz="4400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2597" y="2022596"/>
            <a:ext cx="7401185" cy="963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01" y="2811439"/>
            <a:ext cx="5121084" cy="2692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14:shred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2054"/>
            <a:ext cx="8596668" cy="91894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Queries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3"/>
            <a:ext cx="8596668" cy="221093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Database.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tables.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to the database.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77334" y="3560975"/>
          <a:ext cx="3600118" cy="153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1" imgW="1381125" imgH="504825" progId="Package">
                  <p:embed/>
                </p:oleObj>
              </mc:Choice>
              <mc:Fallback>
                <p:oleObj name="Packager Shell Object" showAsIcon="1" r:id="rId1" imgW="1381125" imgH="504825" progId="Package">
                  <p:embed/>
                  <p:pic>
                    <p:nvPicPr>
                      <p:cNvPr id="0" name="Picture 20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7334" y="3560975"/>
                        <a:ext cx="3600118" cy="1539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14:shred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746" y="2329219"/>
            <a:ext cx="8596668" cy="1320800"/>
          </a:xfrm>
        </p:spPr>
        <p:txBody>
          <a:bodyPr/>
          <a:lstStyle/>
          <a:p>
            <a:r>
              <a:rPr lang="en-US" sz="8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8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3"/>
            <a:ext cx="8596668" cy="1082722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Chemwood</a:t>
            </a:r>
            <a:r>
              <a:rPr lang="en-US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6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US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Ltd.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8596668" cy="504967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Limited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Supplies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Manpower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Wood Item.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Machinery.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Wingdings" panose="05000000000000000000" pitchFamily="2" charset="2"/>
              <a:buChar char="§"/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Dining furniture.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Wingdings" panose="05000000000000000000" pitchFamily="2" charset="2"/>
              <a:buChar char="§"/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Restaurant furniture. 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Wingdings" panose="05000000000000000000" pitchFamily="2" charset="2"/>
              <a:buChar char="§"/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Baby furniture.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Outdoor furniture.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Bedroom furniture.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Gift items.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0">
              <a:buNone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Click="0">
        <p15:prstTrans prst="curtains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4883"/>
            <a:ext cx="8596668" cy="127379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Product Manufacturing Process </a:t>
            </a:r>
            <a:endParaRPr lang="en-US" sz="4800" dirty="0">
              <a:solidFill>
                <a:schemeClr val="accent4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1695" y="1392072"/>
            <a:ext cx="8147713" cy="4812348"/>
            <a:chOff x="0" y="0"/>
            <a:chExt cx="6747147" cy="7196274"/>
          </a:xfrm>
        </p:grpSpPr>
        <p:sp>
          <p:nvSpPr>
            <p:cNvPr id="5" name="Rectangle 4"/>
            <p:cNvSpPr/>
            <p:nvPr/>
          </p:nvSpPr>
          <p:spPr>
            <a:xfrm>
              <a:off x="297485" y="78092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485" y="106591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485" y="135242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485" y="163741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485" y="192239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485" y="220891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485" y="249389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485" y="278041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485" y="306565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7485" y="335216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7485" y="363715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485" y="392214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7485" y="420865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485" y="4493641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Shape 168"/>
            <p:cNvSpPr/>
            <p:nvPr/>
          </p:nvSpPr>
          <p:spPr>
            <a:xfrm>
              <a:off x="0" y="7620"/>
              <a:ext cx="1950720" cy="952500"/>
            </a:xfrm>
            <a:custGeom>
              <a:avLst/>
              <a:gdLst/>
              <a:ahLst/>
              <a:cxnLst/>
              <a:rect l="0" t="0" r="0" b="0"/>
              <a:pathLst>
                <a:path w="1950720" h="952500">
                  <a:moveTo>
                    <a:pt x="0" y="952500"/>
                  </a:moveTo>
                  <a:lnTo>
                    <a:pt x="1950720" y="952500"/>
                  </a:lnTo>
                  <a:lnTo>
                    <a:pt x="195072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037" y="179324"/>
              <a:ext cx="2283325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Purchase of wood </a:t>
              </a:r>
              <a:endPara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66741" y="481075"/>
              <a:ext cx="294467" cy="5285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883" y="481076"/>
              <a:ext cx="1847639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Timber Market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0617" y="481076"/>
              <a:ext cx="92124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19" y="481076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Shape 173"/>
            <p:cNvSpPr/>
            <p:nvPr/>
          </p:nvSpPr>
          <p:spPr>
            <a:xfrm>
              <a:off x="2400300" y="0"/>
              <a:ext cx="1744980" cy="967740"/>
            </a:xfrm>
            <a:custGeom>
              <a:avLst/>
              <a:gdLst/>
              <a:ahLst/>
              <a:cxnLst/>
              <a:rect l="0" t="0" r="0" b="0"/>
              <a:pathLst>
                <a:path w="1744980" h="967740">
                  <a:moveTo>
                    <a:pt x="0" y="967740"/>
                  </a:moveTo>
                  <a:lnTo>
                    <a:pt x="1744980" y="967740"/>
                  </a:lnTo>
                  <a:lnTo>
                    <a:pt x="174498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9619" y="179324"/>
              <a:ext cx="2020941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Wood comes to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45003" y="481076"/>
              <a:ext cx="871373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factory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02101" y="481076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Shape 178"/>
            <p:cNvSpPr/>
            <p:nvPr/>
          </p:nvSpPr>
          <p:spPr>
            <a:xfrm>
              <a:off x="4625340" y="30480"/>
              <a:ext cx="1714500" cy="937260"/>
            </a:xfrm>
            <a:custGeom>
              <a:avLst/>
              <a:gdLst/>
              <a:ahLst/>
              <a:cxnLst/>
              <a:rect l="0" t="0" r="0" b="0"/>
              <a:pathLst>
                <a:path w="1714500" h="937260">
                  <a:moveTo>
                    <a:pt x="0" y="937260"/>
                  </a:moveTo>
                  <a:lnTo>
                    <a:pt x="1714500" y="937260"/>
                  </a:lnTo>
                  <a:lnTo>
                    <a:pt x="17145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01158" y="194564"/>
              <a:ext cx="818470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Wood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1326" y="496316"/>
              <a:ext cx="122892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seasoning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4870" y="496316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Shape 183"/>
            <p:cNvSpPr/>
            <p:nvPr/>
          </p:nvSpPr>
          <p:spPr>
            <a:xfrm>
              <a:off x="4640580" y="1897380"/>
              <a:ext cx="1752600" cy="1240355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83810" y="1996313"/>
              <a:ext cx="1221625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Furniture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28362" y="2298065"/>
              <a:ext cx="1634508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designing on </a:t>
              </a:r>
              <a:endPara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58769" y="2695413"/>
              <a:ext cx="593786" cy="3096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CAD </a:t>
              </a:r>
              <a:endPara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66562" y="2599817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2392680" y="1897380"/>
              <a:ext cx="1752600" cy="1240355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35047" y="2092325"/>
              <a:ext cx="2020941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Wood comes to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71851" y="2391029"/>
              <a:ext cx="1057748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machine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67633" y="2391029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Shape 194"/>
            <p:cNvSpPr/>
            <p:nvPr/>
          </p:nvSpPr>
          <p:spPr>
            <a:xfrm>
              <a:off x="152400" y="1882140"/>
              <a:ext cx="1752600" cy="1255595"/>
            </a:xfrm>
            <a:custGeom>
              <a:avLst/>
              <a:gdLst/>
              <a:ahLst/>
              <a:cxnLst/>
              <a:rect l="0" t="0" r="0" b="0"/>
              <a:pathLst>
                <a:path w="1752600" h="1013460">
                  <a:moveTo>
                    <a:pt x="0" y="1013460"/>
                  </a:moveTo>
                  <a:lnTo>
                    <a:pt x="1752600" y="101346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0533" y="1982597"/>
              <a:ext cx="2006347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Wood comes at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2338" y="2282825"/>
              <a:ext cx="1017007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sharper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1241" y="2584577"/>
              <a:ext cx="1057748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machine</a:t>
              </a:r>
              <a:endPara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26718" y="2584577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Shape 200"/>
            <p:cNvSpPr/>
            <p:nvPr/>
          </p:nvSpPr>
          <p:spPr>
            <a:xfrm>
              <a:off x="152400" y="3840480"/>
              <a:ext cx="1752600" cy="1227402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5417" y="3939667"/>
              <a:ext cx="1432323" cy="3096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Carpenters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3289" y="4241420"/>
              <a:ext cx="212948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shape wood into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76149" y="4543171"/>
              <a:ext cx="2070195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furniture’s parts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34007" y="4543171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Shape 206"/>
            <p:cNvSpPr/>
            <p:nvPr/>
          </p:nvSpPr>
          <p:spPr>
            <a:xfrm>
              <a:off x="2392680" y="3832860"/>
              <a:ext cx="1752600" cy="1227655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07615" y="3932047"/>
              <a:ext cx="2093301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Furniture comes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66695" y="4233799"/>
              <a:ext cx="1403744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 molding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71851" y="4535551"/>
              <a:ext cx="1057748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machine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67633" y="4535551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Shape 212"/>
            <p:cNvSpPr/>
            <p:nvPr/>
          </p:nvSpPr>
          <p:spPr>
            <a:xfrm>
              <a:off x="4640580" y="3843527"/>
              <a:ext cx="1752600" cy="1216987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4562" y="3942715"/>
              <a:ext cx="1432323" cy="3096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Carpenters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39970" y="4244468"/>
              <a:ext cx="1869530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assembled the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02098" y="4544695"/>
              <a:ext cx="1106394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furniture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34202" y="4544695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2" name="Picture 6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169156" y="6372352"/>
              <a:ext cx="454152" cy="140208"/>
            </a:xfrm>
            <a:prstGeom prst="rect">
              <a:avLst/>
            </a:prstGeom>
          </p:spPr>
        </p:pic>
        <p:sp>
          <p:nvSpPr>
            <p:cNvPr id="63" name="Shape 218"/>
            <p:cNvSpPr/>
            <p:nvPr/>
          </p:nvSpPr>
          <p:spPr>
            <a:xfrm>
              <a:off x="4172712" y="6374893"/>
              <a:ext cx="449580" cy="137160"/>
            </a:xfrm>
            <a:custGeom>
              <a:avLst/>
              <a:gdLst/>
              <a:ahLst/>
              <a:cxnLst/>
              <a:rect l="0" t="0" r="0" b="0"/>
              <a:pathLst>
                <a:path w="449580" h="137160">
                  <a:moveTo>
                    <a:pt x="449580" y="102870"/>
                  </a:moveTo>
                  <a:lnTo>
                    <a:pt x="68580" y="102870"/>
                  </a:lnTo>
                  <a:lnTo>
                    <a:pt x="68580" y="137160"/>
                  </a:lnTo>
                  <a:lnTo>
                    <a:pt x="0" y="68580"/>
                  </a:lnTo>
                  <a:lnTo>
                    <a:pt x="68580" y="0"/>
                  </a:lnTo>
                  <a:lnTo>
                    <a:pt x="68580" y="34289"/>
                  </a:lnTo>
                  <a:lnTo>
                    <a:pt x="449580" y="34289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220"/>
            <p:cNvSpPr/>
            <p:nvPr/>
          </p:nvSpPr>
          <p:spPr>
            <a:xfrm>
              <a:off x="182880" y="5900927"/>
              <a:ext cx="1752600" cy="1295347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7485" y="6000496"/>
              <a:ext cx="209330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Furniture comes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4457" y="6300724"/>
              <a:ext cx="1677074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 inspection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2537" y="6602476"/>
              <a:ext cx="1934290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before finishing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86763" y="6602476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Shape 226"/>
            <p:cNvSpPr/>
            <p:nvPr/>
          </p:nvSpPr>
          <p:spPr>
            <a:xfrm>
              <a:off x="2392680" y="5900929"/>
              <a:ext cx="1752600" cy="1295345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29179" y="6000496"/>
              <a:ext cx="1237131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Grind the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52395" y="6300724"/>
              <a:ext cx="170930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furniture and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5903" y="6602476"/>
              <a:ext cx="1976551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paint and polish</a:t>
              </a:r>
              <a:endPara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13581" y="6602476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Shape 232"/>
            <p:cNvSpPr/>
            <p:nvPr/>
          </p:nvSpPr>
          <p:spPr>
            <a:xfrm>
              <a:off x="4640580" y="5896356"/>
              <a:ext cx="1752600" cy="1299918"/>
            </a:xfrm>
            <a:custGeom>
              <a:avLst/>
              <a:gdLst/>
              <a:ahLst/>
              <a:cxnLst/>
              <a:rect l="0" t="0" r="0" b="0"/>
              <a:pathLst>
                <a:path w="1752600" h="998220">
                  <a:moveTo>
                    <a:pt x="0" y="998220"/>
                  </a:moveTo>
                  <a:lnTo>
                    <a:pt x="1752600" y="998220"/>
                  </a:lnTo>
                  <a:lnTo>
                    <a:pt x="17526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18634" y="6090412"/>
              <a:ext cx="1928513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Furniture store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58486" y="6390640"/>
              <a:ext cx="954679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at store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876290" y="6390640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78" name="Picture 7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47164" y="443992"/>
              <a:ext cx="454152" cy="143256"/>
            </a:xfrm>
            <a:prstGeom prst="rect">
              <a:avLst/>
            </a:prstGeom>
          </p:spPr>
        </p:pic>
        <p:sp>
          <p:nvSpPr>
            <p:cNvPr id="79" name="Shape 237"/>
            <p:cNvSpPr/>
            <p:nvPr/>
          </p:nvSpPr>
          <p:spPr>
            <a:xfrm>
              <a:off x="1950720" y="449580"/>
              <a:ext cx="449580" cy="137161"/>
            </a:xfrm>
            <a:custGeom>
              <a:avLst/>
              <a:gdLst/>
              <a:ahLst/>
              <a:cxnLst/>
              <a:rect l="0" t="0" r="0" b="0"/>
              <a:pathLst>
                <a:path w="449580" h="137161">
                  <a:moveTo>
                    <a:pt x="0" y="34290"/>
                  </a:moveTo>
                  <a:lnTo>
                    <a:pt x="381000" y="34290"/>
                  </a:lnTo>
                  <a:lnTo>
                    <a:pt x="381000" y="0"/>
                  </a:lnTo>
                  <a:lnTo>
                    <a:pt x="449580" y="68580"/>
                  </a:lnTo>
                  <a:lnTo>
                    <a:pt x="381000" y="137161"/>
                  </a:lnTo>
                  <a:lnTo>
                    <a:pt x="381000" y="102870"/>
                  </a:lnTo>
                  <a:lnTo>
                    <a:pt x="0" y="10287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0" name="Picture 7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49852" y="450088"/>
              <a:ext cx="454152" cy="140208"/>
            </a:xfrm>
            <a:prstGeom prst="rect">
              <a:avLst/>
            </a:prstGeom>
          </p:spPr>
        </p:pic>
        <p:sp>
          <p:nvSpPr>
            <p:cNvPr id="81" name="Shape 239"/>
            <p:cNvSpPr/>
            <p:nvPr/>
          </p:nvSpPr>
          <p:spPr>
            <a:xfrm>
              <a:off x="4152900" y="452628"/>
              <a:ext cx="449580" cy="137160"/>
            </a:xfrm>
            <a:custGeom>
              <a:avLst/>
              <a:gdLst/>
              <a:ahLst/>
              <a:cxnLst/>
              <a:rect l="0" t="0" r="0" b="0"/>
              <a:pathLst>
                <a:path w="449580" h="137160">
                  <a:moveTo>
                    <a:pt x="0" y="34289"/>
                  </a:moveTo>
                  <a:lnTo>
                    <a:pt x="381000" y="34289"/>
                  </a:lnTo>
                  <a:lnTo>
                    <a:pt x="381000" y="0"/>
                  </a:lnTo>
                  <a:lnTo>
                    <a:pt x="449580" y="68580"/>
                  </a:lnTo>
                  <a:lnTo>
                    <a:pt x="381000" y="137160"/>
                  </a:lnTo>
                  <a:lnTo>
                    <a:pt x="381000" y="102870"/>
                  </a:lnTo>
                  <a:lnTo>
                    <a:pt x="0" y="10287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2" name="Picture 8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140708" y="2317496"/>
              <a:ext cx="454152" cy="143256"/>
            </a:xfrm>
            <a:prstGeom prst="rect">
              <a:avLst/>
            </a:prstGeom>
          </p:spPr>
        </p:pic>
        <p:sp>
          <p:nvSpPr>
            <p:cNvPr id="83" name="Shape 241"/>
            <p:cNvSpPr/>
            <p:nvPr/>
          </p:nvSpPr>
          <p:spPr>
            <a:xfrm>
              <a:off x="4145280" y="2322576"/>
              <a:ext cx="449580" cy="137160"/>
            </a:xfrm>
            <a:custGeom>
              <a:avLst/>
              <a:gdLst/>
              <a:ahLst/>
              <a:cxnLst/>
              <a:rect l="0" t="0" r="0" b="0"/>
              <a:pathLst>
                <a:path w="449580" h="137160">
                  <a:moveTo>
                    <a:pt x="449580" y="102870"/>
                  </a:moveTo>
                  <a:lnTo>
                    <a:pt x="68580" y="102870"/>
                  </a:lnTo>
                  <a:lnTo>
                    <a:pt x="68580" y="137160"/>
                  </a:lnTo>
                  <a:lnTo>
                    <a:pt x="0" y="68580"/>
                  </a:lnTo>
                  <a:lnTo>
                    <a:pt x="68580" y="0"/>
                  </a:lnTo>
                  <a:lnTo>
                    <a:pt x="68580" y="34290"/>
                  </a:lnTo>
                  <a:lnTo>
                    <a:pt x="449580" y="3429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4" name="Picture 8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24812" y="2333752"/>
              <a:ext cx="454152" cy="143256"/>
            </a:xfrm>
            <a:prstGeom prst="rect">
              <a:avLst/>
            </a:prstGeom>
          </p:spPr>
        </p:pic>
        <p:sp>
          <p:nvSpPr>
            <p:cNvPr id="85" name="Shape 243"/>
            <p:cNvSpPr/>
            <p:nvPr/>
          </p:nvSpPr>
          <p:spPr>
            <a:xfrm>
              <a:off x="1927860" y="2337816"/>
              <a:ext cx="449580" cy="137160"/>
            </a:xfrm>
            <a:custGeom>
              <a:avLst/>
              <a:gdLst/>
              <a:ahLst/>
              <a:cxnLst/>
              <a:rect l="0" t="0" r="0" b="0"/>
              <a:pathLst>
                <a:path w="449580" h="137160">
                  <a:moveTo>
                    <a:pt x="449580" y="102870"/>
                  </a:moveTo>
                  <a:lnTo>
                    <a:pt x="68580" y="102870"/>
                  </a:lnTo>
                  <a:lnTo>
                    <a:pt x="68580" y="137160"/>
                  </a:lnTo>
                  <a:lnTo>
                    <a:pt x="0" y="68580"/>
                  </a:lnTo>
                  <a:lnTo>
                    <a:pt x="68580" y="0"/>
                  </a:lnTo>
                  <a:lnTo>
                    <a:pt x="68580" y="34290"/>
                  </a:lnTo>
                  <a:lnTo>
                    <a:pt x="449580" y="3429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6" name="Picture 8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924812" y="4234688"/>
              <a:ext cx="454152" cy="143256"/>
            </a:xfrm>
            <a:prstGeom prst="rect">
              <a:avLst/>
            </a:prstGeom>
          </p:spPr>
        </p:pic>
        <p:sp>
          <p:nvSpPr>
            <p:cNvPr id="87" name="Shape 245"/>
            <p:cNvSpPr/>
            <p:nvPr/>
          </p:nvSpPr>
          <p:spPr>
            <a:xfrm>
              <a:off x="1927860" y="4238245"/>
              <a:ext cx="449580" cy="137159"/>
            </a:xfrm>
            <a:custGeom>
              <a:avLst/>
              <a:gdLst/>
              <a:ahLst/>
              <a:cxnLst/>
              <a:rect l="0" t="0" r="0" b="0"/>
              <a:pathLst>
                <a:path w="449580" h="137159">
                  <a:moveTo>
                    <a:pt x="0" y="34289"/>
                  </a:moveTo>
                  <a:lnTo>
                    <a:pt x="381000" y="34289"/>
                  </a:lnTo>
                  <a:lnTo>
                    <a:pt x="381000" y="0"/>
                  </a:lnTo>
                  <a:lnTo>
                    <a:pt x="449580" y="68580"/>
                  </a:lnTo>
                  <a:lnTo>
                    <a:pt x="381000" y="137159"/>
                  </a:lnTo>
                  <a:lnTo>
                    <a:pt x="381000" y="102870"/>
                  </a:lnTo>
                  <a:lnTo>
                    <a:pt x="0" y="10287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8" name="Picture 8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950212" y="6342888"/>
              <a:ext cx="457200" cy="140208"/>
            </a:xfrm>
            <a:prstGeom prst="rect">
              <a:avLst/>
            </a:prstGeom>
          </p:spPr>
        </p:pic>
        <p:sp>
          <p:nvSpPr>
            <p:cNvPr id="89" name="Shape 247"/>
            <p:cNvSpPr/>
            <p:nvPr/>
          </p:nvSpPr>
          <p:spPr>
            <a:xfrm>
              <a:off x="1955292" y="6345936"/>
              <a:ext cx="449580" cy="137160"/>
            </a:xfrm>
            <a:custGeom>
              <a:avLst/>
              <a:gdLst/>
              <a:ahLst/>
              <a:cxnLst/>
              <a:rect l="0" t="0" r="0" b="0"/>
              <a:pathLst>
                <a:path w="449580" h="137160">
                  <a:moveTo>
                    <a:pt x="449580" y="102870"/>
                  </a:moveTo>
                  <a:lnTo>
                    <a:pt x="68580" y="102870"/>
                  </a:lnTo>
                  <a:lnTo>
                    <a:pt x="68580" y="137160"/>
                  </a:lnTo>
                  <a:lnTo>
                    <a:pt x="0" y="68580"/>
                  </a:lnTo>
                  <a:lnTo>
                    <a:pt x="68580" y="0"/>
                  </a:lnTo>
                  <a:lnTo>
                    <a:pt x="68580" y="34290"/>
                  </a:lnTo>
                  <a:lnTo>
                    <a:pt x="449580" y="3429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0" name="Picture 8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172204" y="4234688"/>
              <a:ext cx="454152" cy="143256"/>
            </a:xfrm>
            <a:prstGeom prst="rect">
              <a:avLst/>
            </a:prstGeom>
          </p:spPr>
        </p:pic>
        <p:sp>
          <p:nvSpPr>
            <p:cNvPr id="91" name="Shape 249"/>
            <p:cNvSpPr/>
            <p:nvPr/>
          </p:nvSpPr>
          <p:spPr>
            <a:xfrm>
              <a:off x="4175760" y="4238245"/>
              <a:ext cx="449580" cy="137159"/>
            </a:xfrm>
            <a:custGeom>
              <a:avLst/>
              <a:gdLst/>
              <a:ahLst/>
              <a:cxnLst/>
              <a:rect l="0" t="0" r="0" b="0"/>
              <a:pathLst>
                <a:path w="449580" h="137159">
                  <a:moveTo>
                    <a:pt x="0" y="34289"/>
                  </a:moveTo>
                  <a:lnTo>
                    <a:pt x="381000" y="34289"/>
                  </a:lnTo>
                  <a:lnTo>
                    <a:pt x="381000" y="0"/>
                  </a:lnTo>
                  <a:lnTo>
                    <a:pt x="449580" y="68580"/>
                  </a:lnTo>
                  <a:lnTo>
                    <a:pt x="381000" y="137159"/>
                  </a:lnTo>
                  <a:lnTo>
                    <a:pt x="381000" y="102870"/>
                  </a:lnTo>
                  <a:lnTo>
                    <a:pt x="0" y="10287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2" name="Picture 91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422392" y="1065908"/>
              <a:ext cx="186435" cy="838074"/>
            </a:xfrm>
            <a:prstGeom prst="rect">
              <a:avLst/>
            </a:prstGeom>
          </p:spPr>
        </p:pic>
        <p:sp>
          <p:nvSpPr>
            <p:cNvPr id="93" name="Shape 253"/>
            <p:cNvSpPr/>
            <p:nvPr/>
          </p:nvSpPr>
          <p:spPr>
            <a:xfrm>
              <a:off x="5439155" y="1048326"/>
              <a:ext cx="169165" cy="853624"/>
            </a:xfrm>
            <a:custGeom>
              <a:avLst/>
              <a:gdLst/>
              <a:ahLst/>
              <a:cxnLst/>
              <a:rect l="0" t="0" r="0" b="0"/>
              <a:pathLst>
                <a:path w="185928" h="932688">
                  <a:moveTo>
                    <a:pt x="139446" y="0"/>
                  </a:moveTo>
                  <a:lnTo>
                    <a:pt x="139446" y="681355"/>
                  </a:lnTo>
                  <a:lnTo>
                    <a:pt x="185928" y="681355"/>
                  </a:lnTo>
                  <a:lnTo>
                    <a:pt x="92964" y="932688"/>
                  </a:lnTo>
                  <a:lnTo>
                    <a:pt x="0" y="681355"/>
                  </a:lnTo>
                  <a:lnTo>
                    <a:pt x="46482" y="681355"/>
                  </a:lnTo>
                  <a:lnTo>
                    <a:pt x="46482" y="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4" name="Picture 93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952499" y="3186553"/>
              <a:ext cx="185928" cy="653925"/>
            </a:xfrm>
            <a:prstGeom prst="rect">
              <a:avLst/>
            </a:prstGeom>
          </p:spPr>
        </p:pic>
        <p:sp>
          <p:nvSpPr>
            <p:cNvPr id="95" name="Shape 257"/>
            <p:cNvSpPr/>
            <p:nvPr/>
          </p:nvSpPr>
          <p:spPr>
            <a:xfrm>
              <a:off x="929639" y="3170504"/>
              <a:ext cx="207265" cy="668453"/>
            </a:xfrm>
            <a:custGeom>
              <a:avLst/>
              <a:gdLst/>
              <a:ahLst/>
              <a:cxnLst/>
              <a:rect l="0" t="0" r="0" b="0"/>
              <a:pathLst>
                <a:path w="184404" h="934212">
                  <a:moveTo>
                    <a:pt x="138303" y="0"/>
                  </a:moveTo>
                  <a:lnTo>
                    <a:pt x="138303" y="684911"/>
                  </a:lnTo>
                  <a:lnTo>
                    <a:pt x="184404" y="684911"/>
                  </a:lnTo>
                  <a:lnTo>
                    <a:pt x="92202" y="934212"/>
                  </a:lnTo>
                  <a:lnTo>
                    <a:pt x="0" y="684911"/>
                  </a:lnTo>
                  <a:lnTo>
                    <a:pt x="46101" y="684911"/>
                  </a:lnTo>
                  <a:lnTo>
                    <a:pt x="46101" y="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6" name="Picture 95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258767" y="5146676"/>
              <a:ext cx="182420" cy="713613"/>
            </a:xfrm>
            <a:prstGeom prst="rect">
              <a:avLst/>
            </a:prstGeom>
          </p:spPr>
        </p:pic>
        <p:sp>
          <p:nvSpPr>
            <p:cNvPr id="97" name="Shape 261"/>
            <p:cNvSpPr/>
            <p:nvPr/>
          </p:nvSpPr>
          <p:spPr>
            <a:xfrm>
              <a:off x="5258768" y="5110609"/>
              <a:ext cx="180388" cy="747648"/>
            </a:xfrm>
            <a:custGeom>
              <a:avLst/>
              <a:gdLst/>
              <a:ahLst/>
              <a:cxnLst/>
              <a:rect l="0" t="0" r="0" b="0"/>
              <a:pathLst>
                <a:path w="184404" h="1002792">
                  <a:moveTo>
                    <a:pt x="138303" y="0"/>
                  </a:moveTo>
                  <a:lnTo>
                    <a:pt x="138303" y="753490"/>
                  </a:lnTo>
                  <a:lnTo>
                    <a:pt x="184404" y="753490"/>
                  </a:lnTo>
                  <a:lnTo>
                    <a:pt x="92202" y="1002792"/>
                  </a:lnTo>
                  <a:lnTo>
                    <a:pt x="0" y="753490"/>
                  </a:lnTo>
                  <a:lnTo>
                    <a:pt x="46101" y="753490"/>
                  </a:lnTo>
                  <a:lnTo>
                    <a:pt x="46101" y="0"/>
                  </a:lnTo>
                  <a:close/>
                </a:path>
              </a:pathLst>
            </a:custGeom>
            <a:ln w="609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Click="0">
        <p15:prstTrans prst="curtains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29" y="1064517"/>
            <a:ext cx="8596668" cy="887104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dirty="0" smtClean="0">
                <a:ln/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Group Number</a:t>
            </a:r>
            <a:br>
              <a:rPr lang="en-US" sz="6000" dirty="0" smtClean="0">
                <a:ln/>
                <a:solidFill>
                  <a:schemeClr val="accent3"/>
                </a:solidFill>
              </a:rPr>
            </a:br>
            <a:br>
              <a:rPr lang="en-US" sz="6000" dirty="0" smtClean="0">
                <a:ln/>
                <a:solidFill>
                  <a:schemeClr val="accent3"/>
                </a:solidFill>
              </a:rPr>
            </a:br>
            <a:endParaRPr lang="en-US" sz="6000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29" y="2911135"/>
            <a:ext cx="8596668" cy="4421568"/>
          </a:xfrm>
        </p:spPr>
        <p:txBody>
          <a:bodyPr/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KARUNARATHNE T.N. (MS)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KKUMARASIRI P.A.H.D. (MS)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DABARE P.R.D. (MR)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WIMALASENA K.C.G (MR)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LAKSHAN K.A.R. (MR)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HEWAWITHARANA H.V.S.M. (MR)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829" y="2251435"/>
            <a:ext cx="8352429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Group Members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319" y="1800971"/>
            <a:ext cx="376678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</a:t>
            </a:r>
            <a:endParaRPr lang="en-US" sz="3600" dirty="0"/>
          </a:p>
        </p:txBody>
      </p:sp>
      <p:sp>
        <p:nvSpPr>
          <p:cNvPr id="4" name="Text Box 3"/>
          <p:cNvSpPr txBox="1"/>
          <p:nvPr/>
        </p:nvSpPr>
        <p:spPr>
          <a:xfrm>
            <a:off x="386080" y="149860"/>
            <a:ext cx="47650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accent4"/>
                </a:solidFill>
                <a:latin typeface="Times New Roman" panose="02020603050405020304" pitchFamily="18" charset="0"/>
              </a:rPr>
              <a:t>We are....</a:t>
            </a:r>
            <a:endParaRPr lang="en-US" sz="540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1194"/>
            <a:ext cx="8596668" cy="158920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Process that selected to design Database is,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Employee Record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Eliminate </a:t>
            </a:r>
            <a:r>
              <a:rPr lang="en-US" sz="28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the main </a:t>
            </a:r>
            <a:r>
              <a:rPr lang="en-US" sz="2800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drawbacks.</a:t>
            </a:r>
            <a:endParaRPr lang="en-US" sz="2800" dirty="0" smtClean="0">
              <a:latin typeface="Times New Roman" panose="02020603050405020304" pitchFamily="18" charset="0"/>
              <a:ea typeface="Nirmala UI" panose="020B0502040204020203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dentified </a:t>
            </a:r>
            <a:r>
              <a:rPr lang="en-US" sz="28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the benefits of current system</a:t>
            </a:r>
            <a:r>
              <a:rPr lang="en-US" sz="2800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ea typeface="Nirmala UI" panose="020B0502040204020203" pitchFamily="34" charset="0"/>
              <a:cs typeface="Times New Roman" panose="02020603050405020304" pitchFamily="18" charset="0"/>
            </a:endParaRPr>
          </a:p>
          <a:p>
            <a:pPr lvl="0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59" y="334486"/>
            <a:ext cx="9144000" cy="1320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selecting the above Process ?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9" y="1358827"/>
            <a:ext cx="8596668" cy="44855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the Employee record is going on a manual system.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Computerized.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of time.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reliability.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efficiency.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written documents may cause loss of Employee data.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6" y="5254387"/>
            <a:ext cx="2617631" cy="15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775658" y="5442494"/>
            <a:ext cx="3258355" cy="1197735"/>
          </a:xfrm>
          <a:prstGeom prst="rightArrow">
            <a:avLst/>
          </a:prstGeom>
          <a:solidFill>
            <a:srgbClr val="0000CC">
              <a:lumMod val="60000"/>
              <a:lumOff val="40000"/>
            </a:srgbClr>
          </a:solidFill>
          <a:ln w="19050" cap="rnd" cmpd="sng" algn="ctr">
            <a:solidFill>
              <a:srgbClr val="91865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TO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Picture 4" descr="Image result for maintaining employee rec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94" y="4981433"/>
            <a:ext cx="3726491" cy="188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95" y="200167"/>
            <a:ext cx="8596668" cy="10144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898" y="832514"/>
            <a:ext cx="9853683" cy="5691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ferris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494454" y="160021"/>
            <a:ext cx="10515600" cy="6697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Char char=""/>
              <a:defRPr/>
            </a:pPr>
            <a:endParaRPr kumimoji="0" lang="en-US" sz="100" b="0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Employee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	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Order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  <a:defRPr/>
            </a:pPr>
            <a:r>
              <a:rPr lang="en-US" sz="2400" b="1" dirty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b="1" dirty="0" smtClean="0">
              <a:solidFill>
                <a:srgbClr val="0000CC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  <a:defRPr/>
            </a:pPr>
            <a:r>
              <a:rPr lang="en-US" sz="2400" b="1" noProof="0" dirty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noProof="0" dirty="0" smtClean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b="1" noProof="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Payment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		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Order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None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</a:pPr>
            <a:r>
              <a:rPr lang="en-US" sz="3600" b="1" dirty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Customer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	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Clr>
                <a:srgbClr val="CEDADF"/>
              </a:buClr>
              <a:buNone/>
            </a:pPr>
            <a:r>
              <a:rPr lang="en-US" sz="2400" b="1" dirty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 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	</a:t>
            </a:r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Item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EDADF"/>
              </a:buClr>
              <a:buNone/>
            </a:pPr>
            <a:r>
              <a:rPr lang="en-US" sz="3600" b="1" dirty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600" b="1" dirty="0" smtClean="0">
              <a:solidFill>
                <a:srgbClr val="0000CC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  <a:defRPr/>
            </a:pPr>
            <a:r>
              <a:rPr lang="en-US" sz="3600" b="1" dirty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Item                                      m  </a:t>
            </a: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None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</a:t>
            </a:r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Order                                    m  Material</a:t>
            </a:r>
            <a:endParaRPr lang="en-US" sz="3600" b="1" dirty="0" smtClean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>
              <a:buClr>
                <a:srgbClr val="CEDADF"/>
              </a:buClr>
              <a:buNone/>
            </a:pPr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noProof="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Material                                 1  Supplier</a:t>
            </a:r>
            <a:r>
              <a:rPr lang="en-US" sz="2400" b="1" dirty="0">
                <a:solidFill>
                  <a:srgbClr val="0000C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None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None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None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DADF"/>
              </a:buClr>
              <a:buSzPct val="80000"/>
              <a:buFont typeface="Wingdings 3" panose="05040102010807070707" charset="2"/>
              <a:buNone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10576" y="160021"/>
            <a:ext cx="1841678" cy="8242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Made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910576" y="1048178"/>
            <a:ext cx="1841678" cy="8242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Has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3910576" y="1969384"/>
            <a:ext cx="1841678" cy="8242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3895671" y="2890590"/>
            <a:ext cx="1841678" cy="8242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3895671" y="3875705"/>
            <a:ext cx="1841678" cy="8242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Has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3895671" y="4885025"/>
            <a:ext cx="1841678" cy="8242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910576" y="5894345"/>
            <a:ext cx="1841678" cy="8242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Supply</a:t>
            </a:r>
            <a:endParaRPr lang="en-US" b="1" dirty="0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4.6|2.9"/>
</p:tagLst>
</file>

<file path=ppt/tags/tag2.xml><?xml version="1.0" encoding="utf-8"?>
<p:tagLst xmlns:p="http://schemas.openxmlformats.org/presentationml/2006/main">
  <p:tag name="TIMING" val="|0.5|0.8"/>
</p:tagLst>
</file>

<file path=ppt/tags/tag3.xml><?xml version="1.0" encoding="utf-8"?>
<p:tagLst xmlns:p="http://schemas.openxmlformats.org/presentationml/2006/main">
  <p:tag name="TIMING" val="|0.7|2|2.5|2.6|2.1|2.2|1.8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1780</Words>
  <Application>WPS Presentation</Application>
  <PresentationFormat>Widescreen</PresentationFormat>
  <Paragraphs>233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Nirmala UI</vt:lpstr>
      <vt:lpstr>Trebuchet MS</vt:lpstr>
      <vt:lpstr>Footlight MT Light</vt:lpstr>
      <vt:lpstr>Microsoft YaHei</vt:lpstr>
      <vt:lpstr>Trebuchet MS</vt:lpstr>
      <vt:lpstr>Facet</vt:lpstr>
      <vt:lpstr>Package</vt:lpstr>
      <vt:lpstr>Chemwood (Pvt) Ltd.</vt:lpstr>
      <vt:lpstr>Chemwood (Pvt) Ltd.</vt:lpstr>
      <vt:lpstr>Product Manufacturing Process </vt:lpstr>
      <vt:lpstr>Group Number  </vt:lpstr>
      <vt:lpstr>Scope of Process that selected to design Database is,</vt:lpstr>
      <vt:lpstr>Why selecting the above Process ?</vt:lpstr>
      <vt:lpstr>ER Diagram </vt:lpstr>
      <vt:lpstr>PowerPoint 演示文稿</vt:lpstr>
      <vt:lpstr>PowerPoint 演示文稿</vt:lpstr>
      <vt:lpstr>Database Model Diagrams</vt:lpstr>
      <vt:lpstr>Normalization process</vt:lpstr>
      <vt:lpstr>Tool we used to create &amp; design Database</vt:lpstr>
      <vt:lpstr>Queries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DBMS PRESENTATION</dc:title>
  <dc:creator>User</dc:creator>
  <cp:lastModifiedBy>ASUS</cp:lastModifiedBy>
  <cp:revision>41</cp:revision>
  <dcterms:created xsi:type="dcterms:W3CDTF">2017-02-01T20:46:00Z</dcterms:created>
  <dcterms:modified xsi:type="dcterms:W3CDTF">2017-03-03T02:28:19Z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