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90" r:id="rId7"/>
    <p:sldId id="289" r:id="rId8"/>
    <p:sldId id="28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2082434"/>
            <a:ext cx="3485073" cy="163445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Loan Approval System using OOPs in Java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034" y="4104396"/>
            <a:ext cx="3676964" cy="1244489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Team Name: Solution Seekers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9457-AD91-4DF8-A210-5C187AE8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88" y="497541"/>
            <a:ext cx="7530353" cy="103542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Abstraction for Loan Approval</a:t>
            </a:r>
            <a:br>
              <a:rPr lang="en-US" sz="4800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C4BD-FB4E-4147-9A8D-164EE2F1E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081" y="2068606"/>
            <a:ext cx="7019365" cy="429185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- Hides complex logic behind simple methods</a:t>
            </a:r>
          </a:p>
          <a:p>
            <a:r>
              <a:rPr lang="en-IN" dirty="0"/>
              <a:t>- Provides a clear structure for loan decision-making</a:t>
            </a:r>
          </a:p>
          <a:p>
            <a:r>
              <a:rPr lang="en-IN" dirty="0"/>
              <a:t>Example:</a:t>
            </a:r>
          </a:p>
          <a:p>
            <a:pPr marL="36900" indent="0">
              <a:buNone/>
            </a:pPr>
            <a:r>
              <a:rPr lang="en-IN" dirty="0"/>
              <a:t>abstract class Loan {</a:t>
            </a:r>
          </a:p>
          <a:p>
            <a:pPr marL="36900" indent="0">
              <a:buNone/>
            </a:pPr>
            <a:r>
              <a:rPr lang="en-IN" dirty="0"/>
              <a:t>  abstract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approveLoan</a:t>
            </a:r>
            <a:r>
              <a:rPr lang="en-IN" dirty="0"/>
              <a:t>(int </a:t>
            </a:r>
            <a:r>
              <a:rPr lang="en-IN" dirty="0" err="1"/>
              <a:t>creditScore</a:t>
            </a:r>
            <a:r>
              <a:rPr lang="en-IN" dirty="0"/>
              <a:t>);</a:t>
            </a:r>
          </a:p>
          <a:p>
            <a:pPr marL="36900" indent="0">
              <a:buNone/>
            </a:pPr>
            <a:r>
              <a:rPr lang="en-IN" dirty="0"/>
              <a:t>}class </a:t>
            </a:r>
            <a:r>
              <a:rPr lang="en-IN" dirty="0" err="1"/>
              <a:t>PersonalLoan</a:t>
            </a:r>
            <a:r>
              <a:rPr lang="en-IN" dirty="0"/>
              <a:t> extends Loan {</a:t>
            </a:r>
          </a:p>
          <a:p>
            <a:pPr marL="36900" indent="0">
              <a:buNone/>
            </a:pPr>
            <a:r>
              <a:rPr lang="en-IN" dirty="0"/>
              <a:t>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approveLoan</a:t>
            </a:r>
            <a:r>
              <a:rPr lang="en-IN" dirty="0"/>
              <a:t>(int </a:t>
            </a:r>
            <a:r>
              <a:rPr lang="en-IN" dirty="0" err="1"/>
              <a:t>creditScore</a:t>
            </a:r>
            <a:r>
              <a:rPr lang="en-IN" dirty="0"/>
              <a:t>) { return </a:t>
            </a:r>
            <a:r>
              <a:rPr lang="en-IN" dirty="0" err="1"/>
              <a:t>creditScore</a:t>
            </a:r>
            <a:r>
              <a:rPr lang="en-IN" dirty="0"/>
              <a:t> &gt; 650; }</a:t>
            </a:r>
          </a:p>
          <a:p>
            <a:pPr marL="3690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F8599-40AA-48D0-996D-4336CCB1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50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FF87-DF43-4F51-9F38-5E460CC6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42366"/>
            <a:ext cx="7395882" cy="93681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Code Execution Overview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60FA-0E37-43DA-9B50-699CC135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78" y="2283760"/>
            <a:ext cx="7247964" cy="4193239"/>
          </a:xfrm>
        </p:spPr>
        <p:txBody>
          <a:bodyPr/>
          <a:lstStyle/>
          <a:p>
            <a:r>
              <a:rPr lang="en-US" dirty="0"/>
              <a:t>1. User applies for a loan</a:t>
            </a:r>
          </a:p>
          <a:p>
            <a:r>
              <a:rPr lang="en-US" dirty="0"/>
              <a:t>2. System validates and processes the application</a:t>
            </a:r>
          </a:p>
          <a:p>
            <a:r>
              <a:rPr lang="en-US" dirty="0"/>
              <a:t>3. Credit score and loan amount are analyzed</a:t>
            </a:r>
          </a:p>
          <a:p>
            <a:r>
              <a:rPr lang="en-US" dirty="0"/>
              <a:t>4. Loan approval/rejection decision is made</a:t>
            </a:r>
          </a:p>
          <a:p>
            <a:r>
              <a:rPr lang="en-US" dirty="0"/>
              <a:t>5. User is notified of the decision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B1253-6BFD-4DF9-86CA-067270B1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1207"/>
            <a:ext cx="3962400" cy="6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1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98EA-49AD-45D6-8204-10E69CC3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354" y="555812"/>
            <a:ext cx="7732058" cy="101749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Advantages to Society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6E2C-21D5-41E7-BB92-80804A0F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0465" y="2775697"/>
            <a:ext cx="7153835" cy="4082303"/>
          </a:xfrm>
        </p:spPr>
        <p:txBody>
          <a:bodyPr/>
          <a:lstStyle/>
          <a:p>
            <a:r>
              <a:rPr lang="en-US" dirty="0"/>
              <a:t>- Faster loan approval for individuals and businesses</a:t>
            </a:r>
          </a:p>
          <a:p>
            <a:r>
              <a:rPr lang="en-US" dirty="0"/>
              <a:t>- Reduces paperwork and human errors</a:t>
            </a:r>
          </a:p>
          <a:p>
            <a:r>
              <a:rPr lang="en-US" dirty="0"/>
              <a:t>- Transparent and automated decision-making</a:t>
            </a:r>
          </a:p>
          <a:p>
            <a:r>
              <a:rPr lang="en-US" dirty="0"/>
              <a:t>- Helps financial inclusion by processing applications efficiently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16EDF-1265-474E-BA21-B06A6FDB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30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0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D237-7167-4BBF-82AA-86321AEA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0" y="2922493"/>
            <a:ext cx="3258197" cy="1257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7592F-95A8-4C51-B4C2-A97E90604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0924" y="0"/>
            <a:ext cx="4141076" cy="6858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4D323-10F9-4FC6-9D86-114D7891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84585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B1CB93-CA88-4BE3-B8AF-508D33A6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58" y="0"/>
            <a:ext cx="4205066" cy="2568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DD955A-42D5-43CB-8510-BC1D37B5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58" y="4385980"/>
            <a:ext cx="4205066" cy="24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13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450" y="94593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Contents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159635"/>
            <a:ext cx="4403596" cy="5514434"/>
          </a:xfrm>
        </p:spPr>
        <p:txBody>
          <a:bodyPr anchor="t">
            <a:normAutofit fontScale="92500"/>
          </a:bodyPr>
          <a:lstStyle/>
          <a:p>
            <a:pPr marL="36900" indent="0">
              <a:buNone/>
            </a:pPr>
            <a:r>
              <a:rPr lang="en-US" sz="2400" dirty="0" smtClean="0"/>
              <a:t>Problem Statement</a:t>
            </a:r>
          </a:p>
          <a:p>
            <a:pPr marL="36900" indent="0">
              <a:buNone/>
            </a:pPr>
            <a:r>
              <a:rPr lang="en-US" sz="2400" dirty="0" smtClean="0"/>
              <a:t>Abstract</a:t>
            </a:r>
            <a:endParaRPr lang="en-US" sz="2400" dirty="0" smtClean="0"/>
          </a:p>
          <a:p>
            <a:pPr marL="36900" lvl="0" indent="0">
              <a:buNone/>
            </a:pPr>
            <a:r>
              <a:rPr lang="en-US" sz="2400" dirty="0" smtClean="0"/>
              <a:t>Introduction</a:t>
            </a:r>
          </a:p>
          <a:p>
            <a:pPr marL="36900" lvl="0" indent="0">
              <a:buNone/>
            </a:pPr>
            <a:r>
              <a:rPr lang="en-US" sz="2400" dirty="0" smtClean="0"/>
              <a:t>Oops </a:t>
            </a:r>
            <a:r>
              <a:rPr lang="en-US" sz="2400" dirty="0"/>
              <a:t>Concepts Used</a:t>
            </a:r>
          </a:p>
          <a:p>
            <a:pPr marL="36900" lvl="0" indent="0">
              <a:buNone/>
            </a:pPr>
            <a:r>
              <a:rPr lang="en-US" sz="2400" dirty="0"/>
              <a:t>Encapsulation in Loan System</a:t>
            </a:r>
          </a:p>
          <a:p>
            <a:pPr marL="36900" lvl="0" indent="0">
              <a:buNone/>
            </a:pPr>
            <a:r>
              <a:rPr lang="en-US" sz="2400" dirty="0"/>
              <a:t>Inheritance for Loan Types</a:t>
            </a:r>
          </a:p>
          <a:p>
            <a:pPr marL="36900" lvl="0" indent="0">
              <a:buNone/>
            </a:pPr>
            <a:r>
              <a:rPr lang="en-US" sz="2400" dirty="0"/>
              <a:t>Polymorphism in Interest calculation</a:t>
            </a:r>
          </a:p>
          <a:p>
            <a:pPr marL="36900" lvl="0" indent="0">
              <a:buNone/>
            </a:pPr>
            <a:r>
              <a:rPr lang="en-US" sz="2400" dirty="0"/>
              <a:t>Abstraction for Loan Approval</a:t>
            </a:r>
          </a:p>
          <a:p>
            <a:pPr marL="36900" lvl="0" indent="0">
              <a:buNone/>
            </a:pPr>
            <a:r>
              <a:rPr lang="en-US" sz="2400" dirty="0"/>
              <a:t>Code Execution Overview</a:t>
            </a:r>
          </a:p>
          <a:p>
            <a:pPr marL="36900" lvl="0" indent="0">
              <a:buNone/>
            </a:pPr>
            <a:r>
              <a:rPr lang="en-US" sz="2400" dirty="0"/>
              <a:t>Advantages to Society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110" y="504497"/>
            <a:ext cx="4866290" cy="809296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787" y="2370740"/>
            <a:ext cx="4561490" cy="3756792"/>
          </a:xfrm>
        </p:spPr>
        <p:txBody>
          <a:bodyPr>
            <a:normAutofit fontScale="92500"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dirty="0" smtClean="0"/>
              <a:t>The </a:t>
            </a:r>
            <a:r>
              <a:rPr lang="en-US" b="1" dirty="0"/>
              <a:t>Automated Loan Approval System</a:t>
            </a:r>
            <a:r>
              <a:rPr lang="en-US" dirty="0"/>
              <a:t> streamlines loan processing using </a:t>
            </a:r>
            <a:r>
              <a:rPr lang="en-US" b="1" dirty="0"/>
              <a:t>AI-based risk assessment</a:t>
            </a:r>
            <a:r>
              <a:rPr lang="en-US" dirty="0"/>
              <a:t> and </a:t>
            </a:r>
            <a:r>
              <a:rPr lang="en-US" b="1" dirty="0"/>
              <a:t>automated EMI calculation</a:t>
            </a:r>
            <a:r>
              <a:rPr lang="en-US" dirty="0"/>
              <a:t>. It instantly evaluates </a:t>
            </a:r>
            <a:r>
              <a:rPr lang="en-US" b="1" dirty="0"/>
              <a:t>credit score, salary, and loan amount</a:t>
            </a:r>
            <a:r>
              <a:rPr lang="en-US" dirty="0"/>
              <a:t> to ensure a </a:t>
            </a:r>
            <a:r>
              <a:rPr lang="en-US" b="1" dirty="0"/>
              <a:t>fast, transparent, and efficient loan approval process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60" y="1"/>
            <a:ext cx="6201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95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9173" y="777765"/>
            <a:ext cx="4309242" cy="6201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331" y="2144110"/>
            <a:ext cx="5370787" cy="3920357"/>
          </a:xfrm>
        </p:spPr>
        <p:txBody>
          <a:bodyPr>
            <a:normAutofit fontScale="92500"/>
          </a:bodyPr>
          <a:lstStyle/>
          <a:p>
            <a:pPr marL="36900" indent="0" algn="just">
              <a:lnSpc>
                <a:spcPct val="16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AI-Based Loan Approval &amp; EMI System</a:t>
            </a:r>
            <a:r>
              <a:rPr lang="en-US" dirty="0"/>
              <a:t> automates loan eligibility checks using an </a:t>
            </a:r>
            <a:r>
              <a:rPr lang="en-US" b="1" dirty="0"/>
              <a:t>AI-driven risk assessment</a:t>
            </a:r>
            <a:r>
              <a:rPr lang="en-US" dirty="0"/>
              <a:t> and computes </a:t>
            </a:r>
            <a:r>
              <a:rPr lang="en-US" b="1" dirty="0"/>
              <a:t>EMI</a:t>
            </a:r>
            <a:r>
              <a:rPr lang="en-US" dirty="0"/>
              <a:t> based on loan type. It employs the </a:t>
            </a:r>
            <a:r>
              <a:rPr lang="en-US" b="1" dirty="0"/>
              <a:t>Factory Design Pattern</a:t>
            </a:r>
            <a:r>
              <a:rPr lang="en-US" dirty="0"/>
              <a:t> for generating </a:t>
            </a:r>
            <a:r>
              <a:rPr lang="en-US" b="1" dirty="0"/>
              <a:t>Home, Car, and Personal Loans</a:t>
            </a:r>
            <a:r>
              <a:rPr lang="en-US" dirty="0"/>
              <a:t>, ensuring efficient and transparent processing.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06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54" y="631610"/>
            <a:ext cx="4658061" cy="6726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16" y="2318088"/>
            <a:ext cx="5195944" cy="4229857"/>
          </a:xfrm>
        </p:spPr>
        <p:txBody>
          <a:bodyPr>
            <a:noAutofit/>
          </a:bodyPr>
          <a:lstStyle/>
          <a:p>
            <a:pPr marL="36900" indent="0" algn="just">
              <a:lnSpc>
                <a:spcPct val="220000"/>
              </a:lnSpc>
              <a:buNone/>
            </a:pPr>
            <a:r>
              <a:rPr lang="en-US" sz="1800" dirty="0" smtClean="0"/>
              <a:t>This </a:t>
            </a:r>
            <a:r>
              <a:rPr lang="en-US" sz="1800" dirty="0"/>
              <a:t>project, </a:t>
            </a:r>
            <a:r>
              <a:rPr lang="en-US" sz="1800" b="1" dirty="0"/>
              <a:t>AI-Based Loan Approval &amp; EMI Calculation System</a:t>
            </a:r>
            <a:r>
              <a:rPr lang="en-US" sz="1800" dirty="0"/>
              <a:t>, is a </a:t>
            </a:r>
            <a:r>
              <a:rPr lang="en-US" sz="1800" b="1" dirty="0"/>
              <a:t>Java-based application</a:t>
            </a:r>
            <a:r>
              <a:rPr lang="en-US" sz="1800" dirty="0"/>
              <a:t> that evaluates a user's financial details, determines loan eligibility, and calculates </a:t>
            </a:r>
            <a:r>
              <a:rPr lang="en-US" sz="1800" b="1" dirty="0"/>
              <a:t>Equated Monthly Installments (EMI)</a:t>
            </a:r>
            <a:r>
              <a:rPr lang="en-US" sz="1800" dirty="0"/>
              <a:t> for approved loans.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60" y="0"/>
            <a:ext cx="6201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215F-A93B-4665-8E22-A41F37E8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24" y="336177"/>
            <a:ext cx="7046258" cy="106231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Oops Concepts Used</a:t>
            </a:r>
            <a:br>
              <a:rPr lang="en-US" sz="4800" dirty="0"/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8952-84A5-4E61-92A6-6FB67C2C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380" y="1787996"/>
            <a:ext cx="6672509" cy="41083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1. Encapsulation: Protects loan data (private attributes, getter-setter methods)</a:t>
            </a:r>
          </a:p>
          <a:p>
            <a:pPr>
              <a:lnSpc>
                <a:spcPct val="150000"/>
              </a:lnSpc>
            </a:pPr>
            <a:r>
              <a:rPr lang="en-IN" dirty="0"/>
              <a:t>2. Inheritance: Base class `Loan` → Derived classes `</a:t>
            </a:r>
            <a:r>
              <a:rPr lang="en-IN" dirty="0" err="1"/>
              <a:t>HomeLoan</a:t>
            </a:r>
            <a:r>
              <a:rPr lang="en-IN" dirty="0"/>
              <a:t>`, `</a:t>
            </a:r>
            <a:r>
              <a:rPr lang="en-IN" dirty="0" err="1"/>
              <a:t>CarLoan</a:t>
            </a:r>
            <a:r>
              <a:rPr lang="en-IN" dirty="0"/>
              <a:t>`</a:t>
            </a:r>
          </a:p>
          <a:p>
            <a:pPr>
              <a:lnSpc>
                <a:spcPct val="150000"/>
              </a:lnSpc>
            </a:pPr>
            <a:r>
              <a:rPr lang="en-IN" dirty="0"/>
              <a:t>3. Polymorphism: Overriding (different loan calculations), Overloading (flexible constructors)</a:t>
            </a:r>
          </a:p>
          <a:p>
            <a:pPr>
              <a:lnSpc>
                <a:spcPct val="150000"/>
              </a:lnSpc>
            </a:pPr>
            <a:r>
              <a:rPr lang="en-IN" dirty="0"/>
              <a:t>4. Abstraction: Hides complex calculations inside structured classes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F3BEF-806D-43F5-A790-E369B6C1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78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916C-A4E5-436B-9750-FC56A05A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6" y="327211"/>
            <a:ext cx="7503458" cy="80234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Encapsulation in Loan System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7424-69E7-4903-9AFD-D4D9BCC2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49" y="1992039"/>
            <a:ext cx="6757068" cy="40303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 Loan details are private and accessible only through methods</a:t>
            </a:r>
          </a:p>
          <a:p>
            <a:r>
              <a:rPr lang="en-US" dirty="0"/>
              <a:t>- Ensures data protection and validation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class Loan {</a:t>
            </a:r>
          </a:p>
          <a:p>
            <a:pPr marL="36900" indent="0">
              <a:buNone/>
            </a:pPr>
            <a:r>
              <a:rPr lang="en-US" dirty="0"/>
              <a:t>  private double amount;</a:t>
            </a:r>
          </a:p>
          <a:p>
            <a:pPr marL="36900" indent="0">
              <a:buNone/>
            </a:pPr>
            <a:r>
              <a:rPr lang="en-US" dirty="0"/>
              <a:t>  public void </a:t>
            </a:r>
            <a:r>
              <a:rPr lang="en-US" dirty="0" err="1"/>
              <a:t>setAmount</a:t>
            </a:r>
            <a:r>
              <a:rPr lang="en-US" dirty="0"/>
              <a:t>(double amt) { </a:t>
            </a:r>
            <a:r>
              <a:rPr lang="en-US" dirty="0" err="1"/>
              <a:t>this.amount</a:t>
            </a:r>
            <a:r>
              <a:rPr lang="en-US" dirty="0"/>
              <a:t> = amt; }</a:t>
            </a:r>
          </a:p>
          <a:p>
            <a:pPr marL="36900" indent="0">
              <a:buNone/>
            </a:pPr>
            <a:r>
              <a:rPr lang="en-US" dirty="0"/>
              <a:t>  public double </a:t>
            </a:r>
            <a:r>
              <a:rPr lang="en-US" dirty="0" err="1"/>
              <a:t>getAmount</a:t>
            </a:r>
            <a:r>
              <a:rPr lang="en-US" dirty="0"/>
              <a:t>() { return amount; }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2E527-D197-48E7-A433-41FFEFB9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282" y="0"/>
            <a:ext cx="3881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8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1363-E578-4D33-954F-D13206C8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271" y="354106"/>
            <a:ext cx="7637929" cy="96370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Inheritance for Loan Types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24F6-144D-4833-93CF-9435A821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036" y="2224213"/>
            <a:ext cx="6880875" cy="381923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- `Loan` is the parent class, and `</a:t>
            </a:r>
            <a:r>
              <a:rPr lang="en-IN" dirty="0" err="1"/>
              <a:t>HomeLoan</a:t>
            </a:r>
            <a:r>
              <a:rPr lang="en-IN" dirty="0"/>
              <a:t>`, `</a:t>
            </a:r>
            <a:r>
              <a:rPr lang="en-IN" dirty="0" err="1"/>
              <a:t>CarLoan</a:t>
            </a:r>
            <a:r>
              <a:rPr lang="en-IN" dirty="0"/>
              <a:t>` are child classes</a:t>
            </a:r>
          </a:p>
          <a:p>
            <a:r>
              <a:rPr lang="en-IN" dirty="0"/>
              <a:t>- Reduces code duplication and improves maintainability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class </a:t>
            </a:r>
            <a:r>
              <a:rPr lang="en-IN" dirty="0" err="1"/>
              <a:t>HomeLoan</a:t>
            </a:r>
            <a:r>
              <a:rPr lang="en-IN" dirty="0"/>
              <a:t> extends Loan {</a:t>
            </a:r>
          </a:p>
          <a:p>
            <a:pPr marL="36900" indent="0">
              <a:buNone/>
            </a:pPr>
            <a:r>
              <a:rPr lang="en-IN" dirty="0"/>
              <a:t> private double </a:t>
            </a:r>
            <a:r>
              <a:rPr lang="en-IN" dirty="0" err="1"/>
              <a:t>interestRate</a:t>
            </a:r>
            <a:r>
              <a:rPr lang="en-IN" dirty="0"/>
              <a:t> = 6.5;</a:t>
            </a:r>
          </a:p>
          <a:p>
            <a:pPr marL="36900" indent="0">
              <a:buNone/>
            </a:pPr>
            <a:r>
              <a:rPr lang="en-IN" dirty="0"/>
              <a:t>  public double </a:t>
            </a:r>
            <a:r>
              <a:rPr lang="en-IN" dirty="0" err="1"/>
              <a:t>calculateEMI</a:t>
            </a:r>
            <a:r>
              <a:rPr lang="en-IN" dirty="0"/>
              <a:t>() { return (</a:t>
            </a:r>
            <a:r>
              <a:rPr lang="en-IN" dirty="0" err="1"/>
              <a:t>getAmount</a:t>
            </a:r>
            <a:r>
              <a:rPr lang="en-IN" dirty="0"/>
              <a:t>() * </a:t>
            </a:r>
            <a:r>
              <a:rPr lang="en-IN" dirty="0" err="1"/>
              <a:t>interestRate</a:t>
            </a:r>
            <a:r>
              <a:rPr lang="en-IN" dirty="0"/>
              <a:t>) / 12; }</a:t>
            </a:r>
          </a:p>
          <a:p>
            <a:pPr marL="3690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E2E9A-6F9C-46AA-AD08-38DD722C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913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1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59D1-848D-4761-AA4B-349713FC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28105"/>
            <a:ext cx="7785847" cy="12573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Polymorphism in Interest calculation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8681-0270-4AB3-B257-70795AFD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45" y="2601658"/>
            <a:ext cx="6910553" cy="359944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- Different loans have different interest calculations</a:t>
            </a:r>
          </a:p>
          <a:p>
            <a:r>
              <a:rPr lang="en-IN" dirty="0"/>
              <a:t>- Method overriding enables customized </a:t>
            </a:r>
            <a:r>
              <a:rPr lang="en-IN" dirty="0" err="1"/>
              <a:t>behavior</a:t>
            </a:r>
            <a:endParaRPr lang="en-IN" dirty="0"/>
          </a:p>
          <a:p>
            <a:r>
              <a:rPr lang="en-IN" dirty="0"/>
              <a:t>Example:</a:t>
            </a:r>
          </a:p>
          <a:p>
            <a:r>
              <a:rPr lang="en-IN" dirty="0"/>
              <a:t>class </a:t>
            </a:r>
            <a:r>
              <a:rPr lang="en-IN" dirty="0" err="1"/>
              <a:t>CarLoan</a:t>
            </a:r>
            <a:r>
              <a:rPr lang="en-IN" dirty="0"/>
              <a:t> extends Loan {</a:t>
            </a:r>
          </a:p>
          <a:p>
            <a:pPr marL="36900" indent="0">
              <a:buNone/>
            </a:pPr>
            <a:r>
              <a:rPr lang="en-IN" dirty="0"/>
              <a:t>  @Override</a:t>
            </a:r>
          </a:p>
          <a:p>
            <a:pPr marL="36900" indent="0">
              <a:buNone/>
            </a:pPr>
            <a:r>
              <a:rPr lang="en-IN" dirty="0"/>
              <a:t>  public double </a:t>
            </a:r>
            <a:r>
              <a:rPr lang="en-IN" dirty="0" err="1"/>
              <a:t>calculateEMI</a:t>
            </a:r>
            <a:r>
              <a:rPr lang="en-IN" dirty="0"/>
              <a:t>() { return (</a:t>
            </a:r>
            <a:r>
              <a:rPr lang="en-IN" dirty="0" err="1"/>
              <a:t>getAmount</a:t>
            </a:r>
            <a:r>
              <a:rPr lang="en-IN" dirty="0"/>
              <a:t>() * 7.5) / 12; }</a:t>
            </a:r>
          </a:p>
          <a:p>
            <a:pPr marL="3690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77B26-6844-41F9-B9E0-D230716E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0"/>
            <a:ext cx="3784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{2701BB58-F724-4687-A287-1FEC8DB9B7FB}tf55705232_win32</Template>
  <TotalTime>354</TotalTime>
  <Words>491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Goudy Old Style</vt:lpstr>
      <vt:lpstr>Trebuchet MS</vt:lpstr>
      <vt:lpstr>Wingdings 2</vt:lpstr>
      <vt:lpstr>SlateVTI</vt:lpstr>
      <vt:lpstr>Loan Approval System using OOPs in Java</vt:lpstr>
      <vt:lpstr>Contents </vt:lpstr>
      <vt:lpstr>Problem Statement </vt:lpstr>
      <vt:lpstr>Abstract</vt:lpstr>
      <vt:lpstr>Introduction</vt:lpstr>
      <vt:lpstr> Oops Concepts Used </vt:lpstr>
      <vt:lpstr> Encapsulation in Loan System </vt:lpstr>
      <vt:lpstr> Inheritance for Loan Types </vt:lpstr>
      <vt:lpstr> Polymorphism in Interest calculation </vt:lpstr>
      <vt:lpstr> Abstraction for Loan Approval  </vt:lpstr>
      <vt:lpstr> Code Execution Overview </vt:lpstr>
      <vt:lpstr> Advantages to Society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System using OOPs in Java</dc:title>
  <dc:creator>MUTHU SAMY</dc:creator>
  <cp:lastModifiedBy>22EC021</cp:lastModifiedBy>
  <cp:revision>13</cp:revision>
  <dcterms:created xsi:type="dcterms:W3CDTF">2025-02-24T14:52:42Z</dcterms:created>
  <dcterms:modified xsi:type="dcterms:W3CDTF">2025-02-26T04:35:16Z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