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 Id="rId3" Type="http://schemas.openxmlformats.org/officeDocument/2006/relationships/image" Target="../media/image15.png"/><Relationship Id="rId4" Type="http://schemas.openxmlformats.org/officeDocument/2006/relationships/hyperlink" Target="https://www.bbc.com/news/technology-32547376" TargetMode="External"/><Relationship Id="rId5" Type="http://schemas.openxmlformats.org/officeDocument/2006/relationships/hyperlink" Target="https://www.rollingstone.com/music/music-news/grooveshark-shuts-down-after-eight-years-74101/" TargetMode="External"/><Relationship Id="rId6" Type="http://schemas.openxmlformats.org/officeDocument/2006/relationships/hyperlink" Target="https://www.cinchsolution.com/what-happened-to-grooveshark-com/" TargetMode="External"/><Relationship Id="rId7" Type="http://schemas.openxmlformats.org/officeDocument/2006/relationships/hyperlink" Target="https://www.wired.com/story/grooveshark-is-dea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 Id="rId3" Type="http://schemas.openxmlformats.org/officeDocument/2006/relationships/image" Target="../media/image3.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image" Target="../media/image6.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jp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46C0A"/>
        </a:solidFill>
        <a:effectLst/>
      </p:bgPr>
    </p:bg>
    <p:spTree>
      <p:nvGrpSpPr>
        <p:cNvPr id="1" name=""/>
        <p:cNvGrpSpPr/>
        <p:nvPr/>
      </p:nvGrpSpPr>
      <p:grpSpPr/>
      <p:sp>
        <p:nvSpPr>
          <p:cNvPr id="2" name="Oval 1"/>
          <p:cNvSpPr/>
          <p:nvPr/>
        </p:nvSpPr>
        <p:spPr>
          <a:xfrm>
            <a:off x="2286000" y="4572000"/>
            <a:ext cx="1828800" cy="18288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5486400" y="4572000"/>
            <a:ext cx="1828800" cy="18288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0" y="4114800"/>
            <a:ext cx="2743200" cy="27432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Oval 4"/>
          <p:cNvSpPr/>
          <p:nvPr/>
        </p:nvSpPr>
        <p:spPr>
          <a:xfrm>
            <a:off x="3200400" y="4114800"/>
            <a:ext cx="2743200" cy="27432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Oval 5"/>
          <p:cNvSpPr/>
          <p:nvPr/>
        </p:nvSpPr>
        <p:spPr>
          <a:xfrm>
            <a:off x="6400800" y="4114800"/>
            <a:ext cx="2743200" cy="27432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ectangle 6"/>
          <p:cNvSpPr/>
          <p:nvPr/>
        </p:nvSpPr>
        <p:spPr>
          <a:xfrm>
            <a:off x="0" y="5486400"/>
            <a:ext cx="9144000" cy="18288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8" name="Picture 7" descr="groovesharklogo.png"/>
          <p:cNvPicPr>
            <a:picLocks noChangeAspect="1"/>
          </p:cNvPicPr>
          <p:nvPr/>
        </p:nvPicPr>
        <p:blipFill>
          <a:blip r:embed="rId2"/>
          <a:stretch>
            <a:fillRect/>
          </a:stretch>
        </p:blipFill>
        <p:spPr>
          <a:xfrm>
            <a:off x="3657600" y="457200"/>
            <a:ext cx="1828800" cy="1828800"/>
          </a:xfrm>
          <a:prstGeom prst="rect">
            <a:avLst/>
          </a:prstGeom>
        </p:spPr>
      </p:pic>
      <p:sp>
        <p:nvSpPr>
          <p:cNvPr id="9" name="TextBox 8"/>
          <p:cNvSpPr txBox="1"/>
          <p:nvPr/>
        </p:nvSpPr>
        <p:spPr>
          <a:xfrm>
            <a:off x="3383280" y="2286000"/>
            <a:ext cx="7315200" cy="1371600"/>
          </a:xfrm>
          <a:prstGeom prst="rect">
            <a:avLst/>
          </a:prstGeom>
          <a:noFill/>
        </p:spPr>
        <p:txBody>
          <a:bodyPr wrap="none">
            <a:spAutoFit/>
          </a:bodyPr>
          <a:lstStyle/>
          <a:p>
            <a:pPr>
              <a:defRPr sz="2500">
                <a:solidFill>
                  <a:srgbClr val="FFFFFF"/>
                </a:solidFill>
              </a:defRPr>
            </a:pPr>
            <a:r>
              <a:t>Search for music</a:t>
            </a:r>
          </a:p>
        </p:txBody>
      </p:sp>
      <p:sp>
        <p:nvSpPr>
          <p:cNvPr id="10" name="Rounded Rectangle 9"/>
          <p:cNvSpPr/>
          <p:nvPr/>
        </p:nvSpPr>
        <p:spPr>
          <a:xfrm>
            <a:off x="1828800" y="3200400"/>
            <a:ext cx="5486400" cy="45720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828800" y="3200400"/>
            <a:ext cx="5486400" cy="457200"/>
          </a:xfrm>
          <a:prstGeom prst="rect">
            <a:avLst/>
          </a:prstGeom>
          <a:noFill/>
        </p:spPr>
        <p:txBody>
          <a:bodyPr wrap="none">
            <a:spAutoFit/>
          </a:bodyPr>
          <a:lstStyle/>
          <a:p>
            <a:r>
              <a:rPr sz="2000">
                <a:solidFill>
                  <a:srgbClr val="000000"/>
                </a:solidFill>
              </a:rPr>
              <a:t>By Lakshana, Kanchan, Tamara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371600"/>
          </a:xfrm>
          <a:prstGeom prst="rect">
            <a:avLst/>
          </a:prstGeom>
          <a:noFill/>
        </p:spPr>
        <p:txBody>
          <a:bodyPr wrap="none">
            <a:spAutoFit/>
          </a:bodyPr>
          <a:lstStyle/>
          <a:p>
            <a:pPr algn="ctr"/>
            <a:r>
              <a:rPr sz="4000" b="1">
                <a:solidFill>
                  <a:srgbClr val="333333"/>
                </a:solidFill>
                <a:latin typeface="Constantia"/>
              </a:rPr>
              <a:t>LEGACY</a:t>
            </a:r>
          </a:p>
          <a:p>
            <a:pPr algn="ctr"/>
            <a:r>
              <a:rPr sz="2800" b="1">
                <a:solidFill>
                  <a:srgbClr val="333333"/>
                </a:solidFill>
                <a:latin typeface="Constantia"/>
              </a:rPr>
              <a:t>~Influence on Modern Platforms~</a:t>
            </a:r>
          </a:p>
        </p:txBody>
      </p:sp>
      <p:sp>
        <p:nvSpPr>
          <p:cNvPr id="3" name="TextBox 2"/>
          <p:cNvSpPr txBox="1"/>
          <p:nvPr/>
        </p:nvSpPr>
        <p:spPr>
          <a:xfrm>
            <a:off x="457200" y="1828800"/>
            <a:ext cx="8229600" cy="1097280"/>
          </a:xfrm>
          <a:prstGeom prst="rect">
            <a:avLst/>
          </a:prstGeom>
          <a:noFill/>
        </p:spPr>
        <p:txBody>
          <a:bodyPr wrap="square">
            <a:spAutoFit/>
          </a:bodyPr>
          <a:lstStyle/>
          <a:p>
            <a:pPr algn="ctr">
              <a:defRPr sz="2000">
                <a:solidFill>
                  <a:srgbClr val="333333"/>
                </a:solidFill>
              </a:defRPr>
            </a:pPr>
            <a:r>
              <a:t>Many features like playlist sharing and music discovery are now common on platforms like Spotify and Youtube music. ​Its user-upload model influenced SoundCloud’s community-driven platform​. Became a cautionary tale, proving that long-term success requires proper licensing and artist support</a:t>
            </a:r>
          </a:p>
        </p:txBody>
      </p:sp>
      <p:graphicFrame>
        <p:nvGraphicFramePr>
          <p:cNvPr id="4" name="Table 3"/>
          <p:cNvGraphicFramePr>
            <a:graphicFrameLocks noGrp="1"/>
          </p:cNvGraphicFramePr>
          <p:nvPr/>
        </p:nvGraphicFramePr>
        <p:xfrm>
          <a:off x="457200" y="3657600"/>
          <a:ext cx="8229600" cy="2743200"/>
        </p:xfrm>
        <a:graphic>
          <a:graphicData uri="http://schemas.openxmlformats.org/drawingml/2006/table">
            <a:tbl>
              <a:tblPr firstRow="1" bandRow="1">
                <a:tableStyleId>{5C22544A-7EE6-4342-B048-85BDC9FD1C3A}</a:tableStyleId>
              </a:tblPr>
              <a:tblGrid>
                <a:gridCol w="2011680"/>
                <a:gridCol w="1554480"/>
                <a:gridCol w="1554480"/>
                <a:gridCol w="1554480"/>
                <a:gridCol w="1554480"/>
              </a:tblGrid>
              <a:tr h="457200">
                <a:tc>
                  <a:txBody>
                    <a:bodyPr/>
                    <a:lstStyle/>
                    <a:p>
                      <a:pPr algn="ctr">
                        <a:defRPr b="1" sz="1500">
                          <a:solidFill>
                            <a:srgbClr val="FFFFFF"/>
                          </a:solidFill>
                        </a:defRPr>
                      </a:pPr>
                      <a:r>
                        <a:t>Feature</a:t>
                      </a:r>
                    </a:p>
                  </a:txBody>
                  <a:tcPr marL="63500" marR="63500" marT="63500" marB="63500">
                    <a:solidFill>
                      <a:srgbClr val="E85D04"/>
                    </a:solidFill>
                  </a:tcPr>
                </a:tc>
                <a:tc>
                  <a:txBody>
                    <a:bodyPr/>
                    <a:lstStyle/>
                    <a:p>
                      <a:pPr algn="ctr">
                        <a:defRPr b="1" sz="1500">
                          <a:solidFill>
                            <a:srgbClr val="FFFFFF"/>
                          </a:solidFill>
                        </a:defRPr>
                      </a:pPr>
                      <a:r>
                        <a:t>Grooveshark</a:t>
                      </a:r>
                    </a:p>
                  </a:txBody>
                  <a:tcPr marL="63500" marR="63500" marT="63500" marB="63500">
                    <a:solidFill>
                      <a:srgbClr val="E85D04"/>
                    </a:solidFill>
                  </a:tcPr>
                </a:tc>
                <a:tc>
                  <a:txBody>
                    <a:bodyPr/>
                    <a:lstStyle/>
                    <a:p>
                      <a:pPr algn="ctr">
                        <a:defRPr b="1" sz="1500">
                          <a:solidFill>
                            <a:srgbClr val="FFFFFF"/>
                          </a:solidFill>
                        </a:defRPr>
                      </a:pPr>
                      <a:r>
                        <a:t>Spotify</a:t>
                      </a:r>
                    </a:p>
                  </a:txBody>
                  <a:tcPr marL="63500" marR="63500" marT="63500" marB="63500">
                    <a:solidFill>
                      <a:srgbClr val="E85D04"/>
                    </a:solidFill>
                  </a:tcPr>
                </a:tc>
                <a:tc>
                  <a:txBody>
                    <a:bodyPr/>
                    <a:lstStyle/>
                    <a:p>
                      <a:pPr algn="ctr">
                        <a:defRPr b="1" sz="1500">
                          <a:solidFill>
                            <a:srgbClr val="FFFFFF"/>
                          </a:solidFill>
                        </a:defRPr>
                      </a:pPr>
                      <a:r>
                        <a:t>YouTube Music</a:t>
                      </a:r>
                    </a:p>
                  </a:txBody>
                  <a:tcPr marL="63500" marR="63500" marT="63500" marB="63500">
                    <a:solidFill>
                      <a:srgbClr val="E85D04"/>
                    </a:solidFill>
                  </a:tcPr>
                </a:tc>
                <a:tc>
                  <a:txBody>
                    <a:bodyPr/>
                    <a:lstStyle/>
                    <a:p>
                      <a:pPr algn="ctr">
                        <a:defRPr b="1" sz="1500">
                          <a:solidFill>
                            <a:srgbClr val="FFFFFF"/>
                          </a:solidFill>
                        </a:defRPr>
                      </a:pPr>
                      <a:r>
                        <a:t>SoundCloud</a:t>
                      </a:r>
                    </a:p>
                  </a:txBody>
                  <a:tcPr marL="63500" marR="63500" marT="63500" marB="63500">
                    <a:solidFill>
                      <a:srgbClr val="E85D04"/>
                    </a:solidFill>
                  </a:tcPr>
                </a:tc>
              </a:tr>
              <a:tr h="457200">
                <a:tc>
                  <a:txBody>
                    <a:bodyPr/>
                    <a:lstStyle/>
                    <a:p>
                      <a:pPr algn="ctr">
                        <a:defRPr b="1" sz="1400">
                          <a:solidFill>
                            <a:srgbClr val="FFFFFF"/>
                          </a:solidFill>
                        </a:defRPr>
                      </a:pPr>
                      <a:r>
                        <a:t>Playlist Sharing</a:t>
                      </a:r>
                    </a:p>
                  </a:txBody>
                  <a:tcPr marL="63500" marR="63500" marT="63500" marB="63500">
                    <a:solidFill>
                      <a:srgbClr val="E85D04"/>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r>
              <a:tr h="457200">
                <a:tc>
                  <a:txBody>
                    <a:bodyPr/>
                    <a:lstStyle/>
                    <a:p>
                      <a:pPr algn="ctr">
                        <a:defRPr b="1" sz="1400">
                          <a:solidFill>
                            <a:srgbClr val="FFFFFF"/>
                          </a:solidFill>
                        </a:defRPr>
                      </a:pPr>
                      <a:r>
                        <a:t>User Uploads</a:t>
                      </a:r>
                    </a:p>
                  </a:txBody>
                  <a:tcPr marL="63500" marR="63500" marT="63500" marB="63500">
                    <a:solidFill>
                      <a:srgbClr val="E85D04"/>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DC143C"/>
                          </a:solidFill>
                        </a:defRPr>
                      </a:pPr>
                      <a:r>
                        <a:t>✗</a:t>
                      </a:r>
                    </a:p>
                  </a:txBody>
                  <a:tcPr marL="63500" marR="63500" marT="63500" marB="63500">
                    <a:solidFill>
                      <a:srgbClr val="F8A04C"/>
                    </a:solidFill>
                  </a:tcPr>
                </a:tc>
                <a:tc>
                  <a:txBody>
                    <a:bodyPr/>
                    <a:lstStyle/>
                    <a:p>
                      <a:pPr algn="ctr">
                        <a:defRPr sz="1500" b="1">
                          <a:solidFill>
                            <a:srgbClr val="DC143C"/>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r>
              <a:tr h="457200">
                <a:tc>
                  <a:txBody>
                    <a:bodyPr/>
                    <a:lstStyle/>
                    <a:p>
                      <a:pPr algn="ctr">
                        <a:defRPr b="1" sz="1400">
                          <a:solidFill>
                            <a:srgbClr val="FFFFFF"/>
                          </a:solidFill>
                        </a:defRPr>
                      </a:pPr>
                      <a:r>
                        <a:t>Recommendations</a:t>
                      </a:r>
                    </a:p>
                  </a:txBody>
                  <a:tcPr marL="63500" marR="63500" marT="63500" marB="63500">
                    <a:solidFill>
                      <a:srgbClr val="E85D04"/>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r>
              <a:tr h="457200">
                <a:tc>
                  <a:txBody>
                    <a:bodyPr/>
                    <a:lstStyle/>
                    <a:p>
                      <a:pPr algn="ctr">
                        <a:defRPr b="1" sz="1400">
                          <a:solidFill>
                            <a:srgbClr val="FFFFFF"/>
                          </a:solidFill>
                        </a:defRPr>
                      </a:pPr>
                      <a:r>
                        <a:t>Licensed Content</a:t>
                      </a:r>
                    </a:p>
                  </a:txBody>
                  <a:tcPr marL="63500" marR="63500" marT="63500" marB="63500">
                    <a:solidFill>
                      <a:srgbClr val="E85D04"/>
                    </a:solidFill>
                  </a:tcPr>
                </a:tc>
                <a:tc>
                  <a:txBody>
                    <a:bodyPr/>
                    <a:lstStyle/>
                    <a:p>
                      <a:pPr algn="ctr">
                        <a:defRPr sz="1500" b="1">
                          <a:solidFill>
                            <a:srgbClr val="DC143C"/>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 (partial)</a:t>
                      </a:r>
                    </a:p>
                  </a:txBody>
                  <a:tcPr marL="63500" marR="63500" marT="63500" marB="63500">
                    <a:solidFill>
                      <a:srgbClr val="F8A04C"/>
                    </a:solidFill>
                  </a:tcPr>
                </a:tc>
              </a:tr>
              <a:tr h="457200">
                <a:tc>
                  <a:txBody>
                    <a:bodyPr/>
                    <a:lstStyle/>
                    <a:p>
                      <a:pPr algn="ctr">
                        <a:defRPr b="1" sz="1400">
                          <a:solidFill>
                            <a:srgbClr val="FFFFFF"/>
                          </a:solidFill>
                        </a:defRPr>
                      </a:pPr>
                      <a:r>
                        <a:t>Artist Payout</a:t>
                      </a:r>
                    </a:p>
                  </a:txBody>
                  <a:tcPr marL="63500" marR="63500" marT="63500" marB="63500">
                    <a:solidFill>
                      <a:srgbClr val="E85D04"/>
                    </a:solidFill>
                  </a:tcPr>
                </a:tc>
                <a:tc>
                  <a:txBody>
                    <a:bodyPr/>
                    <a:lstStyle/>
                    <a:p>
                      <a:pPr algn="ctr">
                        <a:defRPr sz="1500" b="1">
                          <a:solidFill>
                            <a:srgbClr val="DC143C"/>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 (limited)</a:t>
                      </a:r>
                    </a:p>
                  </a:txBody>
                  <a:tcPr marL="63500" marR="63500" marT="63500" marB="63500">
                    <a:solidFill>
                      <a:srgbClr val="F8A04C"/>
                    </a:solidFill>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g.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457200" y="457200"/>
            <a:ext cx="8229600" cy="1371600"/>
          </a:xfrm>
          <a:prstGeom prst="rect">
            <a:avLst/>
          </a:prstGeom>
          <a:noFill/>
        </p:spPr>
        <p:txBody>
          <a:bodyPr wrap="none">
            <a:spAutoFit/>
          </a:bodyPr>
          <a:lstStyle/>
          <a:p>
            <a:pPr algn="ctr">
              <a:defRPr sz="4000">
                <a:solidFill>
                  <a:srgbClr val="C00000"/>
                </a:solidFill>
                <a:latin typeface="Constantia"/>
              </a:defRPr>
            </a:pPr>
            <a:r>
              <a:t>REFERENCES</a:t>
            </a:r>
          </a:p>
        </p:txBody>
      </p:sp>
      <p:sp>
        <p:nvSpPr>
          <p:cNvPr id="5" name="Rounded Rectangle 4"/>
          <p:cNvSpPr/>
          <p:nvPr/>
        </p:nvSpPr>
        <p:spPr>
          <a:xfrm>
            <a:off x="2057400" y="1828800"/>
            <a:ext cx="5029200" cy="4572000"/>
          </a:xfrm>
          <a:prstGeom prst="roundRect">
            <a:avLst/>
          </a:prstGeom>
          <a:solidFill>
            <a:srgbClr val="B22222"/>
          </a:solidFill>
          <a:ln>
            <a:solidFill>
              <a:srgbClr val="B22222"/>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musicControls.png"/>
          <p:cNvPicPr>
            <a:picLocks noChangeAspect="1"/>
          </p:cNvPicPr>
          <p:nvPr/>
        </p:nvPicPr>
        <p:blipFill>
          <a:blip r:embed="rId3"/>
          <a:stretch>
            <a:fillRect/>
          </a:stretch>
        </p:blipFill>
        <p:spPr>
          <a:xfrm>
            <a:off x="2971800" y="1371600"/>
            <a:ext cx="3200400" cy="2743200"/>
          </a:xfrm>
          <a:prstGeom prst="rect">
            <a:avLst/>
          </a:prstGeom>
        </p:spPr>
      </p:pic>
      <p:sp>
        <p:nvSpPr>
          <p:cNvPr id="7" name="Rectangle 6">
            <a:hlinkClick r:id="rId4"/>
          </p:cNvPr>
          <p:cNvSpPr/>
          <p:nvPr/>
        </p:nvSpPr>
        <p:spPr>
          <a:xfrm>
            <a:off x="2057400" y="3383280"/>
            <a:ext cx="5029200" cy="548640"/>
          </a:xfrm>
          <a:prstGeom prst="rect">
            <a:avLst/>
          </a:prstGeom>
          <a:solidFill>
            <a:srgbClr val="8B0000"/>
          </a:solidFill>
          <a:ln>
            <a:solidFill>
              <a:srgbClr val="8B0000"/>
            </a:solidFill>
          </a:ln>
        </p:spPr>
        <p:style>
          <a:lnRef idx="1">
            <a:schemeClr val="accent1"/>
          </a:lnRef>
          <a:fillRef idx="3">
            <a:schemeClr val="accent1"/>
          </a:fillRef>
          <a:effectRef idx="2">
            <a:schemeClr val="accent1"/>
          </a:effectRef>
          <a:fontRef idx="minor">
            <a:schemeClr val="lt1"/>
          </a:fontRef>
        </p:style>
        <p:txBody>
          <a:bodyPr rtlCol="0" anchor="ctr" lIns="731520"/>
          <a:lstStyle/>
          <a:p>
            <a:pPr algn="l">
              <a:defRPr sz="1400">
                <a:solidFill>
                  <a:srgbClr val="FFFFFF"/>
                </a:solidFill>
              </a:defRPr>
            </a:pPr>
            <a:r>
              <a:t>https://www.bbc.com/news/technology-32547376</a:t>
            </a:r>
          </a:p>
        </p:txBody>
      </p:sp>
      <p:sp>
        <p:nvSpPr>
          <p:cNvPr id="8" name="Oval 7"/>
          <p:cNvSpPr/>
          <p:nvPr/>
        </p:nvSpPr>
        <p:spPr>
          <a:xfrm>
            <a:off x="2240280" y="3474720"/>
            <a:ext cx="365760" cy="365760"/>
          </a:xfrm>
          <a:prstGeom prst="ellipse">
            <a:avLst/>
          </a:prstGeom>
          <a:solidFill>
            <a:srgbClr val="380206"/>
          </a:solidFill>
          <a:ln>
            <a:solidFill>
              <a:srgbClr val="38020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a:solidFill>
                  <a:srgbClr val="FFFFFF"/>
                </a:solidFill>
              </a:defRPr>
            </a:pPr>
            <a:r>
              <a:t>1</a:t>
            </a:r>
          </a:p>
        </p:txBody>
      </p:sp>
      <p:sp>
        <p:nvSpPr>
          <p:cNvPr id="9" name="Rectangle 8">
            <a:hlinkClick r:id="rId5"/>
          </p:cNvPr>
          <p:cNvSpPr/>
          <p:nvPr/>
        </p:nvSpPr>
        <p:spPr>
          <a:xfrm>
            <a:off x="2057400" y="3977640"/>
            <a:ext cx="5029200" cy="548640"/>
          </a:xfrm>
          <a:prstGeom prst="rect">
            <a:avLst/>
          </a:prstGeom>
          <a:solidFill>
            <a:srgbClr val="8B0000"/>
          </a:solidFill>
          <a:ln>
            <a:solidFill>
              <a:srgbClr val="8B0000"/>
            </a:solidFill>
          </a:ln>
        </p:spPr>
        <p:style>
          <a:lnRef idx="1">
            <a:schemeClr val="accent1"/>
          </a:lnRef>
          <a:fillRef idx="3">
            <a:schemeClr val="accent1"/>
          </a:fillRef>
          <a:effectRef idx="2">
            <a:schemeClr val="accent1"/>
          </a:effectRef>
          <a:fontRef idx="minor">
            <a:schemeClr val="lt1"/>
          </a:fontRef>
        </p:style>
        <p:txBody>
          <a:bodyPr rtlCol="0" anchor="ctr" lIns="731520"/>
          <a:lstStyle/>
          <a:p>
            <a:pPr algn="l">
              <a:defRPr sz="1400">
                <a:solidFill>
                  <a:srgbClr val="FFFFFF"/>
                </a:solidFill>
              </a:defRPr>
            </a:pPr>
            <a:r>
              <a:t>https://www.rollingstone.com/music/music-news/grooveshark-shuts-down-after-eight-years-74101/</a:t>
            </a:r>
          </a:p>
        </p:txBody>
      </p:sp>
      <p:sp>
        <p:nvSpPr>
          <p:cNvPr id="10" name="Oval 9"/>
          <p:cNvSpPr/>
          <p:nvPr/>
        </p:nvSpPr>
        <p:spPr>
          <a:xfrm>
            <a:off x="2240280" y="4069080"/>
            <a:ext cx="365760" cy="365760"/>
          </a:xfrm>
          <a:prstGeom prst="ellipse">
            <a:avLst/>
          </a:prstGeom>
          <a:solidFill>
            <a:srgbClr val="380206"/>
          </a:solidFill>
          <a:ln>
            <a:solidFill>
              <a:srgbClr val="38020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a:solidFill>
                  <a:srgbClr val="FFFFFF"/>
                </a:solidFill>
              </a:defRPr>
            </a:pPr>
            <a:r>
              <a:t>2</a:t>
            </a:r>
          </a:p>
        </p:txBody>
      </p:sp>
      <p:sp>
        <p:nvSpPr>
          <p:cNvPr id="11" name="Rectangle 10">
            <a:hlinkClick r:id="rId6"/>
          </p:cNvPr>
          <p:cNvSpPr/>
          <p:nvPr/>
        </p:nvSpPr>
        <p:spPr>
          <a:xfrm>
            <a:off x="2057400" y="4572000"/>
            <a:ext cx="5029200" cy="548640"/>
          </a:xfrm>
          <a:prstGeom prst="rect">
            <a:avLst/>
          </a:prstGeom>
          <a:solidFill>
            <a:srgbClr val="8B0000"/>
          </a:solidFill>
          <a:ln>
            <a:solidFill>
              <a:srgbClr val="8B0000"/>
            </a:solidFill>
          </a:ln>
        </p:spPr>
        <p:style>
          <a:lnRef idx="1">
            <a:schemeClr val="accent1"/>
          </a:lnRef>
          <a:fillRef idx="3">
            <a:schemeClr val="accent1"/>
          </a:fillRef>
          <a:effectRef idx="2">
            <a:schemeClr val="accent1"/>
          </a:effectRef>
          <a:fontRef idx="minor">
            <a:schemeClr val="lt1"/>
          </a:fontRef>
        </p:style>
        <p:txBody>
          <a:bodyPr rtlCol="0" anchor="ctr" lIns="731520"/>
          <a:lstStyle/>
          <a:p>
            <a:pPr algn="l">
              <a:defRPr sz="1400">
                <a:solidFill>
                  <a:srgbClr val="FFFFFF"/>
                </a:solidFill>
              </a:defRPr>
            </a:pPr>
            <a:r>
              <a:t>https://www.cinchsolution.com/what-happened-to-grooveshark-com/</a:t>
            </a:r>
          </a:p>
        </p:txBody>
      </p:sp>
      <p:sp>
        <p:nvSpPr>
          <p:cNvPr id="12" name="Oval 11"/>
          <p:cNvSpPr/>
          <p:nvPr/>
        </p:nvSpPr>
        <p:spPr>
          <a:xfrm>
            <a:off x="2240280" y="4663440"/>
            <a:ext cx="365760" cy="365760"/>
          </a:xfrm>
          <a:prstGeom prst="ellipse">
            <a:avLst/>
          </a:prstGeom>
          <a:solidFill>
            <a:srgbClr val="380206"/>
          </a:solidFill>
          <a:ln>
            <a:solidFill>
              <a:srgbClr val="38020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a:solidFill>
                  <a:srgbClr val="FFFFFF"/>
                </a:solidFill>
              </a:defRPr>
            </a:pPr>
            <a:r>
              <a:t>3</a:t>
            </a:r>
          </a:p>
        </p:txBody>
      </p:sp>
      <p:sp>
        <p:nvSpPr>
          <p:cNvPr id="13" name="Rectangle 12">
            <a:hlinkClick r:id="rId7"/>
          </p:cNvPr>
          <p:cNvSpPr/>
          <p:nvPr/>
        </p:nvSpPr>
        <p:spPr>
          <a:xfrm>
            <a:off x="2057400" y="5166360"/>
            <a:ext cx="5029200" cy="548640"/>
          </a:xfrm>
          <a:prstGeom prst="rect">
            <a:avLst/>
          </a:prstGeom>
          <a:solidFill>
            <a:srgbClr val="8B0000"/>
          </a:solidFill>
          <a:ln>
            <a:solidFill>
              <a:srgbClr val="8B0000"/>
            </a:solidFill>
          </a:ln>
        </p:spPr>
        <p:style>
          <a:lnRef idx="1">
            <a:schemeClr val="accent1"/>
          </a:lnRef>
          <a:fillRef idx="3">
            <a:schemeClr val="accent1"/>
          </a:fillRef>
          <a:effectRef idx="2">
            <a:schemeClr val="accent1"/>
          </a:effectRef>
          <a:fontRef idx="minor">
            <a:schemeClr val="lt1"/>
          </a:fontRef>
        </p:style>
        <p:txBody>
          <a:bodyPr rtlCol="0" anchor="ctr" lIns="731520"/>
          <a:lstStyle/>
          <a:p>
            <a:pPr algn="l">
              <a:defRPr sz="1400">
                <a:solidFill>
                  <a:srgbClr val="FFFFFF"/>
                </a:solidFill>
              </a:defRPr>
            </a:pPr>
            <a:r>
              <a:t>https://www.wired.com/story/grooveshark-is-dead/</a:t>
            </a:r>
          </a:p>
        </p:txBody>
      </p:sp>
      <p:sp>
        <p:nvSpPr>
          <p:cNvPr id="14" name="Oval 13"/>
          <p:cNvSpPr/>
          <p:nvPr/>
        </p:nvSpPr>
        <p:spPr>
          <a:xfrm>
            <a:off x="2240280" y="5257800"/>
            <a:ext cx="365760" cy="365760"/>
          </a:xfrm>
          <a:prstGeom prst="ellipse">
            <a:avLst/>
          </a:prstGeom>
          <a:solidFill>
            <a:srgbClr val="380206"/>
          </a:solidFill>
          <a:ln>
            <a:solidFill>
              <a:srgbClr val="38020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a:solidFill>
                  <a:srgbClr val="FFFFFF"/>
                </a:solidFill>
              </a:defRPr>
            </a:pPr>
            <a:r>
              <a:t>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5A030A"/>
        </a:solidFill>
        <a:effectLst/>
      </p:bgPr>
    </p:bg>
    <p:spTree>
      <p:nvGrpSpPr>
        <p:cNvPr id="1" name=""/>
        <p:cNvGrpSpPr/>
        <p:nvPr/>
      </p:nvGrpSpPr>
      <p:grpSpPr/>
      <p:sp>
        <p:nvSpPr>
          <p:cNvPr id="2" name="Title 1"/>
          <p:cNvSpPr>
            <a:spLocks noGrp="1"/>
          </p:cNvSpPr>
          <p:nvPr>
            <p:ph type="title"/>
          </p:nvPr>
        </p:nvSpPr>
        <p:spPr/>
        <p:txBody>
          <a:bodyPr/>
          <a:lstStyle/>
          <a:p>
            <a:pPr>
              <a:defRPr>
                <a:latin typeface="Constantia"/>
              </a:defRPr>
            </a:pPr>
            <a:r>
              <a:rPr>
                <a:solidFill>
                  <a:srgbClr val="FFFFFF"/>
                </a:solidFill>
              </a:rPr>
              <a:t>TABLE OF CONTENTS</a:t>
            </a:r>
          </a:p>
        </p:txBody>
      </p:sp>
      <p:pic>
        <p:nvPicPr>
          <p:cNvPr id="3" name="Picture 2" descr="cd1.jpg"/>
          <p:cNvPicPr>
            <a:picLocks noChangeAspect="1"/>
          </p:cNvPicPr>
          <p:nvPr/>
        </p:nvPicPr>
        <p:blipFill>
          <a:blip r:embed="rId2"/>
          <a:stretch>
            <a:fillRect/>
          </a:stretch>
        </p:blipFill>
        <p:spPr>
          <a:xfrm>
            <a:off x="2029968" y="1371600"/>
            <a:ext cx="1371600" cy="1371600"/>
          </a:xfrm>
          <a:prstGeom prst="rect">
            <a:avLst/>
          </a:prstGeom>
        </p:spPr>
      </p:pic>
      <p:sp>
        <p:nvSpPr>
          <p:cNvPr id="4" name="TextBox 3"/>
          <p:cNvSpPr txBox="1"/>
          <p:nvPr/>
        </p:nvSpPr>
        <p:spPr>
          <a:xfrm>
            <a:off x="2029968" y="2743200"/>
            <a:ext cx="1371600" cy="457200"/>
          </a:xfrm>
          <a:prstGeom prst="rect">
            <a:avLst/>
          </a:prstGeom>
          <a:noFill/>
        </p:spPr>
        <p:txBody>
          <a:bodyPr wrap="none">
            <a:spAutoFit/>
          </a:bodyPr>
          <a:lstStyle/>
          <a:p>
            <a:r>
              <a:rPr>
                <a:solidFill>
                  <a:srgbClr val="FFFFFF"/>
                </a:solidFill>
              </a:rPr>
              <a:t>Introduction</a:t>
            </a:r>
          </a:p>
        </p:txBody>
      </p:sp>
      <p:pic>
        <p:nvPicPr>
          <p:cNvPr id="5" name="Picture 4" descr="cd2.jpg"/>
          <p:cNvPicPr>
            <a:picLocks noChangeAspect="1"/>
          </p:cNvPicPr>
          <p:nvPr/>
        </p:nvPicPr>
        <p:blipFill>
          <a:blip r:embed="rId3"/>
          <a:stretch>
            <a:fillRect/>
          </a:stretch>
        </p:blipFill>
        <p:spPr>
          <a:xfrm>
            <a:off x="2029968" y="3200400"/>
            <a:ext cx="1371600" cy="1371600"/>
          </a:xfrm>
          <a:prstGeom prst="rect">
            <a:avLst/>
          </a:prstGeom>
        </p:spPr>
      </p:pic>
      <p:sp>
        <p:nvSpPr>
          <p:cNvPr id="6" name="TextBox 5"/>
          <p:cNvSpPr txBox="1"/>
          <p:nvPr/>
        </p:nvSpPr>
        <p:spPr>
          <a:xfrm>
            <a:off x="2212848" y="4572000"/>
            <a:ext cx="1371600" cy="457200"/>
          </a:xfrm>
          <a:prstGeom prst="rect">
            <a:avLst/>
          </a:prstGeom>
          <a:noFill/>
        </p:spPr>
        <p:txBody>
          <a:bodyPr wrap="none">
            <a:spAutoFit/>
          </a:bodyPr>
          <a:lstStyle/>
          <a:p>
            <a:r>
              <a:rPr>
                <a:solidFill>
                  <a:srgbClr val="FFFFFF"/>
                </a:solidFill>
              </a:rPr>
              <a:t>Problem</a:t>
            </a:r>
          </a:p>
        </p:txBody>
      </p:sp>
      <p:pic>
        <p:nvPicPr>
          <p:cNvPr id="7" name="Picture 6" descr="cd3.jpg"/>
          <p:cNvPicPr>
            <a:picLocks noChangeAspect="1"/>
          </p:cNvPicPr>
          <p:nvPr/>
        </p:nvPicPr>
        <p:blipFill>
          <a:blip r:embed="rId4"/>
          <a:stretch>
            <a:fillRect/>
          </a:stretch>
        </p:blipFill>
        <p:spPr>
          <a:xfrm>
            <a:off x="2029968" y="5029200"/>
            <a:ext cx="1371600" cy="1371600"/>
          </a:xfrm>
          <a:prstGeom prst="rect">
            <a:avLst/>
          </a:prstGeom>
        </p:spPr>
      </p:pic>
      <p:sp>
        <p:nvSpPr>
          <p:cNvPr id="8" name="TextBox 7"/>
          <p:cNvSpPr txBox="1"/>
          <p:nvPr/>
        </p:nvSpPr>
        <p:spPr>
          <a:xfrm>
            <a:off x="2212848" y="6400800"/>
            <a:ext cx="1371600" cy="457200"/>
          </a:xfrm>
          <a:prstGeom prst="rect">
            <a:avLst/>
          </a:prstGeom>
          <a:noFill/>
        </p:spPr>
        <p:txBody>
          <a:bodyPr wrap="none">
            <a:spAutoFit/>
          </a:bodyPr>
          <a:lstStyle/>
          <a:p>
            <a:r>
              <a:rPr>
                <a:solidFill>
                  <a:srgbClr val="FFFFFF"/>
                </a:solidFill>
              </a:rPr>
              <a:t>Lessons</a:t>
            </a:r>
          </a:p>
        </p:txBody>
      </p:sp>
      <p:pic>
        <p:nvPicPr>
          <p:cNvPr id="9" name="Picture 8" descr="cd1.jpg"/>
          <p:cNvPicPr>
            <a:picLocks noChangeAspect="1"/>
          </p:cNvPicPr>
          <p:nvPr/>
        </p:nvPicPr>
        <p:blipFill>
          <a:blip r:embed="rId2"/>
          <a:stretch>
            <a:fillRect/>
          </a:stretch>
        </p:blipFill>
        <p:spPr>
          <a:xfrm>
            <a:off x="4041648" y="1371600"/>
            <a:ext cx="1371600" cy="1371600"/>
          </a:xfrm>
          <a:prstGeom prst="rect">
            <a:avLst/>
          </a:prstGeom>
        </p:spPr>
      </p:pic>
      <p:sp>
        <p:nvSpPr>
          <p:cNvPr id="10" name="TextBox 9"/>
          <p:cNvSpPr txBox="1"/>
          <p:nvPr/>
        </p:nvSpPr>
        <p:spPr>
          <a:xfrm>
            <a:off x="4041648" y="2743200"/>
            <a:ext cx="1371600" cy="457200"/>
          </a:xfrm>
          <a:prstGeom prst="rect">
            <a:avLst/>
          </a:prstGeom>
          <a:noFill/>
        </p:spPr>
        <p:txBody>
          <a:bodyPr wrap="none">
            <a:spAutoFit/>
          </a:bodyPr>
          <a:lstStyle/>
          <a:p>
            <a:r>
              <a:rPr>
                <a:solidFill>
                  <a:srgbClr val="FFFFFF"/>
                </a:solidFill>
              </a:rPr>
              <a:t>Timeline</a:t>
            </a:r>
          </a:p>
        </p:txBody>
      </p:sp>
      <p:pic>
        <p:nvPicPr>
          <p:cNvPr id="11" name="Picture 10" descr="cd2.jpg"/>
          <p:cNvPicPr>
            <a:picLocks noChangeAspect="1"/>
          </p:cNvPicPr>
          <p:nvPr/>
        </p:nvPicPr>
        <p:blipFill>
          <a:blip r:embed="rId3"/>
          <a:stretch>
            <a:fillRect/>
          </a:stretch>
        </p:blipFill>
        <p:spPr>
          <a:xfrm>
            <a:off x="4041648" y="3200400"/>
            <a:ext cx="1371600" cy="1371600"/>
          </a:xfrm>
          <a:prstGeom prst="rect">
            <a:avLst/>
          </a:prstGeom>
        </p:spPr>
      </p:pic>
      <p:sp>
        <p:nvSpPr>
          <p:cNvPr id="12" name="TextBox 11"/>
          <p:cNvSpPr txBox="1"/>
          <p:nvPr/>
        </p:nvSpPr>
        <p:spPr>
          <a:xfrm>
            <a:off x="4224528" y="4572000"/>
            <a:ext cx="1371600" cy="457200"/>
          </a:xfrm>
          <a:prstGeom prst="rect">
            <a:avLst/>
          </a:prstGeom>
          <a:noFill/>
        </p:spPr>
        <p:txBody>
          <a:bodyPr wrap="none">
            <a:spAutoFit/>
          </a:bodyPr>
          <a:lstStyle/>
          <a:p>
            <a:r>
              <a:rPr>
                <a:solidFill>
                  <a:srgbClr val="FFFFFF"/>
                </a:solidFill>
              </a:rPr>
              <a:t>Collapse</a:t>
            </a:r>
          </a:p>
        </p:txBody>
      </p:sp>
      <p:pic>
        <p:nvPicPr>
          <p:cNvPr id="13" name="Picture 12" descr="cd3.jpg"/>
          <p:cNvPicPr>
            <a:picLocks noChangeAspect="1"/>
          </p:cNvPicPr>
          <p:nvPr/>
        </p:nvPicPr>
        <p:blipFill>
          <a:blip r:embed="rId4"/>
          <a:stretch>
            <a:fillRect/>
          </a:stretch>
        </p:blipFill>
        <p:spPr>
          <a:xfrm>
            <a:off x="4041648" y="5029200"/>
            <a:ext cx="1371600" cy="1371600"/>
          </a:xfrm>
          <a:prstGeom prst="rect">
            <a:avLst/>
          </a:prstGeom>
        </p:spPr>
      </p:pic>
      <p:sp>
        <p:nvSpPr>
          <p:cNvPr id="14" name="TextBox 13"/>
          <p:cNvSpPr txBox="1"/>
          <p:nvPr/>
        </p:nvSpPr>
        <p:spPr>
          <a:xfrm>
            <a:off x="4224528" y="6400800"/>
            <a:ext cx="1371600" cy="457200"/>
          </a:xfrm>
          <a:prstGeom prst="rect">
            <a:avLst/>
          </a:prstGeom>
          <a:noFill/>
        </p:spPr>
        <p:txBody>
          <a:bodyPr wrap="none">
            <a:spAutoFit/>
          </a:bodyPr>
          <a:lstStyle/>
          <a:p>
            <a:r>
              <a:rPr>
                <a:solidFill>
                  <a:srgbClr val="FFFFFF"/>
                </a:solidFill>
              </a:rPr>
              <a:t>Legacy</a:t>
            </a:r>
          </a:p>
        </p:txBody>
      </p:sp>
      <p:pic>
        <p:nvPicPr>
          <p:cNvPr id="15" name="Picture 14" descr="cd1.jpg"/>
          <p:cNvPicPr>
            <a:picLocks noChangeAspect="1"/>
          </p:cNvPicPr>
          <p:nvPr/>
        </p:nvPicPr>
        <p:blipFill>
          <a:blip r:embed="rId2"/>
          <a:stretch>
            <a:fillRect/>
          </a:stretch>
        </p:blipFill>
        <p:spPr>
          <a:xfrm>
            <a:off x="6053328" y="1371600"/>
            <a:ext cx="1371600" cy="1371600"/>
          </a:xfrm>
          <a:prstGeom prst="rect">
            <a:avLst/>
          </a:prstGeom>
        </p:spPr>
      </p:pic>
      <p:sp>
        <p:nvSpPr>
          <p:cNvPr id="16" name="TextBox 15"/>
          <p:cNvSpPr txBox="1"/>
          <p:nvPr/>
        </p:nvSpPr>
        <p:spPr>
          <a:xfrm>
            <a:off x="6053328" y="2743200"/>
            <a:ext cx="1371600" cy="457200"/>
          </a:xfrm>
          <a:prstGeom prst="rect">
            <a:avLst/>
          </a:prstGeom>
          <a:noFill/>
        </p:spPr>
        <p:txBody>
          <a:bodyPr wrap="none">
            <a:spAutoFit/>
          </a:bodyPr>
          <a:lstStyle/>
          <a:p>
            <a:r>
              <a:rPr>
                <a:solidFill>
                  <a:srgbClr val="FFFFFF"/>
                </a:solidFill>
              </a:rPr>
              <a:t>Growth</a:t>
            </a:r>
          </a:p>
        </p:txBody>
      </p:sp>
      <p:pic>
        <p:nvPicPr>
          <p:cNvPr id="17" name="Picture 16" descr="cd2.jpg"/>
          <p:cNvPicPr>
            <a:picLocks noChangeAspect="1"/>
          </p:cNvPicPr>
          <p:nvPr/>
        </p:nvPicPr>
        <p:blipFill>
          <a:blip r:embed="rId3"/>
          <a:stretch>
            <a:fillRect/>
          </a:stretch>
        </p:blipFill>
        <p:spPr>
          <a:xfrm>
            <a:off x="6053328" y="3200400"/>
            <a:ext cx="1371600" cy="1371600"/>
          </a:xfrm>
          <a:prstGeom prst="rect">
            <a:avLst/>
          </a:prstGeom>
        </p:spPr>
      </p:pic>
      <p:sp>
        <p:nvSpPr>
          <p:cNvPr id="18" name="TextBox 17"/>
          <p:cNvSpPr txBox="1"/>
          <p:nvPr/>
        </p:nvSpPr>
        <p:spPr>
          <a:xfrm>
            <a:off x="6236208" y="4572000"/>
            <a:ext cx="1371600" cy="457200"/>
          </a:xfrm>
          <a:prstGeom prst="rect">
            <a:avLst/>
          </a:prstGeom>
          <a:noFill/>
        </p:spPr>
        <p:txBody>
          <a:bodyPr wrap="none">
            <a:spAutoFit/>
          </a:bodyPr>
          <a:lstStyle/>
          <a:p>
            <a:r>
              <a:rPr>
                <a:solidFill>
                  <a:srgbClr val="FFFFFF"/>
                </a:solidFill>
              </a:rPr>
              <a:t>Cloud</a:t>
            </a:r>
          </a:p>
        </p:txBody>
      </p:sp>
      <p:pic>
        <p:nvPicPr>
          <p:cNvPr id="19" name="Picture 18" descr="cd3.jpg"/>
          <p:cNvPicPr>
            <a:picLocks noChangeAspect="1"/>
          </p:cNvPicPr>
          <p:nvPr/>
        </p:nvPicPr>
        <p:blipFill>
          <a:blip r:embed="rId4"/>
          <a:stretch>
            <a:fillRect/>
          </a:stretch>
        </p:blipFill>
        <p:spPr>
          <a:xfrm>
            <a:off x="6053328" y="5029200"/>
            <a:ext cx="1371600" cy="1371600"/>
          </a:xfrm>
          <a:prstGeom prst="rect">
            <a:avLst/>
          </a:prstGeom>
        </p:spPr>
      </p:pic>
      <p:sp>
        <p:nvSpPr>
          <p:cNvPr id="20" name="TextBox 19"/>
          <p:cNvSpPr txBox="1"/>
          <p:nvPr/>
        </p:nvSpPr>
        <p:spPr>
          <a:xfrm>
            <a:off x="6236208" y="6400800"/>
            <a:ext cx="1371600" cy="457200"/>
          </a:xfrm>
          <a:prstGeom prst="rect">
            <a:avLst/>
          </a:prstGeom>
          <a:noFill/>
        </p:spPr>
        <p:txBody>
          <a:bodyPr wrap="none">
            <a:spAutoFit/>
          </a:bodyPr>
          <a:lstStyle/>
          <a:p>
            <a:r>
              <a:rPr>
                <a:solidFill>
                  <a:srgbClr val="FFFFFF"/>
                </a:solidFill>
              </a:rPr>
              <a:t>References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914400" y="457200"/>
            <a:ext cx="7315200" cy="914400"/>
          </a:xfrm>
          <a:prstGeom prst="rect">
            <a:avLst/>
          </a:prstGeom>
          <a:noFill/>
        </p:spPr>
        <p:txBody>
          <a:bodyPr wrap="none">
            <a:spAutoFit/>
          </a:bodyPr>
          <a:lstStyle/>
          <a:p>
            <a:pPr>
              <a:defRPr sz="4000" b="1">
                <a:solidFill>
                  <a:srgbClr val="C00000"/>
                </a:solidFill>
                <a:latin typeface="Constantia"/>
              </a:defRPr>
            </a:pPr>
            <a:r>
              <a:t>INTRODUCTION</a:t>
            </a:r>
          </a:p>
        </p:txBody>
      </p:sp>
      <p:sp>
        <p:nvSpPr>
          <p:cNvPr id="4" name="Rounded Rectangle 3"/>
          <p:cNvSpPr/>
          <p:nvPr/>
        </p:nvSpPr>
        <p:spPr>
          <a:xfrm>
            <a:off x="1143000" y="1828800"/>
            <a:ext cx="5486400" cy="3657600"/>
          </a:xfrm>
          <a:prstGeom prst="roundRect">
            <a:avLst/>
          </a:prstGeom>
          <a:solidFill>
            <a:srgbClr val="FCC000"/>
          </a:solidFill>
          <a:ln>
            <a:solidFill>
              <a:srgbClr val="FC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600200" y="1828800"/>
            <a:ext cx="4572000" cy="4572000"/>
          </a:xfrm>
          <a:prstGeom prst="rect">
            <a:avLst/>
          </a:prstGeom>
          <a:noFill/>
        </p:spPr>
        <p:txBody>
          <a:bodyPr wrap="square">
            <a:spAutoFit/>
          </a:bodyPr>
          <a:lstStyle/>
          <a:p/>
          <a:p>
            <a:pPr>
              <a:spcAft>
                <a:spcPts val="1200"/>
              </a:spcAft>
              <a:defRPr sz="1300">
                <a:solidFill>
                  <a:srgbClr val="000000"/>
                </a:solidFill>
                <a:latin typeface="Aptos"/>
              </a:defRPr>
            </a:pPr>
            <a:r>
              <a:t>Grooveshark was an online music streaming service that launched in March 2006,long before Spotify and Apple Music became household names. It offered millions of tracks that users could search, stream, and share freely, making it a favorite hangout spot for music lovers around the world.</a:t>
            </a:r>
          </a:p>
          <a:p>
            <a:pPr>
              <a:spcAft>
                <a:spcPts val="1200"/>
              </a:spcAft>
              <a:defRPr sz="1300">
                <a:solidFill>
                  <a:srgbClr val="000000"/>
                </a:solidFill>
                <a:latin typeface="Aptos"/>
              </a:defRPr>
            </a:pPr>
            <a:r>
              <a:t>Grooveshark was founded by three University of Florida students: Sam Tarantino, Josh Greenberg , Andres Barreto</a:t>
            </a:r>
          </a:p>
          <a:p>
            <a:pPr>
              <a:spcAft>
                <a:spcPts val="1200"/>
              </a:spcAft>
              <a:defRPr sz="1300">
                <a:solidFill>
                  <a:srgbClr val="000000"/>
                </a:solidFill>
                <a:latin typeface="Aptos"/>
              </a:defRPr>
            </a:pPr>
            <a:r>
              <a:t>The founders wanted to make music more accessible to everyone. At a time when piracy was rampant and legal options were limited, they dreamed of creating a community-driven platform where people could upload, share, and enjoy music freely. Their bigger goal was to bridge the gap between listeners and artists in a fairer way than traditional record labels. In essence: music without barriers.</a:t>
            </a:r>
          </a:p>
        </p:txBody>
      </p:sp>
      <p:sp>
        <p:nvSpPr>
          <p:cNvPr id="6" name="Rectangle 5"/>
          <p:cNvSpPr/>
          <p:nvPr/>
        </p:nvSpPr>
        <p:spPr>
          <a:xfrm>
            <a:off x="0" y="0"/>
            <a:ext cx="457200" cy="6858000"/>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ectangle 6"/>
          <p:cNvSpPr/>
          <p:nvPr/>
        </p:nvSpPr>
        <p:spPr>
          <a:xfrm>
            <a:off x="457200" y="0"/>
            <a:ext cx="457200" cy="6858000"/>
          </a:xfrm>
          <a:prstGeom prst="rect">
            <a:avLst/>
          </a:prstGeom>
          <a:solidFill>
            <a:srgbClr val="E97132"/>
          </a:solidFill>
          <a:ln>
            <a:solidFill>
              <a:srgbClr val="E97132"/>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7315200" y="0"/>
            <a:ext cx="1828800" cy="6858000"/>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8229600" y="0"/>
            <a:ext cx="914400" cy="6858000"/>
          </a:xfrm>
          <a:prstGeom prst="rect">
            <a:avLst/>
          </a:prstGeom>
          <a:solidFill>
            <a:srgbClr val="E97132"/>
          </a:solidFill>
          <a:ln>
            <a:solidFill>
              <a:srgbClr val="E97132"/>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vinyl.png"/>
          <p:cNvPicPr>
            <a:picLocks noChangeAspect="1"/>
          </p:cNvPicPr>
          <p:nvPr/>
        </p:nvPicPr>
        <p:blipFill>
          <a:blip r:embed="rId3"/>
          <a:stretch>
            <a:fillRect/>
          </a:stretch>
        </p:blipFill>
        <p:spPr>
          <a:xfrm>
            <a:off x="5943600" y="914400"/>
            <a:ext cx="3200400" cy="5486400"/>
          </a:xfrm>
          <a:prstGeom prst="rect">
            <a:avLst/>
          </a:prstGeom>
        </p:spPr>
      </p:pic>
      <p:pic>
        <p:nvPicPr>
          <p:cNvPr id="11" name="Picture 10" descr="tameimpala.jpg"/>
          <p:cNvPicPr>
            <a:picLocks noChangeAspect="1"/>
          </p:cNvPicPr>
          <p:nvPr/>
        </p:nvPicPr>
        <p:blipFill>
          <a:blip r:embed="rId4"/>
          <a:stretch>
            <a:fillRect/>
          </a:stretch>
        </p:blipFill>
        <p:spPr>
          <a:xfrm>
            <a:off x="7315200" y="1828800"/>
            <a:ext cx="3657600" cy="3657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914400" y="457200"/>
            <a:ext cx="7315200" cy="914400"/>
          </a:xfrm>
          <a:prstGeom prst="rect">
            <a:avLst/>
          </a:prstGeom>
          <a:noFill/>
        </p:spPr>
        <p:txBody>
          <a:bodyPr wrap="none">
            <a:spAutoFit/>
          </a:bodyPr>
          <a:lstStyle/>
          <a:p>
            <a:pPr algn="ctr">
              <a:defRPr sz="4000" b="1">
                <a:solidFill>
                  <a:srgbClr val="000000"/>
                </a:solidFill>
                <a:latin typeface="Constantia"/>
              </a:defRPr>
            </a:pPr>
            <a:r>
              <a:t>TIMELINE</a:t>
            </a:r>
          </a:p>
        </p:txBody>
      </p:sp>
      <p:sp>
        <p:nvSpPr>
          <p:cNvPr id="4" name="Rectangle 3"/>
          <p:cNvSpPr/>
          <p:nvPr/>
        </p:nvSpPr>
        <p:spPr>
          <a:xfrm>
            <a:off x="4572000" y="1828800"/>
            <a:ext cx="45720" cy="4572000"/>
          </a:xfrm>
          <a:prstGeom prst="rect">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Oval 4"/>
          <p:cNvSpPr/>
          <p:nvPr/>
        </p:nvSpPr>
        <p:spPr>
          <a:xfrm>
            <a:off x="4480560" y="1828800"/>
            <a:ext cx="228600" cy="182880"/>
          </a:xfrm>
          <a:prstGeom prst="ellipse">
            <a:avLst/>
          </a:prstGeom>
          <a:solidFill>
            <a:srgbClr val="FFA500"/>
          </a:solidFill>
          <a:ln>
            <a:solidFill>
              <a:srgbClr val="FFA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3474720" y="1554480"/>
            <a:ext cx="2286000" cy="457200"/>
          </a:xfrm>
          <a:prstGeom prst="rect">
            <a:avLst/>
          </a:prstGeom>
          <a:noFill/>
        </p:spPr>
        <p:txBody>
          <a:bodyPr wrap="none">
            <a:spAutoFit/>
          </a:bodyPr>
          <a:lstStyle/>
          <a:p/>
          <a:p>
            <a:pPr>
              <a:defRPr sz="1400" b="1">
                <a:solidFill>
                  <a:srgbClr val="000000"/>
                </a:solidFill>
              </a:defRPr>
            </a:pPr>
            <a:r>
              <a:t>2006-2007</a:t>
            </a:r>
          </a:p>
        </p:txBody>
      </p:sp>
      <p:sp>
        <p:nvSpPr>
          <p:cNvPr id="7" name="TextBox 6"/>
          <p:cNvSpPr txBox="1"/>
          <p:nvPr/>
        </p:nvSpPr>
        <p:spPr>
          <a:xfrm>
            <a:off x="731520" y="1280160"/>
            <a:ext cx="2743200" cy="914400"/>
          </a:xfrm>
          <a:prstGeom prst="rect">
            <a:avLst/>
          </a:prstGeom>
          <a:solidFill>
            <a:srgbClr val="FFA500"/>
          </a:solidFill>
        </p:spPr>
        <p:txBody>
          <a:bodyPr wrap="square">
            <a:spAutoFit/>
          </a:bodyPr>
          <a:lstStyle/>
          <a:p>
            <a:pPr>
              <a:defRPr sz="1400"/>
            </a:pPr>
            <a:r>
              <a:t>Founded in Florida as a peer-to-peer music sharing site.</a:t>
            </a:r>
          </a:p>
        </p:txBody>
      </p:sp>
      <p:sp>
        <p:nvSpPr>
          <p:cNvPr id="8" name="Oval 7"/>
          <p:cNvSpPr/>
          <p:nvPr/>
        </p:nvSpPr>
        <p:spPr>
          <a:xfrm>
            <a:off x="4480560" y="2743200"/>
            <a:ext cx="228600" cy="182880"/>
          </a:xfrm>
          <a:prstGeom prst="ellipse">
            <a:avLst/>
          </a:prstGeom>
          <a:solidFill>
            <a:srgbClr val="FF8C00"/>
          </a:solidFill>
          <a:ln>
            <a:solidFill>
              <a:srgbClr val="FF8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754880" y="2468880"/>
            <a:ext cx="2286000" cy="457200"/>
          </a:xfrm>
          <a:prstGeom prst="rect">
            <a:avLst/>
          </a:prstGeom>
          <a:noFill/>
        </p:spPr>
        <p:txBody>
          <a:bodyPr wrap="none">
            <a:spAutoFit/>
          </a:bodyPr>
          <a:lstStyle/>
          <a:p/>
          <a:p>
            <a:pPr>
              <a:defRPr sz="1400" b="1">
                <a:solidFill>
                  <a:srgbClr val="000000"/>
                </a:solidFill>
              </a:defRPr>
            </a:pPr>
            <a:r>
              <a:t>2007–2008</a:t>
            </a:r>
          </a:p>
        </p:txBody>
      </p:sp>
      <p:sp>
        <p:nvSpPr>
          <p:cNvPr id="10" name="TextBox 9"/>
          <p:cNvSpPr txBox="1"/>
          <p:nvPr/>
        </p:nvSpPr>
        <p:spPr>
          <a:xfrm>
            <a:off x="5943600" y="2194560"/>
            <a:ext cx="2743200" cy="914400"/>
          </a:xfrm>
          <a:prstGeom prst="rect">
            <a:avLst/>
          </a:prstGeom>
          <a:solidFill>
            <a:srgbClr val="FF8C00"/>
          </a:solidFill>
        </p:spPr>
        <p:txBody>
          <a:bodyPr wrap="square">
            <a:spAutoFit/>
          </a:bodyPr>
          <a:lstStyle/>
          <a:p>
            <a:pPr>
              <a:defRPr sz="1400"/>
            </a:pPr>
            <a:r>
              <a:t>Shifted into a streaming platform with search, playlists, and community features.</a:t>
            </a:r>
          </a:p>
        </p:txBody>
      </p:sp>
      <p:sp>
        <p:nvSpPr>
          <p:cNvPr id="11" name="Oval 10"/>
          <p:cNvSpPr/>
          <p:nvPr/>
        </p:nvSpPr>
        <p:spPr>
          <a:xfrm>
            <a:off x="4480560" y="3657600"/>
            <a:ext cx="228600" cy="182880"/>
          </a:xfrm>
          <a:prstGeom prst="ellipse">
            <a:avLst/>
          </a:prstGeom>
          <a:solidFill>
            <a:srgbClr val="FF7800"/>
          </a:solidFill>
          <a:ln>
            <a:solidFill>
              <a:srgbClr val="FF78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3474720" y="3383280"/>
            <a:ext cx="2286000" cy="457200"/>
          </a:xfrm>
          <a:prstGeom prst="rect">
            <a:avLst/>
          </a:prstGeom>
          <a:noFill/>
        </p:spPr>
        <p:txBody>
          <a:bodyPr wrap="none">
            <a:spAutoFit/>
          </a:bodyPr>
          <a:lstStyle/>
          <a:p/>
          <a:p>
            <a:pPr>
              <a:defRPr sz="1400" b="1">
                <a:solidFill>
                  <a:srgbClr val="000000"/>
                </a:solidFill>
              </a:defRPr>
            </a:pPr>
            <a:r>
              <a:t>2009–2010</a:t>
            </a:r>
          </a:p>
        </p:txBody>
      </p:sp>
      <p:sp>
        <p:nvSpPr>
          <p:cNvPr id="13" name="TextBox 12"/>
          <p:cNvSpPr txBox="1"/>
          <p:nvPr/>
        </p:nvSpPr>
        <p:spPr>
          <a:xfrm>
            <a:off x="731520" y="3108960"/>
            <a:ext cx="2743200" cy="914400"/>
          </a:xfrm>
          <a:prstGeom prst="rect">
            <a:avLst/>
          </a:prstGeom>
          <a:solidFill>
            <a:srgbClr val="FF7800"/>
          </a:solidFill>
        </p:spPr>
        <p:txBody>
          <a:bodyPr wrap="square">
            <a:spAutoFit/>
          </a:bodyPr>
          <a:lstStyle/>
          <a:p>
            <a:pPr>
              <a:defRPr sz="1400"/>
            </a:pPr>
            <a:r>
              <a:t>Gained popularity- Reached 30M+ users but faced first lawsuits from record labels.</a:t>
            </a:r>
          </a:p>
        </p:txBody>
      </p:sp>
      <p:sp>
        <p:nvSpPr>
          <p:cNvPr id="14" name="Oval 13"/>
          <p:cNvSpPr/>
          <p:nvPr/>
        </p:nvSpPr>
        <p:spPr>
          <a:xfrm>
            <a:off x="4480560" y="4572000"/>
            <a:ext cx="228600" cy="182880"/>
          </a:xfrm>
          <a:prstGeom prst="ellipse">
            <a:avLst/>
          </a:prstGeom>
          <a:solidFill>
            <a:srgbClr val="FF5000"/>
          </a:solidFill>
          <a:ln>
            <a:solidFill>
              <a:srgbClr val="FF5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4754880" y="4297680"/>
            <a:ext cx="2286000" cy="457200"/>
          </a:xfrm>
          <a:prstGeom prst="rect">
            <a:avLst/>
          </a:prstGeom>
          <a:noFill/>
        </p:spPr>
        <p:txBody>
          <a:bodyPr wrap="none">
            <a:spAutoFit/>
          </a:bodyPr>
          <a:lstStyle/>
          <a:p/>
          <a:p>
            <a:pPr>
              <a:defRPr sz="1400" b="1">
                <a:solidFill>
                  <a:srgbClr val="000000"/>
                </a:solidFill>
              </a:defRPr>
            </a:pPr>
            <a:r>
              <a:t>2011-2012</a:t>
            </a:r>
          </a:p>
        </p:txBody>
      </p:sp>
      <p:sp>
        <p:nvSpPr>
          <p:cNvPr id="16" name="TextBox 15"/>
          <p:cNvSpPr txBox="1"/>
          <p:nvPr/>
        </p:nvSpPr>
        <p:spPr>
          <a:xfrm>
            <a:off x="5943600" y="4023360"/>
            <a:ext cx="2743200" cy="914400"/>
          </a:xfrm>
          <a:prstGeom prst="rect">
            <a:avLst/>
          </a:prstGeom>
          <a:solidFill>
            <a:srgbClr val="FF5000"/>
          </a:solidFill>
        </p:spPr>
        <p:txBody>
          <a:bodyPr wrap="square">
            <a:spAutoFit/>
          </a:bodyPr>
          <a:lstStyle/>
          <a:p>
            <a:pPr>
              <a:defRPr sz="1400"/>
            </a:pPr>
            <a:r>
              <a:t>Hit peak with 35M users, 15M+ songs. Legal pressure grew; apps removed from Apple &amp; Google stores.</a:t>
            </a:r>
          </a:p>
        </p:txBody>
      </p:sp>
      <p:sp>
        <p:nvSpPr>
          <p:cNvPr id="17" name="Oval 16"/>
          <p:cNvSpPr/>
          <p:nvPr/>
        </p:nvSpPr>
        <p:spPr>
          <a:xfrm>
            <a:off x="4480560" y="5486400"/>
            <a:ext cx="228600" cy="182880"/>
          </a:xfrm>
          <a:prstGeom prst="ellipse">
            <a:avLst/>
          </a:prstGeom>
          <a:solidFill>
            <a:srgbClr val="FF3200"/>
          </a:solidFill>
          <a:ln>
            <a:solidFill>
              <a:srgbClr val="FF32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3474720" y="5212080"/>
            <a:ext cx="2286000" cy="457200"/>
          </a:xfrm>
          <a:prstGeom prst="rect">
            <a:avLst/>
          </a:prstGeom>
          <a:noFill/>
        </p:spPr>
        <p:txBody>
          <a:bodyPr wrap="none">
            <a:spAutoFit/>
          </a:bodyPr>
          <a:lstStyle/>
          <a:p/>
          <a:p>
            <a:pPr>
              <a:defRPr sz="1400" b="1">
                <a:solidFill>
                  <a:srgbClr val="000000"/>
                </a:solidFill>
              </a:defRPr>
            </a:pPr>
            <a:r>
              <a:t>2012–2014</a:t>
            </a:r>
          </a:p>
        </p:txBody>
      </p:sp>
      <p:sp>
        <p:nvSpPr>
          <p:cNvPr id="19" name="TextBox 18"/>
          <p:cNvSpPr txBox="1"/>
          <p:nvPr/>
        </p:nvSpPr>
        <p:spPr>
          <a:xfrm>
            <a:off x="731520" y="4937760"/>
            <a:ext cx="2743200" cy="914400"/>
          </a:xfrm>
          <a:prstGeom prst="rect">
            <a:avLst/>
          </a:prstGeom>
          <a:solidFill>
            <a:srgbClr val="FF3200"/>
          </a:solidFill>
        </p:spPr>
        <p:txBody>
          <a:bodyPr wrap="square">
            <a:spAutoFit/>
          </a:bodyPr>
          <a:lstStyle/>
          <a:p>
            <a:pPr>
              <a:defRPr sz="1400"/>
            </a:pPr>
            <a:r>
              <a:t>Tried artist-upload model, but lawsuits intensified. Courts ruled executives uploaded copyrighted songs.</a:t>
            </a:r>
          </a:p>
        </p:txBody>
      </p:sp>
      <p:sp>
        <p:nvSpPr>
          <p:cNvPr id="20" name="Oval 19"/>
          <p:cNvSpPr/>
          <p:nvPr/>
        </p:nvSpPr>
        <p:spPr>
          <a:xfrm>
            <a:off x="4480560" y="6400800"/>
            <a:ext cx="228600" cy="18288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4754880" y="6126480"/>
            <a:ext cx="2286000" cy="457200"/>
          </a:xfrm>
          <a:prstGeom prst="rect">
            <a:avLst/>
          </a:prstGeom>
          <a:noFill/>
        </p:spPr>
        <p:txBody>
          <a:bodyPr wrap="none">
            <a:spAutoFit/>
          </a:bodyPr>
          <a:lstStyle/>
          <a:p/>
          <a:p>
            <a:pPr>
              <a:defRPr sz="1400" b="1">
                <a:solidFill>
                  <a:srgbClr val="000000"/>
                </a:solidFill>
              </a:defRPr>
            </a:pPr>
            <a:r>
              <a:t>April 2015</a:t>
            </a:r>
          </a:p>
        </p:txBody>
      </p:sp>
      <p:sp>
        <p:nvSpPr>
          <p:cNvPr id="22" name="TextBox 21"/>
          <p:cNvSpPr txBox="1"/>
          <p:nvPr/>
        </p:nvSpPr>
        <p:spPr>
          <a:xfrm>
            <a:off x="5943600" y="5852160"/>
            <a:ext cx="2743200" cy="914400"/>
          </a:xfrm>
          <a:prstGeom prst="rect">
            <a:avLst/>
          </a:prstGeom>
          <a:solidFill>
            <a:srgbClr val="FF0000"/>
          </a:solidFill>
        </p:spPr>
        <p:txBody>
          <a:bodyPr wrap="square">
            <a:spAutoFit/>
          </a:bodyPr>
          <a:lstStyle/>
          <a:p>
            <a:pPr>
              <a:defRPr sz="1400"/>
            </a:pPr>
            <a:r>
              <a:t>Grooveshark shut down in settlement with Universal, Sony, and Warner.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jpg"/>
          <p:cNvPicPr>
            <a:picLocks noChangeAspect="1"/>
          </p:cNvPicPr>
          <p:nvPr/>
        </p:nvPicPr>
        <p:blipFill>
          <a:blip r:embed="rId2"/>
          <a:stretch>
            <a:fillRect/>
          </a:stretch>
        </p:blipFill>
        <p:spPr>
          <a:xfrm>
            <a:off x="0" y="0"/>
            <a:ext cx="9144000" cy="6858000"/>
          </a:xfrm>
          <a:prstGeom prst="rect">
            <a:avLst/>
          </a:prstGeom>
        </p:spPr>
      </p:pic>
      <p:sp>
        <p:nvSpPr>
          <p:cNvPr id="3" name="Oval 2"/>
          <p:cNvSpPr/>
          <p:nvPr/>
        </p:nvSpPr>
        <p:spPr>
          <a:xfrm>
            <a:off x="320040" y="320040"/>
            <a:ext cx="2743200" cy="2743200"/>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097280"/>
            <a:ext cx="2286000" cy="914400"/>
          </a:xfrm>
          <a:prstGeom prst="rect">
            <a:avLst/>
          </a:prstGeom>
          <a:noFill/>
        </p:spPr>
        <p:txBody>
          <a:bodyPr wrap="none">
            <a:spAutoFit/>
          </a:bodyPr>
          <a:lstStyle/>
          <a:p>
            <a:pPr algn="l"/>
            <a:r>
              <a:rPr sz="4000" b="1">
                <a:solidFill>
                  <a:srgbClr val="000000"/>
                </a:solidFill>
                <a:latin typeface="Constantia"/>
              </a:rPr>
              <a:t>GROWTH</a:t>
            </a:r>
          </a:p>
        </p:txBody>
      </p:sp>
      <p:sp>
        <p:nvSpPr>
          <p:cNvPr id="5" name="Rounded Rectangle 4"/>
          <p:cNvSpPr/>
          <p:nvPr/>
        </p:nvSpPr>
        <p:spPr>
          <a:xfrm>
            <a:off x="320040" y="1828800"/>
            <a:ext cx="5029200" cy="3657600"/>
          </a:xfrm>
          <a:prstGeom prst="roundRect">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Oval 5"/>
          <p:cNvSpPr/>
          <p:nvPr/>
        </p:nvSpPr>
        <p:spPr>
          <a:xfrm>
            <a:off x="3840480" y="3657600"/>
            <a:ext cx="2743200" cy="2743200"/>
          </a:xfrm>
          <a:prstGeom prst="ellipse">
            <a:avLst/>
          </a:prstGeom>
          <a:solidFill>
            <a:srgbClr val="E97332"/>
          </a:solidFill>
          <a:ln>
            <a:solidFill>
              <a:srgbClr val="E97332"/>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red cover.jpg"/>
          <p:cNvPicPr>
            <a:picLocks noChangeAspect="1"/>
          </p:cNvPicPr>
          <p:nvPr/>
        </p:nvPicPr>
        <p:blipFill>
          <a:blip r:embed="rId3"/>
          <a:stretch>
            <a:fillRect/>
          </a:stretch>
        </p:blipFill>
        <p:spPr>
          <a:xfrm>
            <a:off x="5486400" y="0"/>
            <a:ext cx="3657600" cy="6858000"/>
          </a:xfrm>
          <a:prstGeom prst="rect">
            <a:avLst/>
          </a:prstGeom>
        </p:spPr>
      </p:pic>
      <p:sp>
        <p:nvSpPr>
          <p:cNvPr id="8" name="TextBox 7"/>
          <p:cNvSpPr txBox="1"/>
          <p:nvPr/>
        </p:nvSpPr>
        <p:spPr>
          <a:xfrm>
            <a:off x="457200" y="1828800"/>
            <a:ext cx="4572000" cy="4572000"/>
          </a:xfrm>
          <a:prstGeom prst="rect">
            <a:avLst/>
          </a:prstGeom>
          <a:noFill/>
        </p:spPr>
        <p:txBody>
          <a:bodyPr wrap="square">
            <a:spAutoFit/>
          </a:bodyPr>
          <a:lstStyle/>
          <a:p/>
          <a:p>
            <a:pPr>
              <a:defRPr sz="1400">
                <a:solidFill>
                  <a:srgbClr val="FFFFFF"/>
                </a:solidFill>
              </a:defRPr>
            </a:pPr>
            <a:r>
              <a:t>Grooveshark worked as a peer-to-peer network,letting users upload MP3s for others to listen to. It later transformed into a sleek web-based music streaming site.</a:t>
            </a:r>
          </a:p>
          <a:p>
            <a:pPr>
              <a:defRPr sz="1400">
                <a:solidFill>
                  <a:srgbClr val="FFFFFF"/>
                </a:solidFill>
              </a:defRPr>
            </a:pPr>
            <a:r>
              <a:t>Gained traction quickly because it offered free, on-demand music at a time when few services did Features like search, playlists, and community sharing made it stand out.</a:t>
            </a:r>
          </a:p>
          <a:p>
            <a:pPr>
              <a:defRPr sz="1400">
                <a:solidFill>
                  <a:srgbClr val="FFFFFF"/>
                </a:solidFill>
              </a:defRPr>
            </a:pPr>
            <a:r>
              <a:t>Expanded with mobile apps, drawing comparisons to Spotify. By 2011, it had around 35 million users worldwide and a catalog of 15 million+ songs.</a:t>
            </a:r>
          </a:p>
          <a:p>
            <a:pPr>
              <a:defRPr sz="1400">
                <a:solidFill>
                  <a:srgbClr val="FFFFFF"/>
                </a:solidFill>
              </a:defRPr>
            </a:pPr>
            <a:r>
              <a:t>Users could follow friends, share playlists, and even discover new artists, giving it a “music community” vibe.</a:t>
            </a:r>
          </a:p>
          <a:p>
            <a:pPr>
              <a:defRPr sz="1400">
                <a:solidFill>
                  <a:srgbClr val="FFFFFF"/>
                </a:solidFill>
              </a:defRPr>
            </a:pPr>
            <a:r>
              <a:t>Accessible in over 150 countries, making it one of the most widely used streaming platforms before Spotify took over.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7" name="Picture 6" descr="bg.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sz="4000" b="1">
                <a:solidFill>
                  <a:srgbClr val="C00000"/>
                </a:solidFill>
                <a:latin typeface="Constantia"/>
              </a:rPr>
              <a:t>PROBLEM</a:t>
            </a:r>
          </a:p>
        </p:txBody>
      </p:sp>
      <p:sp>
        <p:nvSpPr>
          <p:cNvPr id="3" name="Text Placeholder 2"/>
          <p:cNvSpPr>
            <a:spLocks noGrp="1"/>
          </p:cNvSpPr>
          <p:nvPr>
            <p:ph type="body" idx="1"/>
          </p:nvPr>
        </p:nvSpPr>
        <p:spPr/>
        <p:txBody>
          <a:bodyPr/>
          <a:lstStyle/>
          <a:p>
            <a:pPr algn="ctr"/>
            <a:r>
              <a:rPr>
                <a:solidFill>
                  <a:srgbClr val="C00000"/>
                </a:solidFill>
              </a:rPr>
              <a:t>LEGAL FALLOUT</a:t>
            </a:r>
          </a:p>
        </p:txBody>
      </p:sp>
      <p:sp>
        <p:nvSpPr>
          <p:cNvPr id="4" name="Content Placeholder 3"/>
          <p:cNvSpPr>
            <a:spLocks noGrp="1"/>
          </p:cNvSpPr>
          <p:nvPr>
            <p:ph idx="2" sz="half"/>
          </p:nvPr>
        </p:nvSpPr>
        <p:spPr/>
        <p:txBody>
          <a:bodyPr/>
          <a:lstStyle/>
          <a:p/>
        </p:txBody>
      </p:sp>
      <p:sp>
        <p:nvSpPr>
          <p:cNvPr id="5" name="Text Placeholder 4"/>
          <p:cNvSpPr>
            <a:spLocks noGrp="1"/>
          </p:cNvSpPr>
          <p:nvPr>
            <p:ph type="body" idx="3" sz="quarter"/>
          </p:nvPr>
        </p:nvSpPr>
        <p:spPr/>
        <p:txBody>
          <a:bodyPr/>
          <a:lstStyle/>
          <a:p>
            <a:pPr algn="ctr"/>
            <a:r>
              <a:rPr>
                <a:solidFill>
                  <a:srgbClr val="C00000"/>
                </a:solidFill>
              </a:rPr>
              <a:t>FEES COMPARISION</a:t>
            </a:r>
          </a:p>
        </p:txBody>
      </p:sp>
      <p:sp>
        <p:nvSpPr>
          <p:cNvPr id="6" name="Content Placeholder 5"/>
          <p:cNvSpPr>
            <a:spLocks noGrp="1"/>
          </p:cNvSpPr>
          <p:nvPr>
            <p:ph idx="4" sz="quarter"/>
          </p:nvPr>
        </p:nvSpPr>
        <p:spPr/>
        <p:txBody>
          <a:bodyPr/>
          <a:lstStyle/>
          <a:p/>
        </p:txBody>
      </p:sp>
      <p:sp>
        <p:nvSpPr>
          <p:cNvPr id="8" name="Rounded Rectangle 7"/>
          <p:cNvSpPr/>
          <p:nvPr/>
        </p:nvSpPr>
        <p:spPr>
          <a:xfrm>
            <a:off x="457200" y="2174875"/>
            <a:ext cx="4040188" cy="3951288"/>
          </a:xfrm>
          <a:prstGeom prst="roundRect">
            <a:avLst/>
          </a:prstGeom>
          <a:solidFill>
            <a:srgbClr val="BC3908"/>
          </a:solidFill>
          <a:ln>
            <a:solidFill>
              <a:srgbClr val="BC3908"/>
            </a:solidFill>
          </a:ln>
        </p:spPr>
        <p:style>
          <a:lnRef idx="1">
            <a:schemeClr val="accent1"/>
          </a:lnRef>
          <a:fillRef idx="3">
            <a:schemeClr val="accent1"/>
          </a:fillRef>
          <a:effectRef idx="2">
            <a:schemeClr val="accent1"/>
          </a:effectRef>
          <a:fontRef idx="minor">
            <a:schemeClr val="lt1"/>
          </a:fontRef>
        </p:style>
        <p:txBody>
          <a:bodyPr rtlCol="0" anchor="ctr" lIns="182880" rIns="182880" tIns="137160" bIns="137160" wrap="square"/>
          <a:lstStyle/>
          <a:p>
            <a:pPr algn="l">
              <a:spcAft>
                <a:spcPts val="600"/>
              </a:spcAft>
              <a:defRPr sz="1400">
                <a:latin typeface="aptos"/>
              </a:defRPr>
            </a:pPr>
            <a:r>
              <a:t>Lack of Licensing - The model relied on user-uploaded content, allowing copyrighted music, uploading without permission and operating in a legally gray area compared to Spotify or Apple Music</a:t>
            </a:r>
          </a:p>
          <a:p>
            <a:pPr algn="l">
              <a:spcAft>
                <a:spcPts val="600"/>
              </a:spcAft>
              <a:defRPr sz="1400">
                <a:latin typeface="aptos"/>
              </a:defRPr>
            </a:pPr>
            <a:r>
              <a:t>Legal Actions - In 2011, Universal Music Group, Sony Music, Entertainment and Warner Music Group sued Grooveshark for copyright infringement, alleging it ignored takedown notices and deleted the metadata to hide the original uploaders</a:t>
            </a:r>
          </a:p>
          <a:p>
            <a:pPr algn="l">
              <a:spcAft>
                <a:spcPts val="600"/>
              </a:spcAft>
              <a:defRPr sz="1400">
                <a:latin typeface="aptos"/>
              </a:defRPr>
            </a:pPr>
            <a:r>
              <a:t>Court Rulings and Penalties - In 2015, a federal judge deemed Grooveshark's actions willful and in bad faith, resulting in potential $700 million in damages and financial hardship for the company</a:t>
            </a:r>
          </a:p>
        </p:txBody>
      </p:sp>
      <p:pic>
        <p:nvPicPr>
          <p:cNvPr id="9" name="Picture 8" descr="licensingFees.png"/>
          <p:cNvPicPr>
            <a:picLocks noChangeAspect="1"/>
          </p:cNvPicPr>
          <p:nvPr/>
        </p:nvPicPr>
        <p:blipFill>
          <a:blip r:embed="rId3"/>
          <a:stretch>
            <a:fillRect/>
          </a:stretch>
        </p:blipFill>
        <p:spPr>
          <a:xfrm>
            <a:off x="4645025" y="2174875"/>
            <a:ext cx="4041775" cy="395128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000" b="1">
                <a:solidFill>
                  <a:srgbClr val="333333"/>
                </a:solidFill>
                <a:latin typeface="Constantia"/>
              </a:rPr>
              <a:t>COLLAPSE</a:t>
            </a:r>
          </a:p>
        </p:txBody>
      </p:sp>
      <p:sp>
        <p:nvSpPr>
          <p:cNvPr id="3" name="Rectangle 2"/>
          <p:cNvSpPr/>
          <p:nvPr/>
        </p:nvSpPr>
        <p:spPr>
          <a:xfrm>
            <a:off x="0" y="2286000"/>
            <a:ext cx="2743200" cy="2743200"/>
          </a:xfrm>
          <a:prstGeom prst="rect">
            <a:avLst/>
          </a:prstGeom>
          <a:solidFill>
            <a:srgbClr val="F5D250"/>
          </a:solidFill>
          <a:ln>
            <a:noFill/>
          </a:ln>
        </p:spPr>
        <p:style>
          <a:lnRef idx="1">
            <a:schemeClr val="accent1"/>
          </a:lnRef>
          <a:fillRef idx="3">
            <a:schemeClr val="accent1"/>
          </a:fillRef>
          <a:effectRef idx="2">
            <a:schemeClr val="accent1"/>
          </a:effectRef>
          <a:fontRef idx="minor">
            <a:schemeClr val="lt1"/>
          </a:fontRef>
        </p:style>
        <p:txBody>
          <a:bodyPr rtlCol="0" anchor="ctr" tIns="127000" bIns="127000" lIns="127000" rIns="127000"/>
          <a:lstStyle/>
          <a:p>
            <a:pPr algn="ctr">
              <a:defRPr sz="1600" b="1">
                <a:solidFill>
                  <a:srgbClr val="FFFFFF"/>
                </a:solidFill>
                <a:latin typeface="Helectivia"/>
              </a:defRPr>
            </a:pPr>
            <a:r>
              <a:t>Settlement Agreement</a:t>
            </a:r>
          </a:p>
          <a:p>
            <a:pPr algn="ctr">
              <a:defRPr sz="1200" b="0">
                <a:solidFill>
                  <a:srgbClr val="FFFFFF"/>
                </a:solidFill>
                <a:latin typeface="aptos"/>
              </a:defRPr>
            </a:pPr>
            <a:r>
              <a:t>In April 2015, Grooveshark reached a settlement with Universal, Sony and Warner, requiring immediate cessation of operations, removal of copyrighted music and the transfer of intellectual property to record labels</a:t>
            </a:r>
          </a:p>
        </p:txBody>
      </p:sp>
      <p:pic>
        <p:nvPicPr>
          <p:cNvPr id="4" name="Picture 3" descr="yellowVinyl.png"/>
          <p:cNvPicPr>
            <a:picLocks noChangeAspect="1"/>
          </p:cNvPicPr>
          <p:nvPr/>
        </p:nvPicPr>
        <p:blipFill>
          <a:blip r:embed="rId2"/>
          <a:stretch>
            <a:fillRect/>
          </a:stretch>
        </p:blipFill>
        <p:spPr>
          <a:xfrm>
            <a:off x="457200" y="1097280"/>
            <a:ext cx="1828800" cy="1828800"/>
          </a:xfrm>
          <a:prstGeom prst="rect">
            <a:avLst/>
          </a:prstGeom>
        </p:spPr>
      </p:pic>
      <p:sp>
        <p:nvSpPr>
          <p:cNvPr id="5" name="Rectangle 4"/>
          <p:cNvSpPr/>
          <p:nvPr/>
        </p:nvSpPr>
        <p:spPr>
          <a:xfrm>
            <a:off x="3200400" y="2286000"/>
            <a:ext cx="2743200" cy="2743200"/>
          </a:xfrm>
          <a:prstGeom prst="rect">
            <a:avLst/>
          </a:prstGeom>
          <a:solidFill>
            <a:srgbClr val="DB7C26"/>
          </a:solidFill>
          <a:ln>
            <a:noFill/>
          </a:ln>
        </p:spPr>
        <p:style>
          <a:lnRef idx="1">
            <a:schemeClr val="accent1"/>
          </a:lnRef>
          <a:fillRef idx="3">
            <a:schemeClr val="accent1"/>
          </a:fillRef>
          <a:effectRef idx="2">
            <a:schemeClr val="accent1"/>
          </a:effectRef>
          <a:fontRef idx="minor">
            <a:schemeClr val="lt1"/>
          </a:fontRef>
        </p:style>
        <p:txBody>
          <a:bodyPr rtlCol="0" anchor="ctr" tIns="127000" bIns="127000" lIns="127000" rIns="127000"/>
          <a:lstStyle/>
          <a:p>
            <a:pPr algn="ctr">
              <a:defRPr sz="1600" b="1">
                <a:solidFill>
                  <a:srgbClr val="FFFFFF"/>
                </a:solidFill>
                <a:latin typeface="Helectivia"/>
              </a:defRPr>
            </a:pPr>
            <a:r>
              <a:t>Shutdown &amp; Public Apology</a:t>
            </a:r>
          </a:p>
          <a:p>
            <a:pPr algn="ctr">
              <a:defRPr sz="1200" b="0">
                <a:solidFill>
                  <a:srgbClr val="FFFFFF"/>
                </a:solidFill>
                <a:latin typeface="aptos"/>
              </a:defRPr>
            </a:pPr>
            <a:r>
              <a:t>Grooveshark announced a sudden shutdown, causing users to lose access to playlists and uploaded music. Their apology targeted the artists, songwriters, labels, fans and displaced employees</a:t>
            </a:r>
          </a:p>
        </p:txBody>
      </p:sp>
      <p:pic>
        <p:nvPicPr>
          <p:cNvPr id="6" name="Picture 5" descr="orangeVinyl.png"/>
          <p:cNvPicPr>
            <a:picLocks noChangeAspect="1"/>
          </p:cNvPicPr>
          <p:nvPr/>
        </p:nvPicPr>
        <p:blipFill>
          <a:blip r:embed="rId3"/>
          <a:stretch>
            <a:fillRect/>
          </a:stretch>
        </p:blipFill>
        <p:spPr>
          <a:xfrm>
            <a:off x="3657600" y="4480560"/>
            <a:ext cx="1828800" cy="1828800"/>
          </a:xfrm>
          <a:prstGeom prst="rect">
            <a:avLst/>
          </a:prstGeom>
        </p:spPr>
      </p:pic>
      <p:sp>
        <p:nvSpPr>
          <p:cNvPr id="7" name="Rectangle 6"/>
          <p:cNvSpPr/>
          <p:nvPr/>
        </p:nvSpPr>
        <p:spPr>
          <a:xfrm>
            <a:off x="6400800" y="2286000"/>
            <a:ext cx="2743200" cy="2743200"/>
          </a:xfrm>
          <a:prstGeom prst="rect">
            <a:avLst/>
          </a:prstGeom>
          <a:solidFill>
            <a:srgbClr val="D21414"/>
          </a:solidFill>
          <a:ln>
            <a:noFill/>
          </a:ln>
        </p:spPr>
        <p:style>
          <a:lnRef idx="1">
            <a:schemeClr val="accent1"/>
          </a:lnRef>
          <a:fillRef idx="3">
            <a:schemeClr val="accent1"/>
          </a:fillRef>
          <a:effectRef idx="2">
            <a:schemeClr val="accent1"/>
          </a:effectRef>
          <a:fontRef idx="minor">
            <a:schemeClr val="lt1"/>
          </a:fontRef>
        </p:style>
        <p:txBody>
          <a:bodyPr rtlCol="0" anchor="ctr" tIns="127000" bIns="127000" lIns="127000" rIns="127000"/>
          <a:lstStyle/>
          <a:p>
            <a:pPr algn="ctr">
              <a:defRPr sz="1600" b="1">
                <a:solidFill>
                  <a:srgbClr val="FFFFFF"/>
                </a:solidFill>
                <a:latin typeface="Helectivia"/>
              </a:defRPr>
            </a:pPr>
            <a:r>
              <a:t>Impact on the Industry</a:t>
            </a:r>
          </a:p>
          <a:p>
            <a:pPr algn="ctr">
              <a:defRPr sz="1200" b="0">
                <a:solidFill>
                  <a:srgbClr val="FFFFFF"/>
                </a:solidFill>
                <a:latin typeface="aptos"/>
              </a:defRPr>
            </a:pPr>
            <a:r>
              <a:t>Millions of consumers were harmed by Grooveshark's forced switch to licensed services such as Spotify and Apple Music, as many lost their favorite tracks and the streaming model they were used to.</a:t>
            </a:r>
          </a:p>
        </p:txBody>
      </p:sp>
      <p:pic>
        <p:nvPicPr>
          <p:cNvPr id="8" name="Picture 7" descr="redVinyl.png"/>
          <p:cNvPicPr>
            <a:picLocks noChangeAspect="1"/>
          </p:cNvPicPr>
          <p:nvPr/>
        </p:nvPicPr>
        <p:blipFill>
          <a:blip r:embed="rId4"/>
          <a:stretch>
            <a:fillRect/>
          </a:stretch>
        </p:blipFill>
        <p:spPr>
          <a:xfrm>
            <a:off x="6858000" y="1097280"/>
            <a:ext cx="1828800" cy="1828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5A030A"/>
        </a:solidFill>
        <a:effectLst/>
      </p:bgPr>
    </p:bg>
    <p:spTree>
      <p:nvGrpSpPr>
        <p:cNvPr id="1" name=""/>
        <p:cNvGrpSpPr/>
        <p:nvPr/>
      </p:nvGrpSpPr>
      <p:grpSpPr/>
      <p:sp>
        <p:nvSpPr>
          <p:cNvPr id="2" name="Title 1"/>
          <p:cNvSpPr>
            <a:spLocks noGrp="1"/>
          </p:cNvSpPr>
          <p:nvPr>
            <p:ph type="title"/>
          </p:nvPr>
        </p:nvSpPr>
        <p:spPr/>
        <p:txBody>
          <a:bodyPr/>
          <a:lstStyle/>
          <a:p>
            <a:r>
              <a:rPr>
                <a:solidFill>
                  <a:srgbClr val="FFFFFF"/>
                </a:solidFill>
                <a:latin typeface="constantia"/>
              </a:rPr>
              <a:t>A CLOUD OF CONTROVERSY</a:t>
            </a:r>
          </a:p>
        </p:txBody>
      </p:sp>
      <p:pic>
        <p:nvPicPr>
          <p:cNvPr id="3" name="Picture 2" descr="wordcloud.png"/>
          <p:cNvPicPr>
            <a:picLocks noChangeAspect="1"/>
          </p:cNvPicPr>
          <p:nvPr/>
        </p:nvPicPr>
        <p:blipFill>
          <a:blip r:embed="rId2"/>
          <a:stretch>
            <a:fillRect/>
          </a:stretch>
        </p:blipFill>
        <p:spPr>
          <a:xfrm>
            <a:off x="457200" y="1828800"/>
            <a:ext cx="8229600" cy="41148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731520"/>
            <a:ext cx="8229600" cy="1097280"/>
          </a:xfrm>
          <a:prstGeom prst="rect">
            <a:avLst/>
          </a:prstGeom>
          <a:noFill/>
        </p:spPr>
        <p:txBody>
          <a:bodyPr wrap="none">
            <a:spAutoFit/>
          </a:bodyPr>
          <a:lstStyle/>
          <a:p>
            <a:pPr algn="ctr"/>
            <a:r>
              <a:rPr sz="4000" b="1">
                <a:solidFill>
                  <a:srgbClr val="C00000"/>
                </a:solidFill>
                <a:latin typeface="Constantia"/>
              </a:rPr>
              <a:t>LESSONS LEARNT</a:t>
            </a:r>
          </a:p>
        </p:txBody>
      </p:sp>
      <p:sp>
        <p:nvSpPr>
          <p:cNvPr id="4" name="TextBox 3"/>
          <p:cNvSpPr txBox="1"/>
          <p:nvPr/>
        </p:nvSpPr>
        <p:spPr>
          <a:xfrm>
            <a:off x="731520" y="1828800"/>
            <a:ext cx="7680960" cy="914400"/>
          </a:xfrm>
          <a:prstGeom prst="rect">
            <a:avLst/>
          </a:prstGeom>
          <a:noFill/>
        </p:spPr>
        <p:txBody>
          <a:bodyPr wrap="square" lIns="63500" rIns="63500">
            <a:spAutoFit/>
          </a:bodyPr>
          <a:lstStyle/>
          <a:p>
            <a:pPr algn="ctr">
              <a:defRPr sz="2000">
                <a:solidFill>
                  <a:srgbClr val="000000"/>
                </a:solidFill>
                <a:latin typeface="Arial"/>
              </a:defRPr>
            </a:pPr>
            <a:r>
              <a:t>Despite Grooveshark being an innovative music-sharing platform, it faced challenges in three areas:</a:t>
            </a:r>
          </a:p>
        </p:txBody>
      </p:sp>
      <p:sp>
        <p:nvSpPr>
          <p:cNvPr id="5" name="Rounded Rectangle 4"/>
          <p:cNvSpPr/>
          <p:nvPr/>
        </p:nvSpPr>
        <p:spPr>
          <a:xfrm>
            <a:off x="548640" y="2926080"/>
            <a:ext cx="2560320" cy="64008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tIns="137160" bIns="91440"/>
          <a:lstStyle/>
          <a:p>
            <a:pPr algn="ctr">
              <a:defRPr sz="1600" b="1">
                <a:solidFill>
                  <a:srgbClr val="000000"/>
                </a:solidFill>
                <a:latin typeface="Arial"/>
              </a:defRPr>
            </a:pPr>
            <a:r>
              <a:t>Legal Risks</a:t>
            </a:r>
          </a:p>
        </p:txBody>
      </p:sp>
      <p:sp>
        <p:nvSpPr>
          <p:cNvPr id="6" name="TextBox 5"/>
          <p:cNvSpPr txBox="1"/>
          <p:nvPr/>
        </p:nvSpPr>
        <p:spPr>
          <a:xfrm>
            <a:off x="731520" y="3611880"/>
            <a:ext cx="2194560" cy="457200"/>
          </a:xfrm>
          <a:prstGeom prst="rect">
            <a:avLst/>
          </a:prstGeom>
          <a:noFill/>
        </p:spPr>
        <p:txBody>
          <a:bodyPr wrap="none">
            <a:spAutoFit/>
          </a:bodyPr>
          <a:lstStyle/>
          <a:p>
            <a:pPr algn="ctr">
              <a:defRPr sz="2000">
                <a:solidFill>
                  <a:srgbClr val="000000"/>
                </a:solidFill>
                <a:latin typeface="Arial"/>
              </a:defRPr>
            </a:pPr>
            <a:r>
              <a:t>♥  ⏮  ⏯  ⏭  ⊕</a:t>
            </a:r>
          </a:p>
        </p:txBody>
      </p:sp>
      <p:sp>
        <p:nvSpPr>
          <p:cNvPr id="7" name="Rounded Rectangle 6"/>
          <p:cNvSpPr/>
          <p:nvPr/>
        </p:nvSpPr>
        <p:spPr>
          <a:xfrm>
            <a:off x="548640" y="4114800"/>
            <a:ext cx="2560320" cy="146304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lIns="137160" rIns="137160" tIns="137160" bIns="137160" wrap="square"/>
          <a:lstStyle/>
          <a:p>
            <a:pPr algn="ctr">
              <a:defRPr sz="1400">
                <a:solidFill>
                  <a:srgbClr val="000000"/>
                </a:solidFill>
                <a:latin typeface="Arial"/>
              </a:defRPr>
            </a:pPr>
            <a:r>
              <a:t>Allowing users to upload and stream music without proper licenses created significant legal risks.</a:t>
            </a:r>
          </a:p>
        </p:txBody>
      </p:sp>
      <p:sp>
        <p:nvSpPr>
          <p:cNvPr id="8" name="Rounded Rectangle 7"/>
          <p:cNvSpPr/>
          <p:nvPr/>
        </p:nvSpPr>
        <p:spPr>
          <a:xfrm>
            <a:off x="3291840" y="2926080"/>
            <a:ext cx="2560320" cy="64008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tIns="137160" bIns="91440"/>
          <a:lstStyle/>
          <a:p>
            <a:pPr algn="ctr">
              <a:defRPr sz="1600" b="1">
                <a:solidFill>
                  <a:srgbClr val="000000"/>
                </a:solidFill>
                <a:latin typeface="Arial"/>
              </a:defRPr>
            </a:pPr>
            <a:r>
              <a:t>Ethical Concerns</a:t>
            </a:r>
          </a:p>
        </p:txBody>
      </p:sp>
      <p:sp>
        <p:nvSpPr>
          <p:cNvPr id="9" name="TextBox 8"/>
          <p:cNvSpPr txBox="1"/>
          <p:nvPr/>
        </p:nvSpPr>
        <p:spPr>
          <a:xfrm>
            <a:off x="3474720" y="3611880"/>
            <a:ext cx="2194560" cy="457200"/>
          </a:xfrm>
          <a:prstGeom prst="rect">
            <a:avLst/>
          </a:prstGeom>
          <a:noFill/>
        </p:spPr>
        <p:txBody>
          <a:bodyPr wrap="none">
            <a:spAutoFit/>
          </a:bodyPr>
          <a:lstStyle/>
          <a:p>
            <a:pPr algn="ctr">
              <a:defRPr sz="2000">
                <a:solidFill>
                  <a:srgbClr val="000000"/>
                </a:solidFill>
                <a:latin typeface="Arial"/>
              </a:defRPr>
            </a:pPr>
            <a:r>
              <a:t>♥  ⏮  ⏯  ⏭  ⊕</a:t>
            </a:r>
          </a:p>
        </p:txBody>
      </p:sp>
      <p:sp>
        <p:nvSpPr>
          <p:cNvPr id="10" name="Rounded Rectangle 9"/>
          <p:cNvSpPr/>
          <p:nvPr/>
        </p:nvSpPr>
        <p:spPr>
          <a:xfrm>
            <a:off x="3291840" y="4114800"/>
            <a:ext cx="2560320" cy="146304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lIns="137160" rIns="137160" tIns="137160" bIns="137160" wrap="square"/>
          <a:lstStyle/>
          <a:p>
            <a:pPr algn="ctr">
              <a:defRPr sz="1400">
                <a:solidFill>
                  <a:srgbClr val="000000"/>
                </a:solidFill>
                <a:latin typeface="Arial"/>
              </a:defRPr>
            </a:pPr>
            <a:r>
              <a:t>Although the platform claimed to follow DMCA rules, artists were not paid, raising ethical concerns.</a:t>
            </a:r>
          </a:p>
        </p:txBody>
      </p:sp>
      <p:sp>
        <p:nvSpPr>
          <p:cNvPr id="11" name="Rounded Rectangle 10"/>
          <p:cNvSpPr/>
          <p:nvPr/>
        </p:nvSpPr>
        <p:spPr>
          <a:xfrm>
            <a:off x="6035040" y="2926080"/>
            <a:ext cx="2560320" cy="64008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tIns="137160" bIns="91440"/>
          <a:lstStyle/>
          <a:p>
            <a:pPr algn="ctr">
              <a:defRPr sz="1600" b="1">
                <a:solidFill>
                  <a:srgbClr val="000000"/>
                </a:solidFill>
                <a:latin typeface="Arial"/>
              </a:defRPr>
            </a:pPr>
            <a:r>
              <a:t>Sustainability</a:t>
            </a:r>
          </a:p>
        </p:txBody>
      </p:sp>
      <p:sp>
        <p:nvSpPr>
          <p:cNvPr id="12" name="TextBox 11"/>
          <p:cNvSpPr txBox="1"/>
          <p:nvPr/>
        </p:nvSpPr>
        <p:spPr>
          <a:xfrm>
            <a:off x="6217920" y="3611880"/>
            <a:ext cx="2194560" cy="457200"/>
          </a:xfrm>
          <a:prstGeom prst="rect">
            <a:avLst/>
          </a:prstGeom>
          <a:noFill/>
        </p:spPr>
        <p:txBody>
          <a:bodyPr wrap="none">
            <a:spAutoFit/>
          </a:bodyPr>
          <a:lstStyle/>
          <a:p>
            <a:pPr algn="ctr">
              <a:defRPr sz="2000">
                <a:solidFill>
                  <a:srgbClr val="000000"/>
                </a:solidFill>
                <a:latin typeface="Arial"/>
              </a:defRPr>
            </a:pPr>
            <a:r>
              <a:t>♥  ⏮  ⏯  ⏭  ⊕</a:t>
            </a:r>
          </a:p>
        </p:txBody>
      </p:sp>
      <p:sp>
        <p:nvSpPr>
          <p:cNvPr id="13" name="Rounded Rectangle 12"/>
          <p:cNvSpPr/>
          <p:nvPr/>
        </p:nvSpPr>
        <p:spPr>
          <a:xfrm>
            <a:off x="6035040" y="4114800"/>
            <a:ext cx="2560320" cy="146304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lIns="137160" rIns="137160" tIns="137160" bIns="137160" wrap="square"/>
          <a:lstStyle/>
          <a:p>
            <a:pPr algn="ctr">
              <a:defRPr sz="1400">
                <a:solidFill>
                  <a:srgbClr val="000000"/>
                </a:solidFill>
                <a:latin typeface="Arial"/>
              </a:defRPr>
            </a:pPr>
            <a:r>
              <a:t>The shutdown highlights that tech innovation must align with ethics and legal requirements to be sustainable.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