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9" r:id="rId3"/>
    <p:sldId id="258" r:id="rId4"/>
    <p:sldId id="260" r:id="rId5"/>
    <p:sldId id="261" r:id="rId6"/>
    <p:sldId id="272" r:id="rId7"/>
    <p:sldId id="262" r:id="rId8"/>
    <p:sldId id="270" r:id="rId9"/>
    <p:sldId id="271" r:id="rId10"/>
    <p:sldId id="279" r:id="rId11"/>
    <p:sldId id="275" r:id="rId12"/>
    <p:sldId id="273" r:id="rId13"/>
    <p:sldId id="274"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94235-F66B-4D19-8961-4FBDFE4C132B}" type="datetimeFigureOut">
              <a:rPr lang="en-IN" smtClean="0"/>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751FF-CAA7-4034-BA28-A828D41DD64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2153393-84FA-4663-AD3E-12FB8AD62BAF}" type="datetimeFigureOut">
              <a:rPr lang="en-IN" smtClean="0"/>
              <a:t>09-08-2022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153393-84FA-4663-AD3E-12FB8AD62BAF}" type="datetimeFigureOut">
              <a:rPr lang="en-IN" smtClean="0"/>
              <a:t>09-08-2022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C66AC1-5CFF-4189-8876-772D95E33E5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1972"/>
            <a:ext cx="9144000" cy="1493949"/>
          </a:xfrm>
        </p:spPr>
        <p:txBody>
          <a:bodyPr>
            <a:normAutofit fontScale="90000"/>
          </a:bodyPr>
          <a:lstStyle/>
          <a:p>
            <a:pPr algn="ctr"/>
            <a:r>
              <a:rPr lang="en-IN" sz="4800" dirty="0"/>
              <a:t>ONLINE GROCERY</a:t>
            </a:r>
            <a:br>
              <a:rPr lang="en-IN" sz="4800" dirty="0"/>
            </a:br>
            <a:r>
              <a:rPr lang="en-IN" sz="4800" dirty="0"/>
              <a:t>APPLICATION</a:t>
            </a:r>
          </a:p>
        </p:txBody>
      </p:sp>
      <p:sp>
        <p:nvSpPr>
          <p:cNvPr id="3" name="Subtitle 2"/>
          <p:cNvSpPr>
            <a:spLocks noGrp="1"/>
          </p:cNvSpPr>
          <p:nvPr>
            <p:ph type="subTitle" idx="1"/>
          </p:nvPr>
        </p:nvSpPr>
        <p:spPr>
          <a:xfrm>
            <a:off x="656823" y="1957589"/>
            <a:ext cx="11165983" cy="4572000"/>
          </a:xfrm>
        </p:spPr>
        <p:txBody>
          <a:bodyPr/>
          <a:lstStyle/>
          <a:p>
            <a:pPr algn="l"/>
            <a:r>
              <a:rPr lang="en-IN" dirty="0"/>
              <a:t>TEAM MEMBERS AND ENROLLMENT NO:-</a:t>
            </a:r>
          </a:p>
          <a:p>
            <a:pPr marL="342900" indent="-342900" algn="l">
              <a:buFont typeface="Wingdings" panose="05000000000000000000" pitchFamily="2" charset="2"/>
              <a:buChar char="v"/>
            </a:pPr>
            <a:r>
              <a:rPr lang="en-IN" dirty="0"/>
              <a:t>LAKSHANA G: EBEON0322585493</a:t>
            </a:r>
          </a:p>
          <a:p>
            <a:pPr marL="342900" indent="-342900" algn="l">
              <a:buFont typeface="Wingdings" panose="05000000000000000000" pitchFamily="2" charset="2"/>
              <a:buChar char="v"/>
            </a:pPr>
            <a:r>
              <a:rPr lang="en-IN" dirty="0"/>
              <a:t>NIVETHA M : EBEON0322582467</a:t>
            </a:r>
          </a:p>
          <a:p>
            <a:pPr marL="342900" indent="-342900" algn="l">
              <a:buFont typeface="Wingdings" panose="05000000000000000000" pitchFamily="2" charset="2"/>
              <a:buChar char="v"/>
            </a:pPr>
            <a:r>
              <a:rPr lang="en-IN" dirty="0"/>
              <a:t>SURYA R : EBEON0322576846</a:t>
            </a:r>
          </a:p>
          <a:p>
            <a:pPr marL="342900" indent="-342900" algn="l">
              <a:buFont typeface="Wingdings" panose="05000000000000000000" pitchFamily="2" charset="2"/>
              <a:buChar char="v"/>
            </a:pPr>
            <a:r>
              <a:rPr lang="en-IN" dirty="0"/>
              <a:t>SELVAGANAPATHY B: EBEON0322584732</a:t>
            </a:r>
          </a:p>
          <a:p>
            <a:pPr marL="342900" indent="-342900" algn="l">
              <a:buFont typeface="Wingdings" panose="05000000000000000000" pitchFamily="2" charset="2"/>
              <a:buChar char="v"/>
            </a:pPr>
            <a:r>
              <a:rPr lang="en-IN" dirty="0"/>
              <a:t>AARATI KILLEDAR :EONFWL583387</a:t>
            </a:r>
          </a:p>
          <a:p>
            <a:pPr marL="342900" indent="-342900" algn="l">
              <a:buFont typeface="Wingdings" panose="05000000000000000000" pitchFamily="2" charset="2"/>
              <a:buChar char="v"/>
            </a:pPr>
            <a:r>
              <a:rPr lang="en-IN" dirty="0"/>
              <a:t>AKSHAY:</a:t>
            </a:r>
          </a:p>
          <a:p>
            <a:endParaRPr lang="en-IN" dirty="0"/>
          </a:p>
        </p:txBody>
      </p:sp>
      <p:sp>
        <p:nvSpPr>
          <p:cNvPr id="5" name="TextBox 4"/>
          <p:cNvSpPr txBox="1"/>
          <p:nvPr/>
        </p:nvSpPr>
        <p:spPr>
          <a:xfrm>
            <a:off x="8242479" y="5692462"/>
            <a:ext cx="3837903" cy="923330"/>
          </a:xfrm>
          <a:prstGeom prst="rect">
            <a:avLst/>
          </a:prstGeom>
          <a:noFill/>
        </p:spPr>
        <p:txBody>
          <a:bodyPr wrap="square">
            <a:spAutoFit/>
          </a:bodyPr>
          <a:lstStyle/>
          <a:p>
            <a:r>
              <a:rPr lang="en-IN" dirty="0">
                <a:solidFill>
                  <a:schemeClr val="bg2">
                    <a:lumMod val="40000"/>
                    <a:lumOff val="60000"/>
                  </a:schemeClr>
                </a:solidFill>
              </a:rPr>
              <a:t>                    Guided by</a:t>
            </a:r>
          </a:p>
          <a:p>
            <a:r>
              <a:rPr lang="en-IN" dirty="0">
                <a:solidFill>
                  <a:schemeClr val="bg2">
                    <a:lumMod val="40000"/>
                    <a:lumOff val="60000"/>
                  </a:schemeClr>
                </a:solidFill>
              </a:rPr>
              <a:t>               </a:t>
            </a:r>
            <a:r>
              <a:rPr lang="en-IN" dirty="0" err="1">
                <a:solidFill>
                  <a:schemeClr val="bg2">
                    <a:lumMod val="40000"/>
                    <a:lumOff val="60000"/>
                  </a:schemeClr>
                </a:solidFill>
              </a:rPr>
              <a:t>A.Varadharajan</a:t>
            </a:r>
            <a:r>
              <a:rPr lang="en-IN" dirty="0">
                <a:solidFill>
                  <a:schemeClr val="bg2">
                    <a:lumMod val="40000"/>
                    <a:lumOff val="60000"/>
                  </a:schemeClr>
                </a:solidFill>
              </a:rPr>
              <a:t>.                       </a:t>
            </a:r>
            <a:r>
              <a:rPr lang="en-IN" dirty="0" err="1">
                <a:solidFill>
                  <a:schemeClr val="bg2">
                    <a:lumMod val="40000"/>
                    <a:lumOff val="60000"/>
                  </a:schemeClr>
                </a:solidFill>
              </a:rPr>
              <a:t>B.Tech,ME,MBA,MISTE,AIENGG</a:t>
            </a:r>
            <a:r>
              <a:rPr lang="en-IN" dirty="0">
                <a:solidFill>
                  <a:schemeClr val="bg2">
                    <a:lumMod val="40000"/>
                    <a:lumOff val="60000"/>
                  </a:schemeClr>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791381"/>
          </a:xfrm>
        </p:spPr>
        <p:txBody>
          <a:bodyPr/>
          <a:lstStyle/>
          <a:p>
            <a:pPr algn="ctr"/>
            <a:r>
              <a:rPr lang="en-IN" dirty="0">
                <a:latin typeface="Calibri" panose="020F0502020204030204" pitchFamily="34" charset="0"/>
              </a:rPr>
              <a:t>Testing</a:t>
            </a:r>
          </a:p>
        </p:txBody>
      </p:sp>
      <p:sp>
        <p:nvSpPr>
          <p:cNvPr id="3" name="Content Placeholder 2"/>
          <p:cNvSpPr>
            <a:spLocks noGrp="1"/>
          </p:cNvSpPr>
          <p:nvPr>
            <p:ph idx="1"/>
          </p:nvPr>
        </p:nvSpPr>
        <p:spPr>
          <a:xfrm>
            <a:off x="1287887" y="1244100"/>
            <a:ext cx="8761966" cy="5004300"/>
          </a:xfrm>
        </p:spPr>
        <p:txBody>
          <a:bodyPr/>
          <a:lstStyle/>
          <a:p>
            <a:pPr marL="0" indent="0">
              <a:buNone/>
            </a:pPr>
            <a:endParaRPr lang="en-IN" dirty="0"/>
          </a:p>
          <a:p>
            <a:pPr marL="0" indent="0">
              <a:buNone/>
            </a:pPr>
            <a:r>
              <a:rPr lang="en-IN" dirty="0"/>
              <a:t>Manual testing approach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06" y="1455313"/>
            <a:ext cx="6819078" cy="5099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rPr>
              <a:t>                   </a:t>
            </a:r>
            <a:r>
              <a:rPr lang="en-IN" dirty="0" err="1">
                <a:latin typeface="Calibri" panose="020F0502020204030204" pitchFamily="34" charset="0"/>
              </a:rPr>
              <a:t>Devops</a:t>
            </a:r>
            <a:r>
              <a:rPr lang="en-IN" dirty="0">
                <a:latin typeface="Calibri" panose="020F0502020204030204" pitchFamily="34" charset="0"/>
              </a:rPr>
              <a:t> Tools Approach</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a:latin typeface="Calibri" panose="020F0502020204030204" pitchFamily="34" charset="0"/>
              </a:rPr>
              <a:t>Junit Testing Tool</a:t>
            </a:r>
          </a:p>
          <a:p>
            <a:pPr>
              <a:buFont typeface="Wingdings" panose="05000000000000000000" pitchFamily="2" charset="2"/>
              <a:buChar char="v"/>
            </a:pPr>
            <a:r>
              <a:rPr lang="en-IN" dirty="0">
                <a:latin typeface="Calibri" panose="020F0502020204030204" pitchFamily="34" charset="0"/>
              </a:rPr>
              <a:t>Maven</a:t>
            </a:r>
          </a:p>
          <a:p>
            <a:pPr>
              <a:buFont typeface="Wingdings" panose="05000000000000000000" pitchFamily="2" charset="2"/>
              <a:buChar char="v"/>
            </a:pPr>
            <a:r>
              <a:rPr lang="en-IN" dirty="0">
                <a:latin typeface="Calibri" panose="020F0502020204030204" pitchFamily="34" charset="0"/>
              </a:rPr>
              <a:t>Git hub</a:t>
            </a:r>
          </a:p>
          <a:p>
            <a:pPr>
              <a:buFont typeface="Wingdings" panose="05000000000000000000" pitchFamily="2" charset="2"/>
              <a:buChar char="v"/>
            </a:pPr>
            <a:r>
              <a:rPr lang="en-IN" dirty="0" err="1">
                <a:latin typeface="Calibri" panose="020F0502020204030204" pitchFamily="34" charset="0"/>
              </a:rPr>
              <a:t>Mysql</a:t>
            </a:r>
            <a:r>
              <a:rPr lang="en-IN" dirty="0">
                <a:latin typeface="Calibri" panose="020F0502020204030204" pitchFamily="34" charset="0"/>
              </a:rPr>
              <a:t> Work bench</a:t>
            </a:r>
          </a:p>
          <a:p>
            <a:pPr>
              <a:buFont typeface="Wingdings" panose="05000000000000000000" pitchFamily="2" charset="2"/>
              <a:buChar char="v"/>
            </a:pPr>
            <a:r>
              <a:rPr lang="en-IN" dirty="0">
                <a:latin typeface="Calibri" panose="020F0502020204030204" pitchFamily="34" charset="0"/>
              </a:rPr>
              <a:t>Tomcat</a:t>
            </a:r>
          </a:p>
          <a:p>
            <a:endParaRPr lang="en-IN" dirty="0">
              <a:latin typeface="Calibri" panose="020F0502020204030204" pitchFamily="34" charset="0"/>
            </a:endParaRPr>
          </a:p>
        </p:txBody>
      </p:sp>
      <p:pic>
        <p:nvPicPr>
          <p:cNvPr id="5" name="Picture 4">
            <a:extLst>
              <a:ext uri="{FF2B5EF4-FFF2-40B4-BE49-F238E27FC236}">
                <a16:creationId xmlns:a16="http://schemas.microsoft.com/office/drawing/2014/main" id="{812D9C24-84BA-1E51-A759-76AF7354E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721" y="1863187"/>
            <a:ext cx="7262191" cy="40849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Calibri" panose="020F0502020204030204" pitchFamily="34" charset="0"/>
              </a:rPr>
              <a:t>Features of module</a:t>
            </a:r>
            <a:br>
              <a:rPr lang="en-IN" dirty="0">
                <a:latin typeface="Calibri" panose="020F0502020204030204" pitchFamily="34" charset="0"/>
              </a:rPr>
            </a:br>
            <a:endParaRPr lang="en-IN" dirty="0">
              <a:latin typeface="Calibri" panose="020F0502020204030204" pitchFamily="34" charset="0"/>
            </a:endParaRPr>
          </a:p>
        </p:txBody>
      </p:sp>
      <p:sp>
        <p:nvSpPr>
          <p:cNvPr id="3" name="Content Placeholder 2"/>
          <p:cNvSpPr>
            <a:spLocks noGrp="1"/>
          </p:cNvSpPr>
          <p:nvPr>
            <p:ph idx="1"/>
          </p:nvPr>
        </p:nvSpPr>
        <p:spPr>
          <a:xfrm>
            <a:off x="1103312" y="1468192"/>
            <a:ext cx="8946541" cy="4780207"/>
          </a:xfrm>
        </p:spPr>
        <p:txBody>
          <a:bodyPr>
            <a:noAutofit/>
          </a:bodyPr>
          <a:lstStyle/>
          <a:p>
            <a:pPr marL="457200" lvl="1" indent="0">
              <a:buNone/>
            </a:pPr>
            <a:r>
              <a:rPr lang="en-IN" sz="2000" dirty="0">
                <a:latin typeface="Calibri" panose="020F0502020204030204" pitchFamily="34" charset="0"/>
              </a:rPr>
              <a:t>      SMS(Customer Notification)</a:t>
            </a:r>
          </a:p>
          <a:p>
            <a:pPr lvl="2">
              <a:buFont typeface="Wingdings" panose="05000000000000000000" pitchFamily="2" charset="2"/>
              <a:buChar char="v"/>
            </a:pPr>
            <a:r>
              <a:rPr lang="en-IN" sz="2000" dirty="0">
                <a:latin typeface="Calibri" panose="020F0502020204030204" pitchFamily="34" charset="0"/>
              </a:rPr>
              <a:t>SMS notification allows future marketing opportunities</a:t>
            </a:r>
          </a:p>
          <a:p>
            <a:pPr lvl="2">
              <a:buFont typeface="Wingdings" panose="05000000000000000000" pitchFamily="2" charset="2"/>
              <a:buChar char="v"/>
            </a:pPr>
            <a:r>
              <a:rPr lang="en-IN" sz="2000" dirty="0">
                <a:latin typeface="Calibri" panose="020F0502020204030204" pitchFamily="34" charset="0"/>
              </a:rPr>
              <a:t>SMS notification is cost and time saving</a:t>
            </a:r>
          </a:p>
          <a:p>
            <a:pPr lvl="2">
              <a:buFont typeface="Wingdings" panose="05000000000000000000" pitchFamily="2" charset="2"/>
              <a:buChar char="v"/>
            </a:pPr>
            <a:r>
              <a:rPr lang="en-IN" sz="2000" dirty="0">
                <a:latin typeface="Calibri" panose="020F0502020204030204" pitchFamily="34" charset="0"/>
              </a:rPr>
              <a:t>SMS notification allows an e Commerce to communicate faster</a:t>
            </a:r>
          </a:p>
          <a:p>
            <a:pPr marL="914400" lvl="2" indent="0">
              <a:buNone/>
            </a:pPr>
            <a:r>
              <a:rPr lang="en-IN" sz="2000" b="1" dirty="0">
                <a:latin typeface="Calibri" panose="020F0502020204030204" pitchFamily="34" charset="0"/>
              </a:rPr>
              <a:t>Customers registration</a:t>
            </a:r>
          </a:p>
          <a:p>
            <a:pPr lvl="2">
              <a:buFont typeface="Wingdings" panose="05000000000000000000" pitchFamily="2" charset="2"/>
              <a:buChar char="v"/>
            </a:pPr>
            <a:r>
              <a:rPr lang="en-IN" sz="2000" dirty="0">
                <a:latin typeface="Calibri" panose="020F0502020204030204" pitchFamily="34" charset="0"/>
              </a:rPr>
              <a:t>Online registration systems are secure</a:t>
            </a:r>
          </a:p>
          <a:p>
            <a:pPr lvl="2">
              <a:buFont typeface="Wingdings" panose="05000000000000000000" pitchFamily="2" charset="2"/>
              <a:buChar char="v"/>
            </a:pPr>
            <a:r>
              <a:rPr lang="en-IN" sz="2000" dirty="0">
                <a:latin typeface="Calibri" panose="020F0502020204030204" pitchFamily="34" charset="0"/>
              </a:rPr>
              <a:t>Real time update about the statistics</a:t>
            </a:r>
          </a:p>
          <a:p>
            <a:pPr lvl="2">
              <a:buFont typeface="Wingdings" panose="05000000000000000000" pitchFamily="2" charset="2"/>
              <a:buChar char="v"/>
            </a:pPr>
            <a:r>
              <a:rPr lang="en-IN" sz="2000" dirty="0">
                <a:latin typeface="Calibri" panose="020F0502020204030204" pitchFamily="34" charset="0"/>
              </a:rPr>
              <a:t>Immediate confirmation</a:t>
            </a:r>
          </a:p>
          <a:p>
            <a:pPr lvl="2">
              <a:buFont typeface="Wingdings" panose="05000000000000000000" pitchFamily="2" charset="2"/>
              <a:buChar char="v"/>
            </a:pPr>
            <a:endParaRPr lang="en-IN" sz="2000" b="1" dirty="0">
              <a:latin typeface="Calibri" panose="020F0502020204030204" pitchFamily="34" charset="0"/>
            </a:endParaRPr>
          </a:p>
          <a:p>
            <a:pPr marL="914400" lvl="2" indent="0">
              <a:buNone/>
            </a:pPr>
            <a:endParaRPr lang="en-IN" sz="2000" b="1" dirty="0">
              <a:latin typeface="Calibri" panose="020F0502020204030204" pitchFamily="34" charset="0"/>
            </a:endParaRPr>
          </a:p>
          <a:p>
            <a:pPr marL="914400" lvl="2" indent="0">
              <a:buNone/>
            </a:pPr>
            <a:r>
              <a:rPr lang="en-IN" sz="2000" b="1" dirty="0">
                <a:latin typeface="Calibri" panose="020F0502020204030204" pitchFamily="34" charset="0"/>
              </a:rPr>
              <a:t>        </a:t>
            </a:r>
          </a:p>
          <a:p>
            <a:pPr marL="1371600" lvl="3" indent="0">
              <a:buNone/>
            </a:pPr>
            <a:br>
              <a:rPr lang="en-IN" sz="2000" dirty="0">
                <a:latin typeface="Calibri" panose="020F0502020204030204" pitchFamily="34" charset="0"/>
              </a:rPr>
            </a:br>
            <a:r>
              <a:rPr lang="en-IN" sz="2000" dirty="0">
                <a:latin typeface="Calibri" panose="020F0502020204030204"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Calibri" panose="020F0502020204030204" pitchFamily="34" charset="0"/>
              </a:rPr>
              <a:t>                     Future enhancement</a:t>
            </a:r>
            <a:br>
              <a:rPr lang="en-IN" dirty="0">
                <a:latin typeface="Calibri" panose="020F0502020204030204" pitchFamily="34" charset="0"/>
              </a:rPr>
            </a:br>
            <a:endParaRPr lang="en-IN" dirty="0">
              <a:latin typeface="Calibri" panose="020F0502020204030204" pitchFamily="34" charset="0"/>
            </a:endParaRPr>
          </a:p>
        </p:txBody>
      </p:sp>
      <p:sp>
        <p:nvSpPr>
          <p:cNvPr id="3" name="Content Placeholder 2"/>
          <p:cNvSpPr>
            <a:spLocks noGrp="1"/>
          </p:cNvSpPr>
          <p:nvPr>
            <p:ph idx="1"/>
          </p:nvPr>
        </p:nvSpPr>
        <p:spPr>
          <a:xfrm>
            <a:off x="1103312" y="1571224"/>
            <a:ext cx="8946541" cy="4677176"/>
          </a:xfrm>
        </p:spPr>
        <p:txBody>
          <a:bodyPr>
            <a:normAutofit/>
          </a:bodyPr>
          <a:lstStyle/>
          <a:p>
            <a:pPr>
              <a:buFont typeface="Wingdings" panose="05000000000000000000" pitchFamily="2" charset="2"/>
              <a:buChar char="v"/>
            </a:pPr>
            <a:r>
              <a:rPr lang="en-IN" sz="2400" dirty="0">
                <a:latin typeface="Calibri" panose="020F0502020204030204" pitchFamily="34" charset="0"/>
              </a:rPr>
              <a:t> The current system can be extended to allow the users to create accounts and save products in to wish list.</a:t>
            </a:r>
          </a:p>
          <a:p>
            <a:pPr>
              <a:buFont typeface="Wingdings" panose="05000000000000000000" pitchFamily="2" charset="2"/>
              <a:buChar char="v"/>
            </a:pPr>
            <a:r>
              <a:rPr lang="en-IN" sz="2400" dirty="0">
                <a:latin typeface="Calibri" panose="020F0502020204030204" pitchFamily="34" charset="0"/>
              </a:rPr>
              <a:t> The users could subscribe for price alerts which would enable them to receive messages when price for products fall below a particular level.</a:t>
            </a:r>
          </a:p>
          <a:p>
            <a:pPr>
              <a:buFont typeface="Wingdings" panose="05000000000000000000" pitchFamily="2" charset="2"/>
              <a:buChar char="v"/>
            </a:pPr>
            <a:r>
              <a:rPr lang="en-IN" sz="2400" dirty="0">
                <a:latin typeface="Calibri" panose="020F0502020204030204" pitchFamily="34" charset="0"/>
              </a:rPr>
              <a:t> The current system is confined only to the shopping cart process. It can be extended to have an easy to use check out process</a:t>
            </a:r>
          </a:p>
          <a:p>
            <a:pPr>
              <a:buFont typeface="Wingdings" panose="05000000000000000000" pitchFamily="2" charset="2"/>
              <a:buChar char="v"/>
            </a:pPr>
            <a:r>
              <a:rPr lang="en-IN" sz="2400" dirty="0">
                <a:latin typeface="Calibri" panose="020F0502020204030204" pitchFamily="34" charset="0"/>
              </a:rPr>
              <a:t>. Users can have multiple shipping and billing information saved. During check out they can use the drag and drop feature to select shipping and billing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a:t>
            </a:r>
          </a:p>
        </p:txBody>
      </p:sp>
      <p:sp>
        <p:nvSpPr>
          <p:cNvPr id="3" name="Content Placeholder 2"/>
          <p:cNvSpPr>
            <a:spLocks noGrp="1"/>
          </p:cNvSpPr>
          <p:nvPr>
            <p:ph idx="1"/>
          </p:nvPr>
        </p:nvSpPr>
        <p:spPr/>
        <p:txBody>
          <a:bodyPr/>
          <a:lstStyle/>
          <a:p>
            <a:pPr marL="0" indent="0">
              <a:buNone/>
            </a:pPr>
            <a:r>
              <a:rPr lang="en-IN" dirty="0">
                <a:latin typeface="Calibri" panose="020F0502020204030204" pitchFamily="34" charset="0"/>
              </a:rPr>
              <a:t>The ‘Online Shopping’ is designed to provide a web based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user’s input. The user can then view the complete specification of each product. They can also view the product reviews and also write their own reviews.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PROJECT MODULES</a:t>
            </a:r>
          </a:p>
        </p:txBody>
      </p:sp>
      <p:sp>
        <p:nvSpPr>
          <p:cNvPr id="3" name="Content Placeholder 2"/>
          <p:cNvSpPr>
            <a:spLocks noGrp="1"/>
          </p:cNvSpPr>
          <p:nvPr>
            <p:ph idx="1"/>
          </p:nvPr>
        </p:nvSpPr>
        <p:spPr/>
        <p:txBody>
          <a:bodyPr>
            <a:normAutofit/>
          </a:bodyPr>
          <a:lstStyle/>
          <a:p>
            <a:r>
              <a:rPr lang="en-IN" dirty="0"/>
              <a:t>Admin Login</a:t>
            </a:r>
          </a:p>
          <a:p>
            <a:r>
              <a:rPr lang="en-IN" dirty="0"/>
              <a:t>Product Management</a:t>
            </a:r>
          </a:p>
          <a:p>
            <a:r>
              <a:rPr lang="en-IN" dirty="0"/>
              <a:t>Customer Login </a:t>
            </a:r>
          </a:p>
          <a:p>
            <a:r>
              <a:rPr lang="en-IN" dirty="0"/>
              <a:t>Customer Registration</a:t>
            </a:r>
          </a:p>
          <a:p>
            <a:r>
              <a:rPr lang="en-IN" dirty="0"/>
              <a:t>SSO (Single Sign On)</a:t>
            </a:r>
          </a:p>
          <a:p>
            <a:r>
              <a:rPr lang="en-IN" dirty="0"/>
              <a:t>View product</a:t>
            </a:r>
          </a:p>
          <a:p>
            <a:r>
              <a:rPr lang="en-IN" dirty="0"/>
              <a:t>Add cart</a:t>
            </a:r>
          </a:p>
          <a:p>
            <a:r>
              <a:rPr lang="en-IN" dirty="0"/>
              <a:t>Payment Option</a:t>
            </a:r>
          </a:p>
          <a:p>
            <a:r>
              <a:rPr lang="en-IN" dirty="0"/>
              <a:t>Chart Bot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1094704"/>
          </a:xfrm>
        </p:spPr>
        <p:txBody>
          <a:bodyPr/>
          <a:lstStyle/>
          <a:p>
            <a:pPr algn="ctr"/>
            <a:r>
              <a:rPr lang="en-IN" dirty="0"/>
              <a:t>MODULES DESCRIPTION</a:t>
            </a:r>
          </a:p>
        </p:txBody>
      </p:sp>
      <p:sp>
        <p:nvSpPr>
          <p:cNvPr id="3" name="Content Placeholder 2"/>
          <p:cNvSpPr>
            <a:spLocks noGrp="1"/>
          </p:cNvSpPr>
          <p:nvPr>
            <p:ph idx="1"/>
          </p:nvPr>
        </p:nvSpPr>
        <p:spPr>
          <a:xfrm>
            <a:off x="386366" y="1068946"/>
            <a:ext cx="10967434" cy="5108017"/>
          </a:xfrm>
        </p:spPr>
        <p:txBody>
          <a:bodyPr>
            <a:noAutofit/>
          </a:bodyPr>
          <a:lstStyle/>
          <a:p>
            <a:pPr marL="0" indent="0">
              <a:buNone/>
            </a:pPr>
            <a:r>
              <a:rPr lang="en-IN" sz="2400" b="1" dirty="0"/>
              <a:t>Goal Of project:-</a:t>
            </a:r>
          </a:p>
          <a:p>
            <a:pPr>
              <a:buFont typeface="Wingdings" panose="05000000000000000000" pitchFamily="2" charset="2"/>
              <a:buChar char="v"/>
            </a:pPr>
            <a:r>
              <a:rPr lang="en-IN" sz="2400" dirty="0">
                <a:latin typeface="Calibri" panose="020F0502020204030204" pitchFamily="34" charset="0"/>
              </a:rPr>
              <a:t>Save time and travel expense to buy your daily needs. </a:t>
            </a:r>
          </a:p>
          <a:p>
            <a:pPr marL="0" indent="0">
              <a:buNone/>
            </a:pPr>
            <a:r>
              <a:rPr lang="en-IN" sz="2400" dirty="0">
                <a:latin typeface="Calibri" panose="020F0502020204030204" pitchFamily="34" charset="0"/>
              </a:rPr>
              <a:t>❖ One-click and handy shopping.  </a:t>
            </a:r>
          </a:p>
          <a:p>
            <a:pPr marL="0" indent="0">
              <a:buNone/>
            </a:pPr>
            <a:r>
              <a:rPr lang="en-IN" sz="2400" dirty="0">
                <a:latin typeface="Calibri" panose="020F0502020204030204" pitchFamily="34" charset="0"/>
              </a:rPr>
              <a:t>❖ Provide an online platform for every customer. </a:t>
            </a:r>
          </a:p>
          <a:p>
            <a:pPr>
              <a:buFont typeface="Wingdings" panose="05000000000000000000" pitchFamily="2" charset="2"/>
              <a:buChar char="v"/>
            </a:pPr>
            <a:r>
              <a:rPr lang="en-IN" sz="2400" dirty="0">
                <a:latin typeface="Calibri" panose="020F0502020204030204" pitchFamily="34" charset="0"/>
              </a:rPr>
              <a:t> Provide on time delivery.</a:t>
            </a:r>
          </a:p>
          <a:p>
            <a:pPr marL="0" indent="0">
              <a:buNone/>
            </a:pPr>
            <a:r>
              <a:rPr lang="en-IN" sz="2400" b="1" dirty="0">
                <a:latin typeface="Calibri" panose="020F0502020204030204" pitchFamily="34" charset="0"/>
              </a:rPr>
              <a:t>List of My modules and Sub models :-</a:t>
            </a:r>
          </a:p>
          <a:p>
            <a:pPr>
              <a:buFont typeface="Wingdings" panose="05000000000000000000" pitchFamily="2" charset="2"/>
              <a:buChar char="v"/>
            </a:pPr>
            <a:r>
              <a:rPr lang="en-IN" sz="2400" dirty="0">
                <a:latin typeface="Calibri" panose="020F0502020204030204" pitchFamily="34" charset="0"/>
              </a:rPr>
              <a:t>SMS(Customer Notification)</a:t>
            </a:r>
          </a:p>
          <a:p>
            <a:pPr lvl="2">
              <a:buFont typeface="Wingdings" panose="05000000000000000000" pitchFamily="2" charset="2"/>
              <a:buChar char="v"/>
            </a:pPr>
            <a:r>
              <a:rPr lang="en-IN" sz="2400" dirty="0">
                <a:latin typeface="Calibri" panose="020F0502020204030204" pitchFamily="34" charset="0"/>
              </a:rPr>
              <a:t> Approach third party Website        </a:t>
            </a:r>
          </a:p>
          <a:p>
            <a:pPr>
              <a:buFont typeface="Wingdings" panose="05000000000000000000" pitchFamily="2" charset="2"/>
              <a:buChar char="v"/>
            </a:pPr>
            <a:r>
              <a:rPr lang="en-IN" sz="2400" dirty="0">
                <a:latin typeface="Calibri" panose="020F0502020204030204" pitchFamily="34" charset="0"/>
              </a:rPr>
              <a:t>Customer Registration</a:t>
            </a:r>
          </a:p>
          <a:p>
            <a:pPr lvl="2">
              <a:buFont typeface="Wingdings" panose="05000000000000000000" pitchFamily="2" charset="2"/>
              <a:buChar char="v"/>
            </a:pPr>
            <a:r>
              <a:rPr lang="en-IN" sz="2400" dirty="0">
                <a:latin typeface="Calibri" panose="020F0502020204030204" pitchFamily="34" charset="0"/>
              </a:rPr>
              <a:t>MYSQL Connection With Crud Operation</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4000" dirty="0"/>
              <a:t>SMS(Customer Notification)</a:t>
            </a:r>
            <a:br>
              <a:rPr lang="en-IN" sz="4000" dirty="0"/>
            </a:br>
            <a:endParaRPr lang="en-IN" sz="4000" dirty="0"/>
          </a:p>
        </p:txBody>
      </p:sp>
      <p:sp>
        <p:nvSpPr>
          <p:cNvPr id="3" name="Content Placeholder 2"/>
          <p:cNvSpPr>
            <a:spLocks noGrp="1"/>
          </p:cNvSpPr>
          <p:nvPr>
            <p:ph idx="1"/>
          </p:nvPr>
        </p:nvSpPr>
        <p:spPr>
          <a:xfrm>
            <a:off x="838200" y="1184856"/>
            <a:ext cx="10515600" cy="4992107"/>
          </a:xfrm>
        </p:spPr>
        <p:txBody>
          <a:bodyPr>
            <a:normAutofit/>
          </a:bodyPr>
          <a:lstStyle/>
          <a:p>
            <a:pPr marL="0" indent="0">
              <a:buNone/>
            </a:pPr>
            <a:r>
              <a:rPr lang="en-IN" sz="2400" b="1" dirty="0">
                <a:latin typeface="Calibri" panose="020F0502020204030204" pitchFamily="34" charset="0"/>
              </a:rPr>
              <a:t>DEFINITION:-</a:t>
            </a:r>
          </a:p>
          <a:p>
            <a:pPr marL="0" indent="0">
              <a:buNone/>
            </a:pPr>
            <a:r>
              <a:rPr lang="en-IN" sz="2400" dirty="0">
                <a:latin typeface="Calibri" panose="020F0502020204030204" pitchFamily="34" charset="0"/>
              </a:rPr>
              <a:t> A Delivery notifications messages send to customers about their </a:t>
            </a:r>
            <a:r>
              <a:rPr lang="en-IN" sz="2400" dirty="0" err="1">
                <a:latin typeface="Calibri" panose="020F0502020204030204" pitchFamily="34" charset="0"/>
              </a:rPr>
              <a:t>packages‘s</a:t>
            </a:r>
            <a:r>
              <a:rPr lang="en-IN" sz="2400" dirty="0">
                <a:latin typeface="Calibri" panose="020F0502020204030204" pitchFamily="34" charset="0"/>
              </a:rPr>
              <a:t> progress and get delivery </a:t>
            </a:r>
            <a:r>
              <a:rPr lang="en-IN" sz="2400" dirty="0" err="1">
                <a:latin typeface="Calibri" panose="020F0502020204030204" pitchFamily="34" charset="0"/>
              </a:rPr>
              <a:t>details.Benefit</a:t>
            </a:r>
            <a:r>
              <a:rPr lang="en-IN" sz="2400" dirty="0">
                <a:latin typeface="Calibri" panose="020F0502020204030204" pitchFamily="34" charset="0"/>
              </a:rPr>
              <a:t> using </a:t>
            </a:r>
            <a:r>
              <a:rPr lang="en-IN" sz="2400" dirty="0" err="1">
                <a:latin typeface="Calibri" panose="020F0502020204030204" pitchFamily="34" charset="0"/>
              </a:rPr>
              <a:t>sms</a:t>
            </a:r>
            <a:r>
              <a:rPr lang="en-IN" sz="2400" dirty="0">
                <a:latin typeface="Calibri" panose="020F0502020204030204" pitchFamily="34" charset="0"/>
              </a:rPr>
              <a:t> notification</a:t>
            </a:r>
          </a:p>
          <a:p>
            <a:pPr lvl="6">
              <a:buFont typeface="Wingdings" panose="05000000000000000000" pitchFamily="2" charset="2"/>
              <a:buChar char="v"/>
            </a:pPr>
            <a:r>
              <a:rPr lang="en-IN" sz="2400" dirty="0">
                <a:latin typeface="Calibri" panose="020F0502020204030204" pitchFamily="34" charset="0"/>
              </a:rPr>
              <a:t>Decrease customer support costs</a:t>
            </a:r>
          </a:p>
          <a:p>
            <a:pPr lvl="6">
              <a:buFont typeface="Wingdings" panose="05000000000000000000" pitchFamily="2" charset="2"/>
              <a:buChar char="v"/>
            </a:pPr>
            <a:r>
              <a:rPr lang="en-IN" sz="2400" dirty="0">
                <a:latin typeface="Calibri" panose="020F0502020204030204" pitchFamily="34" charset="0"/>
              </a:rPr>
              <a:t>Increase customer loyalty</a:t>
            </a:r>
          </a:p>
          <a:p>
            <a:pPr marL="0" indent="0">
              <a:buNone/>
            </a:pPr>
            <a:r>
              <a:rPr lang="en-IN" sz="2400" dirty="0">
                <a:latin typeface="Calibri" panose="020F0502020204030204" pitchFamily="34" charset="0"/>
              </a:rPr>
              <a:t>SUB MODULES DETAILS:</a:t>
            </a:r>
            <a:r>
              <a:rPr lang="en-IN" sz="2400" b="1" dirty="0">
                <a:latin typeface="Calibri" panose="020F0502020204030204" pitchFamily="34" charset="0"/>
              </a:rPr>
              <a:t> </a:t>
            </a:r>
          </a:p>
          <a:p>
            <a:pPr>
              <a:buFont typeface="Wingdings" panose="05000000000000000000" pitchFamily="2" charset="2"/>
              <a:buChar char="v"/>
            </a:pPr>
            <a:r>
              <a:rPr lang="en-IN" sz="2400" dirty="0">
                <a:latin typeface="Calibri" panose="020F0502020204030204" pitchFamily="34" charset="0"/>
              </a:rPr>
              <a:t>Approach third party Website:- </a:t>
            </a:r>
          </a:p>
          <a:p>
            <a:pPr marL="0" indent="0">
              <a:buNone/>
            </a:pPr>
            <a:r>
              <a:rPr lang="en-IN" sz="2400" dirty="0">
                <a:latin typeface="Calibri" panose="020F0502020204030204" pitchFamily="34" charset="0"/>
              </a:rPr>
              <a:t>                             In this module, we using third-party tool named </a:t>
            </a:r>
            <a:r>
              <a:rPr lang="en-IN" sz="2400" dirty="0" err="1">
                <a:latin typeface="Calibri" panose="020F0502020204030204" pitchFamily="34" charset="0"/>
              </a:rPr>
              <a:t>Twilio</a:t>
            </a:r>
            <a:r>
              <a:rPr lang="en-IN" sz="2400" dirty="0">
                <a:latin typeface="Calibri" panose="020F0502020204030204" pitchFamily="34" charset="0"/>
              </a:rPr>
              <a:t> along with  Spring Boot Application which provides a feature to make a send the SMS to customer for delivery purpose </a:t>
            </a:r>
          </a:p>
          <a:p>
            <a:pPr marL="0" indent="0">
              <a:buNone/>
            </a:pPr>
            <a:endParaRPr lang="en-IN" sz="2400" dirty="0">
              <a:latin typeface="Calibri" panose="020F050202020403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t>CUSTOMER REGISTRATION</a:t>
            </a:r>
            <a:br>
              <a:rPr lang="en-IN" sz="4000" dirty="0"/>
            </a:br>
            <a:endParaRPr lang="en-IN" sz="4000" dirty="0"/>
          </a:p>
        </p:txBody>
      </p:sp>
      <p:sp>
        <p:nvSpPr>
          <p:cNvPr id="3" name="Content Placeholder 2"/>
          <p:cNvSpPr>
            <a:spLocks noGrp="1"/>
          </p:cNvSpPr>
          <p:nvPr>
            <p:ph idx="1"/>
          </p:nvPr>
        </p:nvSpPr>
        <p:spPr/>
        <p:txBody>
          <a:bodyPr>
            <a:normAutofit/>
          </a:bodyPr>
          <a:lstStyle/>
          <a:p>
            <a:pPr marL="0" indent="0">
              <a:buNone/>
            </a:pPr>
            <a:r>
              <a:rPr lang="en-IN" b="1" dirty="0"/>
              <a:t>Definition:</a:t>
            </a:r>
          </a:p>
          <a:p>
            <a:pPr marL="0" indent="0">
              <a:buNone/>
            </a:pPr>
            <a:r>
              <a:rPr lang="en-IN" b="1" dirty="0"/>
              <a:t>                   </a:t>
            </a:r>
            <a:r>
              <a:rPr lang="en-IN" dirty="0"/>
              <a:t>First time Customers of the support service who do not have a Username or Password, can select the New Account on the Login screen. </a:t>
            </a:r>
          </a:p>
          <a:p>
            <a:pPr marL="0" indent="0">
              <a:buNone/>
            </a:pPr>
            <a:endParaRPr lang="en-IN" dirty="0"/>
          </a:p>
          <a:p>
            <a:pPr marL="0" indent="0">
              <a:buNone/>
            </a:pPr>
            <a:r>
              <a:rPr lang="en-IN" dirty="0"/>
              <a:t>Sub module details:</a:t>
            </a:r>
          </a:p>
          <a:p>
            <a:pPr>
              <a:buFont typeface="Wingdings" panose="05000000000000000000" pitchFamily="2" charset="2"/>
              <a:buChar char="v"/>
            </a:pPr>
            <a:r>
              <a:rPr lang="en-IN" dirty="0"/>
              <a:t>MY SQL connection with crud operation</a:t>
            </a:r>
          </a:p>
          <a:p>
            <a:pPr marL="0" indent="0">
              <a:buNone/>
            </a:pPr>
            <a:r>
              <a:rPr lang="en-IN" dirty="0"/>
              <a:t>                                       Using an entity annotation , getter and setter method  to approaching the crud operation </a:t>
            </a:r>
          </a:p>
          <a:p>
            <a:pPr marL="0" indent="0">
              <a:buNone/>
            </a:pPr>
            <a:endParaRPr lang="en-IN" dirty="0"/>
          </a:p>
          <a:p>
            <a:pPr marL="0" indent="0">
              <a:buNone/>
            </a:pP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Calibri" panose="020F0502020204030204" pitchFamily="34" charset="0"/>
              </a:rPr>
              <a:t>Challenging issues</a:t>
            </a:r>
          </a:p>
        </p:txBody>
      </p:sp>
      <p:sp>
        <p:nvSpPr>
          <p:cNvPr id="3" name="Content Placeholder 2"/>
          <p:cNvSpPr>
            <a:spLocks noGrp="1"/>
          </p:cNvSpPr>
          <p:nvPr>
            <p:ph idx="1"/>
          </p:nvPr>
        </p:nvSpPr>
        <p:spPr/>
        <p:txBody>
          <a:bodyPr>
            <a:normAutofit/>
          </a:bodyPr>
          <a:lstStyle/>
          <a:p>
            <a:r>
              <a:rPr lang="en-IN" sz="2800" dirty="0">
                <a:latin typeface="Calibri" panose="020F0502020204030204" pitchFamily="34" charset="0"/>
              </a:rPr>
              <a:t>White label error page</a:t>
            </a:r>
          </a:p>
          <a:p>
            <a:r>
              <a:rPr lang="en-IN" sz="2800" dirty="0">
                <a:latin typeface="Calibri" panose="020F0502020204030204" pitchFamily="34" charset="0"/>
              </a:rPr>
              <a:t>No mapping found for HTTP request</a:t>
            </a:r>
          </a:p>
          <a:p>
            <a:r>
              <a:rPr lang="en-IN" sz="2800" dirty="0">
                <a:latin typeface="Calibri" panose="020F0502020204030204" pitchFamily="34" charset="0"/>
              </a:rPr>
              <a:t>Compilation failure [ERROR] or Build Failure  compiler is provided in this environment.</a:t>
            </a:r>
          </a:p>
          <a:p>
            <a:r>
              <a:rPr lang="en-IN" sz="2800" dirty="0">
                <a:latin typeface="Calibri" panose="020F0502020204030204" pitchFamily="34" charset="0"/>
              </a:rPr>
              <a:t>Server port issue</a:t>
            </a:r>
          </a:p>
          <a:p>
            <a:endParaRPr lang="en-IN" sz="2800" dirty="0">
              <a:latin typeface="Calibri" panose="020F0502020204030204" pitchFamily="34" charset="0"/>
            </a:endParaRPr>
          </a:p>
          <a:p>
            <a:endParaRPr lang="en-IN" sz="2800" dirty="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overview</a:t>
            </a:r>
          </a:p>
        </p:txBody>
      </p:sp>
      <p:sp>
        <p:nvSpPr>
          <p:cNvPr id="3" name="Content Placeholder 2"/>
          <p:cNvSpPr>
            <a:spLocks noGrp="1"/>
          </p:cNvSpPr>
          <p:nvPr>
            <p:ph idx="1"/>
          </p:nvPr>
        </p:nvSpPr>
        <p:spPr/>
        <p:txBody>
          <a:bodyPr/>
          <a:lstStyle/>
          <a:p>
            <a:pPr marL="0" indent="0">
              <a:buNone/>
            </a:pPr>
            <a:endParaRPr lang="en-IN" dirty="0"/>
          </a:p>
          <a:p>
            <a:endParaRPr lang="en-IN" dirty="0"/>
          </a:p>
          <a:p>
            <a:endParaRPr lang="en-IN"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859" y="1358153"/>
            <a:ext cx="6562165" cy="52174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IN" b="1" dirty="0">
                <a:latin typeface="Calibri" panose="020F0502020204030204" pitchFamily="34" charset="0"/>
              </a:rPr>
              <a:t>                            Tech architecture</a:t>
            </a:r>
            <a:br>
              <a:rPr lang="en-IN" b="1" dirty="0">
                <a:latin typeface="Calibri" panose="020F0502020204030204" pitchFamily="34" charset="0"/>
              </a:rPr>
            </a:br>
            <a:br>
              <a:rPr lang="en-IN" b="1" dirty="0">
                <a:latin typeface="Calibri" panose="020F0502020204030204" pitchFamily="34" charset="0"/>
              </a:rPr>
            </a:br>
            <a:endParaRPr lang="en-IN" b="1" dirty="0">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218" y="1222776"/>
            <a:ext cx="8479564" cy="5113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Calibri" panose="020F0502020204030204" pitchFamily="34" charset="0"/>
              </a:rPr>
              <a:t>Dataflow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494" y="1862632"/>
            <a:ext cx="9197460" cy="4383621"/>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TotalTime>
  <Words>577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ONLINE GROCERY APPLICATION</vt:lpstr>
      <vt:lpstr>          PROJECT MODULES</vt:lpstr>
      <vt:lpstr>MODULES DESCRIPTION</vt:lpstr>
      <vt:lpstr>                SMS(Customer Notification) </vt:lpstr>
      <vt:lpstr>CUSTOMER REGISTRATION </vt:lpstr>
      <vt:lpstr>Challenging issues</vt:lpstr>
      <vt:lpstr>Project overview</vt:lpstr>
      <vt:lpstr>                            Tech architecture  </vt:lpstr>
      <vt:lpstr>Dataflow diagram</vt:lpstr>
      <vt:lpstr>Testing</vt:lpstr>
      <vt:lpstr>                   Devops Tools Approach</vt:lpstr>
      <vt:lpstr>Features of module </vt:lpstr>
      <vt:lpstr>                     Future enhancement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dell</cp:lastModifiedBy>
  <cp:revision>56</cp:revision>
  <dcterms:created xsi:type="dcterms:W3CDTF">2022-08-01T12:32:00Z</dcterms:created>
  <dcterms:modified xsi:type="dcterms:W3CDTF">2022-08-09T03:06:27Z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5A6883A5C18C438EBDDC6548755EBB4F</vt:lpwstr>
  </property>
  <property fmtid="{D5CDD505-2E9C-101B-9397-08002B2CF9AE}" pid="3" name="KSOProductBuildVer">
    <vt:lpwstr>1033-11.2.0.11251</vt:lpwstr>
  </property>
</Properties>
</file>