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0" r:id="rId1"/>
  </p:sldMasterIdLst>
  <p:sldIdLst>
    <p:sldId id="256" r:id="rId2"/>
    <p:sldId id="259" r:id="rId3"/>
    <p:sldId id="258" r:id="rId4"/>
    <p:sldId id="276" r:id="rId5"/>
    <p:sldId id="262" r:id="rId6"/>
    <p:sldId id="270" r:id="rId7"/>
    <p:sldId id="271" r:id="rId8"/>
    <p:sldId id="272" r:id="rId9"/>
    <p:sldId id="275" r:id="rId10"/>
    <p:sldId id="273" r:id="rId11"/>
    <p:sldId id="274" r:id="rId12"/>
    <p:sldId id="277" r:id="rId13"/>
    <p:sldId id="27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08" autoAdjust="0"/>
  </p:normalViewPr>
  <p:slideViewPr>
    <p:cSldViewPr snapToGrid="0">
      <p:cViewPr varScale="1">
        <p:scale>
          <a:sx n="70" d="100"/>
          <a:sy n="70" d="100"/>
        </p:scale>
        <p:origin x="738"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2153393-84FA-4663-AD3E-12FB8AD62BAF}" type="datetimeFigureOut">
              <a:rPr lang="en-IN" smtClean="0"/>
              <a:pPr/>
              <a:t>09-08-2022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C66AC1-5CFF-4189-8876-772D95E33E53}" type="slidenum">
              <a:rPr lang="en-IN" smtClean="0"/>
              <a:pPr/>
              <a:t>‹#›</a:t>
            </a:fld>
            <a:endParaRPr lang="en-IN"/>
          </a:p>
        </p:txBody>
      </p:sp>
    </p:spTree>
    <p:extLst>
      <p:ext uri="{BB962C8B-B14F-4D97-AF65-F5344CB8AC3E}">
        <p14:creationId xmlns:p14="http://schemas.microsoft.com/office/powerpoint/2010/main" val="1643662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153393-84FA-4663-AD3E-12FB8AD62BAF}" type="datetimeFigureOut">
              <a:rPr lang="en-IN" smtClean="0"/>
              <a:pPr/>
              <a:t>09-08-2022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C66AC1-5CFF-4189-8876-772D95E33E53}" type="slidenum">
              <a:rPr lang="en-IN" smtClean="0"/>
              <a:pPr/>
              <a:t>‹#›</a:t>
            </a:fld>
            <a:endParaRPr lang="en-IN"/>
          </a:p>
        </p:txBody>
      </p:sp>
    </p:spTree>
    <p:extLst>
      <p:ext uri="{BB962C8B-B14F-4D97-AF65-F5344CB8AC3E}">
        <p14:creationId xmlns:p14="http://schemas.microsoft.com/office/powerpoint/2010/main" val="2473240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153393-84FA-4663-AD3E-12FB8AD62BAF}" type="datetimeFigureOut">
              <a:rPr lang="en-IN" smtClean="0"/>
              <a:pPr/>
              <a:t>09-08-2022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C66AC1-5CFF-4189-8876-772D95E33E53}" type="slidenum">
              <a:rPr lang="en-IN" smtClean="0"/>
              <a:pPr/>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157450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153393-84FA-4663-AD3E-12FB8AD62BAF}" type="datetimeFigureOut">
              <a:rPr lang="en-IN" smtClean="0"/>
              <a:pPr/>
              <a:t>09-08-2022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C66AC1-5CFF-4189-8876-772D95E33E53}" type="slidenum">
              <a:rPr lang="en-IN" smtClean="0"/>
              <a:pPr/>
              <a:t>‹#›</a:t>
            </a:fld>
            <a:endParaRPr lang="en-IN"/>
          </a:p>
        </p:txBody>
      </p:sp>
    </p:spTree>
    <p:extLst>
      <p:ext uri="{BB962C8B-B14F-4D97-AF65-F5344CB8AC3E}">
        <p14:creationId xmlns:p14="http://schemas.microsoft.com/office/powerpoint/2010/main" val="37501946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153393-84FA-4663-AD3E-12FB8AD62BAF}" type="datetimeFigureOut">
              <a:rPr lang="en-IN" smtClean="0"/>
              <a:pPr/>
              <a:t>09-08-2022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C66AC1-5CFF-4189-8876-772D95E33E53}"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300540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153393-84FA-4663-AD3E-12FB8AD62BAF}" type="datetimeFigureOut">
              <a:rPr lang="en-IN" smtClean="0"/>
              <a:pPr/>
              <a:t>09-08-2022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C66AC1-5CFF-4189-8876-772D95E33E53}" type="slidenum">
              <a:rPr lang="en-IN" smtClean="0"/>
              <a:pPr/>
              <a:t>‹#›</a:t>
            </a:fld>
            <a:endParaRPr lang="en-IN"/>
          </a:p>
        </p:txBody>
      </p:sp>
    </p:spTree>
    <p:extLst>
      <p:ext uri="{BB962C8B-B14F-4D97-AF65-F5344CB8AC3E}">
        <p14:creationId xmlns:p14="http://schemas.microsoft.com/office/powerpoint/2010/main" val="1471504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153393-84FA-4663-AD3E-12FB8AD62BAF}" type="datetimeFigureOut">
              <a:rPr lang="en-IN" smtClean="0"/>
              <a:pPr/>
              <a:t>09-08-2022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C66AC1-5CFF-4189-8876-772D95E33E53}" type="slidenum">
              <a:rPr lang="en-IN" smtClean="0"/>
              <a:pPr/>
              <a:t>‹#›</a:t>
            </a:fld>
            <a:endParaRPr lang="en-IN"/>
          </a:p>
        </p:txBody>
      </p:sp>
    </p:spTree>
    <p:extLst>
      <p:ext uri="{BB962C8B-B14F-4D97-AF65-F5344CB8AC3E}">
        <p14:creationId xmlns:p14="http://schemas.microsoft.com/office/powerpoint/2010/main" val="32189753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153393-84FA-4663-AD3E-12FB8AD62BAF}" type="datetimeFigureOut">
              <a:rPr lang="en-IN" smtClean="0"/>
              <a:pPr/>
              <a:t>09-08-2022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C66AC1-5CFF-4189-8876-772D95E33E53}" type="slidenum">
              <a:rPr lang="en-IN" smtClean="0"/>
              <a:pPr/>
              <a:t>‹#›</a:t>
            </a:fld>
            <a:endParaRPr lang="en-IN"/>
          </a:p>
        </p:txBody>
      </p:sp>
    </p:spTree>
    <p:extLst>
      <p:ext uri="{BB962C8B-B14F-4D97-AF65-F5344CB8AC3E}">
        <p14:creationId xmlns:p14="http://schemas.microsoft.com/office/powerpoint/2010/main" val="4222376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153393-84FA-4663-AD3E-12FB8AD62BAF}" type="datetimeFigureOut">
              <a:rPr lang="en-IN" smtClean="0"/>
              <a:pPr/>
              <a:t>09-08-2022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C66AC1-5CFF-4189-8876-772D95E33E53}" type="slidenum">
              <a:rPr lang="en-IN" smtClean="0"/>
              <a:pPr/>
              <a:t>‹#›</a:t>
            </a:fld>
            <a:endParaRPr lang="en-IN"/>
          </a:p>
        </p:txBody>
      </p:sp>
    </p:spTree>
    <p:extLst>
      <p:ext uri="{BB962C8B-B14F-4D97-AF65-F5344CB8AC3E}">
        <p14:creationId xmlns:p14="http://schemas.microsoft.com/office/powerpoint/2010/main" val="3763632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153393-84FA-4663-AD3E-12FB8AD62BAF}" type="datetimeFigureOut">
              <a:rPr lang="en-IN" smtClean="0"/>
              <a:pPr/>
              <a:t>09-08-2022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C66AC1-5CFF-4189-8876-772D95E33E53}" type="slidenum">
              <a:rPr lang="en-IN" smtClean="0"/>
              <a:pPr/>
              <a:t>‹#›</a:t>
            </a:fld>
            <a:endParaRPr lang="en-IN"/>
          </a:p>
        </p:txBody>
      </p:sp>
    </p:spTree>
    <p:extLst>
      <p:ext uri="{BB962C8B-B14F-4D97-AF65-F5344CB8AC3E}">
        <p14:creationId xmlns:p14="http://schemas.microsoft.com/office/powerpoint/2010/main" val="3321135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2153393-84FA-4663-AD3E-12FB8AD62BAF}" type="datetimeFigureOut">
              <a:rPr lang="en-IN" smtClean="0"/>
              <a:pPr/>
              <a:t>09-08-2022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C66AC1-5CFF-4189-8876-772D95E33E53}" type="slidenum">
              <a:rPr lang="en-IN" smtClean="0"/>
              <a:pPr/>
              <a:t>‹#›</a:t>
            </a:fld>
            <a:endParaRPr lang="en-IN"/>
          </a:p>
        </p:txBody>
      </p:sp>
    </p:spTree>
    <p:extLst>
      <p:ext uri="{BB962C8B-B14F-4D97-AF65-F5344CB8AC3E}">
        <p14:creationId xmlns:p14="http://schemas.microsoft.com/office/powerpoint/2010/main" val="2922442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2153393-84FA-4663-AD3E-12FB8AD62BAF}" type="datetimeFigureOut">
              <a:rPr lang="en-IN" smtClean="0"/>
              <a:pPr/>
              <a:t>09-08-2022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AC66AC1-5CFF-4189-8876-772D95E33E53}" type="slidenum">
              <a:rPr lang="en-IN" smtClean="0"/>
              <a:pPr/>
              <a:t>‹#›</a:t>
            </a:fld>
            <a:endParaRPr lang="en-IN"/>
          </a:p>
        </p:txBody>
      </p:sp>
    </p:spTree>
    <p:extLst>
      <p:ext uri="{BB962C8B-B14F-4D97-AF65-F5344CB8AC3E}">
        <p14:creationId xmlns:p14="http://schemas.microsoft.com/office/powerpoint/2010/main" val="3400932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2153393-84FA-4663-AD3E-12FB8AD62BAF}" type="datetimeFigureOut">
              <a:rPr lang="en-IN" smtClean="0"/>
              <a:pPr/>
              <a:t>09-08-2022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AC66AC1-5CFF-4189-8876-772D95E33E53}" type="slidenum">
              <a:rPr lang="en-IN" smtClean="0"/>
              <a:pPr/>
              <a:t>‹#›</a:t>
            </a:fld>
            <a:endParaRPr lang="en-IN"/>
          </a:p>
        </p:txBody>
      </p:sp>
    </p:spTree>
    <p:extLst>
      <p:ext uri="{BB962C8B-B14F-4D97-AF65-F5344CB8AC3E}">
        <p14:creationId xmlns:p14="http://schemas.microsoft.com/office/powerpoint/2010/main" val="2482553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153393-84FA-4663-AD3E-12FB8AD62BAF}" type="datetimeFigureOut">
              <a:rPr lang="en-IN" smtClean="0"/>
              <a:pPr/>
              <a:t>09-08-2022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AC66AC1-5CFF-4189-8876-772D95E33E53}" type="slidenum">
              <a:rPr lang="en-IN" smtClean="0"/>
              <a:pPr/>
              <a:t>‹#›</a:t>
            </a:fld>
            <a:endParaRPr lang="en-IN"/>
          </a:p>
        </p:txBody>
      </p:sp>
    </p:spTree>
    <p:extLst>
      <p:ext uri="{BB962C8B-B14F-4D97-AF65-F5344CB8AC3E}">
        <p14:creationId xmlns:p14="http://schemas.microsoft.com/office/powerpoint/2010/main" val="1055028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153393-84FA-4663-AD3E-12FB8AD62BAF}" type="datetimeFigureOut">
              <a:rPr lang="en-IN" smtClean="0"/>
              <a:pPr/>
              <a:t>09-08-2022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C66AC1-5CFF-4189-8876-772D95E33E53}" type="slidenum">
              <a:rPr lang="en-IN" smtClean="0"/>
              <a:pPr/>
              <a:t>‹#›</a:t>
            </a:fld>
            <a:endParaRPr lang="en-IN"/>
          </a:p>
        </p:txBody>
      </p:sp>
    </p:spTree>
    <p:extLst>
      <p:ext uri="{BB962C8B-B14F-4D97-AF65-F5344CB8AC3E}">
        <p14:creationId xmlns:p14="http://schemas.microsoft.com/office/powerpoint/2010/main" val="3313375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153393-84FA-4663-AD3E-12FB8AD62BAF}" type="datetimeFigureOut">
              <a:rPr lang="en-IN" smtClean="0"/>
              <a:pPr/>
              <a:t>09-08-2022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C66AC1-5CFF-4189-8876-772D95E33E53}" type="slidenum">
              <a:rPr lang="en-IN" smtClean="0"/>
              <a:pPr/>
              <a:t>‹#›</a:t>
            </a:fld>
            <a:endParaRPr lang="en-IN"/>
          </a:p>
        </p:txBody>
      </p:sp>
    </p:spTree>
    <p:extLst>
      <p:ext uri="{BB962C8B-B14F-4D97-AF65-F5344CB8AC3E}">
        <p14:creationId xmlns:p14="http://schemas.microsoft.com/office/powerpoint/2010/main" val="216305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2153393-84FA-4663-AD3E-12FB8AD62BAF}" type="datetimeFigureOut">
              <a:rPr lang="en-IN" smtClean="0"/>
              <a:pPr/>
              <a:t>09-08-2022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AC66AC1-5CFF-4189-8876-772D95E33E53}" type="slidenum">
              <a:rPr lang="en-IN" smtClean="0"/>
              <a:pPr/>
              <a:t>‹#›</a:t>
            </a:fld>
            <a:endParaRPr lang="en-IN"/>
          </a:p>
        </p:txBody>
      </p:sp>
    </p:spTree>
    <p:extLst>
      <p:ext uri="{BB962C8B-B14F-4D97-AF65-F5344CB8AC3E}">
        <p14:creationId xmlns:p14="http://schemas.microsoft.com/office/powerpoint/2010/main" val="1224122969"/>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 id="2147483804" r:id="rId14"/>
    <p:sldLayoutId id="2147483805" r:id="rId15"/>
    <p:sldLayoutId id="214748380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investopedia.com/terms/c/creditcard.asp" TargetMode="External"/><Relationship Id="rId2" Type="http://schemas.openxmlformats.org/officeDocument/2006/relationships/hyperlink" Target="https://www.investopedia.com/terms/e/ecommerce.asp"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6B6673-4750-AEFE-FB7D-3237FB8B690A}"/>
              </a:ext>
            </a:extLst>
          </p:cNvPr>
          <p:cNvSpPr>
            <a:spLocks noGrp="1"/>
          </p:cNvSpPr>
          <p:nvPr>
            <p:ph type="ctrTitle"/>
          </p:nvPr>
        </p:nvSpPr>
        <p:spPr>
          <a:xfrm>
            <a:off x="1406769" y="395655"/>
            <a:ext cx="9231923" cy="2409092"/>
          </a:xfrm>
        </p:spPr>
        <p:txBody>
          <a:bodyPr>
            <a:normAutofit/>
          </a:bodyPr>
          <a:lstStyle/>
          <a:p>
            <a:r>
              <a:rPr lang="en-IN" dirty="0" smtClean="0"/>
              <a:t>ONLINE GROCERY APPLICATION</a:t>
            </a:r>
            <a:endParaRPr lang="en-IN" dirty="0"/>
          </a:p>
        </p:txBody>
      </p:sp>
      <p:sp>
        <p:nvSpPr>
          <p:cNvPr id="3" name="Subtitle 2">
            <a:extLst>
              <a:ext uri="{FF2B5EF4-FFF2-40B4-BE49-F238E27FC236}">
                <a16:creationId xmlns="" xmlns:a16="http://schemas.microsoft.com/office/drawing/2014/main" id="{FE80180F-4C41-107C-B2A8-11401C963385}"/>
              </a:ext>
            </a:extLst>
          </p:cNvPr>
          <p:cNvSpPr>
            <a:spLocks noGrp="1"/>
          </p:cNvSpPr>
          <p:nvPr>
            <p:ph type="subTitle" idx="1"/>
          </p:nvPr>
        </p:nvSpPr>
        <p:spPr>
          <a:xfrm>
            <a:off x="3033346" y="3534508"/>
            <a:ext cx="7240208" cy="3063516"/>
          </a:xfrm>
        </p:spPr>
        <p:txBody>
          <a:bodyPr>
            <a:normAutofit lnSpcReduction="10000"/>
          </a:bodyPr>
          <a:lstStyle/>
          <a:p>
            <a:endParaRPr lang="en-IN" dirty="0" smtClean="0"/>
          </a:p>
          <a:p>
            <a:endParaRPr lang="en-IN" dirty="0" smtClean="0"/>
          </a:p>
          <a:p>
            <a:pPr algn="l">
              <a:buFont typeface="Arial" pitchFamily="34" charset="0"/>
              <a:buChar char="•"/>
            </a:pPr>
            <a:r>
              <a:rPr lang="en-IN" dirty="0" smtClean="0"/>
              <a:t>LAKSHANA G – EBEON0322585493</a:t>
            </a:r>
          </a:p>
          <a:p>
            <a:pPr algn="l">
              <a:buFont typeface="Arial" pitchFamily="34" charset="0"/>
              <a:buChar char="•"/>
            </a:pPr>
            <a:r>
              <a:rPr lang="en-IN" dirty="0" smtClean="0"/>
              <a:t>NIVETHA M – EBEON0322582467</a:t>
            </a:r>
          </a:p>
          <a:p>
            <a:pPr algn="l">
              <a:buFont typeface="Arial" pitchFamily="34" charset="0"/>
              <a:buChar char="•"/>
            </a:pPr>
            <a:r>
              <a:rPr lang="en-IN" dirty="0" smtClean="0"/>
              <a:t>SELVAGANAPATHY B – EBEON0322584732</a:t>
            </a:r>
          </a:p>
          <a:p>
            <a:pPr algn="l">
              <a:buFont typeface="Arial" pitchFamily="34" charset="0"/>
              <a:buChar char="•"/>
            </a:pPr>
            <a:r>
              <a:rPr lang="en-IN" dirty="0" smtClean="0"/>
              <a:t>SURYA R – </a:t>
            </a:r>
            <a:r>
              <a:rPr lang="en-US" dirty="0" smtClean="0"/>
              <a:t>EBEON0322576846</a:t>
            </a:r>
          </a:p>
          <a:p>
            <a:pPr algn="l">
              <a:buFont typeface="Arial" pitchFamily="34" charset="0"/>
              <a:buChar char="•"/>
            </a:pPr>
            <a:r>
              <a:rPr lang="en-US" dirty="0" smtClean="0"/>
              <a:t>AARATI – EONFWL583387</a:t>
            </a:r>
          </a:p>
          <a:p>
            <a:pPr algn="l">
              <a:buFont typeface="Arial" pitchFamily="34" charset="0"/>
              <a:buChar char="•"/>
            </a:pPr>
            <a:r>
              <a:rPr lang="en-US" dirty="0" smtClean="0"/>
              <a:t>AKSHAY – </a:t>
            </a:r>
          </a:p>
          <a:p>
            <a:endParaRPr lang="en-US" dirty="0" smtClean="0"/>
          </a:p>
          <a:p>
            <a:endParaRPr lang="en-US" dirty="0" smtClean="0"/>
          </a:p>
          <a:p>
            <a:endParaRPr lang="en-US" dirty="0" smtClean="0"/>
          </a:p>
          <a:p>
            <a:endParaRPr lang="en-IN" dirty="0" smtClean="0"/>
          </a:p>
          <a:p>
            <a:endParaRPr lang="en-IN" dirty="0" smtClean="0"/>
          </a:p>
          <a:p>
            <a:endParaRPr lang="en-IN" dirty="0"/>
          </a:p>
        </p:txBody>
      </p:sp>
      <p:sp>
        <p:nvSpPr>
          <p:cNvPr id="5" name="TextBox 4">
            <a:extLst>
              <a:ext uri="{FF2B5EF4-FFF2-40B4-BE49-F238E27FC236}">
                <a16:creationId xmlns="" xmlns:a16="http://schemas.microsoft.com/office/drawing/2014/main" id="{4E3346D7-404C-D730-E035-01F235E43E97}"/>
              </a:ext>
            </a:extLst>
          </p:cNvPr>
          <p:cNvSpPr txBox="1"/>
          <p:nvPr/>
        </p:nvSpPr>
        <p:spPr>
          <a:xfrm>
            <a:off x="8932985" y="5963120"/>
            <a:ext cx="2753047" cy="369332"/>
          </a:xfrm>
          <a:prstGeom prst="rect">
            <a:avLst/>
          </a:prstGeom>
          <a:noFill/>
        </p:spPr>
        <p:txBody>
          <a:bodyPr wrap="square">
            <a:spAutoFit/>
          </a:bodyPr>
          <a:lstStyle/>
          <a:p>
            <a:r>
              <a:rPr lang="en-IN" dirty="0" smtClean="0"/>
              <a:t>Guided by: VARADHARAJ</a:t>
            </a:r>
            <a:endParaRPr lang="en-IN" dirty="0"/>
          </a:p>
        </p:txBody>
      </p:sp>
      <p:sp>
        <p:nvSpPr>
          <p:cNvPr id="7" name="TextBox 6"/>
          <p:cNvSpPr txBox="1"/>
          <p:nvPr/>
        </p:nvSpPr>
        <p:spPr>
          <a:xfrm>
            <a:off x="2646485" y="3490546"/>
            <a:ext cx="7178833" cy="369332"/>
          </a:xfrm>
          <a:prstGeom prst="rect">
            <a:avLst/>
          </a:prstGeom>
          <a:noFill/>
        </p:spPr>
        <p:txBody>
          <a:bodyPr wrap="square" rtlCol="0">
            <a:spAutoFit/>
          </a:bodyPr>
          <a:lstStyle/>
          <a:p>
            <a:r>
              <a:rPr lang="en-US" dirty="0" smtClean="0"/>
              <a:t>TEAM MEMBERS AND ENTROLLMENT NUMBER:-</a:t>
            </a:r>
            <a:endParaRPr lang="en-US" dirty="0"/>
          </a:p>
        </p:txBody>
      </p:sp>
    </p:spTree>
    <p:extLst>
      <p:ext uri="{BB962C8B-B14F-4D97-AF65-F5344CB8AC3E}">
        <p14:creationId xmlns:p14="http://schemas.microsoft.com/office/powerpoint/2010/main" val="2489017690"/>
      </p:ext>
    </p:extLst>
  </p:cSld>
  <p:clrMapOvr>
    <a:masterClrMapping/>
  </p:clrMapOvr>
  <p:transition>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E6F7FB3-FD21-6F28-C70D-546B86A108AC}"/>
              </a:ext>
            </a:extLst>
          </p:cNvPr>
          <p:cNvSpPr>
            <a:spLocks noGrp="1"/>
          </p:cNvSpPr>
          <p:nvPr>
            <p:ph type="title"/>
          </p:nvPr>
        </p:nvSpPr>
        <p:spPr/>
        <p:txBody>
          <a:bodyPr>
            <a:normAutofit/>
          </a:bodyPr>
          <a:lstStyle/>
          <a:p>
            <a:r>
              <a:rPr lang="en-IN" dirty="0"/>
              <a:t>Features about the module</a:t>
            </a:r>
            <a:br>
              <a:rPr lang="en-IN" dirty="0"/>
            </a:br>
            <a:endParaRPr lang="en-IN" dirty="0"/>
          </a:p>
        </p:txBody>
      </p:sp>
      <p:sp>
        <p:nvSpPr>
          <p:cNvPr id="3" name="Content Placeholder 2">
            <a:extLst>
              <a:ext uri="{FF2B5EF4-FFF2-40B4-BE49-F238E27FC236}">
                <a16:creationId xmlns="" xmlns:a16="http://schemas.microsoft.com/office/drawing/2014/main" id="{F7A61AAC-70DC-81F1-4D25-573521C27996}"/>
              </a:ext>
            </a:extLst>
          </p:cNvPr>
          <p:cNvSpPr>
            <a:spLocks noGrp="1"/>
          </p:cNvSpPr>
          <p:nvPr>
            <p:ph idx="1"/>
          </p:nvPr>
        </p:nvSpPr>
        <p:spPr/>
        <p:txBody>
          <a:bodyPr/>
          <a:lstStyle/>
          <a:p>
            <a:pPr lvl="2">
              <a:buNone/>
            </a:pPr>
            <a:endParaRPr lang="en-IN" dirty="0" smtClean="0"/>
          </a:p>
          <a:p>
            <a:pPr marL="228600" lvl="2">
              <a:spcBef>
                <a:spcPts val="1000"/>
              </a:spcBef>
            </a:pPr>
            <a:r>
              <a:rPr lang="en-IN" sz="2800" dirty="0" smtClean="0"/>
              <a:t>Payment</a:t>
            </a:r>
          </a:p>
          <a:p>
            <a:pPr marL="1143000" lvl="4">
              <a:spcBef>
                <a:spcPts val="1000"/>
              </a:spcBef>
            </a:pPr>
            <a:r>
              <a:rPr lang="en-IN" sz="1600" dirty="0" smtClean="0"/>
              <a:t>PayPal </a:t>
            </a:r>
            <a:r>
              <a:rPr lang="en-IN" sz="1600" dirty="0" err="1" smtClean="0"/>
              <a:t>upi</a:t>
            </a:r>
            <a:r>
              <a:rPr lang="en-IN" sz="1600" dirty="0" smtClean="0"/>
              <a:t> payment </a:t>
            </a:r>
          </a:p>
          <a:p>
            <a:pPr marL="1143000" lvl="4">
              <a:spcBef>
                <a:spcPts val="1000"/>
              </a:spcBef>
            </a:pPr>
            <a:r>
              <a:rPr lang="en-IN" sz="1600" dirty="0" smtClean="0"/>
              <a:t>Card payment</a:t>
            </a:r>
          </a:p>
        </p:txBody>
      </p:sp>
    </p:spTree>
    <p:extLst>
      <p:ext uri="{BB962C8B-B14F-4D97-AF65-F5344CB8AC3E}">
        <p14:creationId xmlns:p14="http://schemas.microsoft.com/office/powerpoint/2010/main" val="3319547456"/>
      </p:ext>
    </p:extLst>
  </p:cSld>
  <p:clrMapOvr>
    <a:masterClrMapping/>
  </p:clrMapOvr>
  <p:transition>
    <p:split dir="in"/>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750C742-AD31-E91C-AB78-8C3A798E83A4}"/>
              </a:ext>
            </a:extLst>
          </p:cNvPr>
          <p:cNvSpPr>
            <a:spLocks noGrp="1"/>
          </p:cNvSpPr>
          <p:nvPr>
            <p:ph type="title"/>
          </p:nvPr>
        </p:nvSpPr>
        <p:spPr/>
        <p:txBody>
          <a:bodyPr>
            <a:normAutofit/>
          </a:bodyPr>
          <a:lstStyle/>
          <a:p>
            <a:r>
              <a:rPr lang="en-IN" dirty="0"/>
              <a:t>Future enhancement</a:t>
            </a:r>
            <a:br>
              <a:rPr lang="en-IN" dirty="0"/>
            </a:br>
            <a:endParaRPr lang="en-IN" dirty="0"/>
          </a:p>
        </p:txBody>
      </p:sp>
      <p:sp>
        <p:nvSpPr>
          <p:cNvPr id="3" name="Content Placeholder 2">
            <a:extLst>
              <a:ext uri="{FF2B5EF4-FFF2-40B4-BE49-F238E27FC236}">
                <a16:creationId xmlns="" xmlns:a16="http://schemas.microsoft.com/office/drawing/2014/main" id="{1ECE84A5-A7AF-719F-6562-BEB3ED4F05ED}"/>
              </a:ext>
            </a:extLst>
          </p:cNvPr>
          <p:cNvSpPr>
            <a:spLocks noGrp="1"/>
          </p:cNvSpPr>
          <p:nvPr>
            <p:ph idx="1"/>
          </p:nvPr>
        </p:nvSpPr>
        <p:spPr/>
        <p:txBody>
          <a:bodyPr>
            <a:normAutofit/>
          </a:bodyPr>
          <a:lstStyle/>
          <a:p>
            <a:r>
              <a:rPr lang="en-US" dirty="0" smtClean="0"/>
              <a:t>The current system can be extended to allow the users to create accounts and save products in to wish list.</a:t>
            </a:r>
          </a:p>
          <a:p>
            <a:r>
              <a:rPr lang="en-US" dirty="0" smtClean="0"/>
              <a:t>The users could subscribe for price alerts which would enable them to receive messages when price for products fall below a particular level.</a:t>
            </a:r>
          </a:p>
          <a:p>
            <a:r>
              <a:rPr lang="en-US" dirty="0" smtClean="0"/>
              <a:t>The current system is confined only to the shopping cart process. It can be extended to have an easy to use check out process.</a:t>
            </a:r>
          </a:p>
          <a:p>
            <a:r>
              <a:rPr lang="en-US" dirty="0" smtClean="0"/>
              <a:t> Users can have multiple shipping and billing information saved. During checkout they can use the drag and drop feature to select shipping and billing formation</a:t>
            </a:r>
            <a:endParaRPr lang="en-IN" dirty="0" smtClean="0"/>
          </a:p>
          <a:p>
            <a:endParaRPr lang="en-IN" dirty="0"/>
          </a:p>
        </p:txBody>
      </p:sp>
    </p:spTree>
    <p:extLst>
      <p:ext uri="{BB962C8B-B14F-4D97-AF65-F5344CB8AC3E}">
        <p14:creationId xmlns:p14="http://schemas.microsoft.com/office/powerpoint/2010/main" val="1224853993"/>
      </p:ext>
    </p:extLst>
  </p:cSld>
  <p:clrMapOvr>
    <a:masterClrMapping/>
  </p:clrMapOvr>
  <p:transition>
    <p:diamon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826BF5E-2B8C-6357-6123-45662EF70168}"/>
              </a:ext>
            </a:extLst>
          </p:cNvPr>
          <p:cNvSpPr>
            <a:spLocks noGrp="1"/>
          </p:cNvSpPr>
          <p:nvPr>
            <p:ph type="title"/>
          </p:nvPr>
        </p:nvSpPr>
        <p:spPr/>
        <p:txBody>
          <a:bodyPr>
            <a:normAutofit/>
          </a:bodyPr>
          <a:lstStyle/>
          <a:p>
            <a:r>
              <a:rPr lang="en-IN" sz="4800" dirty="0" smtClean="0"/>
              <a:t>		</a:t>
            </a:r>
            <a:r>
              <a:rPr lang="en-IN" sz="4800" dirty="0" err="1" smtClean="0"/>
              <a:t>DevOps</a:t>
            </a:r>
            <a:r>
              <a:rPr lang="en-IN" sz="4800" dirty="0" smtClean="0"/>
              <a:t> tools approach</a:t>
            </a:r>
            <a:endParaRPr lang="en-IN" sz="4800" dirty="0"/>
          </a:p>
        </p:txBody>
      </p:sp>
      <p:sp>
        <p:nvSpPr>
          <p:cNvPr id="3" name="Content Placeholder 2">
            <a:extLst>
              <a:ext uri="{FF2B5EF4-FFF2-40B4-BE49-F238E27FC236}">
                <a16:creationId xmlns="" xmlns:a16="http://schemas.microsoft.com/office/drawing/2014/main" id="{0BC0E473-BDE7-D755-4F5D-59811DFEEE43}"/>
              </a:ext>
            </a:extLst>
          </p:cNvPr>
          <p:cNvSpPr>
            <a:spLocks noGrp="1"/>
          </p:cNvSpPr>
          <p:nvPr>
            <p:ph idx="1"/>
          </p:nvPr>
        </p:nvSpPr>
        <p:spPr/>
        <p:txBody>
          <a:bodyPr/>
          <a:lstStyle/>
          <a:p>
            <a:r>
              <a:rPr lang="en-IN" dirty="0" err="1" smtClean="0"/>
              <a:t>Junit</a:t>
            </a:r>
            <a:r>
              <a:rPr lang="en-IN" dirty="0" smtClean="0"/>
              <a:t> Testing Tool</a:t>
            </a:r>
          </a:p>
          <a:p>
            <a:r>
              <a:rPr lang="en-IN" dirty="0" smtClean="0"/>
              <a:t>Maven</a:t>
            </a:r>
          </a:p>
          <a:p>
            <a:r>
              <a:rPr lang="en-IN" dirty="0" err="1" smtClean="0"/>
              <a:t>Github</a:t>
            </a:r>
            <a:endParaRPr lang="en-IN" dirty="0" smtClean="0"/>
          </a:p>
          <a:p>
            <a:r>
              <a:rPr lang="en-IN" dirty="0" err="1" smtClean="0"/>
              <a:t>Mysql</a:t>
            </a:r>
            <a:r>
              <a:rPr lang="en-IN" dirty="0" smtClean="0"/>
              <a:t> Workbench</a:t>
            </a:r>
          </a:p>
          <a:p>
            <a:r>
              <a:rPr lang="en-IN" dirty="0" smtClean="0"/>
              <a:t>Tomcat</a:t>
            </a:r>
            <a:endParaRPr lang="en-IN" dirty="0"/>
          </a:p>
        </p:txBody>
      </p:sp>
    </p:spTree>
    <p:extLst>
      <p:ext uri="{BB962C8B-B14F-4D97-AF65-F5344CB8AC3E}">
        <p14:creationId xmlns:p14="http://schemas.microsoft.com/office/powerpoint/2010/main" val="4072981193"/>
      </p:ext>
    </p:extLst>
  </p:cSld>
  <p:clrMapOvr>
    <a:masterClrMapping/>
  </p:clrMapOvr>
  <p:transition>
    <p:blinds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8E289E2-4FCA-9575-0327-C146A4BB9541}"/>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 xmlns:a16="http://schemas.microsoft.com/office/drawing/2014/main" id="{5699B076-87B0-2283-A80A-D06F57C833D8}"/>
              </a:ext>
            </a:extLst>
          </p:cNvPr>
          <p:cNvSpPr>
            <a:spLocks noGrp="1"/>
          </p:cNvSpPr>
          <p:nvPr>
            <p:ph idx="1"/>
          </p:nvPr>
        </p:nvSpPr>
        <p:spPr/>
        <p:txBody>
          <a:bodyPr>
            <a:normAutofit/>
          </a:bodyPr>
          <a:lstStyle/>
          <a:p>
            <a:r>
              <a:rPr lang="en-US" dirty="0" smtClean="0"/>
              <a:t>The ‘Online Shopping’ is designed to provide a web based application that would make searching, viewing and selection of a product easier. The search engine provides an easy and convenient way to search for products where a user can Search for a product interactively and the search engine would refine the products available based on the user’s input. The user can then view the complete specification of each product. They can also view the product reviews and also write their own reviews. Use of Ajax components would make the application interactive and prevents annoying post backs. Its drag and drop feature would make it easy to use.</a:t>
            </a:r>
            <a:endParaRPr lang="en-IN" dirty="0"/>
          </a:p>
        </p:txBody>
      </p:sp>
    </p:spTree>
    <p:extLst>
      <p:ext uri="{BB962C8B-B14F-4D97-AF65-F5344CB8AC3E}">
        <p14:creationId xmlns:p14="http://schemas.microsoft.com/office/powerpoint/2010/main" val="2551435024"/>
      </p:ext>
    </p:extLst>
  </p:cSld>
  <p:clrMapOvr>
    <a:masterClrMapping/>
  </p:clrMapOvr>
  <p:transition>
    <p:zoom dir="in"/>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7CF8B85-7783-1D9E-7916-BE74BAF4D9CD}"/>
              </a:ext>
            </a:extLst>
          </p:cNvPr>
          <p:cNvSpPr>
            <a:spLocks noGrp="1"/>
          </p:cNvSpPr>
          <p:nvPr>
            <p:ph type="title"/>
          </p:nvPr>
        </p:nvSpPr>
        <p:spPr/>
        <p:txBody>
          <a:bodyPr/>
          <a:lstStyle/>
          <a:p>
            <a:r>
              <a:rPr lang="en-IN" dirty="0" smtClean="0"/>
              <a:t>				Project Modules</a:t>
            </a:r>
            <a:endParaRPr lang="en-IN" dirty="0"/>
          </a:p>
        </p:txBody>
      </p:sp>
      <p:sp>
        <p:nvSpPr>
          <p:cNvPr id="3" name="Content Placeholder 2">
            <a:extLst>
              <a:ext uri="{FF2B5EF4-FFF2-40B4-BE49-F238E27FC236}">
                <a16:creationId xmlns="" xmlns:a16="http://schemas.microsoft.com/office/drawing/2014/main" id="{390BA464-0A5E-4EA9-7029-5F2D847ACD9A}"/>
              </a:ext>
            </a:extLst>
          </p:cNvPr>
          <p:cNvSpPr>
            <a:spLocks noGrp="1"/>
          </p:cNvSpPr>
          <p:nvPr>
            <p:ph idx="1"/>
          </p:nvPr>
        </p:nvSpPr>
        <p:spPr/>
        <p:txBody>
          <a:bodyPr>
            <a:normAutofit/>
          </a:bodyPr>
          <a:lstStyle/>
          <a:p>
            <a:pPr lvl="0"/>
            <a:r>
              <a:rPr lang="en-IN" sz="1600" dirty="0" smtClean="0"/>
              <a:t>Admin Login </a:t>
            </a:r>
            <a:endParaRPr lang="en-US" sz="1600" dirty="0" smtClean="0"/>
          </a:p>
          <a:p>
            <a:pPr lvl="0"/>
            <a:r>
              <a:rPr lang="en-IN" sz="1600" dirty="0" smtClean="0"/>
              <a:t>Add Products </a:t>
            </a:r>
          </a:p>
          <a:p>
            <a:r>
              <a:rPr lang="en-IN" sz="1600" dirty="0" smtClean="0"/>
              <a:t>Customer Registration</a:t>
            </a:r>
          </a:p>
          <a:p>
            <a:pPr lvl="0"/>
            <a:r>
              <a:rPr lang="en-IN" sz="1600" dirty="0" smtClean="0"/>
              <a:t>Customer Login</a:t>
            </a:r>
          </a:p>
          <a:p>
            <a:pPr lvl="0"/>
            <a:r>
              <a:rPr lang="en-IN" sz="1600" dirty="0" smtClean="0"/>
              <a:t>SSO(Single Sign On)</a:t>
            </a:r>
          </a:p>
          <a:p>
            <a:pPr lvl="0"/>
            <a:r>
              <a:rPr lang="en-IN" sz="1600" dirty="0" smtClean="0"/>
              <a:t>View Products </a:t>
            </a:r>
          </a:p>
          <a:p>
            <a:pPr lvl="0"/>
            <a:r>
              <a:rPr lang="en-IN" sz="1600" dirty="0" smtClean="0"/>
              <a:t>Add Cart</a:t>
            </a:r>
            <a:endParaRPr lang="en-US" sz="1600" dirty="0" smtClean="0"/>
          </a:p>
          <a:p>
            <a:pPr lvl="0"/>
            <a:r>
              <a:rPr lang="en-IN" sz="1600" dirty="0" smtClean="0"/>
              <a:t>Payment Options </a:t>
            </a:r>
            <a:endParaRPr lang="en-US" sz="1600" dirty="0" smtClean="0"/>
          </a:p>
          <a:p>
            <a:pPr lvl="0"/>
            <a:r>
              <a:rPr lang="en-IN" sz="1600" dirty="0" err="1" smtClean="0"/>
              <a:t>ChatBot</a:t>
            </a:r>
            <a:endParaRPr lang="en-IN" sz="1600" dirty="0" smtClean="0"/>
          </a:p>
          <a:p>
            <a:pPr lvl="0"/>
            <a:r>
              <a:rPr lang="en-IN" sz="1600" dirty="0" smtClean="0"/>
              <a:t>SMS</a:t>
            </a:r>
            <a:endParaRPr lang="en-US" sz="1600" dirty="0" smtClean="0"/>
          </a:p>
        </p:txBody>
      </p:sp>
    </p:spTree>
    <p:extLst>
      <p:ext uri="{BB962C8B-B14F-4D97-AF65-F5344CB8AC3E}">
        <p14:creationId xmlns:p14="http://schemas.microsoft.com/office/powerpoint/2010/main" val="3476645510"/>
      </p:ext>
    </p:extLst>
  </p:cSld>
  <p:clrMapOvr>
    <a:masterClrMapping/>
  </p:clrMapOvr>
  <p:transition>
    <p:wedg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82187C-0247-A156-3DF1-35A104BED8BE}"/>
              </a:ext>
            </a:extLst>
          </p:cNvPr>
          <p:cNvSpPr>
            <a:spLocks noGrp="1"/>
          </p:cNvSpPr>
          <p:nvPr>
            <p:ph type="title"/>
          </p:nvPr>
        </p:nvSpPr>
        <p:spPr/>
        <p:txBody>
          <a:bodyPr/>
          <a:lstStyle/>
          <a:p>
            <a:r>
              <a:rPr lang="en-IN" dirty="0" smtClean="0"/>
              <a:t>			MODULES DESCRIPTION</a:t>
            </a:r>
            <a:endParaRPr lang="en-IN" dirty="0"/>
          </a:p>
        </p:txBody>
      </p:sp>
      <p:sp>
        <p:nvSpPr>
          <p:cNvPr id="3" name="Content Placeholder 2">
            <a:extLst>
              <a:ext uri="{FF2B5EF4-FFF2-40B4-BE49-F238E27FC236}">
                <a16:creationId xmlns="" xmlns:a16="http://schemas.microsoft.com/office/drawing/2014/main" id="{187C31DC-FFB0-8C6E-BD8A-2BD7A337E866}"/>
              </a:ext>
            </a:extLst>
          </p:cNvPr>
          <p:cNvSpPr>
            <a:spLocks noGrp="1"/>
          </p:cNvSpPr>
          <p:nvPr>
            <p:ph idx="1"/>
          </p:nvPr>
        </p:nvSpPr>
        <p:spPr/>
        <p:txBody>
          <a:bodyPr>
            <a:normAutofit fontScale="92500" lnSpcReduction="20000"/>
          </a:bodyPr>
          <a:lstStyle/>
          <a:p>
            <a:pPr>
              <a:buNone/>
            </a:pPr>
            <a:r>
              <a:rPr lang="en-US" dirty="0" smtClean="0"/>
              <a:t>GOAL OF PROJECT:-</a:t>
            </a:r>
          </a:p>
          <a:p>
            <a:r>
              <a:rPr lang="en-US" sz="1700" dirty="0" smtClean="0"/>
              <a:t>Save time and travel expense to buy your daily needs.</a:t>
            </a:r>
          </a:p>
          <a:p>
            <a:r>
              <a:rPr lang="en-US" sz="1700" dirty="0" smtClean="0"/>
              <a:t>One-click and handy shopping.</a:t>
            </a:r>
          </a:p>
          <a:p>
            <a:r>
              <a:rPr lang="en-US" sz="1700" dirty="0" smtClean="0"/>
              <a:t>Provide facility to online payment.</a:t>
            </a:r>
          </a:p>
          <a:p>
            <a:r>
              <a:rPr lang="en-US" sz="1700" dirty="0" smtClean="0"/>
              <a:t>Provide an online platform for every customer.</a:t>
            </a:r>
          </a:p>
          <a:p>
            <a:pPr>
              <a:buNone/>
            </a:pPr>
            <a:r>
              <a:rPr lang="en-IN" dirty="0" smtClean="0"/>
              <a:t>List of My module and Sub Module:-</a:t>
            </a:r>
          </a:p>
          <a:p>
            <a:r>
              <a:rPr lang="en-IN" sz="2900" dirty="0" smtClean="0"/>
              <a:t>Online Payment</a:t>
            </a:r>
          </a:p>
          <a:p>
            <a:pPr marL="1143000" lvl="4">
              <a:spcBef>
                <a:spcPts val="1000"/>
              </a:spcBef>
            </a:pPr>
            <a:r>
              <a:rPr lang="en-IN" sz="2600" dirty="0" err="1" smtClean="0"/>
              <a:t>Paypal</a:t>
            </a:r>
            <a:r>
              <a:rPr lang="en-IN" sz="2600" dirty="0" smtClean="0"/>
              <a:t> </a:t>
            </a:r>
            <a:r>
              <a:rPr lang="en-IN" sz="2600" dirty="0" smtClean="0"/>
              <a:t>Connection with API </a:t>
            </a:r>
          </a:p>
          <a:p>
            <a:pPr lvl="2"/>
            <a:endParaRPr lang="en-IN" dirty="0" smtClean="0"/>
          </a:p>
          <a:p>
            <a:endParaRPr lang="en-IN" dirty="0" smtClean="0"/>
          </a:p>
          <a:p>
            <a:pPr>
              <a:buNone/>
            </a:pPr>
            <a:r>
              <a:rPr lang="en-IN" dirty="0" smtClean="0"/>
              <a:t>		</a:t>
            </a:r>
          </a:p>
          <a:p>
            <a:pPr lvl="2"/>
            <a:endParaRPr lang="en-IN" dirty="0" smtClean="0"/>
          </a:p>
          <a:p>
            <a:endParaRPr lang="en-IN" dirty="0"/>
          </a:p>
        </p:txBody>
      </p:sp>
    </p:spTree>
    <p:extLst>
      <p:ext uri="{BB962C8B-B14F-4D97-AF65-F5344CB8AC3E}">
        <p14:creationId xmlns:p14="http://schemas.microsoft.com/office/powerpoint/2010/main" val="2998555851"/>
      </p:ext>
    </p:extLst>
  </p:cSld>
  <p:clrMapOvr>
    <a:masterClrMapping/>
  </p:clrMapOvr>
  <p:transition>
    <p:pull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ACFA88-DD62-1DFC-787B-75EB2F475FA4}"/>
              </a:ext>
            </a:extLst>
          </p:cNvPr>
          <p:cNvSpPr>
            <a:spLocks noGrp="1"/>
          </p:cNvSpPr>
          <p:nvPr>
            <p:ph type="title"/>
          </p:nvPr>
        </p:nvSpPr>
        <p:spPr/>
        <p:txBody>
          <a:bodyPr>
            <a:normAutofit/>
          </a:bodyPr>
          <a:lstStyle/>
          <a:p>
            <a:pPr marL="228600" lvl="2">
              <a:spcBef>
                <a:spcPts val="1000"/>
              </a:spcBef>
            </a:pPr>
            <a:r>
              <a:rPr lang="en-IN" sz="2800" kern="1200" dirty="0">
                <a:solidFill>
                  <a:schemeClr val="tx1"/>
                </a:solidFill>
                <a:latin typeface="+mn-lt"/>
                <a:ea typeface="+mn-ea"/>
                <a:cs typeface="+mn-cs"/>
              </a:rPr>
              <a:t>Online Payment</a:t>
            </a:r>
          </a:p>
        </p:txBody>
      </p:sp>
      <p:sp>
        <p:nvSpPr>
          <p:cNvPr id="3" name="Content Placeholder 2">
            <a:extLst>
              <a:ext uri="{FF2B5EF4-FFF2-40B4-BE49-F238E27FC236}">
                <a16:creationId xmlns="" xmlns:a16="http://schemas.microsoft.com/office/drawing/2014/main" id="{2D7E0DD3-5EC7-C6DC-4FD3-805F1C3259EB}"/>
              </a:ext>
            </a:extLst>
          </p:cNvPr>
          <p:cNvSpPr>
            <a:spLocks noGrp="1"/>
          </p:cNvSpPr>
          <p:nvPr>
            <p:ph idx="1"/>
          </p:nvPr>
        </p:nvSpPr>
        <p:spPr>
          <a:xfrm>
            <a:off x="568152" y="1710213"/>
            <a:ext cx="8596668" cy="4349393"/>
          </a:xfrm>
        </p:spPr>
        <p:txBody>
          <a:bodyPr/>
          <a:lstStyle/>
          <a:p>
            <a:pPr>
              <a:buNone/>
            </a:pPr>
            <a:r>
              <a:rPr lang="en-IN" dirty="0" smtClean="0"/>
              <a:t>Definition:-</a:t>
            </a:r>
          </a:p>
          <a:p>
            <a:pPr>
              <a:buNone/>
            </a:pPr>
            <a:r>
              <a:rPr lang="en-IN" dirty="0" smtClean="0"/>
              <a:t>		</a:t>
            </a:r>
            <a:r>
              <a:rPr lang="en-US" sz="1600" dirty="0" smtClean="0"/>
              <a:t>Online payments are the exchange of monetary funds between buyers and sellers via the internet. This software feature helps perform a majority of purchases and sales conducted on the internet.</a:t>
            </a:r>
            <a:endParaRPr lang="en-IN" sz="1600" dirty="0" smtClean="0"/>
          </a:p>
          <a:p>
            <a:pPr>
              <a:buNone/>
            </a:pPr>
            <a:r>
              <a:rPr lang="en-IN" sz="2600" dirty="0" err="1" smtClean="0"/>
              <a:t>Paypal</a:t>
            </a:r>
            <a:r>
              <a:rPr lang="en-IN" sz="2600" dirty="0" smtClean="0"/>
              <a:t> </a:t>
            </a:r>
            <a:r>
              <a:rPr lang="en-IN" sz="2600" dirty="0" smtClean="0"/>
              <a:t>Connection with API :-</a:t>
            </a:r>
          </a:p>
          <a:p>
            <a:pPr>
              <a:buNone/>
            </a:pPr>
            <a:r>
              <a:rPr lang="en-IN" sz="2600" dirty="0" smtClean="0"/>
              <a:t>	</a:t>
            </a:r>
            <a:r>
              <a:rPr lang="en-IN" sz="2400" dirty="0" smtClean="0"/>
              <a:t>	</a:t>
            </a:r>
            <a:r>
              <a:rPr lang="en-US" sz="1600" dirty="0"/>
              <a:t>PayPal is an</a:t>
            </a:r>
            <a:r>
              <a:rPr lang="en-US" sz="1600" dirty="0">
                <a:solidFill>
                  <a:schemeClr val="tx1"/>
                </a:solidFill>
              </a:rPr>
              <a:t> </a:t>
            </a:r>
            <a:r>
              <a:rPr lang="en-US" sz="1600" u="sng" dirty="0">
                <a:solidFill>
                  <a:schemeClr val="tx1"/>
                </a:solidFill>
                <a:hlinkClick r:id="rId2"/>
              </a:rPr>
              <a:t>electronic commerce</a:t>
            </a:r>
            <a:r>
              <a:rPr lang="en-US" sz="1600" dirty="0"/>
              <a:t> company that facilitates payments between parties through online transfers. PayPal allows customers to establish an account on its platform, which is connected to a user's </a:t>
            </a:r>
            <a:r>
              <a:rPr lang="en-US" sz="1600" u="sng" dirty="0">
                <a:hlinkClick r:id="rId3"/>
              </a:rPr>
              <a:t>credit card</a:t>
            </a:r>
            <a:r>
              <a:rPr lang="en-US" sz="1600" dirty="0"/>
              <a:t> or checking account. Once identification and proof of funds are confirmed, users can begin sending or receiving payments to and from other PayPal accounts online </a:t>
            </a:r>
            <a:r>
              <a:rPr lang="en-US" sz="1600" dirty="0" smtClean="0"/>
              <a:t>.</a:t>
            </a:r>
            <a:endParaRPr lang="en-IN" sz="1600" dirty="0"/>
          </a:p>
        </p:txBody>
      </p:sp>
    </p:spTree>
    <p:extLst>
      <p:ext uri="{BB962C8B-B14F-4D97-AF65-F5344CB8AC3E}">
        <p14:creationId xmlns:p14="http://schemas.microsoft.com/office/powerpoint/2010/main" val="3356532896"/>
      </p:ext>
    </p:extLst>
  </p:cSld>
  <p:clrMapOvr>
    <a:masterClrMapping/>
  </p:clrMapOvr>
  <p:transition>
    <p:pull dir="l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6729B50-AA89-37EA-48AD-12F4FBA96B23}"/>
              </a:ext>
            </a:extLst>
          </p:cNvPr>
          <p:cNvSpPr>
            <a:spLocks noGrp="1"/>
          </p:cNvSpPr>
          <p:nvPr>
            <p:ph type="title"/>
          </p:nvPr>
        </p:nvSpPr>
        <p:spPr/>
        <p:txBody>
          <a:bodyPr/>
          <a:lstStyle/>
          <a:p>
            <a:r>
              <a:rPr lang="en-IN" dirty="0"/>
              <a:t>Project overview</a:t>
            </a:r>
          </a:p>
        </p:txBody>
      </p:sp>
      <p:pic>
        <p:nvPicPr>
          <p:cNvPr id="40" name="Picture 39" descr="Flow-chart-diagram-Online-e-commerce-shopping-web-app.png"/>
          <p:cNvPicPr>
            <a:picLocks noChangeAspect="1"/>
          </p:cNvPicPr>
          <p:nvPr/>
        </p:nvPicPr>
        <p:blipFill>
          <a:blip r:embed="rId2"/>
          <a:stretch>
            <a:fillRect/>
          </a:stretch>
        </p:blipFill>
        <p:spPr>
          <a:xfrm>
            <a:off x="4376556" y="354169"/>
            <a:ext cx="5416061" cy="6258172"/>
          </a:xfrm>
          <a:prstGeom prst="rect">
            <a:avLst/>
          </a:prstGeom>
        </p:spPr>
      </p:pic>
    </p:spTree>
    <p:extLst>
      <p:ext uri="{BB962C8B-B14F-4D97-AF65-F5344CB8AC3E}">
        <p14:creationId xmlns:p14="http://schemas.microsoft.com/office/powerpoint/2010/main" val="2991206029"/>
      </p:ext>
    </p:extLst>
  </p:cSld>
  <p:clrMapOvr>
    <a:masterClrMapping/>
  </p:clrMapOvr>
  <p:transition>
    <p:dissolv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33F9866E-9908-0B1D-B8E9-D24DEC0E7911}"/>
              </a:ext>
            </a:extLst>
          </p:cNvPr>
          <p:cNvSpPr>
            <a:spLocks noGrp="1"/>
          </p:cNvSpPr>
          <p:nvPr>
            <p:ph type="title"/>
          </p:nvPr>
        </p:nvSpPr>
        <p:spPr/>
        <p:txBody>
          <a:bodyPr>
            <a:normAutofit fontScale="90000"/>
          </a:bodyPr>
          <a:lstStyle/>
          <a:p>
            <a:r>
              <a:rPr lang="en-IN" dirty="0"/>
              <a:t>Tech </a:t>
            </a:r>
            <a:r>
              <a:rPr lang="en-IN" dirty="0" smtClean="0"/>
              <a:t>architecture </a:t>
            </a:r>
            <a:r>
              <a:rPr lang="en-IN" dirty="0"/>
              <a:t/>
            </a:r>
            <a:br>
              <a:rPr lang="en-IN" dirty="0"/>
            </a:br>
            <a:r>
              <a:rPr lang="en-IN" dirty="0"/>
              <a:t/>
            </a:r>
            <a:br>
              <a:rPr lang="en-IN" dirty="0"/>
            </a:br>
            <a:endParaRPr lang="en-IN" dirty="0"/>
          </a:p>
        </p:txBody>
      </p:sp>
      <p:sp>
        <p:nvSpPr>
          <p:cNvPr id="5" name="Rounded Rectangle 4"/>
          <p:cNvSpPr/>
          <p:nvPr/>
        </p:nvSpPr>
        <p:spPr>
          <a:xfrm>
            <a:off x="3200400" y="3810000"/>
            <a:ext cx="1143000" cy="3810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Front End</a:t>
            </a:r>
            <a:endParaRPr lang="en-US" sz="1400" dirty="0"/>
          </a:p>
        </p:txBody>
      </p:sp>
      <p:sp>
        <p:nvSpPr>
          <p:cNvPr id="6" name="Rounded Rectangle 5"/>
          <p:cNvSpPr/>
          <p:nvPr/>
        </p:nvSpPr>
        <p:spPr>
          <a:xfrm>
            <a:off x="5181600" y="3810000"/>
            <a:ext cx="1143000" cy="3810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Back End</a:t>
            </a:r>
            <a:endParaRPr lang="en-US" sz="1400" dirty="0"/>
          </a:p>
        </p:txBody>
      </p:sp>
      <p:cxnSp>
        <p:nvCxnSpPr>
          <p:cNvPr id="7" name="Straight Arrow Connector 6"/>
          <p:cNvCxnSpPr>
            <a:stCxn id="5" idx="3"/>
            <a:endCxn id="6" idx="1"/>
          </p:cNvCxnSpPr>
          <p:nvPr/>
        </p:nvCxnSpPr>
        <p:spPr>
          <a:xfrm>
            <a:off x="4343400" y="4000500"/>
            <a:ext cx="838200" cy="1588"/>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sp>
        <p:nvSpPr>
          <p:cNvPr id="9" name="Rounded Rectangle 8"/>
          <p:cNvSpPr/>
          <p:nvPr/>
        </p:nvSpPr>
        <p:spPr>
          <a:xfrm>
            <a:off x="1219200" y="3810000"/>
            <a:ext cx="1295400" cy="3810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Browser</a:t>
            </a:r>
            <a:endParaRPr lang="en-US" sz="1400" dirty="0"/>
          </a:p>
        </p:txBody>
      </p:sp>
      <p:cxnSp>
        <p:nvCxnSpPr>
          <p:cNvPr id="10" name="Straight Arrow Connector 9"/>
          <p:cNvCxnSpPr>
            <a:stCxn id="9" idx="3"/>
            <a:endCxn id="5" idx="1"/>
          </p:cNvCxnSpPr>
          <p:nvPr/>
        </p:nvCxnSpPr>
        <p:spPr>
          <a:xfrm>
            <a:off x="2514600" y="4000500"/>
            <a:ext cx="685800" cy="1588"/>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sp>
        <p:nvSpPr>
          <p:cNvPr id="11" name="Rounded Rectangle 10"/>
          <p:cNvSpPr/>
          <p:nvPr/>
        </p:nvSpPr>
        <p:spPr>
          <a:xfrm>
            <a:off x="1447800" y="1981200"/>
            <a:ext cx="1295400" cy="8382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Html</a:t>
            </a:r>
          </a:p>
          <a:p>
            <a:pPr algn="ctr"/>
            <a:r>
              <a:rPr lang="en-US" sz="1400" dirty="0" smtClean="0"/>
              <a:t>CSS</a:t>
            </a:r>
          </a:p>
          <a:p>
            <a:pPr algn="ctr"/>
            <a:r>
              <a:rPr lang="en-US" sz="1400" dirty="0" smtClean="0"/>
              <a:t>JavaScript</a:t>
            </a:r>
            <a:endParaRPr lang="en-US" sz="1400" dirty="0"/>
          </a:p>
        </p:txBody>
      </p:sp>
      <p:sp>
        <p:nvSpPr>
          <p:cNvPr id="12" name="Rounded Rectangle 11"/>
          <p:cNvSpPr/>
          <p:nvPr/>
        </p:nvSpPr>
        <p:spPr>
          <a:xfrm>
            <a:off x="3429000" y="2209800"/>
            <a:ext cx="1752600" cy="4572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Testing approach e2e</a:t>
            </a:r>
            <a:endParaRPr lang="en-US" sz="1400" dirty="0"/>
          </a:p>
        </p:txBody>
      </p:sp>
      <p:cxnSp>
        <p:nvCxnSpPr>
          <p:cNvPr id="13" name="Straight Arrow Connector 12"/>
          <p:cNvCxnSpPr/>
          <p:nvPr/>
        </p:nvCxnSpPr>
        <p:spPr>
          <a:xfrm rot="5400000">
            <a:off x="3466306" y="3163094"/>
            <a:ext cx="1068388" cy="7620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4" name="Straight Arrow Connector 13"/>
          <p:cNvCxnSpPr/>
          <p:nvPr/>
        </p:nvCxnSpPr>
        <p:spPr>
          <a:xfrm rot="16200000" flipH="1">
            <a:off x="4572000" y="2819400"/>
            <a:ext cx="990600" cy="83820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16" name="Rounded Rectangle 15"/>
          <p:cNvSpPr/>
          <p:nvPr/>
        </p:nvSpPr>
        <p:spPr>
          <a:xfrm>
            <a:off x="7391400" y="3200400"/>
            <a:ext cx="1295400" cy="3048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Spring Boot</a:t>
            </a:r>
            <a:endParaRPr lang="en-US" sz="1400" dirty="0"/>
          </a:p>
        </p:txBody>
      </p:sp>
      <p:sp>
        <p:nvSpPr>
          <p:cNvPr id="17" name="Rounded Rectangle 16"/>
          <p:cNvSpPr/>
          <p:nvPr/>
        </p:nvSpPr>
        <p:spPr>
          <a:xfrm>
            <a:off x="7391400" y="4267200"/>
            <a:ext cx="1219200" cy="3048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Hibernate</a:t>
            </a:r>
            <a:endParaRPr lang="en-US" sz="1400" dirty="0"/>
          </a:p>
        </p:txBody>
      </p:sp>
      <p:cxnSp>
        <p:nvCxnSpPr>
          <p:cNvPr id="18" name="Straight Arrow Connector 17"/>
          <p:cNvCxnSpPr>
            <a:endCxn id="16" idx="1"/>
          </p:cNvCxnSpPr>
          <p:nvPr/>
        </p:nvCxnSpPr>
        <p:spPr>
          <a:xfrm flipV="1">
            <a:off x="6400800" y="3352800"/>
            <a:ext cx="990600" cy="609600"/>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cxnSp>
        <p:nvCxnSpPr>
          <p:cNvPr id="19" name="Straight Arrow Connector 18"/>
          <p:cNvCxnSpPr>
            <a:endCxn id="17" idx="1"/>
          </p:cNvCxnSpPr>
          <p:nvPr/>
        </p:nvCxnSpPr>
        <p:spPr>
          <a:xfrm>
            <a:off x="6400800" y="4038600"/>
            <a:ext cx="990600" cy="381000"/>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sp>
        <p:nvSpPr>
          <p:cNvPr id="20" name="Rounded Rectangle 19"/>
          <p:cNvSpPr/>
          <p:nvPr/>
        </p:nvSpPr>
        <p:spPr>
          <a:xfrm>
            <a:off x="5105400" y="5029200"/>
            <a:ext cx="1600200" cy="4572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err="1" smtClean="0"/>
              <a:t>Mysql</a:t>
            </a:r>
            <a:r>
              <a:rPr lang="en-US" sz="1400" dirty="0" smtClean="0"/>
              <a:t> Workbench</a:t>
            </a:r>
            <a:endParaRPr lang="en-US" sz="1400" dirty="0"/>
          </a:p>
        </p:txBody>
      </p:sp>
      <p:cxnSp>
        <p:nvCxnSpPr>
          <p:cNvPr id="21" name="Straight Arrow Connector 20"/>
          <p:cNvCxnSpPr>
            <a:endCxn id="20" idx="0"/>
          </p:cNvCxnSpPr>
          <p:nvPr/>
        </p:nvCxnSpPr>
        <p:spPr>
          <a:xfrm rot="16200000" flipH="1">
            <a:off x="5353050" y="4476750"/>
            <a:ext cx="762000" cy="34290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22" name="Straight Arrow Connector 21"/>
          <p:cNvCxnSpPr/>
          <p:nvPr/>
        </p:nvCxnSpPr>
        <p:spPr>
          <a:xfrm rot="16200000" flipH="1">
            <a:off x="2476500" y="2933700"/>
            <a:ext cx="838200" cy="762000"/>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sp>
        <p:nvSpPr>
          <p:cNvPr id="23" name="Rounded Rectangle 22"/>
          <p:cNvSpPr/>
          <p:nvPr/>
        </p:nvSpPr>
        <p:spPr>
          <a:xfrm>
            <a:off x="6096000" y="1524000"/>
            <a:ext cx="2743200" cy="9906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buFont typeface="Arial" pitchFamily="34" charset="0"/>
              <a:buChar char="•"/>
            </a:pPr>
            <a:r>
              <a:rPr lang="en-US" sz="1200" dirty="0" smtClean="0"/>
              <a:t>Embedded </a:t>
            </a:r>
            <a:r>
              <a:rPr lang="en-US" sz="1200" dirty="0" err="1" smtClean="0"/>
              <a:t>Servlet</a:t>
            </a:r>
            <a:r>
              <a:rPr lang="en-US" sz="1200" dirty="0" smtClean="0"/>
              <a:t> – Tomcat</a:t>
            </a:r>
          </a:p>
          <a:p>
            <a:pPr algn="ctr">
              <a:buFont typeface="Arial" pitchFamily="34" charset="0"/>
              <a:buChar char="•"/>
            </a:pPr>
            <a:r>
              <a:rPr lang="en-US" sz="1200" dirty="0" smtClean="0"/>
              <a:t>Login – </a:t>
            </a:r>
            <a:r>
              <a:rPr lang="en-US" sz="1200" dirty="0" err="1" smtClean="0"/>
              <a:t>logback</a:t>
            </a:r>
            <a:endParaRPr lang="en-US" sz="1200" dirty="0" smtClean="0"/>
          </a:p>
          <a:p>
            <a:pPr algn="ctr">
              <a:buFont typeface="Arial" pitchFamily="34" charset="0"/>
              <a:buChar char="•"/>
            </a:pPr>
            <a:r>
              <a:rPr lang="en-US" sz="1200" dirty="0" err="1" smtClean="0"/>
              <a:t>OAuth</a:t>
            </a:r>
            <a:r>
              <a:rPr lang="en-US" sz="1200" dirty="0" smtClean="0"/>
              <a:t> </a:t>
            </a:r>
          </a:p>
          <a:p>
            <a:pPr algn="ctr">
              <a:buFont typeface="Arial" pitchFamily="34" charset="0"/>
              <a:buChar char="•"/>
            </a:pPr>
            <a:r>
              <a:rPr lang="en-US" sz="1200" dirty="0" err="1" smtClean="0"/>
              <a:t>Twilio</a:t>
            </a:r>
            <a:r>
              <a:rPr lang="en-US" sz="1200" dirty="0" smtClean="0"/>
              <a:t> Communication</a:t>
            </a:r>
            <a:endParaRPr lang="en-US" sz="1200" dirty="0"/>
          </a:p>
        </p:txBody>
      </p:sp>
      <p:sp>
        <p:nvSpPr>
          <p:cNvPr id="24" name="Rounded Rectangle 23"/>
          <p:cNvSpPr/>
          <p:nvPr/>
        </p:nvSpPr>
        <p:spPr>
          <a:xfrm>
            <a:off x="3657600" y="4876800"/>
            <a:ext cx="762000" cy="14478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buFont typeface="Arial" pitchFamily="34" charset="0"/>
              <a:buChar char="•"/>
            </a:pPr>
            <a:r>
              <a:rPr lang="en-US" sz="1400" dirty="0" smtClean="0"/>
              <a:t>DDL</a:t>
            </a:r>
          </a:p>
          <a:p>
            <a:pPr algn="ctr">
              <a:buFont typeface="Arial" pitchFamily="34" charset="0"/>
              <a:buChar char="•"/>
            </a:pPr>
            <a:r>
              <a:rPr lang="en-US" sz="1400" dirty="0" smtClean="0"/>
              <a:t>DML</a:t>
            </a:r>
          </a:p>
          <a:p>
            <a:pPr algn="ctr">
              <a:buFont typeface="Arial" pitchFamily="34" charset="0"/>
              <a:buChar char="•"/>
            </a:pPr>
            <a:r>
              <a:rPr lang="en-US" sz="1400" dirty="0" smtClean="0"/>
              <a:t>DCL</a:t>
            </a:r>
          </a:p>
          <a:p>
            <a:pPr algn="ctr">
              <a:buFont typeface="Arial" pitchFamily="34" charset="0"/>
              <a:buChar char="•"/>
            </a:pPr>
            <a:r>
              <a:rPr lang="en-US" sz="1400" dirty="0" smtClean="0"/>
              <a:t>TCL</a:t>
            </a:r>
          </a:p>
        </p:txBody>
      </p:sp>
      <p:cxnSp>
        <p:nvCxnSpPr>
          <p:cNvPr id="25" name="Straight Arrow Connector 24"/>
          <p:cNvCxnSpPr/>
          <p:nvPr/>
        </p:nvCxnSpPr>
        <p:spPr>
          <a:xfrm rot="5400000" flipH="1" flipV="1">
            <a:off x="7734300" y="2857500"/>
            <a:ext cx="533400" cy="1588"/>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cxnSp>
        <p:nvCxnSpPr>
          <p:cNvPr id="26" name="Straight Arrow Connector 25"/>
          <p:cNvCxnSpPr/>
          <p:nvPr/>
        </p:nvCxnSpPr>
        <p:spPr>
          <a:xfrm rot="16200000" flipH="1">
            <a:off x="7472790" y="5169205"/>
            <a:ext cx="1136345" cy="43168"/>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cxnSp>
        <p:nvCxnSpPr>
          <p:cNvPr id="27" name="Straight Arrow Connector 26"/>
          <p:cNvCxnSpPr>
            <a:endCxn id="20" idx="1"/>
          </p:cNvCxnSpPr>
          <p:nvPr/>
        </p:nvCxnSpPr>
        <p:spPr>
          <a:xfrm flipV="1">
            <a:off x="4495800" y="5257800"/>
            <a:ext cx="609600" cy="304800"/>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sp>
        <p:nvSpPr>
          <p:cNvPr id="28" name="Rounded Rectangle 27"/>
          <p:cNvSpPr/>
          <p:nvPr/>
        </p:nvSpPr>
        <p:spPr>
          <a:xfrm>
            <a:off x="6623538" y="5747239"/>
            <a:ext cx="3124200" cy="9144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buFont typeface="Arial" pitchFamily="34" charset="0"/>
              <a:buChar char="•"/>
            </a:pPr>
            <a:r>
              <a:rPr lang="en-US" sz="1400" dirty="0" smtClean="0"/>
              <a:t>Object persistence</a:t>
            </a:r>
          </a:p>
          <a:p>
            <a:pPr algn="ctr">
              <a:buFont typeface="Arial" pitchFamily="34" charset="0"/>
              <a:buChar char="•"/>
            </a:pPr>
            <a:r>
              <a:rPr lang="en-US" sz="1400" dirty="0" smtClean="0"/>
              <a:t>Database Connection</a:t>
            </a:r>
          </a:p>
          <a:p>
            <a:pPr algn="ctr">
              <a:buFont typeface="Arial" pitchFamily="34" charset="0"/>
              <a:buChar char="•"/>
            </a:pPr>
            <a:r>
              <a:rPr lang="en-US" sz="1400" dirty="0" smtClean="0"/>
              <a:t>Mapping  with POJO</a:t>
            </a:r>
            <a:endParaRPr lang="en-US" sz="1400" dirty="0"/>
          </a:p>
        </p:txBody>
      </p:sp>
    </p:spTree>
    <p:extLst>
      <p:ext uri="{BB962C8B-B14F-4D97-AF65-F5344CB8AC3E}">
        <p14:creationId xmlns:p14="http://schemas.microsoft.com/office/powerpoint/2010/main" val="1119154010"/>
      </p:ext>
    </p:extLst>
  </p:cSld>
  <p:clrMapOvr>
    <a:masterClrMapping/>
  </p:clrMapOvr>
  <p:transition>
    <p:cover dir="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488EFFF-22E9-78A5-D8B1-BAA3D9DBE9B7}"/>
              </a:ext>
            </a:extLst>
          </p:cNvPr>
          <p:cNvSpPr>
            <a:spLocks noGrp="1"/>
          </p:cNvSpPr>
          <p:nvPr>
            <p:ph type="title"/>
          </p:nvPr>
        </p:nvSpPr>
        <p:spPr/>
        <p:txBody>
          <a:bodyPr/>
          <a:lstStyle/>
          <a:p>
            <a:r>
              <a:rPr lang="en-IN" dirty="0"/>
              <a:t>Dataflow diagram</a:t>
            </a:r>
          </a:p>
        </p:txBody>
      </p:sp>
      <p:sp>
        <p:nvSpPr>
          <p:cNvPr id="10" name="Rounded Rectangle 9"/>
          <p:cNvSpPr/>
          <p:nvPr/>
        </p:nvSpPr>
        <p:spPr>
          <a:xfrm>
            <a:off x="1987061" y="3543299"/>
            <a:ext cx="1301262" cy="38686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Dashboard</a:t>
            </a:r>
            <a:endParaRPr lang="en-US" sz="1400" dirty="0"/>
          </a:p>
        </p:txBody>
      </p:sp>
      <p:sp>
        <p:nvSpPr>
          <p:cNvPr id="11" name="Rounded Rectangle 10"/>
          <p:cNvSpPr/>
          <p:nvPr/>
        </p:nvSpPr>
        <p:spPr>
          <a:xfrm>
            <a:off x="3886200" y="2101361"/>
            <a:ext cx="1301262" cy="39565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Customer login</a:t>
            </a:r>
            <a:endParaRPr lang="en-US" sz="1400" dirty="0"/>
          </a:p>
        </p:txBody>
      </p:sp>
      <p:sp>
        <p:nvSpPr>
          <p:cNvPr id="12" name="Rounded Rectangle 11"/>
          <p:cNvSpPr/>
          <p:nvPr/>
        </p:nvSpPr>
        <p:spPr>
          <a:xfrm>
            <a:off x="6057901" y="2083778"/>
            <a:ext cx="1310053" cy="39565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Registration</a:t>
            </a:r>
            <a:endParaRPr lang="en-US" sz="1400" dirty="0"/>
          </a:p>
        </p:txBody>
      </p:sp>
      <p:sp>
        <p:nvSpPr>
          <p:cNvPr id="13" name="Rounded Rectangle 12"/>
          <p:cNvSpPr/>
          <p:nvPr/>
        </p:nvSpPr>
        <p:spPr>
          <a:xfrm>
            <a:off x="6084277" y="1433146"/>
            <a:ext cx="1257300" cy="38686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SSO</a:t>
            </a:r>
            <a:endParaRPr lang="en-US" sz="1400" dirty="0"/>
          </a:p>
        </p:txBody>
      </p:sp>
      <p:sp>
        <p:nvSpPr>
          <p:cNvPr id="14" name="Rounded Rectangle 13"/>
          <p:cNvSpPr/>
          <p:nvPr/>
        </p:nvSpPr>
        <p:spPr>
          <a:xfrm>
            <a:off x="6137031" y="2778369"/>
            <a:ext cx="1248508" cy="36927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login</a:t>
            </a:r>
            <a:endParaRPr lang="en-US" sz="1400" dirty="0"/>
          </a:p>
        </p:txBody>
      </p:sp>
      <p:cxnSp>
        <p:nvCxnSpPr>
          <p:cNvPr id="23" name="Straight Connector 22"/>
          <p:cNvCxnSpPr/>
          <p:nvPr/>
        </p:nvCxnSpPr>
        <p:spPr>
          <a:xfrm rot="16200000" flipV="1">
            <a:off x="4286249" y="1824406"/>
            <a:ext cx="413243" cy="2"/>
          </a:xfrm>
          <a:prstGeom prst="line">
            <a:avLst/>
          </a:prstGeom>
        </p:spPr>
        <p:style>
          <a:lnRef idx="3">
            <a:schemeClr val="accent6"/>
          </a:lnRef>
          <a:fillRef idx="0">
            <a:schemeClr val="accent6"/>
          </a:fillRef>
          <a:effectRef idx="2">
            <a:schemeClr val="accent6"/>
          </a:effectRef>
          <a:fontRef idx="minor">
            <a:schemeClr val="tx1"/>
          </a:fontRef>
        </p:style>
      </p:cxnSp>
      <p:cxnSp>
        <p:nvCxnSpPr>
          <p:cNvPr id="25" name="Straight Arrow Connector 24"/>
          <p:cNvCxnSpPr/>
          <p:nvPr/>
        </p:nvCxnSpPr>
        <p:spPr>
          <a:xfrm flipV="1">
            <a:off x="4492869" y="1600200"/>
            <a:ext cx="1556239" cy="17585"/>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33" name="Straight Connector 32"/>
          <p:cNvCxnSpPr/>
          <p:nvPr/>
        </p:nvCxnSpPr>
        <p:spPr>
          <a:xfrm rot="16200000" flipH="1">
            <a:off x="4325814" y="2716821"/>
            <a:ext cx="439617" cy="17585"/>
          </a:xfrm>
          <a:prstGeom prst="line">
            <a:avLst/>
          </a:prstGeom>
        </p:spPr>
        <p:style>
          <a:lnRef idx="3">
            <a:schemeClr val="accent6"/>
          </a:lnRef>
          <a:fillRef idx="0">
            <a:schemeClr val="accent6"/>
          </a:fillRef>
          <a:effectRef idx="2">
            <a:schemeClr val="accent6"/>
          </a:effectRef>
          <a:fontRef idx="minor">
            <a:schemeClr val="tx1"/>
          </a:fontRef>
        </p:style>
      </p:cxnSp>
      <p:cxnSp>
        <p:nvCxnSpPr>
          <p:cNvPr id="35" name="Straight Arrow Connector 34"/>
          <p:cNvCxnSpPr/>
          <p:nvPr/>
        </p:nvCxnSpPr>
        <p:spPr>
          <a:xfrm flipV="1">
            <a:off x="4563208" y="2954216"/>
            <a:ext cx="1538654" cy="8792"/>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43" name="Straight Arrow Connector 42"/>
          <p:cNvCxnSpPr/>
          <p:nvPr/>
        </p:nvCxnSpPr>
        <p:spPr>
          <a:xfrm>
            <a:off x="5284177" y="2294792"/>
            <a:ext cx="703385" cy="8793"/>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44" name="Rounded Rectangle 43"/>
          <p:cNvSpPr/>
          <p:nvPr/>
        </p:nvSpPr>
        <p:spPr>
          <a:xfrm>
            <a:off x="8880231" y="2074985"/>
            <a:ext cx="1406770" cy="39565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Dashboard</a:t>
            </a:r>
            <a:endParaRPr lang="en-US" sz="1400" dirty="0"/>
          </a:p>
        </p:txBody>
      </p:sp>
      <p:cxnSp>
        <p:nvCxnSpPr>
          <p:cNvPr id="46" name="Straight Arrow Connector 45"/>
          <p:cNvCxnSpPr/>
          <p:nvPr/>
        </p:nvCxnSpPr>
        <p:spPr>
          <a:xfrm>
            <a:off x="7385538" y="1608992"/>
            <a:ext cx="1450731" cy="597877"/>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48" name="Straight Arrow Connector 47"/>
          <p:cNvCxnSpPr>
            <a:stCxn id="12" idx="3"/>
          </p:cNvCxnSpPr>
          <p:nvPr/>
        </p:nvCxnSpPr>
        <p:spPr>
          <a:xfrm flipV="1">
            <a:off x="7367954" y="2242038"/>
            <a:ext cx="1468315" cy="39567"/>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50" name="Straight Arrow Connector 49"/>
          <p:cNvCxnSpPr/>
          <p:nvPr/>
        </p:nvCxnSpPr>
        <p:spPr>
          <a:xfrm flipV="1">
            <a:off x="7429500" y="2321169"/>
            <a:ext cx="1406769" cy="641839"/>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52" name="Rounded Rectangle 51"/>
          <p:cNvSpPr/>
          <p:nvPr/>
        </p:nvSpPr>
        <p:spPr>
          <a:xfrm>
            <a:off x="4826977" y="3560885"/>
            <a:ext cx="1222131" cy="31652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shop</a:t>
            </a:r>
            <a:endParaRPr lang="en-US" sz="1400" dirty="0"/>
          </a:p>
        </p:txBody>
      </p:sp>
      <p:sp>
        <p:nvSpPr>
          <p:cNvPr id="53" name="Rounded Rectangle 52"/>
          <p:cNvSpPr/>
          <p:nvPr/>
        </p:nvSpPr>
        <p:spPr>
          <a:xfrm>
            <a:off x="4870939" y="4440116"/>
            <a:ext cx="1222130" cy="32531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cart</a:t>
            </a:r>
            <a:endParaRPr lang="en-US" sz="1400" dirty="0"/>
          </a:p>
        </p:txBody>
      </p:sp>
      <p:sp>
        <p:nvSpPr>
          <p:cNvPr id="54" name="Rounded Rectangle 53"/>
          <p:cNvSpPr/>
          <p:nvPr/>
        </p:nvSpPr>
        <p:spPr>
          <a:xfrm>
            <a:off x="7156938" y="4431322"/>
            <a:ext cx="1336431" cy="31652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checkout</a:t>
            </a:r>
            <a:endParaRPr lang="en-US" sz="1400" dirty="0"/>
          </a:p>
        </p:txBody>
      </p:sp>
      <p:sp>
        <p:nvSpPr>
          <p:cNvPr id="55" name="Rounded Rectangle 54"/>
          <p:cNvSpPr/>
          <p:nvPr/>
        </p:nvSpPr>
        <p:spPr>
          <a:xfrm>
            <a:off x="307731" y="2136531"/>
            <a:ext cx="1195754" cy="3429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Admin Login</a:t>
            </a:r>
            <a:endParaRPr lang="en-US" sz="1400" dirty="0"/>
          </a:p>
        </p:txBody>
      </p:sp>
      <p:sp>
        <p:nvSpPr>
          <p:cNvPr id="56" name="Rounded Rectangle 55"/>
          <p:cNvSpPr/>
          <p:nvPr/>
        </p:nvSpPr>
        <p:spPr>
          <a:xfrm>
            <a:off x="2066192" y="2127739"/>
            <a:ext cx="1222131" cy="33410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login</a:t>
            </a:r>
            <a:endParaRPr lang="en-US" sz="1400" dirty="0"/>
          </a:p>
        </p:txBody>
      </p:sp>
      <p:cxnSp>
        <p:nvCxnSpPr>
          <p:cNvPr id="58" name="Straight Arrow Connector 57"/>
          <p:cNvCxnSpPr/>
          <p:nvPr/>
        </p:nvCxnSpPr>
        <p:spPr>
          <a:xfrm flipV="1">
            <a:off x="3367454" y="2250831"/>
            <a:ext cx="465992" cy="17584"/>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60" name="Straight Arrow Connector 59"/>
          <p:cNvCxnSpPr/>
          <p:nvPr/>
        </p:nvCxnSpPr>
        <p:spPr>
          <a:xfrm rot="5400000" flipH="1" flipV="1">
            <a:off x="2198079" y="2998179"/>
            <a:ext cx="940776" cy="8789"/>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62" name="Straight Arrow Connector 61"/>
          <p:cNvCxnSpPr/>
          <p:nvPr/>
        </p:nvCxnSpPr>
        <p:spPr>
          <a:xfrm rot="10800000">
            <a:off x="1565032" y="2303585"/>
            <a:ext cx="448407"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68" name="Straight Arrow Connector 67"/>
          <p:cNvCxnSpPr>
            <a:stCxn id="10" idx="3"/>
            <a:endCxn id="52" idx="1"/>
          </p:cNvCxnSpPr>
          <p:nvPr/>
        </p:nvCxnSpPr>
        <p:spPr>
          <a:xfrm flipV="1">
            <a:off x="3288323" y="3719147"/>
            <a:ext cx="1538654" cy="17583"/>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70" name="Straight Connector 69"/>
          <p:cNvCxnSpPr/>
          <p:nvPr/>
        </p:nvCxnSpPr>
        <p:spPr>
          <a:xfrm rot="16200000" flipH="1">
            <a:off x="2379114" y="4322212"/>
            <a:ext cx="597083" cy="7999"/>
          </a:xfrm>
          <a:prstGeom prst="line">
            <a:avLst/>
          </a:prstGeom>
        </p:spPr>
        <p:style>
          <a:lnRef idx="3">
            <a:schemeClr val="accent6"/>
          </a:lnRef>
          <a:fillRef idx="0">
            <a:schemeClr val="accent6"/>
          </a:fillRef>
          <a:effectRef idx="2">
            <a:schemeClr val="accent6"/>
          </a:effectRef>
          <a:fontRef idx="minor">
            <a:schemeClr val="tx1"/>
          </a:fontRef>
        </p:style>
      </p:cxnSp>
      <p:cxnSp>
        <p:nvCxnSpPr>
          <p:cNvPr id="72" name="Straight Arrow Connector 71"/>
          <p:cNvCxnSpPr/>
          <p:nvPr/>
        </p:nvCxnSpPr>
        <p:spPr>
          <a:xfrm flipV="1">
            <a:off x="2664069" y="4642339"/>
            <a:ext cx="2127739" cy="8792"/>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76" name="Straight Arrow Connector 75"/>
          <p:cNvCxnSpPr/>
          <p:nvPr/>
        </p:nvCxnSpPr>
        <p:spPr>
          <a:xfrm flipV="1">
            <a:off x="6154615" y="4545623"/>
            <a:ext cx="914400" cy="26377"/>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77" name="Rounded Rectangle 76"/>
          <p:cNvSpPr/>
          <p:nvPr/>
        </p:nvSpPr>
        <p:spPr>
          <a:xfrm>
            <a:off x="6893169" y="3516923"/>
            <a:ext cx="1433146" cy="33410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View Product</a:t>
            </a:r>
            <a:endParaRPr lang="en-US" sz="1400" dirty="0"/>
          </a:p>
        </p:txBody>
      </p:sp>
      <p:sp>
        <p:nvSpPr>
          <p:cNvPr id="78" name="Rounded Rectangle 77"/>
          <p:cNvSpPr/>
          <p:nvPr/>
        </p:nvSpPr>
        <p:spPr>
          <a:xfrm>
            <a:off x="9337430" y="3525715"/>
            <a:ext cx="1318846" cy="36927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Add cart</a:t>
            </a:r>
            <a:endParaRPr lang="en-US" sz="1400" dirty="0"/>
          </a:p>
        </p:txBody>
      </p:sp>
      <p:cxnSp>
        <p:nvCxnSpPr>
          <p:cNvPr id="80" name="Straight Arrow Connector 79"/>
          <p:cNvCxnSpPr>
            <a:stCxn id="52" idx="3"/>
          </p:cNvCxnSpPr>
          <p:nvPr/>
        </p:nvCxnSpPr>
        <p:spPr>
          <a:xfrm flipV="1">
            <a:off x="6049108" y="3701562"/>
            <a:ext cx="791307" cy="17585"/>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82" name="Straight Arrow Connector 81"/>
          <p:cNvCxnSpPr/>
          <p:nvPr/>
        </p:nvCxnSpPr>
        <p:spPr>
          <a:xfrm flipV="1">
            <a:off x="8379069" y="3666392"/>
            <a:ext cx="905608" cy="26377"/>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83" name="Rounded Rectangle 82"/>
          <p:cNvSpPr/>
          <p:nvPr/>
        </p:nvSpPr>
        <p:spPr>
          <a:xfrm>
            <a:off x="2540976" y="5767754"/>
            <a:ext cx="1406769" cy="36927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Add Product</a:t>
            </a:r>
            <a:endParaRPr lang="en-US" sz="1400" dirty="0"/>
          </a:p>
        </p:txBody>
      </p:sp>
      <p:sp>
        <p:nvSpPr>
          <p:cNvPr id="84" name="Rounded Rectangle 83"/>
          <p:cNvSpPr/>
          <p:nvPr/>
        </p:nvSpPr>
        <p:spPr>
          <a:xfrm>
            <a:off x="290147" y="6093070"/>
            <a:ext cx="1301261" cy="35169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Add Category</a:t>
            </a:r>
            <a:endParaRPr lang="en-US" sz="1400" dirty="0"/>
          </a:p>
        </p:txBody>
      </p:sp>
      <p:cxnSp>
        <p:nvCxnSpPr>
          <p:cNvPr id="86" name="Straight Arrow Connector 85"/>
          <p:cNvCxnSpPr/>
          <p:nvPr/>
        </p:nvCxnSpPr>
        <p:spPr>
          <a:xfrm rot="5400000">
            <a:off x="-1112227" y="4286251"/>
            <a:ext cx="3516925" cy="43962"/>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89" name="Straight Connector 88"/>
          <p:cNvCxnSpPr/>
          <p:nvPr/>
        </p:nvCxnSpPr>
        <p:spPr>
          <a:xfrm rot="5400000">
            <a:off x="-531936" y="4233497"/>
            <a:ext cx="3367458" cy="35170"/>
          </a:xfrm>
          <a:prstGeom prst="line">
            <a:avLst/>
          </a:prstGeom>
        </p:spPr>
        <p:style>
          <a:lnRef idx="3">
            <a:schemeClr val="accent6"/>
          </a:lnRef>
          <a:fillRef idx="0">
            <a:schemeClr val="accent6"/>
          </a:fillRef>
          <a:effectRef idx="2">
            <a:schemeClr val="accent6"/>
          </a:effectRef>
          <a:fontRef idx="minor">
            <a:schemeClr val="tx1"/>
          </a:fontRef>
        </p:style>
      </p:cxnSp>
      <p:cxnSp>
        <p:nvCxnSpPr>
          <p:cNvPr id="91" name="Straight Arrow Connector 90"/>
          <p:cNvCxnSpPr/>
          <p:nvPr/>
        </p:nvCxnSpPr>
        <p:spPr>
          <a:xfrm>
            <a:off x="1099038" y="5934808"/>
            <a:ext cx="1397977"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93" name="Rounded Rectangle 92"/>
          <p:cNvSpPr/>
          <p:nvPr/>
        </p:nvSpPr>
        <p:spPr>
          <a:xfrm>
            <a:off x="4914900" y="5187462"/>
            <a:ext cx="1213339" cy="36927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logout</a:t>
            </a:r>
            <a:endParaRPr lang="en-US" dirty="0"/>
          </a:p>
        </p:txBody>
      </p:sp>
      <p:cxnSp>
        <p:nvCxnSpPr>
          <p:cNvPr id="95" name="Straight Arrow Connector 94"/>
          <p:cNvCxnSpPr/>
          <p:nvPr/>
        </p:nvCxnSpPr>
        <p:spPr>
          <a:xfrm>
            <a:off x="2294792" y="5345723"/>
            <a:ext cx="2549770" cy="8792"/>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cxnSp>
        <p:nvCxnSpPr>
          <p:cNvPr id="98" name="Straight Arrow Connector 97"/>
          <p:cNvCxnSpPr/>
          <p:nvPr/>
        </p:nvCxnSpPr>
        <p:spPr>
          <a:xfrm rot="5400000" flipH="1" flipV="1">
            <a:off x="1652954" y="4677508"/>
            <a:ext cx="1327638" cy="8792"/>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497209572"/>
      </p:ext>
    </p:extLst>
  </p:cSld>
  <p:clrMapOvr>
    <a:masterClrMapping/>
  </p:clrMapOvr>
  <p:transition>
    <p:strips dir="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6985E3F-4CEB-523B-B829-148B77850B84}"/>
              </a:ext>
            </a:extLst>
          </p:cNvPr>
          <p:cNvSpPr>
            <a:spLocks noGrp="1"/>
          </p:cNvSpPr>
          <p:nvPr>
            <p:ph type="title"/>
          </p:nvPr>
        </p:nvSpPr>
        <p:spPr/>
        <p:txBody>
          <a:bodyPr/>
          <a:lstStyle/>
          <a:p>
            <a:r>
              <a:rPr lang="en-IN" dirty="0"/>
              <a:t>Challenging </a:t>
            </a:r>
            <a:r>
              <a:rPr lang="en-IN" dirty="0" smtClean="0"/>
              <a:t>issues </a:t>
            </a:r>
            <a:endParaRPr lang="en-IN" dirty="0"/>
          </a:p>
        </p:txBody>
      </p:sp>
      <p:sp>
        <p:nvSpPr>
          <p:cNvPr id="3" name="Content Placeholder 2">
            <a:extLst>
              <a:ext uri="{FF2B5EF4-FFF2-40B4-BE49-F238E27FC236}">
                <a16:creationId xmlns="" xmlns:a16="http://schemas.microsoft.com/office/drawing/2014/main" id="{6129E0E4-3501-CE51-0479-7792C957573F}"/>
              </a:ext>
            </a:extLst>
          </p:cNvPr>
          <p:cNvSpPr>
            <a:spLocks noGrp="1"/>
          </p:cNvSpPr>
          <p:nvPr>
            <p:ph idx="1"/>
          </p:nvPr>
        </p:nvSpPr>
        <p:spPr/>
        <p:txBody>
          <a:bodyPr/>
          <a:lstStyle/>
          <a:p>
            <a:r>
              <a:rPr lang="en-IN" dirty="0" smtClean="0"/>
              <a:t>White label Error </a:t>
            </a:r>
          </a:p>
          <a:p>
            <a:r>
              <a:rPr lang="en-IN" dirty="0" smtClean="0"/>
              <a:t>No Mapping  found for HTTP request</a:t>
            </a:r>
          </a:p>
          <a:p>
            <a:r>
              <a:rPr lang="en-IN" dirty="0" smtClean="0"/>
              <a:t>Compilation failure [Error] or Build failure compiler is provided in this Environment</a:t>
            </a:r>
          </a:p>
          <a:p>
            <a:r>
              <a:rPr lang="en-IN" dirty="0" smtClean="0"/>
              <a:t>Server port issue</a:t>
            </a:r>
          </a:p>
          <a:p>
            <a:endParaRPr lang="en-IN" dirty="0" smtClean="0"/>
          </a:p>
          <a:p>
            <a:endParaRPr lang="en-IN" dirty="0"/>
          </a:p>
        </p:txBody>
      </p:sp>
    </p:spTree>
    <p:extLst>
      <p:ext uri="{BB962C8B-B14F-4D97-AF65-F5344CB8AC3E}">
        <p14:creationId xmlns:p14="http://schemas.microsoft.com/office/powerpoint/2010/main" val="1775506429"/>
      </p:ext>
    </p:extLst>
  </p:cSld>
  <p:clrMapOvr>
    <a:masterClrMapping/>
  </p:clrMapOvr>
  <p:transition>
    <p:strips dir="l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9141719-E99C-63E0-4F0A-D3861A12D480}"/>
              </a:ext>
            </a:extLst>
          </p:cNvPr>
          <p:cNvSpPr>
            <a:spLocks noGrp="1"/>
          </p:cNvSpPr>
          <p:nvPr>
            <p:ph type="title"/>
          </p:nvPr>
        </p:nvSpPr>
        <p:spPr/>
        <p:txBody>
          <a:bodyPr/>
          <a:lstStyle/>
          <a:p>
            <a:r>
              <a:rPr lang="en-IN" dirty="0"/>
              <a:t>Testing </a:t>
            </a:r>
          </a:p>
        </p:txBody>
      </p:sp>
      <p:sp>
        <p:nvSpPr>
          <p:cNvPr id="3" name="Content Placeholder 2">
            <a:extLst>
              <a:ext uri="{FF2B5EF4-FFF2-40B4-BE49-F238E27FC236}">
                <a16:creationId xmlns="" xmlns:a16="http://schemas.microsoft.com/office/drawing/2014/main" id="{ED38279D-BDC8-EFA8-AB8B-AB5FA285F0C2}"/>
              </a:ext>
            </a:extLst>
          </p:cNvPr>
          <p:cNvSpPr>
            <a:spLocks noGrp="1"/>
          </p:cNvSpPr>
          <p:nvPr>
            <p:ph idx="1"/>
          </p:nvPr>
        </p:nvSpPr>
        <p:spPr/>
        <p:txBody>
          <a:bodyPr/>
          <a:lstStyle/>
          <a:p>
            <a:r>
              <a:rPr lang="en-IN" dirty="0" smtClean="0"/>
              <a:t>Manual Testing Result</a:t>
            </a:r>
            <a:endParaRPr lang="en-IN" dirty="0"/>
          </a:p>
        </p:txBody>
      </p:sp>
      <p:pic>
        <p:nvPicPr>
          <p:cNvPr id="6" name="Picture 5" descr="Screenshot 2022-08-08 173332.png"/>
          <p:cNvPicPr>
            <a:picLocks noChangeAspect="1"/>
          </p:cNvPicPr>
          <p:nvPr/>
        </p:nvPicPr>
        <p:blipFill>
          <a:blip r:embed="rId2"/>
          <a:stretch>
            <a:fillRect/>
          </a:stretch>
        </p:blipFill>
        <p:spPr>
          <a:xfrm>
            <a:off x="4271749" y="1817580"/>
            <a:ext cx="7920251" cy="4905479"/>
          </a:xfrm>
          <a:prstGeom prst="rect">
            <a:avLst/>
          </a:prstGeom>
        </p:spPr>
      </p:pic>
    </p:spTree>
    <p:extLst>
      <p:ext uri="{BB962C8B-B14F-4D97-AF65-F5344CB8AC3E}">
        <p14:creationId xmlns:p14="http://schemas.microsoft.com/office/powerpoint/2010/main" val="2385915017"/>
      </p:ext>
    </p:extLst>
  </p:cSld>
  <p:clrMapOvr>
    <a:masterClrMapping/>
  </p:clrMapOvr>
  <p:transition>
    <p:split orient="vert" dir="in"/>
  </p:transition>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826</TotalTime>
  <Words>438</Words>
  <Application>Microsoft Office PowerPoint</Application>
  <PresentationFormat>Widescreen</PresentationFormat>
  <Paragraphs>108</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Trebuchet MS</vt:lpstr>
      <vt:lpstr>Wingdings 3</vt:lpstr>
      <vt:lpstr>Facet</vt:lpstr>
      <vt:lpstr>ONLINE GROCERY APPLICATION</vt:lpstr>
      <vt:lpstr>    Project Modules</vt:lpstr>
      <vt:lpstr>   MODULES DESCRIPTION</vt:lpstr>
      <vt:lpstr>Online Payment</vt:lpstr>
      <vt:lpstr>Project overview</vt:lpstr>
      <vt:lpstr>Tech architecture   </vt:lpstr>
      <vt:lpstr>Dataflow diagram</vt:lpstr>
      <vt:lpstr>Challenging issues </vt:lpstr>
      <vt:lpstr>Testing </vt:lpstr>
      <vt:lpstr>Features about the module </vt:lpstr>
      <vt:lpstr>Future enhancement </vt:lpstr>
      <vt:lpstr>  DevOps tools approach</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VARADHARAJAN</dc:creator>
  <cp:lastModifiedBy>lenovo</cp:lastModifiedBy>
  <cp:revision>89</cp:revision>
  <dcterms:created xsi:type="dcterms:W3CDTF">2022-08-01T12:32:56Z</dcterms:created>
  <dcterms:modified xsi:type="dcterms:W3CDTF">2022-08-09T05:54:13Z</dcterms:modified>
</cp:coreProperties>
</file>