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60" r:id="rId5"/>
    <p:sldId id="261" r:id="rId6"/>
    <p:sldId id="276" r:id="rId7"/>
    <p:sldId id="262" r:id="rId8"/>
    <p:sldId id="279" r:id="rId9"/>
    <p:sldId id="280" r:id="rId10"/>
    <p:sldId id="281" r:id="rId11"/>
    <p:sldId id="275" r:id="rId12"/>
    <p:sldId id="273" r:id="rId13"/>
    <p:sldId id="282" r:id="rId14"/>
    <p:sldId id="283" r:id="rId15"/>
    <p:sldId id="28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2153393-84FA-4663-AD3E-12FB8AD62BAF}" type="datetimeFigureOut">
              <a:rPr lang="en-IN" smtClean="0"/>
              <a:pPr/>
              <a:t>09-08-2022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AC66AC1-5CFF-4189-8876-772D95E33E5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AC66AC1-5CFF-4189-8876-772D95E33E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AC66AC1-5CFF-4189-8876-772D95E33E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AC66AC1-5CFF-4189-8876-772D95E33E53}"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2153393-84FA-4663-AD3E-12FB8AD62BAF}" type="datetimeFigureOut">
              <a:rPr lang="en-IN" smtClean="0"/>
              <a:pPr/>
              <a:t>09-08-2022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AC66AC1-5CFF-4189-8876-772D95E33E53}" type="slidenum">
              <a:rPr lang="en-IN" smtClean="0"/>
              <a:pPr/>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2153393-84FA-4663-AD3E-12FB8AD62BAF}" type="datetimeFigureOut">
              <a:rPr lang="en-IN" smtClean="0"/>
              <a:pPr/>
              <a:t>09-08-2022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AC66AC1-5CFF-4189-8876-772D95E33E53}"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2153393-84FA-4663-AD3E-12FB8AD62BAF}" type="datetimeFigureOut">
              <a:rPr lang="en-IN" smtClean="0"/>
              <a:pPr/>
              <a:t>09-08-2022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AC66AC1-5CFF-4189-8876-772D95E33E5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2153393-84FA-4663-AD3E-12FB8AD62BAF}" type="datetimeFigureOut">
              <a:rPr lang="en-IN" smtClean="0"/>
              <a:pPr/>
              <a:t>09-08-2022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AC66AC1-5CFF-4189-8876-772D95E33E53}"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2153393-84FA-4663-AD3E-12FB8AD62BAF}" type="datetimeFigureOut">
              <a:rPr lang="en-IN" smtClean="0"/>
              <a:pPr/>
              <a:t>09-08-2022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AC66AC1-5CFF-4189-8876-772D95E33E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C2153393-84FA-4663-AD3E-12FB8AD62BAF}" type="datetimeFigureOut">
              <a:rPr lang="en-IN" smtClean="0"/>
              <a:pPr/>
              <a:t>09-08-2022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AC66AC1-5CFF-4189-8876-772D95E33E5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2153393-84FA-4663-AD3E-12FB8AD62BAF}" type="datetimeFigureOut">
              <a:rPr lang="en-IN" smtClean="0"/>
              <a:pPr/>
              <a:t>09-08-2022</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AC66AC1-5CFF-4189-8876-772D95E33E53}" type="slidenum">
              <a:rPr lang="en-IN" smtClean="0"/>
              <a:pPr/>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C2153393-84FA-4663-AD3E-12FB8AD62BAF}" type="datetimeFigureOut">
              <a:rPr lang="en-IN" smtClean="0"/>
              <a:pPr/>
              <a:t>09-08-2022</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FAC66AC1-5CFF-4189-8876-772D95E33E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6673-4750-AEFE-FB7D-3237FB8B690A}"/>
              </a:ext>
            </a:extLst>
          </p:cNvPr>
          <p:cNvSpPr>
            <a:spLocks noGrp="1"/>
          </p:cNvSpPr>
          <p:nvPr>
            <p:ph type="ctrTitle"/>
          </p:nvPr>
        </p:nvSpPr>
        <p:spPr>
          <a:xfrm>
            <a:off x="1419495" y="351654"/>
            <a:ext cx="9318173" cy="1529398"/>
          </a:xfrm>
        </p:spPr>
        <p:txBody>
          <a:bodyPr>
            <a:normAutofit/>
          </a:bodyPr>
          <a:lstStyle/>
          <a:p>
            <a:r>
              <a:rPr lang="en-IN" sz="4000" dirty="0" smtClean="0">
                <a:latin typeface="Times New Roman" pitchFamily="18" charset="0"/>
                <a:cs typeface="Times New Roman" pitchFamily="18" charset="0"/>
              </a:rPr>
              <a:t>ONLINE GROCERY APPLICATION</a:t>
            </a:r>
            <a:endParaRPr lang="en-IN" sz="4000"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FE80180F-4C41-107C-B2A8-11401C963385}"/>
              </a:ext>
            </a:extLst>
          </p:cNvPr>
          <p:cNvSpPr>
            <a:spLocks noGrp="1"/>
          </p:cNvSpPr>
          <p:nvPr>
            <p:ph type="subTitle" idx="1"/>
          </p:nvPr>
        </p:nvSpPr>
        <p:spPr>
          <a:xfrm>
            <a:off x="1227909" y="2756263"/>
            <a:ext cx="9283337" cy="2808514"/>
          </a:xfrm>
        </p:spPr>
        <p:txBody>
          <a:bodyPr>
            <a:normAutofit fontScale="25000" lnSpcReduction="20000"/>
          </a:bodyPr>
          <a:lstStyle/>
          <a:p>
            <a:pPr algn="l"/>
            <a:r>
              <a:rPr lang="en-IN" sz="8000" dirty="0" smtClean="0">
                <a:latin typeface="Times New Roman" pitchFamily="18" charset="0"/>
                <a:cs typeface="Times New Roman" pitchFamily="18" charset="0"/>
              </a:rPr>
              <a:t>TEAM MEMBERS AND  ENROLLMENT NUMBER : </a:t>
            </a:r>
          </a:p>
          <a:p>
            <a:pPr>
              <a:buFont typeface="Arial" pitchFamily="34" charset="0"/>
              <a:buChar char="•"/>
            </a:pPr>
            <a:r>
              <a:rPr lang="en-IN" sz="6400" dirty="0" smtClean="0">
                <a:latin typeface="Times New Roman" pitchFamily="18" charset="0"/>
                <a:cs typeface="Times New Roman" pitchFamily="18" charset="0"/>
              </a:rPr>
              <a:t>LAKSHANA G  - EBEON0322585493</a:t>
            </a:r>
          </a:p>
          <a:p>
            <a:pPr>
              <a:buFont typeface="Arial" pitchFamily="34" charset="0"/>
              <a:buChar char="•"/>
            </a:pPr>
            <a:r>
              <a:rPr lang="en-IN" sz="6400" dirty="0" smtClean="0">
                <a:latin typeface="Times New Roman" pitchFamily="18" charset="0"/>
                <a:cs typeface="Times New Roman" pitchFamily="18" charset="0"/>
              </a:rPr>
              <a:t> NIVETHA  M  - EBNON0322582467</a:t>
            </a:r>
          </a:p>
          <a:p>
            <a:pPr>
              <a:buFont typeface="Arial" pitchFamily="34" charset="0"/>
              <a:buChar char="•"/>
            </a:pPr>
            <a:r>
              <a:rPr lang="en-IN" sz="6400" dirty="0" smtClean="0">
                <a:latin typeface="Times New Roman" pitchFamily="18" charset="0"/>
                <a:cs typeface="Times New Roman" pitchFamily="18" charset="0"/>
              </a:rPr>
              <a:t>SELVAGANAPATHY B –EBEON0322584732</a:t>
            </a:r>
          </a:p>
          <a:p>
            <a:pPr>
              <a:buFont typeface="Arial" pitchFamily="34" charset="0"/>
              <a:buChar char="•"/>
            </a:pPr>
            <a:r>
              <a:rPr lang="en-IN" sz="6400" dirty="0" smtClean="0">
                <a:latin typeface="Times New Roman" pitchFamily="18" charset="0"/>
                <a:cs typeface="Times New Roman" pitchFamily="18" charset="0"/>
              </a:rPr>
              <a:t>SURYA  R - EBEON0322576846</a:t>
            </a:r>
          </a:p>
          <a:p>
            <a:pPr>
              <a:buFont typeface="Arial" pitchFamily="34" charset="0"/>
              <a:buChar char="•"/>
            </a:pPr>
            <a:r>
              <a:rPr lang="en-IN" sz="6400" dirty="0" smtClean="0">
                <a:latin typeface="Times New Roman" pitchFamily="18" charset="0"/>
                <a:cs typeface="Times New Roman" pitchFamily="18" charset="0"/>
              </a:rPr>
              <a:t>AARATI  - EONFWL583387</a:t>
            </a:r>
          </a:p>
          <a:p>
            <a:pPr>
              <a:buFont typeface="Arial" pitchFamily="34" charset="0"/>
              <a:buChar char="•"/>
            </a:pPr>
            <a:r>
              <a:rPr lang="en-IN" sz="6400" dirty="0" smtClean="0">
                <a:latin typeface="Times New Roman" pitchFamily="18" charset="0"/>
                <a:cs typeface="Times New Roman" pitchFamily="18" charset="0"/>
              </a:rPr>
              <a:t>AKSHAY -</a:t>
            </a:r>
          </a:p>
          <a:p>
            <a:pPr>
              <a:buFont typeface="Arial" pitchFamily="34" charset="0"/>
              <a:buChar char="•"/>
            </a:pP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a:buFont typeface="Arial" pitchFamily="34" charset="0"/>
              <a:buChar char="•"/>
            </a:pPr>
            <a:endParaRPr lang="en-IN" sz="2900" dirty="0" smtClean="0">
              <a:latin typeface="Times New Roman" pitchFamily="18" charset="0"/>
              <a:cs typeface="Times New Roman" pitchFamily="18" charset="0"/>
            </a:endParaRPr>
          </a:p>
          <a:p>
            <a:pPr algn="l"/>
            <a:r>
              <a:rPr lang="en-IN" dirty="0" smtClean="0"/>
              <a:t>                            </a:t>
            </a:r>
          </a:p>
          <a:p>
            <a:pPr algn="l"/>
            <a:r>
              <a:rPr lang="en-IN" dirty="0" smtClean="0"/>
              <a:t>         </a:t>
            </a:r>
          </a:p>
          <a:p>
            <a:pPr algn="l"/>
            <a:r>
              <a:rPr lang="en-IN" dirty="0" smtClean="0"/>
              <a:t>                            </a:t>
            </a:r>
          </a:p>
        </p:txBody>
      </p:sp>
      <p:sp>
        <p:nvSpPr>
          <p:cNvPr id="5" name="TextBox 4">
            <a:extLst>
              <a:ext uri="{FF2B5EF4-FFF2-40B4-BE49-F238E27FC236}">
                <a16:creationId xmlns:a16="http://schemas.microsoft.com/office/drawing/2014/main" xmlns="" id="{4E3346D7-404C-D730-E035-01F235E43E97}"/>
              </a:ext>
            </a:extLst>
          </p:cNvPr>
          <p:cNvSpPr txBox="1"/>
          <p:nvPr/>
        </p:nvSpPr>
        <p:spPr>
          <a:xfrm>
            <a:off x="5682343" y="5597360"/>
            <a:ext cx="6108194" cy="923330"/>
          </a:xfrm>
          <a:prstGeom prst="rect">
            <a:avLst/>
          </a:prstGeom>
          <a:noFill/>
        </p:spPr>
        <p:txBody>
          <a:bodyPr wrap="square">
            <a:spAutoFit/>
          </a:bodyPr>
          <a:lstStyle/>
          <a:p>
            <a:r>
              <a:rPr lang="en-IN" dirty="0"/>
              <a:t>Guided </a:t>
            </a:r>
            <a:r>
              <a:rPr lang="en-IN" dirty="0" smtClean="0"/>
              <a:t>by</a:t>
            </a:r>
          </a:p>
          <a:p>
            <a:r>
              <a:rPr lang="en-IN" dirty="0" smtClean="0"/>
              <a:t>A.Varadharajan. B.Tech,ME,MBA,MISTE,AIENGG </a:t>
            </a:r>
          </a:p>
          <a:p>
            <a:endParaRPr lang="en-IN" dirty="0"/>
          </a:p>
        </p:txBody>
      </p:sp>
    </p:spTree>
    <p:extLst>
      <p:ext uri="{BB962C8B-B14F-4D97-AF65-F5344CB8AC3E}">
        <p14:creationId xmlns:p14="http://schemas.microsoft.com/office/powerpoint/2010/main" xmlns="" val="2489017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129E0E4-3501-CE51-0479-7792C957573F}"/>
              </a:ext>
            </a:extLst>
          </p:cNvPr>
          <p:cNvSpPr>
            <a:spLocks noGrp="1"/>
          </p:cNvSpPr>
          <p:nvPr>
            <p:ph idx="1"/>
          </p:nvPr>
        </p:nvSpPr>
        <p:spPr>
          <a:xfrm>
            <a:off x="609600" y="1881554"/>
            <a:ext cx="10972800" cy="4125738"/>
          </a:xfrm>
        </p:spPr>
        <p:txBody>
          <a:bodyPr/>
          <a:lstStyle/>
          <a:p>
            <a:pPr algn="just"/>
            <a:r>
              <a:rPr lang="en-IN" dirty="0" smtClean="0"/>
              <a:t>White label Error </a:t>
            </a:r>
          </a:p>
          <a:p>
            <a:pPr algn="just"/>
            <a:r>
              <a:rPr lang="en-IN" dirty="0" smtClean="0"/>
              <a:t>No Mapping  found for HTTP request</a:t>
            </a:r>
          </a:p>
          <a:p>
            <a:pPr algn="just"/>
            <a:r>
              <a:rPr lang="en-IN" dirty="0" smtClean="0"/>
              <a:t>Compilation failure [Error] or Build failure compiler is provided in this Environment</a:t>
            </a:r>
          </a:p>
          <a:p>
            <a:pPr algn="just"/>
            <a:r>
              <a:rPr lang="en-IN" dirty="0" smtClean="0"/>
              <a:t>Server port issue</a:t>
            </a:r>
          </a:p>
          <a:p>
            <a:endParaRPr lang="en-IN" dirty="0" smtClean="0"/>
          </a:p>
          <a:p>
            <a:endParaRPr lang="en-IN" dirty="0"/>
          </a:p>
        </p:txBody>
      </p:sp>
      <p:sp>
        <p:nvSpPr>
          <p:cNvPr id="2" name="Title 1">
            <a:extLst>
              <a:ext uri="{FF2B5EF4-FFF2-40B4-BE49-F238E27FC236}">
                <a16:creationId xmlns="" xmlns:a16="http://schemas.microsoft.com/office/drawing/2014/main" id="{86985E3F-4CEB-523B-B829-148B77850B84}"/>
              </a:ext>
            </a:extLst>
          </p:cNvPr>
          <p:cNvSpPr>
            <a:spLocks noGrp="1"/>
          </p:cNvSpPr>
          <p:nvPr>
            <p:ph type="title"/>
          </p:nvPr>
        </p:nvSpPr>
        <p:spPr/>
        <p:txBody>
          <a:bodyPr/>
          <a:lstStyle/>
          <a:p>
            <a:r>
              <a:rPr lang="en-IN" dirty="0"/>
              <a:t>Challenging </a:t>
            </a:r>
            <a:r>
              <a:rPr lang="en-IN" dirty="0" smtClean="0"/>
              <a:t>Issues </a:t>
            </a:r>
            <a:endParaRPr lang="en-IN" dirty="0"/>
          </a:p>
        </p:txBody>
      </p:sp>
    </p:spTree>
    <p:extLst>
      <p:ext uri="{BB962C8B-B14F-4D97-AF65-F5344CB8AC3E}">
        <p14:creationId xmlns="" xmlns:p14="http://schemas.microsoft.com/office/powerpoint/2010/main" val="177550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141719-E99C-63E0-4F0A-D3861A12D480}"/>
              </a:ext>
            </a:extLst>
          </p:cNvPr>
          <p:cNvSpPr>
            <a:spLocks noGrp="1"/>
          </p:cNvSpPr>
          <p:nvPr>
            <p:ph type="title"/>
          </p:nvPr>
        </p:nvSpPr>
        <p:spPr/>
        <p:txBody>
          <a:bodyPr>
            <a:normAutofit/>
          </a:bodyPr>
          <a:lstStyle/>
          <a:p>
            <a:r>
              <a:rPr lang="en-IN" dirty="0" smtClean="0"/>
              <a:t>Testing </a:t>
            </a:r>
            <a:endParaRPr lang="en-IN" dirty="0"/>
          </a:p>
        </p:txBody>
      </p:sp>
      <p:sp>
        <p:nvSpPr>
          <p:cNvPr id="10242" name="AutoShape 2" descr="blob:https://web.whatsapp.com/5642f0e8-3783-4eef-9154-2aaa62e06a1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blob:https://web.whatsapp.com/5642f0e8-3783-4eef-9154-2aaa62e06a1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45" name="Picture 5" descr="C:\Users\whitehouse computer\Desktop\java full stack\MY PROJECT\WhatsApp Image 2022-08-08 at 5.36.37 PM.jpeg"/>
          <p:cNvPicPr>
            <a:picLocks noChangeAspect="1" noChangeArrowheads="1"/>
          </p:cNvPicPr>
          <p:nvPr/>
        </p:nvPicPr>
        <p:blipFill>
          <a:blip r:embed="rId2"/>
          <a:srcRect/>
          <a:stretch>
            <a:fillRect/>
          </a:stretch>
        </p:blipFill>
        <p:spPr bwMode="auto">
          <a:xfrm>
            <a:off x="3814354" y="248194"/>
            <a:ext cx="6872424" cy="6056676"/>
          </a:xfrm>
          <a:prstGeom prst="rect">
            <a:avLst/>
          </a:prstGeom>
          <a:noFill/>
        </p:spPr>
      </p:pic>
      <p:sp>
        <p:nvSpPr>
          <p:cNvPr id="6" name="TextBox 5"/>
          <p:cNvSpPr txBox="1"/>
          <p:nvPr/>
        </p:nvSpPr>
        <p:spPr>
          <a:xfrm>
            <a:off x="800100" y="1327639"/>
            <a:ext cx="2659702" cy="369332"/>
          </a:xfrm>
          <a:prstGeom prst="rect">
            <a:avLst/>
          </a:prstGeom>
          <a:noFill/>
        </p:spPr>
        <p:txBody>
          <a:bodyPr wrap="none" rtlCol="0">
            <a:spAutoFit/>
          </a:bodyPr>
          <a:lstStyle/>
          <a:p>
            <a:r>
              <a:rPr lang="en-US" dirty="0" smtClean="0"/>
              <a:t>Manual </a:t>
            </a:r>
            <a:r>
              <a:rPr lang="en-US" dirty="0" smtClean="0"/>
              <a:t>Testing Result</a:t>
            </a:r>
            <a:endParaRPr lang="en-US" dirty="0"/>
          </a:p>
        </p:txBody>
      </p:sp>
    </p:spTree>
    <p:extLst>
      <p:ext uri="{BB962C8B-B14F-4D97-AF65-F5344CB8AC3E}">
        <p14:creationId xmlns:p14="http://schemas.microsoft.com/office/powerpoint/2010/main" xmlns="" val="2385915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A61AAC-70DC-81F1-4D25-573521C27996}"/>
              </a:ext>
            </a:extLst>
          </p:cNvPr>
          <p:cNvSpPr>
            <a:spLocks noGrp="1"/>
          </p:cNvSpPr>
          <p:nvPr>
            <p:ph idx="1"/>
          </p:nvPr>
        </p:nvSpPr>
        <p:spPr>
          <a:xfrm>
            <a:off x="640080" y="1398904"/>
            <a:ext cx="10896600" cy="5032375"/>
          </a:xfrm>
        </p:spPr>
        <p:txBody>
          <a:bodyPr>
            <a:normAutofit/>
          </a:bodyPr>
          <a:lstStyle/>
          <a:p>
            <a:r>
              <a:rPr lang="en-IN" dirty="0" smtClean="0"/>
              <a:t>Customer Login</a:t>
            </a:r>
          </a:p>
          <a:p>
            <a:pPr>
              <a:buNone/>
            </a:pPr>
            <a:endParaRPr lang="en-IN" dirty="0" smtClean="0"/>
          </a:p>
          <a:p>
            <a:pPr lvl="3">
              <a:buFont typeface="Arial" pitchFamily="34" charset="0"/>
              <a:buChar char="•"/>
            </a:pPr>
            <a:r>
              <a:rPr lang="en-IN" dirty="0" smtClean="0"/>
              <a:t>Dashboard  with  activity  updates</a:t>
            </a:r>
          </a:p>
          <a:p>
            <a:pPr lvl="3">
              <a:buFont typeface="Arial" pitchFamily="34" charset="0"/>
              <a:buChar char="•"/>
            </a:pPr>
            <a:r>
              <a:rPr lang="en-IN" dirty="0" smtClean="0"/>
              <a:t>Communication Tools</a:t>
            </a:r>
          </a:p>
          <a:p>
            <a:pPr lvl="3">
              <a:buFont typeface="Arial" pitchFamily="34" charset="0"/>
              <a:buChar char="•"/>
            </a:pPr>
            <a:r>
              <a:rPr lang="en-IN" dirty="0" smtClean="0"/>
              <a:t>Security</a:t>
            </a:r>
          </a:p>
          <a:p>
            <a:r>
              <a:rPr lang="en-IN" dirty="0" smtClean="0"/>
              <a:t>SSO</a:t>
            </a:r>
          </a:p>
          <a:p>
            <a:pPr>
              <a:buNone/>
            </a:pPr>
            <a:endParaRPr lang="en-IN" dirty="0" smtClean="0"/>
          </a:p>
          <a:p>
            <a:pPr lvl="2">
              <a:buFont typeface="Arial" pitchFamily="34" charset="0"/>
              <a:buChar char="•"/>
            </a:pPr>
            <a:r>
              <a:rPr lang="en-IN" dirty="0" smtClean="0"/>
              <a:t>Easy management </a:t>
            </a:r>
          </a:p>
          <a:p>
            <a:pPr lvl="2">
              <a:buFont typeface="Arial" pitchFamily="34" charset="0"/>
              <a:buChar char="•"/>
            </a:pPr>
            <a:r>
              <a:rPr lang="en-IN" dirty="0" smtClean="0"/>
              <a:t>Security</a:t>
            </a:r>
          </a:p>
          <a:p>
            <a:pPr>
              <a:buNone/>
            </a:pPr>
            <a:endParaRPr lang="en-IN" dirty="0" smtClean="0"/>
          </a:p>
          <a:p>
            <a:pPr>
              <a:buNone/>
            </a:pPr>
            <a:r>
              <a:rPr lang="en-IN" dirty="0" smtClean="0"/>
              <a:t>              </a:t>
            </a:r>
          </a:p>
          <a:p>
            <a:pPr>
              <a:buNone/>
            </a:pPr>
            <a:endParaRPr lang="en-IN" dirty="0" smtClean="0"/>
          </a:p>
          <a:p>
            <a:pPr>
              <a:buNone/>
            </a:pPr>
            <a:endParaRPr lang="en-IN" dirty="0"/>
          </a:p>
        </p:txBody>
      </p:sp>
      <p:sp>
        <p:nvSpPr>
          <p:cNvPr id="2" name="Title 1">
            <a:extLst>
              <a:ext uri="{FF2B5EF4-FFF2-40B4-BE49-F238E27FC236}">
                <a16:creationId xmlns:a16="http://schemas.microsoft.com/office/drawing/2014/main" xmlns="" id="{AE6F7FB3-FD21-6F28-C70D-546B86A108AC}"/>
              </a:ext>
            </a:extLst>
          </p:cNvPr>
          <p:cNvSpPr>
            <a:spLocks noGrp="1"/>
          </p:cNvSpPr>
          <p:nvPr>
            <p:ph type="title"/>
          </p:nvPr>
        </p:nvSpPr>
        <p:spPr/>
        <p:txBody>
          <a:bodyPr>
            <a:normAutofit fontScale="90000"/>
          </a:bodyPr>
          <a:lstStyle/>
          <a:p>
            <a:r>
              <a:rPr lang="en-IN" dirty="0"/>
              <a:t>Features about the module</a:t>
            </a:r>
            <a:br>
              <a:rPr lang="en-IN" dirty="0"/>
            </a:br>
            <a:endParaRPr lang="en-IN" dirty="0"/>
          </a:p>
        </p:txBody>
      </p:sp>
    </p:spTree>
    <p:extLst>
      <p:ext uri="{BB962C8B-B14F-4D97-AF65-F5344CB8AC3E}">
        <p14:creationId xmlns:p14="http://schemas.microsoft.com/office/powerpoint/2010/main" xmlns="" val="331954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ECE84A5-A7AF-719F-6562-BEB3ED4F05ED}"/>
              </a:ext>
            </a:extLst>
          </p:cNvPr>
          <p:cNvSpPr>
            <a:spLocks noGrp="1"/>
          </p:cNvSpPr>
          <p:nvPr>
            <p:ph idx="1"/>
          </p:nvPr>
        </p:nvSpPr>
        <p:spPr/>
        <p:txBody>
          <a:bodyPr>
            <a:normAutofit/>
          </a:bodyPr>
          <a:lstStyle/>
          <a:p>
            <a:pPr algn="just"/>
            <a:r>
              <a:rPr lang="en-US" sz="1800" dirty="0" smtClean="0"/>
              <a:t>The current system can be extended to allow the users to create accounts and save products in to wish list.</a:t>
            </a:r>
          </a:p>
          <a:p>
            <a:pPr algn="just"/>
            <a:endParaRPr lang="en-US" sz="1800" dirty="0" smtClean="0"/>
          </a:p>
          <a:p>
            <a:pPr algn="just"/>
            <a:r>
              <a:rPr lang="en-US" sz="1800" dirty="0" smtClean="0"/>
              <a:t>The users could subscribe for price alerts which would enable them to receive messages when price for products fall below a particular level.</a:t>
            </a:r>
          </a:p>
          <a:p>
            <a:pPr algn="just"/>
            <a:endParaRPr lang="en-US" sz="1800" dirty="0" smtClean="0"/>
          </a:p>
          <a:p>
            <a:pPr algn="just"/>
            <a:r>
              <a:rPr lang="en-US" sz="1800" dirty="0" smtClean="0"/>
              <a:t>The current system is confined only to the shopping cart process. It can be extended to have an easy to use check out process.</a:t>
            </a:r>
          </a:p>
          <a:p>
            <a:pPr algn="just"/>
            <a:endParaRPr lang="en-US" sz="1800" dirty="0" smtClean="0"/>
          </a:p>
          <a:p>
            <a:pPr algn="just"/>
            <a:r>
              <a:rPr lang="en-US" sz="1800" dirty="0" smtClean="0"/>
              <a:t>Users can have multiple shipping and billing information saved. During checkout they can use the drag and drop feature to select shipping and billing formation</a:t>
            </a:r>
            <a:endParaRPr lang="en-IN" sz="1800" dirty="0" smtClean="0"/>
          </a:p>
          <a:p>
            <a:endParaRPr lang="en-IN" dirty="0"/>
          </a:p>
        </p:txBody>
      </p:sp>
      <p:sp>
        <p:nvSpPr>
          <p:cNvPr id="2" name="Title 1">
            <a:extLst>
              <a:ext uri="{FF2B5EF4-FFF2-40B4-BE49-F238E27FC236}">
                <a16:creationId xmlns="" xmlns:a16="http://schemas.microsoft.com/office/drawing/2014/main" id="{2750C742-AD31-E91C-AB78-8C3A798E83A4}"/>
              </a:ext>
            </a:extLst>
          </p:cNvPr>
          <p:cNvSpPr>
            <a:spLocks noGrp="1"/>
          </p:cNvSpPr>
          <p:nvPr>
            <p:ph type="title"/>
          </p:nvPr>
        </p:nvSpPr>
        <p:spPr/>
        <p:txBody>
          <a:bodyPr>
            <a:normAutofit fontScale="90000"/>
          </a:bodyPr>
          <a:lstStyle/>
          <a:p>
            <a:r>
              <a:rPr lang="en-IN" dirty="0"/>
              <a:t>Future enhancement</a:t>
            </a:r>
            <a:br>
              <a:rPr lang="en-IN" dirty="0"/>
            </a:br>
            <a:endParaRPr lang="en-IN" dirty="0"/>
          </a:p>
        </p:txBody>
      </p:sp>
    </p:spTree>
    <p:extLst>
      <p:ext uri="{BB962C8B-B14F-4D97-AF65-F5344CB8AC3E}">
        <p14:creationId xmlns="" xmlns:p14="http://schemas.microsoft.com/office/powerpoint/2010/main" val="1224853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BC0E473-BDE7-D755-4F5D-59811DFEEE43}"/>
              </a:ext>
            </a:extLst>
          </p:cNvPr>
          <p:cNvSpPr>
            <a:spLocks noGrp="1"/>
          </p:cNvSpPr>
          <p:nvPr>
            <p:ph idx="1"/>
          </p:nvPr>
        </p:nvSpPr>
        <p:spPr/>
        <p:txBody>
          <a:bodyPr/>
          <a:lstStyle/>
          <a:p>
            <a:r>
              <a:rPr lang="en-IN" dirty="0" err="1" smtClean="0"/>
              <a:t>Junit</a:t>
            </a:r>
            <a:r>
              <a:rPr lang="en-IN" dirty="0" smtClean="0"/>
              <a:t> Testing Tool</a:t>
            </a:r>
          </a:p>
          <a:p>
            <a:r>
              <a:rPr lang="en-IN" dirty="0" smtClean="0"/>
              <a:t>Maven</a:t>
            </a:r>
          </a:p>
          <a:p>
            <a:r>
              <a:rPr lang="en-IN" dirty="0" smtClean="0"/>
              <a:t>Github</a:t>
            </a:r>
          </a:p>
          <a:p>
            <a:r>
              <a:rPr lang="en-IN" dirty="0" smtClean="0"/>
              <a:t>Mysql Workbench</a:t>
            </a:r>
          </a:p>
          <a:p>
            <a:r>
              <a:rPr lang="en-IN" dirty="0" smtClean="0"/>
              <a:t>Tomcat</a:t>
            </a:r>
            <a:endParaRPr lang="en-IN" dirty="0"/>
          </a:p>
        </p:txBody>
      </p:sp>
      <p:sp>
        <p:nvSpPr>
          <p:cNvPr id="2" name="Title 1">
            <a:extLst>
              <a:ext uri="{FF2B5EF4-FFF2-40B4-BE49-F238E27FC236}">
                <a16:creationId xmlns="" xmlns:a16="http://schemas.microsoft.com/office/drawing/2014/main" id="{C826BF5E-2B8C-6357-6123-45662EF70168}"/>
              </a:ext>
            </a:extLst>
          </p:cNvPr>
          <p:cNvSpPr>
            <a:spLocks noGrp="1"/>
          </p:cNvSpPr>
          <p:nvPr>
            <p:ph type="title"/>
          </p:nvPr>
        </p:nvSpPr>
        <p:spPr/>
        <p:txBody>
          <a:bodyPr>
            <a:normAutofit/>
          </a:bodyPr>
          <a:lstStyle/>
          <a:p>
            <a:r>
              <a:rPr lang="en-IN" sz="4800" dirty="0" smtClean="0"/>
              <a:t>		</a:t>
            </a:r>
            <a:r>
              <a:rPr lang="en-IN" sz="4800" dirty="0" err="1" smtClean="0"/>
              <a:t>DevOps</a:t>
            </a:r>
            <a:r>
              <a:rPr lang="en-IN" sz="4800" dirty="0" smtClean="0"/>
              <a:t> tools approach</a:t>
            </a:r>
            <a:endParaRPr lang="en-IN" sz="4800" dirty="0"/>
          </a:p>
        </p:txBody>
      </p:sp>
      <p:pic>
        <p:nvPicPr>
          <p:cNvPr id="4" name="Picture 3" descr="WhatsApp Image 2022-08-08 at 1.41.51 PM.jpeg"/>
          <p:cNvPicPr>
            <a:picLocks noChangeAspect="1"/>
          </p:cNvPicPr>
          <p:nvPr/>
        </p:nvPicPr>
        <p:blipFill>
          <a:blip r:embed="rId2"/>
          <a:stretch>
            <a:fillRect/>
          </a:stretch>
        </p:blipFill>
        <p:spPr>
          <a:xfrm>
            <a:off x="4976446" y="1459521"/>
            <a:ext cx="6541478" cy="2989385"/>
          </a:xfrm>
          <a:prstGeom prst="rect">
            <a:avLst/>
          </a:prstGeom>
        </p:spPr>
      </p:pic>
    </p:spTree>
    <p:extLst>
      <p:ext uri="{BB962C8B-B14F-4D97-AF65-F5344CB8AC3E}">
        <p14:creationId xmlns="" xmlns:p14="http://schemas.microsoft.com/office/powerpoint/2010/main" val="407298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699B076-87B0-2283-A80A-D06F57C833D8}"/>
              </a:ext>
            </a:extLst>
          </p:cNvPr>
          <p:cNvSpPr>
            <a:spLocks noGrp="1"/>
          </p:cNvSpPr>
          <p:nvPr>
            <p:ph idx="1"/>
          </p:nvPr>
        </p:nvSpPr>
        <p:spPr>
          <a:xfrm>
            <a:off x="609600" y="1872762"/>
            <a:ext cx="10972800" cy="4134530"/>
          </a:xfrm>
        </p:spPr>
        <p:txBody>
          <a:bodyPr>
            <a:normAutofit/>
          </a:bodyPr>
          <a:lstStyle/>
          <a:p>
            <a:pPr algn="just"/>
            <a:r>
              <a:rPr lang="en-US" sz="2000" dirty="0" smtClean="0"/>
              <a:t>The ‘Online Shopping’ is designed to provide a web based application that would make searching, viewing and selection of a product easier. The search engine provides an easy and convenient way to search for products where a user can Search for a product interactively and the search engine would refine the products available based on the user’s input. The user can then view the complete specification of each product. They can also view the product reviews and also write their own reviews. Use of Ajax components would make the application interactive and prevents annoying post backs. Its drag and drop feature would make it easy to use.</a:t>
            </a:r>
            <a:endParaRPr lang="en-IN" sz="2000" dirty="0"/>
          </a:p>
        </p:txBody>
      </p:sp>
      <p:sp>
        <p:nvSpPr>
          <p:cNvPr id="2" name="Title 1">
            <a:extLst>
              <a:ext uri="{FF2B5EF4-FFF2-40B4-BE49-F238E27FC236}">
                <a16:creationId xmlns="" xmlns:a16="http://schemas.microsoft.com/office/drawing/2014/main" id="{D8E289E2-4FCA-9575-0327-C146A4BB9541}"/>
              </a:ext>
            </a:extLst>
          </p:cNvPr>
          <p:cNvSpPr>
            <a:spLocks noGrp="1"/>
          </p:cNvSpPr>
          <p:nvPr>
            <p:ph type="title"/>
          </p:nvPr>
        </p:nvSpPr>
        <p:spPr/>
        <p:txBody>
          <a:bodyPr/>
          <a:lstStyle/>
          <a:p>
            <a:r>
              <a:rPr lang="en-IN" dirty="0"/>
              <a:t>Conclusion</a:t>
            </a:r>
          </a:p>
        </p:txBody>
      </p:sp>
    </p:spTree>
    <p:extLst>
      <p:ext uri="{BB962C8B-B14F-4D97-AF65-F5344CB8AC3E}">
        <p14:creationId xmlns="" xmlns:p14="http://schemas.microsoft.com/office/powerpoint/2010/main" val="255143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90BA464-0A5E-4EA9-7029-5F2D847ACD9A}"/>
              </a:ext>
            </a:extLst>
          </p:cNvPr>
          <p:cNvSpPr>
            <a:spLocks noGrp="1"/>
          </p:cNvSpPr>
          <p:nvPr>
            <p:ph idx="1"/>
          </p:nvPr>
        </p:nvSpPr>
        <p:spPr/>
        <p:txBody>
          <a:bodyPr>
            <a:normAutofit fontScale="92500" lnSpcReduction="10000"/>
          </a:bodyPr>
          <a:lstStyle/>
          <a:p>
            <a:endParaRPr lang="en-IN" dirty="0" smtClean="0"/>
          </a:p>
          <a:p>
            <a:r>
              <a:rPr lang="en-IN" dirty="0" smtClean="0"/>
              <a:t>Admin Login</a:t>
            </a:r>
          </a:p>
          <a:p>
            <a:r>
              <a:rPr lang="en-IN" dirty="0" smtClean="0"/>
              <a:t>Add Products</a:t>
            </a:r>
          </a:p>
          <a:p>
            <a:r>
              <a:rPr lang="en-IN" dirty="0" smtClean="0"/>
              <a:t>Customer Registration</a:t>
            </a:r>
          </a:p>
          <a:p>
            <a:r>
              <a:rPr lang="en-IN" dirty="0" smtClean="0"/>
              <a:t>Customer Login</a:t>
            </a:r>
          </a:p>
          <a:p>
            <a:r>
              <a:rPr lang="en-IN" dirty="0" smtClean="0"/>
              <a:t>SSO(Single Sign On)</a:t>
            </a:r>
          </a:p>
          <a:p>
            <a:r>
              <a:rPr lang="en-IN" dirty="0" smtClean="0"/>
              <a:t>View Products</a:t>
            </a:r>
          </a:p>
          <a:p>
            <a:r>
              <a:rPr lang="en-IN" dirty="0" smtClean="0"/>
              <a:t>Add Cart</a:t>
            </a:r>
          </a:p>
          <a:p>
            <a:r>
              <a:rPr lang="en-IN" dirty="0" smtClean="0"/>
              <a:t>Payment Options</a:t>
            </a:r>
          </a:p>
          <a:p>
            <a:r>
              <a:rPr lang="en-IN" dirty="0" smtClean="0"/>
              <a:t>Chatbot</a:t>
            </a:r>
          </a:p>
          <a:p>
            <a:r>
              <a:rPr lang="en-IN" dirty="0" smtClean="0"/>
              <a:t>SMS</a:t>
            </a:r>
          </a:p>
          <a:p>
            <a:pPr>
              <a:buNone/>
            </a:pPr>
            <a:endParaRPr lang="en-IN" dirty="0" smtClean="0"/>
          </a:p>
        </p:txBody>
      </p:sp>
      <p:sp>
        <p:nvSpPr>
          <p:cNvPr id="2" name="Title 1">
            <a:extLst>
              <a:ext uri="{FF2B5EF4-FFF2-40B4-BE49-F238E27FC236}">
                <a16:creationId xmlns:a16="http://schemas.microsoft.com/office/drawing/2014/main" xmlns="" id="{C7CF8B85-7783-1D9E-7916-BE74BAF4D9CD}"/>
              </a:ext>
            </a:extLst>
          </p:cNvPr>
          <p:cNvSpPr>
            <a:spLocks noGrp="1"/>
          </p:cNvSpPr>
          <p:nvPr>
            <p:ph type="title"/>
          </p:nvPr>
        </p:nvSpPr>
        <p:spPr/>
        <p:txBody>
          <a:bodyPr>
            <a:normAutofit/>
          </a:bodyPr>
          <a:lstStyle/>
          <a:p>
            <a:pPr algn="ctr"/>
            <a:r>
              <a:rPr lang="en-IN" sz="3200" dirty="0" smtClean="0"/>
              <a:t>Project Modules</a:t>
            </a:r>
            <a:endParaRPr lang="en-IN" sz="3200" dirty="0"/>
          </a:p>
        </p:txBody>
      </p:sp>
    </p:spTree>
    <p:extLst>
      <p:ext uri="{BB962C8B-B14F-4D97-AF65-F5344CB8AC3E}">
        <p14:creationId xmlns:p14="http://schemas.microsoft.com/office/powerpoint/2010/main" xmlns="" val="3476645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7C31DC-FFB0-8C6E-BD8A-2BD7A337E866}"/>
              </a:ext>
            </a:extLst>
          </p:cNvPr>
          <p:cNvSpPr>
            <a:spLocks noGrp="1"/>
          </p:cNvSpPr>
          <p:nvPr>
            <p:ph idx="1"/>
          </p:nvPr>
        </p:nvSpPr>
        <p:spPr>
          <a:xfrm>
            <a:off x="929640" y="1538242"/>
            <a:ext cx="10515600" cy="4836432"/>
          </a:xfrm>
        </p:spPr>
        <p:txBody>
          <a:bodyPr>
            <a:normAutofit fontScale="62500" lnSpcReduction="20000"/>
          </a:bodyPr>
          <a:lstStyle/>
          <a:p>
            <a:pPr>
              <a:buNone/>
            </a:pPr>
            <a:r>
              <a:rPr lang="en-IN" sz="3800" dirty="0"/>
              <a:t>Goal of </a:t>
            </a:r>
            <a:r>
              <a:rPr lang="en-IN" sz="3800" dirty="0" smtClean="0"/>
              <a:t> Project :</a:t>
            </a:r>
          </a:p>
          <a:p>
            <a:r>
              <a:rPr lang="en-US" sz="2200" dirty="0" smtClean="0"/>
              <a:t>Save time and travel expense to buy your daily needs.</a:t>
            </a:r>
          </a:p>
          <a:p>
            <a:r>
              <a:rPr lang="en-US" sz="2200" dirty="0" smtClean="0"/>
              <a:t> One-click and handy shopping.</a:t>
            </a:r>
          </a:p>
          <a:p>
            <a:r>
              <a:rPr lang="en-US" sz="2200" dirty="0" smtClean="0"/>
              <a:t> Provide facility to online payment</a:t>
            </a:r>
          </a:p>
          <a:p>
            <a:r>
              <a:rPr lang="en-US" sz="2200" dirty="0" smtClean="0"/>
              <a:t>Provide an online platform for every customer.</a:t>
            </a:r>
          </a:p>
          <a:p>
            <a:pPr>
              <a:buNone/>
            </a:pPr>
            <a:endParaRPr lang="en-IN" dirty="0"/>
          </a:p>
          <a:p>
            <a:pPr>
              <a:buNone/>
            </a:pPr>
            <a:r>
              <a:rPr lang="en-IN" dirty="0" smtClean="0"/>
              <a:t>List of  My Module and Sub Module:</a:t>
            </a:r>
          </a:p>
          <a:p>
            <a:r>
              <a:rPr lang="en-IN" dirty="0" smtClean="0"/>
              <a:t>Customer Login</a:t>
            </a:r>
          </a:p>
          <a:p>
            <a:pPr lvl="2"/>
            <a:r>
              <a:rPr lang="en-IN" dirty="0" smtClean="0"/>
              <a:t>MYSQL  connection with CURD operation</a:t>
            </a:r>
          </a:p>
          <a:p>
            <a:endParaRPr lang="en-IN" dirty="0" smtClean="0"/>
          </a:p>
          <a:p>
            <a:r>
              <a:rPr lang="en-IN" dirty="0" smtClean="0"/>
              <a:t> SSO  </a:t>
            </a:r>
          </a:p>
          <a:p>
            <a:pPr lvl="1">
              <a:buNone/>
            </a:pPr>
            <a:endParaRPr lang="en-IN" dirty="0" smtClean="0"/>
          </a:p>
          <a:p>
            <a:pPr lvl="1"/>
            <a:r>
              <a:rPr lang="en-IN" dirty="0" smtClean="0"/>
              <a:t> Google connection with </a:t>
            </a:r>
            <a:r>
              <a:rPr lang="en-IN" dirty="0" err="1" smtClean="0"/>
              <a:t>OAuth</a:t>
            </a:r>
            <a:r>
              <a:rPr lang="en-IN" dirty="0" smtClean="0"/>
              <a:t>  Approach</a:t>
            </a:r>
          </a:p>
          <a:p>
            <a:pPr lvl="1"/>
            <a:endParaRPr lang="en-IN" dirty="0" smtClean="0"/>
          </a:p>
          <a:p>
            <a:pPr marL="365760" lvl="2" indent="-256032">
              <a:spcBef>
                <a:spcPts val="400"/>
              </a:spcBef>
              <a:buClr>
                <a:schemeClr val="accent1"/>
              </a:buClr>
              <a:buSzPct val="68000"/>
              <a:buFont typeface="Wingdings 3"/>
              <a:buChar char=""/>
            </a:pPr>
            <a:r>
              <a:rPr lang="en-IN" sz="2700" dirty="0" smtClean="0"/>
              <a:t>View Product</a:t>
            </a:r>
          </a:p>
          <a:p>
            <a:pPr lvl="2">
              <a:buNone/>
            </a:pPr>
            <a:endParaRPr lang="en-IN" sz="2400" dirty="0" smtClean="0"/>
          </a:p>
          <a:p>
            <a:pPr lvl="2"/>
            <a:r>
              <a:rPr lang="en-IN" sz="2200" dirty="0" smtClean="0"/>
              <a:t>MYSQL  connection with CURD operation</a:t>
            </a:r>
          </a:p>
          <a:p>
            <a:pPr lvl="2">
              <a:buNone/>
            </a:pPr>
            <a:endParaRPr lang="en-IN" sz="2800" dirty="0" smtClean="0"/>
          </a:p>
          <a:p>
            <a:pPr>
              <a:buNone/>
            </a:pPr>
            <a:r>
              <a:rPr lang="en-IN" dirty="0" smtClean="0"/>
              <a:t>     </a:t>
            </a:r>
          </a:p>
          <a:p>
            <a:endParaRPr lang="en-IN" dirty="0" smtClean="0"/>
          </a:p>
          <a:p>
            <a:pPr marL="514350" indent="-514350"/>
            <a:endParaRPr lang="en-IN" dirty="0" smtClean="0"/>
          </a:p>
          <a:p>
            <a:pPr>
              <a:buNone/>
            </a:pPr>
            <a:endParaRPr lang="en-IN" dirty="0"/>
          </a:p>
        </p:txBody>
      </p:sp>
      <p:sp>
        <p:nvSpPr>
          <p:cNvPr id="2" name="Title 1">
            <a:extLst>
              <a:ext uri="{FF2B5EF4-FFF2-40B4-BE49-F238E27FC236}">
                <a16:creationId xmlns:a16="http://schemas.microsoft.com/office/drawing/2014/main" xmlns="" id="{D182187C-0247-A156-3DF1-35A104BED8BE}"/>
              </a:ext>
            </a:extLst>
          </p:cNvPr>
          <p:cNvSpPr>
            <a:spLocks noGrp="1"/>
          </p:cNvSpPr>
          <p:nvPr>
            <p:ph type="title"/>
          </p:nvPr>
        </p:nvSpPr>
        <p:spPr/>
        <p:txBody>
          <a:bodyPr/>
          <a:lstStyle/>
          <a:p>
            <a:pPr algn="ctr"/>
            <a:r>
              <a:rPr lang="en-IN" dirty="0" smtClean="0"/>
              <a:t>           </a:t>
            </a:r>
            <a:r>
              <a:rPr lang="en-IN" sz="3600" dirty="0" smtClean="0"/>
              <a:t>MODULES DESCRIPTION</a:t>
            </a:r>
            <a:endParaRPr lang="en-IN" sz="3600" dirty="0"/>
          </a:p>
        </p:txBody>
      </p:sp>
    </p:spTree>
    <p:extLst>
      <p:ext uri="{BB962C8B-B14F-4D97-AF65-F5344CB8AC3E}">
        <p14:creationId xmlns:p14="http://schemas.microsoft.com/office/powerpoint/2010/main" xmlns="" val="2998555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426B18C-A991-A902-31E1-441167E3BEF4}"/>
              </a:ext>
            </a:extLst>
          </p:cNvPr>
          <p:cNvSpPr>
            <a:spLocks noGrp="1"/>
          </p:cNvSpPr>
          <p:nvPr>
            <p:ph idx="1"/>
          </p:nvPr>
        </p:nvSpPr>
        <p:spPr/>
        <p:txBody>
          <a:bodyPr/>
          <a:lstStyle/>
          <a:p>
            <a:pPr>
              <a:buNone/>
            </a:pPr>
            <a:r>
              <a:rPr lang="en-IN" dirty="0" smtClean="0"/>
              <a:t>Definition:</a:t>
            </a:r>
          </a:p>
          <a:p>
            <a:pPr>
              <a:buNone/>
            </a:pPr>
            <a:r>
              <a:rPr lang="en-US" dirty="0" smtClean="0"/>
              <a:t>  		 </a:t>
            </a:r>
            <a:r>
              <a:rPr lang="en-US" sz="1600" dirty="0" smtClean="0"/>
              <a:t>A customer login form is used by visitors to log in to their customer account page with  security</a:t>
            </a:r>
          </a:p>
          <a:p>
            <a:pPr>
              <a:buNone/>
            </a:pPr>
            <a:r>
              <a:rPr lang="en-US" sz="1600" dirty="0" smtClean="0"/>
              <a:t>purpose.</a:t>
            </a:r>
          </a:p>
          <a:p>
            <a:pPr>
              <a:buNone/>
            </a:pPr>
            <a:endParaRPr lang="en-IN" sz="1600" dirty="0"/>
          </a:p>
          <a:p>
            <a:pPr>
              <a:buNone/>
            </a:pPr>
            <a:r>
              <a:rPr lang="en-IN" dirty="0" smtClean="0"/>
              <a:t>MYSQL  connection with CURD operation:</a:t>
            </a:r>
          </a:p>
          <a:p>
            <a:pPr>
              <a:buNone/>
            </a:pPr>
            <a:r>
              <a:rPr lang="en-IN" dirty="0" smtClean="0"/>
              <a:t>   	</a:t>
            </a:r>
            <a:r>
              <a:rPr lang="en-IN" sz="1600" dirty="0" smtClean="0"/>
              <a:t>Using an entity annotation ,getter and setter methods to approaching the  CRUD  Operations</a:t>
            </a:r>
          </a:p>
          <a:p>
            <a:pPr>
              <a:buNone/>
            </a:pPr>
            <a:endParaRPr lang="en-IN" dirty="0"/>
          </a:p>
          <a:p>
            <a:pPr>
              <a:buNone/>
            </a:pPr>
            <a:endParaRPr lang="en-IN" dirty="0"/>
          </a:p>
          <a:p>
            <a:endParaRPr lang="en-IN" dirty="0"/>
          </a:p>
        </p:txBody>
      </p:sp>
      <p:sp>
        <p:nvSpPr>
          <p:cNvPr id="2" name="Title 1">
            <a:extLst>
              <a:ext uri="{FF2B5EF4-FFF2-40B4-BE49-F238E27FC236}">
                <a16:creationId xmlns:a16="http://schemas.microsoft.com/office/drawing/2014/main" xmlns="" id="{AC5D838D-5BEA-456B-7D15-49B5472D0130}"/>
              </a:ext>
            </a:extLst>
          </p:cNvPr>
          <p:cNvSpPr>
            <a:spLocks noGrp="1"/>
          </p:cNvSpPr>
          <p:nvPr>
            <p:ph type="title"/>
          </p:nvPr>
        </p:nvSpPr>
        <p:spPr/>
        <p:txBody>
          <a:bodyPr/>
          <a:lstStyle/>
          <a:p>
            <a:r>
              <a:rPr lang="en-IN" dirty="0" smtClean="0"/>
              <a:t>Customer Login</a:t>
            </a:r>
            <a:endParaRPr lang="en-IN" dirty="0"/>
          </a:p>
        </p:txBody>
      </p:sp>
    </p:spTree>
    <p:extLst>
      <p:ext uri="{BB962C8B-B14F-4D97-AF65-F5344CB8AC3E}">
        <p14:creationId xmlns:p14="http://schemas.microsoft.com/office/powerpoint/2010/main" xmlns="" val="4108218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D7E0DD3-5EC7-C6DC-4FD3-805F1C3259EB}"/>
              </a:ext>
            </a:extLst>
          </p:cNvPr>
          <p:cNvSpPr>
            <a:spLocks noGrp="1"/>
          </p:cNvSpPr>
          <p:nvPr>
            <p:ph idx="1"/>
          </p:nvPr>
        </p:nvSpPr>
        <p:spPr/>
        <p:txBody>
          <a:bodyPr>
            <a:normAutofit/>
          </a:bodyPr>
          <a:lstStyle/>
          <a:p>
            <a:pPr>
              <a:buNone/>
            </a:pPr>
            <a:r>
              <a:rPr lang="en-IN" dirty="0" smtClean="0"/>
              <a:t>Definition:</a:t>
            </a:r>
          </a:p>
          <a:p>
            <a:pPr algn="just">
              <a:buNone/>
            </a:pPr>
            <a:r>
              <a:rPr lang="en-US" dirty="0" smtClean="0"/>
              <a:t>    	</a:t>
            </a:r>
            <a:r>
              <a:rPr lang="en-US" sz="1600" dirty="0" smtClean="0"/>
              <a:t>Single sign-on (SSO) is an authentication method that enables users to securely authenticate with</a:t>
            </a:r>
          </a:p>
          <a:p>
            <a:pPr algn="just">
              <a:buNone/>
            </a:pPr>
            <a:r>
              <a:rPr lang="en-US" sz="1600" dirty="0" smtClean="0"/>
              <a:t>multiple applications and websites by using just one set of credentials.</a:t>
            </a:r>
            <a:endParaRPr lang="en-IN" sz="1600" dirty="0" smtClean="0"/>
          </a:p>
          <a:p>
            <a:pPr algn="just">
              <a:buNone/>
            </a:pPr>
            <a:endParaRPr lang="en-IN" sz="2400" dirty="0" smtClean="0"/>
          </a:p>
          <a:p>
            <a:pPr algn="just">
              <a:buNone/>
            </a:pPr>
            <a:r>
              <a:rPr lang="en-IN" sz="2400" dirty="0" smtClean="0"/>
              <a:t>Google connection with OAuth  Approach</a:t>
            </a:r>
          </a:p>
          <a:p>
            <a:pPr>
              <a:buNone/>
            </a:pPr>
            <a:r>
              <a:rPr lang="en-US" dirty="0" smtClean="0"/>
              <a:t>   	</a:t>
            </a:r>
            <a:r>
              <a:rPr lang="en-US" sz="1600" dirty="0" err="1" smtClean="0"/>
              <a:t>OAuth</a:t>
            </a:r>
            <a:r>
              <a:rPr lang="en-US" sz="1600" dirty="0" smtClean="0"/>
              <a:t>  allows users to share specific data with an application while keeping their usernames, passwords, and other information private. </a:t>
            </a:r>
            <a:endParaRPr lang="en-IN" sz="1600" dirty="0" smtClean="0"/>
          </a:p>
          <a:p>
            <a:pPr>
              <a:buNone/>
            </a:pPr>
            <a:endParaRPr lang="en-IN" dirty="0"/>
          </a:p>
        </p:txBody>
      </p:sp>
      <p:sp>
        <p:nvSpPr>
          <p:cNvPr id="2" name="Title 1">
            <a:extLst>
              <a:ext uri="{FF2B5EF4-FFF2-40B4-BE49-F238E27FC236}">
                <a16:creationId xmlns:a16="http://schemas.microsoft.com/office/drawing/2014/main" xmlns="" id="{7EACFA88-DD62-1DFC-787B-75EB2F475FA4}"/>
              </a:ext>
            </a:extLst>
          </p:cNvPr>
          <p:cNvSpPr>
            <a:spLocks noGrp="1"/>
          </p:cNvSpPr>
          <p:nvPr>
            <p:ph type="title"/>
          </p:nvPr>
        </p:nvSpPr>
        <p:spPr/>
        <p:txBody>
          <a:bodyPr/>
          <a:lstStyle/>
          <a:p>
            <a:r>
              <a:rPr lang="en-IN" dirty="0" smtClean="0"/>
              <a:t>SSO(SINGLE SIGN ON)</a:t>
            </a:r>
            <a:endParaRPr lang="en-IN" dirty="0"/>
          </a:p>
        </p:txBody>
      </p:sp>
    </p:spTree>
    <p:extLst>
      <p:ext uri="{BB962C8B-B14F-4D97-AF65-F5344CB8AC3E}">
        <p14:creationId xmlns:p14="http://schemas.microsoft.com/office/powerpoint/2010/main" xmlns="" val="1861084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D7E0DD3-5EC7-C6DC-4FD3-805F1C3259EB}"/>
              </a:ext>
            </a:extLst>
          </p:cNvPr>
          <p:cNvSpPr>
            <a:spLocks noGrp="1"/>
          </p:cNvSpPr>
          <p:nvPr>
            <p:ph idx="1"/>
          </p:nvPr>
        </p:nvSpPr>
        <p:spPr/>
        <p:txBody>
          <a:bodyPr>
            <a:normAutofit/>
          </a:bodyPr>
          <a:lstStyle/>
          <a:p>
            <a:pPr>
              <a:buNone/>
            </a:pPr>
            <a:r>
              <a:rPr lang="en-IN" dirty="0" smtClean="0"/>
              <a:t>Definition:</a:t>
            </a:r>
          </a:p>
          <a:p>
            <a:pPr>
              <a:buNone/>
            </a:pPr>
            <a:r>
              <a:rPr lang="en-US" dirty="0" smtClean="0"/>
              <a:t>    </a:t>
            </a:r>
            <a:r>
              <a:rPr lang="en-US" sz="1600" dirty="0" smtClean="0"/>
              <a:t>These views are for looking at individual products in the data product detail page. </a:t>
            </a:r>
          </a:p>
          <a:p>
            <a:pPr>
              <a:buNone/>
            </a:pPr>
            <a:endParaRPr lang="en-IN" sz="1600" dirty="0" smtClean="0"/>
          </a:p>
          <a:p>
            <a:pPr>
              <a:buNone/>
            </a:pPr>
            <a:r>
              <a:rPr lang="en-IN" sz="2400" dirty="0" smtClean="0"/>
              <a:t>MYSQL  connection with CURD operation:</a:t>
            </a:r>
          </a:p>
          <a:p>
            <a:pPr lvl="2">
              <a:buNone/>
            </a:pPr>
            <a:r>
              <a:rPr lang="en-IN" sz="2400" dirty="0" smtClean="0"/>
              <a:t>     </a:t>
            </a:r>
            <a:r>
              <a:rPr lang="en-IN" sz="1600" dirty="0" smtClean="0"/>
              <a:t>Using an entity annotation, getter and setter methods to approaching the    CRUD  Operations</a:t>
            </a:r>
          </a:p>
          <a:p>
            <a:pPr>
              <a:buNone/>
            </a:pPr>
            <a:endParaRPr lang="en-IN" dirty="0"/>
          </a:p>
          <a:p>
            <a:endParaRPr lang="en-IN" dirty="0"/>
          </a:p>
        </p:txBody>
      </p:sp>
      <p:sp>
        <p:nvSpPr>
          <p:cNvPr id="2" name="Title 1">
            <a:extLst>
              <a:ext uri="{FF2B5EF4-FFF2-40B4-BE49-F238E27FC236}">
                <a16:creationId xmlns:a16="http://schemas.microsoft.com/office/drawing/2014/main" xmlns="" id="{7EACFA88-DD62-1DFC-787B-75EB2F475FA4}"/>
              </a:ext>
            </a:extLst>
          </p:cNvPr>
          <p:cNvSpPr>
            <a:spLocks noGrp="1"/>
          </p:cNvSpPr>
          <p:nvPr>
            <p:ph type="title"/>
          </p:nvPr>
        </p:nvSpPr>
        <p:spPr/>
        <p:txBody>
          <a:bodyPr/>
          <a:lstStyle/>
          <a:p>
            <a:r>
              <a:rPr lang="en-IN" dirty="0" smtClean="0"/>
              <a:t>View Product</a:t>
            </a:r>
            <a:endParaRPr lang="en-IN" dirty="0"/>
          </a:p>
        </p:txBody>
      </p:sp>
    </p:spTree>
    <p:extLst>
      <p:ext uri="{BB962C8B-B14F-4D97-AF65-F5344CB8AC3E}">
        <p14:creationId xmlns:p14="http://schemas.microsoft.com/office/powerpoint/2010/main" xmlns="" val="3356532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29B50-AA89-37EA-48AD-12F4FBA96B23}"/>
              </a:ext>
            </a:extLst>
          </p:cNvPr>
          <p:cNvSpPr>
            <a:spLocks noGrp="1"/>
          </p:cNvSpPr>
          <p:nvPr>
            <p:ph type="title"/>
          </p:nvPr>
        </p:nvSpPr>
        <p:spPr/>
        <p:txBody>
          <a:bodyPr/>
          <a:lstStyle/>
          <a:p>
            <a:r>
              <a:rPr lang="en-IN" dirty="0"/>
              <a:t>Project overview</a:t>
            </a:r>
          </a:p>
        </p:txBody>
      </p:sp>
      <p:pic>
        <p:nvPicPr>
          <p:cNvPr id="24" name="Picture 23" descr="Flow-chart-diagram-Online-e-commerce-shopping-web-app.png"/>
          <p:cNvPicPr>
            <a:picLocks noChangeAspect="1"/>
          </p:cNvPicPr>
          <p:nvPr/>
        </p:nvPicPr>
        <p:blipFill>
          <a:blip r:embed="rId2"/>
          <a:stretch>
            <a:fillRect/>
          </a:stretch>
        </p:blipFill>
        <p:spPr>
          <a:xfrm>
            <a:off x="5917474" y="1227908"/>
            <a:ext cx="5290457" cy="5381897"/>
          </a:xfrm>
          <a:prstGeom prst="rect">
            <a:avLst/>
          </a:prstGeom>
        </p:spPr>
      </p:pic>
    </p:spTree>
    <p:extLst>
      <p:ext uri="{BB962C8B-B14F-4D97-AF65-F5344CB8AC3E}">
        <p14:creationId xmlns:p14="http://schemas.microsoft.com/office/powerpoint/2010/main" xmlns="" val="2991206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33F9866E-9908-0B1D-B8E9-D24DEC0E7911}"/>
              </a:ext>
            </a:extLst>
          </p:cNvPr>
          <p:cNvSpPr>
            <a:spLocks noGrp="1"/>
          </p:cNvSpPr>
          <p:nvPr>
            <p:ph type="title"/>
          </p:nvPr>
        </p:nvSpPr>
        <p:spPr/>
        <p:txBody>
          <a:bodyPr>
            <a:normAutofit fontScale="90000"/>
          </a:bodyPr>
          <a:lstStyle/>
          <a:p>
            <a:r>
              <a:rPr lang="en-IN" dirty="0"/>
              <a:t>Tech </a:t>
            </a:r>
            <a:r>
              <a:rPr lang="en-IN" dirty="0" smtClean="0"/>
              <a:t>architecture </a:t>
            </a:r>
            <a:r>
              <a:rPr lang="en-IN" dirty="0"/>
              <a:t/>
            </a:r>
            <a:br>
              <a:rPr lang="en-IN" dirty="0"/>
            </a:br>
            <a:r>
              <a:rPr lang="en-IN" dirty="0"/>
              <a:t/>
            </a:r>
            <a:br>
              <a:rPr lang="en-IN" dirty="0"/>
            </a:br>
            <a:endParaRPr lang="en-IN" dirty="0"/>
          </a:p>
        </p:txBody>
      </p:sp>
      <p:sp>
        <p:nvSpPr>
          <p:cNvPr id="5" name="Rounded Rectangle 4"/>
          <p:cNvSpPr/>
          <p:nvPr/>
        </p:nvSpPr>
        <p:spPr>
          <a:xfrm>
            <a:off x="3200400" y="3810000"/>
            <a:ext cx="1143000" cy="381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Front End</a:t>
            </a:r>
            <a:endParaRPr lang="en-US" sz="1400" dirty="0"/>
          </a:p>
        </p:txBody>
      </p:sp>
      <p:sp>
        <p:nvSpPr>
          <p:cNvPr id="6" name="Rounded Rectangle 5"/>
          <p:cNvSpPr/>
          <p:nvPr/>
        </p:nvSpPr>
        <p:spPr>
          <a:xfrm>
            <a:off x="5181600" y="3810000"/>
            <a:ext cx="1143000" cy="381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Back End</a:t>
            </a:r>
            <a:endParaRPr lang="en-US" sz="1400" dirty="0"/>
          </a:p>
        </p:txBody>
      </p:sp>
      <p:cxnSp>
        <p:nvCxnSpPr>
          <p:cNvPr id="7" name="Straight Arrow Connector 6"/>
          <p:cNvCxnSpPr>
            <a:stCxn id="5" idx="3"/>
            <a:endCxn id="6" idx="1"/>
          </p:cNvCxnSpPr>
          <p:nvPr/>
        </p:nvCxnSpPr>
        <p:spPr>
          <a:xfrm>
            <a:off x="4343400" y="4000500"/>
            <a:ext cx="838200" cy="1588"/>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9" name="Rounded Rectangle 8"/>
          <p:cNvSpPr/>
          <p:nvPr/>
        </p:nvSpPr>
        <p:spPr>
          <a:xfrm>
            <a:off x="1219200" y="3810000"/>
            <a:ext cx="1295400" cy="381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Browser</a:t>
            </a:r>
            <a:endParaRPr lang="en-US" sz="1400" dirty="0"/>
          </a:p>
        </p:txBody>
      </p:sp>
      <p:cxnSp>
        <p:nvCxnSpPr>
          <p:cNvPr id="10" name="Straight Arrow Connector 9"/>
          <p:cNvCxnSpPr>
            <a:stCxn id="9" idx="3"/>
            <a:endCxn id="5" idx="1"/>
          </p:cNvCxnSpPr>
          <p:nvPr/>
        </p:nvCxnSpPr>
        <p:spPr>
          <a:xfrm>
            <a:off x="2514600" y="4000500"/>
            <a:ext cx="685800" cy="1588"/>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11" name="Rounded Rectangle 10"/>
          <p:cNvSpPr/>
          <p:nvPr/>
        </p:nvSpPr>
        <p:spPr>
          <a:xfrm>
            <a:off x="1408611" y="1902823"/>
            <a:ext cx="1295400" cy="838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Html</a:t>
            </a:r>
          </a:p>
          <a:p>
            <a:pPr algn="ctr"/>
            <a:r>
              <a:rPr lang="en-US" sz="1400" dirty="0" smtClean="0"/>
              <a:t>CSS</a:t>
            </a:r>
          </a:p>
          <a:p>
            <a:pPr algn="ctr"/>
            <a:r>
              <a:rPr lang="en-US" sz="1400" dirty="0" smtClean="0"/>
              <a:t>JavaScript</a:t>
            </a:r>
            <a:endParaRPr lang="en-US" sz="1400" dirty="0"/>
          </a:p>
        </p:txBody>
      </p:sp>
      <p:sp>
        <p:nvSpPr>
          <p:cNvPr id="12" name="Rounded Rectangle 11"/>
          <p:cNvSpPr/>
          <p:nvPr/>
        </p:nvSpPr>
        <p:spPr>
          <a:xfrm>
            <a:off x="3429000" y="2209800"/>
            <a:ext cx="17526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Testing approach e2e</a:t>
            </a:r>
            <a:endParaRPr lang="en-US" sz="1400" dirty="0"/>
          </a:p>
        </p:txBody>
      </p:sp>
      <p:cxnSp>
        <p:nvCxnSpPr>
          <p:cNvPr id="13" name="Straight Arrow Connector 12"/>
          <p:cNvCxnSpPr/>
          <p:nvPr/>
        </p:nvCxnSpPr>
        <p:spPr>
          <a:xfrm rot="5400000">
            <a:off x="3466306" y="3163094"/>
            <a:ext cx="1068388" cy="76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p:nvPr/>
        </p:nvCxnSpPr>
        <p:spPr>
          <a:xfrm rot="16200000" flipH="1">
            <a:off x="4572000" y="2819400"/>
            <a:ext cx="990600" cy="838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6" name="Rounded Rectangle 15"/>
          <p:cNvSpPr/>
          <p:nvPr/>
        </p:nvSpPr>
        <p:spPr>
          <a:xfrm>
            <a:off x="7391400" y="3200400"/>
            <a:ext cx="1295400" cy="304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Spring Boot</a:t>
            </a:r>
            <a:endParaRPr lang="en-US" sz="1400" dirty="0"/>
          </a:p>
        </p:txBody>
      </p:sp>
      <p:sp>
        <p:nvSpPr>
          <p:cNvPr id="17" name="Rounded Rectangle 16"/>
          <p:cNvSpPr/>
          <p:nvPr/>
        </p:nvSpPr>
        <p:spPr>
          <a:xfrm>
            <a:off x="7391400" y="4267200"/>
            <a:ext cx="1219200" cy="304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t>Hibernate</a:t>
            </a:r>
            <a:endParaRPr lang="en-US" sz="1400" dirty="0"/>
          </a:p>
        </p:txBody>
      </p:sp>
      <p:cxnSp>
        <p:nvCxnSpPr>
          <p:cNvPr id="18" name="Straight Arrow Connector 17"/>
          <p:cNvCxnSpPr>
            <a:endCxn id="16" idx="1"/>
          </p:cNvCxnSpPr>
          <p:nvPr/>
        </p:nvCxnSpPr>
        <p:spPr>
          <a:xfrm flipV="1">
            <a:off x="6400800" y="3352800"/>
            <a:ext cx="990600" cy="60960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a:endCxn id="17" idx="1"/>
          </p:cNvCxnSpPr>
          <p:nvPr/>
        </p:nvCxnSpPr>
        <p:spPr>
          <a:xfrm>
            <a:off x="6400800" y="4038600"/>
            <a:ext cx="990600" cy="38100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0" name="Rounded Rectangle 19"/>
          <p:cNvSpPr/>
          <p:nvPr/>
        </p:nvSpPr>
        <p:spPr>
          <a:xfrm>
            <a:off x="5105400" y="5029200"/>
            <a:ext cx="16002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err="1" smtClean="0"/>
              <a:t>Mysql</a:t>
            </a:r>
            <a:r>
              <a:rPr lang="en-US" sz="1400" dirty="0" smtClean="0"/>
              <a:t> Workbench</a:t>
            </a:r>
            <a:endParaRPr lang="en-US" sz="1400" dirty="0"/>
          </a:p>
        </p:txBody>
      </p:sp>
      <p:cxnSp>
        <p:nvCxnSpPr>
          <p:cNvPr id="21" name="Straight Arrow Connector 20"/>
          <p:cNvCxnSpPr>
            <a:endCxn id="20" idx="0"/>
          </p:cNvCxnSpPr>
          <p:nvPr/>
        </p:nvCxnSpPr>
        <p:spPr>
          <a:xfrm rot="16200000" flipH="1">
            <a:off x="5353050" y="4476750"/>
            <a:ext cx="762000" cy="3429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2" name="Straight Arrow Connector 21"/>
          <p:cNvCxnSpPr/>
          <p:nvPr/>
        </p:nvCxnSpPr>
        <p:spPr>
          <a:xfrm rot="16200000" flipH="1">
            <a:off x="2476500" y="2933700"/>
            <a:ext cx="838200" cy="76200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3" name="Rounded Rectangle 22"/>
          <p:cNvSpPr/>
          <p:nvPr/>
        </p:nvSpPr>
        <p:spPr>
          <a:xfrm>
            <a:off x="6096000" y="1524000"/>
            <a:ext cx="2743200" cy="99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buFont typeface="Arial" pitchFamily="34" charset="0"/>
              <a:buChar char="•"/>
            </a:pPr>
            <a:r>
              <a:rPr lang="en-US" sz="1200" dirty="0" smtClean="0"/>
              <a:t>Embedded </a:t>
            </a:r>
            <a:r>
              <a:rPr lang="en-US" sz="1200" dirty="0" err="1" smtClean="0"/>
              <a:t>Servlet</a:t>
            </a:r>
            <a:r>
              <a:rPr lang="en-US" sz="1200" dirty="0" smtClean="0"/>
              <a:t> – Tomcat</a:t>
            </a:r>
          </a:p>
          <a:p>
            <a:pPr algn="ctr">
              <a:buFont typeface="Arial" pitchFamily="34" charset="0"/>
              <a:buChar char="•"/>
            </a:pPr>
            <a:r>
              <a:rPr lang="en-US" sz="1200" dirty="0" smtClean="0"/>
              <a:t>Login – </a:t>
            </a:r>
            <a:r>
              <a:rPr lang="en-US" sz="1200" dirty="0" err="1" smtClean="0"/>
              <a:t>logback</a:t>
            </a:r>
            <a:endParaRPr lang="en-US" sz="1200" dirty="0" smtClean="0"/>
          </a:p>
          <a:p>
            <a:pPr algn="ctr">
              <a:buFont typeface="Arial" pitchFamily="34" charset="0"/>
              <a:buChar char="•"/>
            </a:pPr>
            <a:r>
              <a:rPr lang="en-US" sz="1200" dirty="0" err="1" smtClean="0"/>
              <a:t>OAuth</a:t>
            </a:r>
            <a:r>
              <a:rPr lang="en-US" sz="1200" dirty="0" smtClean="0"/>
              <a:t> </a:t>
            </a:r>
          </a:p>
          <a:p>
            <a:pPr algn="ctr">
              <a:buFont typeface="Arial" pitchFamily="34" charset="0"/>
              <a:buChar char="•"/>
            </a:pPr>
            <a:r>
              <a:rPr lang="en-US" sz="1200" dirty="0" err="1" smtClean="0"/>
              <a:t>Twilio</a:t>
            </a:r>
            <a:r>
              <a:rPr lang="en-US" sz="1200" dirty="0" smtClean="0"/>
              <a:t> Communication</a:t>
            </a:r>
            <a:endParaRPr lang="en-US" sz="1200" dirty="0"/>
          </a:p>
        </p:txBody>
      </p:sp>
      <p:sp>
        <p:nvSpPr>
          <p:cNvPr id="24" name="Rounded Rectangle 23"/>
          <p:cNvSpPr/>
          <p:nvPr/>
        </p:nvSpPr>
        <p:spPr>
          <a:xfrm>
            <a:off x="3657600" y="4876800"/>
            <a:ext cx="762000" cy="1447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buFont typeface="Arial" pitchFamily="34" charset="0"/>
              <a:buChar char="•"/>
            </a:pPr>
            <a:r>
              <a:rPr lang="en-US" sz="1400" dirty="0" smtClean="0"/>
              <a:t>DDL</a:t>
            </a:r>
          </a:p>
          <a:p>
            <a:pPr algn="ctr">
              <a:buFont typeface="Arial" pitchFamily="34" charset="0"/>
              <a:buChar char="•"/>
            </a:pPr>
            <a:r>
              <a:rPr lang="en-US" sz="1400" dirty="0" smtClean="0"/>
              <a:t>DML</a:t>
            </a:r>
          </a:p>
          <a:p>
            <a:pPr algn="ctr">
              <a:buFont typeface="Arial" pitchFamily="34" charset="0"/>
              <a:buChar char="•"/>
            </a:pPr>
            <a:r>
              <a:rPr lang="en-US" sz="1400" dirty="0" smtClean="0"/>
              <a:t>DCL</a:t>
            </a:r>
          </a:p>
          <a:p>
            <a:pPr algn="ctr">
              <a:buFont typeface="Arial" pitchFamily="34" charset="0"/>
              <a:buChar char="•"/>
            </a:pPr>
            <a:r>
              <a:rPr lang="en-US" sz="1400" dirty="0" smtClean="0"/>
              <a:t>TCL</a:t>
            </a:r>
          </a:p>
        </p:txBody>
      </p:sp>
      <p:cxnSp>
        <p:nvCxnSpPr>
          <p:cNvPr id="25" name="Straight Arrow Connector 24"/>
          <p:cNvCxnSpPr/>
          <p:nvPr/>
        </p:nvCxnSpPr>
        <p:spPr>
          <a:xfrm rot="5400000" flipH="1" flipV="1">
            <a:off x="7734300" y="2857500"/>
            <a:ext cx="533400" cy="1588"/>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26" name="Straight Arrow Connector 25"/>
          <p:cNvCxnSpPr/>
          <p:nvPr/>
        </p:nvCxnSpPr>
        <p:spPr>
          <a:xfrm rot="16200000" flipH="1">
            <a:off x="7472790" y="5169205"/>
            <a:ext cx="1136345" cy="43168"/>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27" name="Straight Arrow Connector 26"/>
          <p:cNvCxnSpPr>
            <a:endCxn id="20" idx="1"/>
          </p:cNvCxnSpPr>
          <p:nvPr/>
        </p:nvCxnSpPr>
        <p:spPr>
          <a:xfrm flipV="1">
            <a:off x="4495800" y="5257800"/>
            <a:ext cx="609600" cy="30480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8" name="Rounded Rectangle 27"/>
          <p:cNvSpPr/>
          <p:nvPr/>
        </p:nvSpPr>
        <p:spPr>
          <a:xfrm>
            <a:off x="6623538" y="5747239"/>
            <a:ext cx="31242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buFont typeface="Arial" pitchFamily="34" charset="0"/>
              <a:buChar char="•"/>
            </a:pPr>
            <a:r>
              <a:rPr lang="en-US" sz="1400" dirty="0" smtClean="0"/>
              <a:t>Object persistence</a:t>
            </a:r>
          </a:p>
          <a:p>
            <a:pPr algn="ctr">
              <a:buFont typeface="Arial" pitchFamily="34" charset="0"/>
              <a:buChar char="•"/>
            </a:pPr>
            <a:r>
              <a:rPr lang="en-US" sz="1400" dirty="0" smtClean="0"/>
              <a:t>Database Connection</a:t>
            </a:r>
          </a:p>
          <a:p>
            <a:pPr algn="ctr">
              <a:buFont typeface="Arial" pitchFamily="34" charset="0"/>
              <a:buChar char="•"/>
            </a:pPr>
            <a:r>
              <a:rPr lang="en-US" sz="1400" dirty="0" smtClean="0"/>
              <a:t>Mapping  with POJO</a:t>
            </a:r>
            <a:endParaRPr lang="en-US" sz="1400" dirty="0"/>
          </a:p>
        </p:txBody>
      </p:sp>
    </p:spTree>
    <p:extLst>
      <p:ext uri="{BB962C8B-B14F-4D97-AF65-F5344CB8AC3E}">
        <p14:creationId xmlns="" xmlns:p14="http://schemas.microsoft.com/office/powerpoint/2010/main" val="1119154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8EFFF-22E9-78A5-D8B1-BAA3D9DBE9B7}"/>
              </a:ext>
            </a:extLst>
          </p:cNvPr>
          <p:cNvSpPr>
            <a:spLocks noGrp="1"/>
          </p:cNvSpPr>
          <p:nvPr>
            <p:ph type="title"/>
          </p:nvPr>
        </p:nvSpPr>
        <p:spPr>
          <a:xfrm>
            <a:off x="890451" y="430439"/>
            <a:ext cx="10515600" cy="1325563"/>
          </a:xfrm>
        </p:spPr>
        <p:txBody>
          <a:bodyPr>
            <a:normAutofit/>
          </a:bodyPr>
          <a:lstStyle/>
          <a:p>
            <a:r>
              <a:rPr lang="en-IN" sz="3700" dirty="0"/>
              <a:t>Dataflow </a:t>
            </a:r>
            <a:r>
              <a:rPr lang="en-IN" sz="3700" dirty="0" smtClean="0"/>
              <a:t>Diagram</a:t>
            </a:r>
            <a:endParaRPr lang="en-IN" sz="3700" dirty="0"/>
          </a:p>
        </p:txBody>
      </p:sp>
      <p:sp>
        <p:nvSpPr>
          <p:cNvPr id="10" name="Rounded Rectangle 9"/>
          <p:cNvSpPr/>
          <p:nvPr/>
        </p:nvSpPr>
        <p:spPr>
          <a:xfrm>
            <a:off x="1987061" y="3543299"/>
            <a:ext cx="1301262" cy="386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Dashboard</a:t>
            </a:r>
            <a:endParaRPr lang="en-US" sz="1200" dirty="0"/>
          </a:p>
        </p:txBody>
      </p:sp>
      <p:sp>
        <p:nvSpPr>
          <p:cNvPr id="11" name="Rounded Rectangle 10"/>
          <p:cNvSpPr/>
          <p:nvPr/>
        </p:nvSpPr>
        <p:spPr>
          <a:xfrm>
            <a:off x="3886200" y="2101361"/>
            <a:ext cx="1301262" cy="395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Customer login</a:t>
            </a:r>
            <a:endParaRPr lang="en-US" sz="1200" dirty="0"/>
          </a:p>
        </p:txBody>
      </p:sp>
      <p:sp>
        <p:nvSpPr>
          <p:cNvPr id="12" name="Rounded Rectangle 11"/>
          <p:cNvSpPr/>
          <p:nvPr/>
        </p:nvSpPr>
        <p:spPr>
          <a:xfrm>
            <a:off x="6057901" y="2083778"/>
            <a:ext cx="1310053" cy="395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Registration</a:t>
            </a:r>
            <a:endParaRPr lang="en-US" sz="1200" dirty="0"/>
          </a:p>
        </p:txBody>
      </p:sp>
      <p:sp>
        <p:nvSpPr>
          <p:cNvPr id="13" name="Rounded Rectangle 12"/>
          <p:cNvSpPr/>
          <p:nvPr/>
        </p:nvSpPr>
        <p:spPr>
          <a:xfrm>
            <a:off x="6084277" y="1433146"/>
            <a:ext cx="1257300" cy="386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SSO</a:t>
            </a:r>
            <a:endParaRPr lang="en-US" sz="1200" dirty="0"/>
          </a:p>
        </p:txBody>
      </p:sp>
      <p:sp>
        <p:nvSpPr>
          <p:cNvPr id="14" name="Rounded Rectangle 13"/>
          <p:cNvSpPr/>
          <p:nvPr/>
        </p:nvSpPr>
        <p:spPr>
          <a:xfrm>
            <a:off x="6137031" y="2778369"/>
            <a:ext cx="1248508" cy="369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login</a:t>
            </a:r>
            <a:endParaRPr lang="en-US" sz="1200" dirty="0"/>
          </a:p>
        </p:txBody>
      </p:sp>
      <p:cxnSp>
        <p:nvCxnSpPr>
          <p:cNvPr id="23" name="Straight Connector 22"/>
          <p:cNvCxnSpPr/>
          <p:nvPr/>
        </p:nvCxnSpPr>
        <p:spPr>
          <a:xfrm rot="16200000" flipV="1">
            <a:off x="4286249" y="1824406"/>
            <a:ext cx="413243" cy="2"/>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Arrow Connector 24"/>
          <p:cNvCxnSpPr/>
          <p:nvPr/>
        </p:nvCxnSpPr>
        <p:spPr>
          <a:xfrm flipV="1">
            <a:off x="4492869" y="1600200"/>
            <a:ext cx="1556239" cy="1758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a:xfrm rot="16200000" flipH="1">
            <a:off x="4325814" y="2716821"/>
            <a:ext cx="439617" cy="17585"/>
          </a:xfrm>
          <a:prstGeom prst="line">
            <a:avLst/>
          </a:prstGeom>
        </p:spPr>
        <p:style>
          <a:lnRef idx="3">
            <a:schemeClr val="accent6"/>
          </a:lnRef>
          <a:fillRef idx="0">
            <a:schemeClr val="accent6"/>
          </a:fillRef>
          <a:effectRef idx="2">
            <a:schemeClr val="accent6"/>
          </a:effectRef>
          <a:fontRef idx="minor">
            <a:schemeClr val="tx1"/>
          </a:fontRef>
        </p:style>
      </p:cxnSp>
      <p:cxnSp>
        <p:nvCxnSpPr>
          <p:cNvPr id="35" name="Straight Arrow Connector 34"/>
          <p:cNvCxnSpPr/>
          <p:nvPr/>
        </p:nvCxnSpPr>
        <p:spPr>
          <a:xfrm flipV="1">
            <a:off x="4563208" y="2954216"/>
            <a:ext cx="1538654" cy="87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3" name="Straight Arrow Connector 42"/>
          <p:cNvCxnSpPr/>
          <p:nvPr/>
        </p:nvCxnSpPr>
        <p:spPr>
          <a:xfrm>
            <a:off x="5284177" y="2294792"/>
            <a:ext cx="703385" cy="879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4" name="Rounded Rectangle 43"/>
          <p:cNvSpPr/>
          <p:nvPr/>
        </p:nvSpPr>
        <p:spPr>
          <a:xfrm>
            <a:off x="8880231" y="2074985"/>
            <a:ext cx="1406770" cy="395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Dashboard</a:t>
            </a:r>
            <a:endParaRPr lang="en-US" sz="1200" dirty="0"/>
          </a:p>
        </p:txBody>
      </p:sp>
      <p:cxnSp>
        <p:nvCxnSpPr>
          <p:cNvPr id="46" name="Straight Arrow Connector 45"/>
          <p:cNvCxnSpPr/>
          <p:nvPr/>
        </p:nvCxnSpPr>
        <p:spPr>
          <a:xfrm>
            <a:off x="7385538" y="1608992"/>
            <a:ext cx="1450731" cy="59787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8" name="Straight Arrow Connector 47"/>
          <p:cNvCxnSpPr>
            <a:stCxn id="12" idx="3"/>
          </p:cNvCxnSpPr>
          <p:nvPr/>
        </p:nvCxnSpPr>
        <p:spPr>
          <a:xfrm flipV="1">
            <a:off x="7367954" y="2242038"/>
            <a:ext cx="1468315" cy="3956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p:nvPr/>
        </p:nvCxnSpPr>
        <p:spPr>
          <a:xfrm flipV="1">
            <a:off x="7429500" y="2321169"/>
            <a:ext cx="1406769" cy="64183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2" name="Rounded Rectangle 51"/>
          <p:cNvSpPr/>
          <p:nvPr/>
        </p:nvSpPr>
        <p:spPr>
          <a:xfrm>
            <a:off x="4826977" y="3560885"/>
            <a:ext cx="1222131" cy="316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shop</a:t>
            </a:r>
            <a:endParaRPr lang="en-US" sz="1200" dirty="0"/>
          </a:p>
        </p:txBody>
      </p:sp>
      <p:sp>
        <p:nvSpPr>
          <p:cNvPr id="53" name="Rounded Rectangle 52"/>
          <p:cNvSpPr/>
          <p:nvPr/>
        </p:nvSpPr>
        <p:spPr>
          <a:xfrm>
            <a:off x="4870939" y="4440116"/>
            <a:ext cx="1222130" cy="325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cart</a:t>
            </a:r>
            <a:endParaRPr lang="en-US" sz="1200" dirty="0"/>
          </a:p>
        </p:txBody>
      </p:sp>
      <p:sp>
        <p:nvSpPr>
          <p:cNvPr id="54" name="Rounded Rectangle 53"/>
          <p:cNvSpPr/>
          <p:nvPr/>
        </p:nvSpPr>
        <p:spPr>
          <a:xfrm>
            <a:off x="7156938" y="4431322"/>
            <a:ext cx="1336431" cy="316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checkout</a:t>
            </a:r>
            <a:endParaRPr lang="en-US" sz="1200" dirty="0"/>
          </a:p>
        </p:txBody>
      </p:sp>
      <p:sp>
        <p:nvSpPr>
          <p:cNvPr id="55" name="Rounded Rectangle 54"/>
          <p:cNvSpPr/>
          <p:nvPr/>
        </p:nvSpPr>
        <p:spPr>
          <a:xfrm>
            <a:off x="307731" y="2136531"/>
            <a:ext cx="1195754"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Admin Login</a:t>
            </a:r>
            <a:endParaRPr lang="en-US" sz="1200" dirty="0"/>
          </a:p>
        </p:txBody>
      </p:sp>
      <p:sp>
        <p:nvSpPr>
          <p:cNvPr id="56" name="Rounded Rectangle 55"/>
          <p:cNvSpPr/>
          <p:nvPr/>
        </p:nvSpPr>
        <p:spPr>
          <a:xfrm>
            <a:off x="2066192" y="2127739"/>
            <a:ext cx="1222131" cy="334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login</a:t>
            </a:r>
            <a:endParaRPr lang="en-US" sz="1200" dirty="0"/>
          </a:p>
        </p:txBody>
      </p:sp>
      <p:cxnSp>
        <p:nvCxnSpPr>
          <p:cNvPr id="58" name="Straight Arrow Connector 57"/>
          <p:cNvCxnSpPr/>
          <p:nvPr/>
        </p:nvCxnSpPr>
        <p:spPr>
          <a:xfrm flipV="1">
            <a:off x="3367454" y="2250831"/>
            <a:ext cx="465992" cy="1758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0" name="Straight Arrow Connector 59"/>
          <p:cNvCxnSpPr/>
          <p:nvPr/>
        </p:nvCxnSpPr>
        <p:spPr>
          <a:xfrm rot="5400000" flipH="1" flipV="1">
            <a:off x="2198079" y="2998179"/>
            <a:ext cx="940776" cy="878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2" name="Straight Arrow Connector 61"/>
          <p:cNvCxnSpPr/>
          <p:nvPr/>
        </p:nvCxnSpPr>
        <p:spPr>
          <a:xfrm rot="10800000">
            <a:off x="1565032" y="2303585"/>
            <a:ext cx="448407"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8" name="Straight Arrow Connector 67"/>
          <p:cNvCxnSpPr>
            <a:stCxn id="10" idx="3"/>
            <a:endCxn id="52" idx="1"/>
          </p:cNvCxnSpPr>
          <p:nvPr/>
        </p:nvCxnSpPr>
        <p:spPr>
          <a:xfrm flipV="1">
            <a:off x="3288323" y="3719147"/>
            <a:ext cx="1538654" cy="1758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0" name="Straight Connector 69"/>
          <p:cNvCxnSpPr/>
          <p:nvPr/>
        </p:nvCxnSpPr>
        <p:spPr>
          <a:xfrm rot="16200000" flipH="1">
            <a:off x="2379114" y="4322212"/>
            <a:ext cx="597083" cy="7999"/>
          </a:xfrm>
          <a:prstGeom prst="line">
            <a:avLst/>
          </a:prstGeom>
        </p:spPr>
        <p:style>
          <a:lnRef idx="3">
            <a:schemeClr val="accent6"/>
          </a:lnRef>
          <a:fillRef idx="0">
            <a:schemeClr val="accent6"/>
          </a:fillRef>
          <a:effectRef idx="2">
            <a:schemeClr val="accent6"/>
          </a:effectRef>
          <a:fontRef idx="minor">
            <a:schemeClr val="tx1"/>
          </a:fontRef>
        </p:style>
      </p:cxnSp>
      <p:cxnSp>
        <p:nvCxnSpPr>
          <p:cNvPr id="72" name="Straight Arrow Connector 71"/>
          <p:cNvCxnSpPr/>
          <p:nvPr/>
        </p:nvCxnSpPr>
        <p:spPr>
          <a:xfrm flipV="1">
            <a:off x="2664069" y="4642339"/>
            <a:ext cx="2127739" cy="87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6" name="Straight Arrow Connector 75"/>
          <p:cNvCxnSpPr/>
          <p:nvPr/>
        </p:nvCxnSpPr>
        <p:spPr>
          <a:xfrm flipV="1">
            <a:off x="6154615" y="4545623"/>
            <a:ext cx="914400" cy="2637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77" name="Rounded Rectangle 76"/>
          <p:cNvSpPr/>
          <p:nvPr/>
        </p:nvSpPr>
        <p:spPr>
          <a:xfrm>
            <a:off x="6893169" y="3516923"/>
            <a:ext cx="1433146" cy="334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View Product</a:t>
            </a:r>
            <a:endParaRPr lang="en-US" sz="1200" dirty="0"/>
          </a:p>
        </p:txBody>
      </p:sp>
      <p:sp>
        <p:nvSpPr>
          <p:cNvPr id="78" name="Rounded Rectangle 77"/>
          <p:cNvSpPr/>
          <p:nvPr/>
        </p:nvSpPr>
        <p:spPr>
          <a:xfrm>
            <a:off x="9337430" y="3525715"/>
            <a:ext cx="1318846" cy="369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Add cart</a:t>
            </a:r>
            <a:endParaRPr lang="en-US" sz="1200" dirty="0"/>
          </a:p>
        </p:txBody>
      </p:sp>
      <p:cxnSp>
        <p:nvCxnSpPr>
          <p:cNvPr id="80" name="Straight Arrow Connector 79"/>
          <p:cNvCxnSpPr>
            <a:stCxn id="52" idx="3"/>
          </p:cNvCxnSpPr>
          <p:nvPr/>
        </p:nvCxnSpPr>
        <p:spPr>
          <a:xfrm flipV="1">
            <a:off x="6049108" y="3701562"/>
            <a:ext cx="791307" cy="1758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2" name="Straight Arrow Connector 81"/>
          <p:cNvCxnSpPr/>
          <p:nvPr/>
        </p:nvCxnSpPr>
        <p:spPr>
          <a:xfrm flipV="1">
            <a:off x="8379069" y="3666392"/>
            <a:ext cx="905608" cy="2637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3" name="Rounded Rectangle 82"/>
          <p:cNvSpPr/>
          <p:nvPr/>
        </p:nvSpPr>
        <p:spPr>
          <a:xfrm>
            <a:off x="2540976" y="5767754"/>
            <a:ext cx="1406769" cy="369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Add Product</a:t>
            </a:r>
            <a:endParaRPr lang="en-US" sz="1200" dirty="0"/>
          </a:p>
        </p:txBody>
      </p:sp>
      <p:sp>
        <p:nvSpPr>
          <p:cNvPr id="84" name="Rounded Rectangle 83"/>
          <p:cNvSpPr/>
          <p:nvPr/>
        </p:nvSpPr>
        <p:spPr>
          <a:xfrm>
            <a:off x="290147" y="6093070"/>
            <a:ext cx="1301261" cy="3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Add Category</a:t>
            </a:r>
            <a:endParaRPr lang="en-US" sz="1200" dirty="0"/>
          </a:p>
        </p:txBody>
      </p:sp>
      <p:cxnSp>
        <p:nvCxnSpPr>
          <p:cNvPr id="86" name="Straight Arrow Connector 85"/>
          <p:cNvCxnSpPr/>
          <p:nvPr/>
        </p:nvCxnSpPr>
        <p:spPr>
          <a:xfrm rot="5400000">
            <a:off x="-1112227" y="4286251"/>
            <a:ext cx="3516925" cy="4396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9" name="Straight Connector 88"/>
          <p:cNvCxnSpPr/>
          <p:nvPr/>
        </p:nvCxnSpPr>
        <p:spPr>
          <a:xfrm rot="5400000">
            <a:off x="-531936" y="4233497"/>
            <a:ext cx="3367458" cy="35170"/>
          </a:xfrm>
          <a:prstGeom prst="line">
            <a:avLst/>
          </a:prstGeom>
        </p:spPr>
        <p:style>
          <a:lnRef idx="3">
            <a:schemeClr val="accent6"/>
          </a:lnRef>
          <a:fillRef idx="0">
            <a:schemeClr val="accent6"/>
          </a:fillRef>
          <a:effectRef idx="2">
            <a:schemeClr val="accent6"/>
          </a:effectRef>
          <a:fontRef idx="minor">
            <a:schemeClr val="tx1"/>
          </a:fontRef>
        </p:style>
      </p:cxnSp>
      <p:cxnSp>
        <p:nvCxnSpPr>
          <p:cNvPr id="91" name="Straight Arrow Connector 90"/>
          <p:cNvCxnSpPr/>
          <p:nvPr/>
        </p:nvCxnSpPr>
        <p:spPr>
          <a:xfrm>
            <a:off x="1099038" y="5934808"/>
            <a:ext cx="1397977"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3" name="Rounded Rectangle 92"/>
          <p:cNvSpPr/>
          <p:nvPr/>
        </p:nvSpPr>
        <p:spPr>
          <a:xfrm>
            <a:off x="4914900" y="5187462"/>
            <a:ext cx="1213339" cy="369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logout</a:t>
            </a:r>
            <a:endParaRPr lang="en-US" sz="1200" dirty="0"/>
          </a:p>
        </p:txBody>
      </p:sp>
      <p:cxnSp>
        <p:nvCxnSpPr>
          <p:cNvPr id="95" name="Straight Arrow Connector 94"/>
          <p:cNvCxnSpPr/>
          <p:nvPr/>
        </p:nvCxnSpPr>
        <p:spPr>
          <a:xfrm>
            <a:off x="2294792" y="5345723"/>
            <a:ext cx="2549770" cy="8792"/>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98" name="Straight Arrow Connector 97"/>
          <p:cNvCxnSpPr/>
          <p:nvPr/>
        </p:nvCxnSpPr>
        <p:spPr>
          <a:xfrm rot="5400000" flipH="1" flipV="1">
            <a:off x="1652954" y="4677508"/>
            <a:ext cx="1327638" cy="8792"/>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 xmlns:p14="http://schemas.microsoft.com/office/powerpoint/2010/main" val="4972095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837</TotalTime>
  <Words>496</Words>
  <Application>Microsoft Office PowerPoint</Application>
  <PresentationFormat>Custom</PresentationFormat>
  <Paragraphs>145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ONLINE GROCERY APPLICATION</vt:lpstr>
      <vt:lpstr>Project Modules</vt:lpstr>
      <vt:lpstr>           MODULES DESCRIPTION</vt:lpstr>
      <vt:lpstr>Customer Login</vt:lpstr>
      <vt:lpstr>SSO(SINGLE SIGN ON)</vt:lpstr>
      <vt:lpstr>View Product</vt:lpstr>
      <vt:lpstr>Project overview</vt:lpstr>
      <vt:lpstr>Tech architecture   </vt:lpstr>
      <vt:lpstr>Dataflow Diagram</vt:lpstr>
      <vt:lpstr>Challenging Issues </vt:lpstr>
      <vt:lpstr>Testing </vt:lpstr>
      <vt:lpstr>Features about the module </vt:lpstr>
      <vt:lpstr>Future enhancement </vt:lpstr>
      <vt:lpstr>  DevOps tools approach</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Surya R</cp:lastModifiedBy>
  <cp:revision>71</cp:revision>
  <dcterms:created xsi:type="dcterms:W3CDTF">2022-08-01T12:32:56Z</dcterms:created>
  <dcterms:modified xsi:type="dcterms:W3CDTF">2022-08-09T02:55:37Z</dcterms:modified>
</cp:coreProperties>
</file>