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9" r:id="rId3"/>
    <p:sldId id="258" r:id="rId4"/>
    <p:sldId id="260" r:id="rId5"/>
    <p:sldId id="261" r:id="rId6"/>
    <p:sldId id="262" r:id="rId7"/>
    <p:sldId id="270" r:id="rId8"/>
    <p:sldId id="271" r:id="rId9"/>
    <p:sldId id="272" r:id="rId10"/>
    <p:sldId id="275" r:id="rId11"/>
    <p:sldId id="273" r:id="rId12"/>
    <p:sldId id="274" r:id="rId13"/>
    <p:sldId id="277"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08" autoAdjust="0"/>
  </p:normalViewPr>
  <p:slideViewPr>
    <p:cSldViewPr snapToGrid="0">
      <p:cViewPr varScale="1">
        <p:scale>
          <a:sx n="82" d="100"/>
          <a:sy n="82" d="100"/>
        </p:scale>
        <p:origin x="-720" y="-91"/>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AC66AC1-5CFF-4189-8876-772D95E33E5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C66AC1-5CFF-4189-8876-772D95E33E5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C66AC1-5CFF-4189-8876-772D95E33E5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C66AC1-5CFF-4189-8876-772D95E33E5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pPr/>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FAC66AC1-5CFF-4189-8876-772D95E33E53}"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153393-84FA-4663-AD3E-12FB8AD62BAF}" type="datetimeFigureOut">
              <a:rPr lang="en-IN" smtClean="0"/>
              <a:pPr/>
              <a:t>09-08-2022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C66AC1-5CFF-4189-8876-772D95E33E53}"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nvestopedia.com/alternative-investments-442778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6673-4750-AEFE-FB7D-3237FB8B690A}"/>
              </a:ext>
            </a:extLst>
          </p:cNvPr>
          <p:cNvSpPr>
            <a:spLocks noGrp="1"/>
          </p:cNvSpPr>
          <p:nvPr>
            <p:ph type="ctrTitle"/>
          </p:nvPr>
        </p:nvSpPr>
        <p:spPr>
          <a:xfrm>
            <a:off x="1406769" y="395655"/>
            <a:ext cx="9231923" cy="2409092"/>
          </a:xfrm>
        </p:spPr>
        <p:txBody>
          <a:bodyPr>
            <a:normAutofit/>
          </a:bodyPr>
          <a:lstStyle/>
          <a:p>
            <a:r>
              <a:rPr lang="en-IN" dirty="0" smtClean="0"/>
              <a:t>ONLINE GROCERY APPLICATION</a:t>
            </a:r>
            <a:endParaRPr lang="en-IN" dirty="0"/>
          </a:p>
        </p:txBody>
      </p:sp>
      <p:sp>
        <p:nvSpPr>
          <p:cNvPr id="3" name="Subtitle 2">
            <a:extLst>
              <a:ext uri="{FF2B5EF4-FFF2-40B4-BE49-F238E27FC236}">
                <a16:creationId xmlns="" xmlns:a16="http://schemas.microsoft.com/office/drawing/2014/main" id="{FE80180F-4C41-107C-B2A8-11401C963385}"/>
              </a:ext>
            </a:extLst>
          </p:cNvPr>
          <p:cNvSpPr>
            <a:spLocks noGrp="1"/>
          </p:cNvSpPr>
          <p:nvPr>
            <p:ph type="subTitle" idx="1"/>
          </p:nvPr>
        </p:nvSpPr>
        <p:spPr>
          <a:xfrm>
            <a:off x="3033346" y="3534508"/>
            <a:ext cx="7240208" cy="3063516"/>
          </a:xfrm>
        </p:spPr>
        <p:txBody>
          <a:bodyPr>
            <a:normAutofit fontScale="92500" lnSpcReduction="20000"/>
          </a:bodyPr>
          <a:lstStyle/>
          <a:p>
            <a:endParaRPr lang="en-IN" dirty="0" smtClean="0"/>
          </a:p>
          <a:p>
            <a:endParaRPr lang="en-IN" dirty="0" smtClean="0"/>
          </a:p>
          <a:p>
            <a:pPr algn="l">
              <a:buFont typeface="Arial" pitchFamily="34" charset="0"/>
              <a:buChar char="•"/>
            </a:pPr>
            <a:r>
              <a:rPr lang="en-IN" dirty="0" smtClean="0"/>
              <a:t>LAKSHANA G – EBEON0322585493</a:t>
            </a:r>
          </a:p>
          <a:p>
            <a:pPr algn="l">
              <a:buFont typeface="Arial" pitchFamily="34" charset="0"/>
              <a:buChar char="•"/>
            </a:pPr>
            <a:r>
              <a:rPr lang="en-IN" dirty="0" smtClean="0"/>
              <a:t>NIVETHA M – EBEON0322582467</a:t>
            </a:r>
          </a:p>
          <a:p>
            <a:pPr algn="l">
              <a:buFont typeface="Arial" pitchFamily="34" charset="0"/>
              <a:buChar char="•"/>
            </a:pPr>
            <a:r>
              <a:rPr lang="en-IN" dirty="0" smtClean="0"/>
              <a:t>SELVAGANAPATHY B – EBEON0322584732</a:t>
            </a:r>
          </a:p>
          <a:p>
            <a:pPr algn="l">
              <a:buFont typeface="Arial" pitchFamily="34" charset="0"/>
              <a:buChar char="•"/>
            </a:pPr>
            <a:r>
              <a:rPr lang="en-IN" dirty="0" smtClean="0"/>
              <a:t>SURYA R – </a:t>
            </a:r>
            <a:r>
              <a:rPr lang="en-US" dirty="0" smtClean="0"/>
              <a:t>EBEON0322576846</a:t>
            </a:r>
          </a:p>
          <a:p>
            <a:pPr algn="l">
              <a:buFont typeface="Arial" pitchFamily="34" charset="0"/>
              <a:buChar char="•"/>
            </a:pPr>
            <a:r>
              <a:rPr lang="en-US" dirty="0" smtClean="0"/>
              <a:t>AARATI – EONFWL583387</a:t>
            </a:r>
          </a:p>
          <a:p>
            <a:pPr algn="l">
              <a:buFont typeface="Arial" pitchFamily="34" charset="0"/>
              <a:buChar char="•"/>
            </a:pPr>
            <a:r>
              <a:rPr lang="en-US" dirty="0" smtClean="0"/>
              <a:t>AKSHAY – </a:t>
            </a:r>
          </a:p>
          <a:p>
            <a:endParaRPr lang="en-US" dirty="0" smtClean="0"/>
          </a:p>
          <a:p>
            <a:endParaRPr lang="en-US" dirty="0" smtClean="0"/>
          </a:p>
          <a:p>
            <a:endParaRPr lang="en-US" dirty="0" smtClean="0"/>
          </a:p>
          <a:p>
            <a:endParaRPr lang="en-IN" dirty="0" smtClean="0"/>
          </a:p>
          <a:p>
            <a:endParaRPr lang="en-IN" dirty="0" smtClean="0"/>
          </a:p>
          <a:p>
            <a:endParaRPr lang="en-IN" dirty="0"/>
          </a:p>
        </p:txBody>
      </p:sp>
      <p:sp>
        <p:nvSpPr>
          <p:cNvPr id="5" name="TextBox 4">
            <a:extLst>
              <a:ext uri="{FF2B5EF4-FFF2-40B4-BE49-F238E27FC236}">
                <a16:creationId xmlns="" xmlns:a16="http://schemas.microsoft.com/office/drawing/2014/main" id="{4E3346D7-404C-D730-E035-01F235E43E97}"/>
              </a:ext>
            </a:extLst>
          </p:cNvPr>
          <p:cNvSpPr txBox="1"/>
          <p:nvPr/>
        </p:nvSpPr>
        <p:spPr>
          <a:xfrm>
            <a:off x="8932985" y="5963120"/>
            <a:ext cx="2753047" cy="369332"/>
          </a:xfrm>
          <a:prstGeom prst="rect">
            <a:avLst/>
          </a:prstGeom>
          <a:noFill/>
        </p:spPr>
        <p:txBody>
          <a:bodyPr wrap="square">
            <a:spAutoFit/>
          </a:bodyPr>
          <a:lstStyle/>
          <a:p>
            <a:r>
              <a:rPr lang="en-IN" dirty="0" smtClean="0"/>
              <a:t>Guided by: VARADHARAJ</a:t>
            </a:r>
            <a:endParaRPr lang="en-IN" dirty="0"/>
          </a:p>
        </p:txBody>
      </p:sp>
      <p:sp>
        <p:nvSpPr>
          <p:cNvPr id="7" name="TextBox 6"/>
          <p:cNvSpPr txBox="1"/>
          <p:nvPr/>
        </p:nvSpPr>
        <p:spPr>
          <a:xfrm>
            <a:off x="2646485" y="3490546"/>
            <a:ext cx="7178833" cy="369332"/>
          </a:xfrm>
          <a:prstGeom prst="rect">
            <a:avLst/>
          </a:prstGeom>
          <a:noFill/>
        </p:spPr>
        <p:txBody>
          <a:bodyPr wrap="square" rtlCol="0">
            <a:spAutoFit/>
          </a:bodyPr>
          <a:lstStyle/>
          <a:p>
            <a:r>
              <a:rPr lang="en-US" dirty="0" smtClean="0"/>
              <a:t>TEAM MEMBERS AND ENTROLLMENT NUMBER:-</a:t>
            </a:r>
            <a:endParaRPr lang="en-US" dirty="0"/>
          </a:p>
        </p:txBody>
      </p:sp>
    </p:spTree>
    <p:extLst>
      <p:ext uri="{BB962C8B-B14F-4D97-AF65-F5344CB8AC3E}">
        <p14:creationId xmlns="" xmlns:p14="http://schemas.microsoft.com/office/powerpoint/2010/main" val="2489017690"/>
      </p:ext>
    </p:extLst>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141719-E99C-63E0-4F0A-D3861A12D480}"/>
              </a:ext>
            </a:extLst>
          </p:cNvPr>
          <p:cNvSpPr>
            <a:spLocks noGrp="1"/>
          </p:cNvSpPr>
          <p:nvPr>
            <p:ph type="title"/>
          </p:nvPr>
        </p:nvSpPr>
        <p:spPr/>
        <p:txBody>
          <a:bodyPr/>
          <a:lstStyle/>
          <a:p>
            <a:r>
              <a:rPr lang="en-IN" dirty="0"/>
              <a:t>Testing </a:t>
            </a:r>
          </a:p>
        </p:txBody>
      </p:sp>
      <p:sp>
        <p:nvSpPr>
          <p:cNvPr id="3" name="Content Placeholder 2">
            <a:extLst>
              <a:ext uri="{FF2B5EF4-FFF2-40B4-BE49-F238E27FC236}">
                <a16:creationId xmlns="" xmlns:a16="http://schemas.microsoft.com/office/drawing/2014/main" id="{ED38279D-BDC8-EFA8-AB8B-AB5FA285F0C2}"/>
              </a:ext>
            </a:extLst>
          </p:cNvPr>
          <p:cNvSpPr>
            <a:spLocks noGrp="1"/>
          </p:cNvSpPr>
          <p:nvPr>
            <p:ph idx="1"/>
          </p:nvPr>
        </p:nvSpPr>
        <p:spPr/>
        <p:txBody>
          <a:bodyPr/>
          <a:lstStyle/>
          <a:p>
            <a:r>
              <a:rPr lang="en-IN" dirty="0" smtClean="0"/>
              <a:t>Manual Testing Result</a:t>
            </a:r>
            <a:endParaRPr lang="en-IN" dirty="0"/>
          </a:p>
        </p:txBody>
      </p:sp>
      <p:pic>
        <p:nvPicPr>
          <p:cNvPr id="6" name="Picture 5" descr="Screenshot 2022-08-08 173332.png"/>
          <p:cNvPicPr>
            <a:picLocks noChangeAspect="1"/>
          </p:cNvPicPr>
          <p:nvPr/>
        </p:nvPicPr>
        <p:blipFill>
          <a:blip r:embed="rId2"/>
          <a:stretch>
            <a:fillRect/>
          </a:stretch>
        </p:blipFill>
        <p:spPr>
          <a:xfrm>
            <a:off x="4512750" y="1817580"/>
            <a:ext cx="7679250" cy="4905479"/>
          </a:xfrm>
          <a:prstGeom prst="rect">
            <a:avLst/>
          </a:prstGeom>
        </p:spPr>
      </p:pic>
    </p:spTree>
    <p:extLst>
      <p:ext uri="{BB962C8B-B14F-4D97-AF65-F5344CB8AC3E}">
        <p14:creationId xmlns="" xmlns:p14="http://schemas.microsoft.com/office/powerpoint/2010/main" val="2385915017"/>
      </p:ext>
    </p:extLst>
  </p:cSld>
  <p:clrMapOvr>
    <a:masterClrMapping/>
  </p:clrMapOvr>
  <p:transition>
    <p:split orient="vert"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6F7FB3-FD21-6F28-C70D-546B86A108AC}"/>
              </a:ext>
            </a:extLst>
          </p:cNvPr>
          <p:cNvSpPr>
            <a:spLocks noGrp="1"/>
          </p:cNvSpPr>
          <p:nvPr>
            <p:ph type="title"/>
          </p:nvPr>
        </p:nvSpPr>
        <p:spPr>
          <a:xfrm>
            <a:off x="609600" y="1082350"/>
            <a:ext cx="10972800" cy="764737"/>
          </a:xfrm>
        </p:spPr>
        <p:txBody>
          <a:bodyPr>
            <a:normAutofit fontScale="90000"/>
          </a:bodyPr>
          <a:lstStyle/>
          <a:p>
            <a:r>
              <a:rPr lang="en-IN" dirty="0"/>
              <a:t/>
            </a:r>
            <a:br>
              <a:rPr lang="en-IN" dirty="0"/>
            </a:br>
            <a:r>
              <a:rPr lang="en-IN" dirty="0" smtClean="0"/>
              <a:t> Features about the module</a:t>
            </a:r>
            <a:endParaRPr lang="en-IN" dirty="0"/>
          </a:p>
        </p:txBody>
      </p:sp>
      <p:sp>
        <p:nvSpPr>
          <p:cNvPr id="3" name="Content Placeholder 2">
            <a:extLst>
              <a:ext uri="{FF2B5EF4-FFF2-40B4-BE49-F238E27FC236}">
                <a16:creationId xmlns="" xmlns:a16="http://schemas.microsoft.com/office/drawing/2014/main" id="{F7A61AAC-70DC-81F1-4D25-573521C27996}"/>
              </a:ext>
            </a:extLst>
          </p:cNvPr>
          <p:cNvSpPr>
            <a:spLocks noGrp="1"/>
          </p:cNvSpPr>
          <p:nvPr>
            <p:ph idx="1"/>
          </p:nvPr>
        </p:nvSpPr>
        <p:spPr>
          <a:xfrm>
            <a:off x="609600" y="2416628"/>
            <a:ext cx="10972800" cy="3907971"/>
          </a:xfrm>
        </p:spPr>
        <p:txBody>
          <a:bodyPr/>
          <a:lstStyle/>
          <a:p>
            <a:r>
              <a:rPr lang="en-IN" dirty="0" err="1" smtClean="0"/>
              <a:t>Chatbot</a:t>
            </a:r>
            <a:r>
              <a:rPr lang="en-IN" dirty="0" smtClean="0"/>
              <a:t> </a:t>
            </a:r>
          </a:p>
          <a:p>
            <a:pPr lvl="2"/>
            <a:r>
              <a:rPr lang="en-US" sz="1600" dirty="0" smtClean="0"/>
              <a:t>Easy customization</a:t>
            </a:r>
          </a:p>
          <a:p>
            <a:pPr lvl="2"/>
            <a:r>
              <a:rPr lang="en-US" sz="1600" dirty="0" smtClean="0"/>
              <a:t>Emotional intelligence</a:t>
            </a:r>
          </a:p>
          <a:p>
            <a:pPr lvl="2"/>
            <a:r>
              <a:rPr lang="en-US" sz="1600" dirty="0" smtClean="0"/>
              <a:t>Quick </a:t>
            </a:r>
            <a:r>
              <a:rPr lang="en-US" sz="1600" dirty="0" err="1" smtClean="0"/>
              <a:t>chatbot</a:t>
            </a:r>
            <a:r>
              <a:rPr lang="en-US" sz="1600" dirty="0" smtClean="0"/>
              <a:t> training</a:t>
            </a:r>
            <a:endParaRPr lang="en-IN" sz="1600" dirty="0" smtClean="0"/>
          </a:p>
          <a:p>
            <a:pPr lvl="2">
              <a:buNone/>
            </a:pPr>
            <a:endParaRPr lang="en-IN" dirty="0" smtClean="0"/>
          </a:p>
          <a:p>
            <a:pPr marL="228600" lvl="2">
              <a:spcBef>
                <a:spcPts val="1000"/>
              </a:spcBef>
            </a:pPr>
            <a:r>
              <a:rPr lang="en-IN" sz="2800" dirty="0" smtClean="0"/>
              <a:t>Add Cart</a:t>
            </a:r>
          </a:p>
          <a:p>
            <a:pPr marL="1143000" lvl="4">
              <a:spcBef>
                <a:spcPts val="1000"/>
              </a:spcBef>
            </a:pPr>
            <a:r>
              <a:rPr lang="en-IN" sz="1600" dirty="0" smtClean="0"/>
              <a:t>Select N number of  product buy in single pay</a:t>
            </a:r>
          </a:p>
          <a:p>
            <a:pPr marL="1143000" lvl="4">
              <a:spcBef>
                <a:spcPts val="1000"/>
              </a:spcBef>
            </a:pPr>
            <a:endParaRPr lang="en-US" sz="2600" dirty="0" smtClean="0"/>
          </a:p>
          <a:p>
            <a:endParaRPr lang="en-IN" dirty="0" smtClean="0"/>
          </a:p>
        </p:txBody>
      </p:sp>
    </p:spTree>
    <p:extLst>
      <p:ext uri="{BB962C8B-B14F-4D97-AF65-F5344CB8AC3E}">
        <p14:creationId xmlns="" xmlns:p14="http://schemas.microsoft.com/office/powerpoint/2010/main" val="3319547456"/>
      </p:ext>
    </p:extLst>
  </p:cSld>
  <p:clrMapOvr>
    <a:masterClrMapping/>
  </p:clrMapOvr>
  <p:transition>
    <p:split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0C742-AD31-E91C-AB78-8C3A798E83A4}"/>
              </a:ext>
            </a:extLst>
          </p:cNvPr>
          <p:cNvSpPr>
            <a:spLocks noGrp="1"/>
          </p:cNvSpPr>
          <p:nvPr>
            <p:ph type="title"/>
          </p:nvPr>
        </p:nvSpPr>
        <p:spPr/>
        <p:txBody>
          <a:bodyPr>
            <a:normAutofit fontScale="90000"/>
          </a:bodyPr>
          <a:lstStyle/>
          <a:p>
            <a:r>
              <a:rPr lang="en-IN" dirty="0"/>
              <a:t/>
            </a:r>
            <a:br>
              <a:rPr lang="en-IN" dirty="0"/>
            </a:br>
            <a:r>
              <a:rPr lang="en-IN" dirty="0" smtClean="0"/>
              <a:t> Future enhancement</a:t>
            </a:r>
            <a:endParaRPr lang="en-IN" dirty="0"/>
          </a:p>
        </p:txBody>
      </p:sp>
      <p:sp>
        <p:nvSpPr>
          <p:cNvPr id="3" name="Content Placeholder 2">
            <a:extLst>
              <a:ext uri="{FF2B5EF4-FFF2-40B4-BE49-F238E27FC236}">
                <a16:creationId xmlns="" xmlns:a16="http://schemas.microsoft.com/office/drawing/2014/main" id="{1ECE84A5-A7AF-719F-6562-BEB3ED4F05ED}"/>
              </a:ext>
            </a:extLst>
          </p:cNvPr>
          <p:cNvSpPr>
            <a:spLocks noGrp="1"/>
          </p:cNvSpPr>
          <p:nvPr>
            <p:ph idx="1"/>
          </p:nvPr>
        </p:nvSpPr>
        <p:spPr/>
        <p:txBody>
          <a:bodyPr>
            <a:normAutofit/>
          </a:bodyPr>
          <a:lstStyle/>
          <a:p>
            <a:r>
              <a:rPr lang="en-US" dirty="0" smtClean="0"/>
              <a:t>The current system can be extended to allow the users to create accounts and save products in to wish list.</a:t>
            </a:r>
          </a:p>
          <a:p>
            <a:r>
              <a:rPr lang="en-US" dirty="0" smtClean="0"/>
              <a:t>The users could subscribe for price alerts which would enable them to receive messages when price for products fall below a particular level.</a:t>
            </a:r>
          </a:p>
          <a:p>
            <a:r>
              <a:rPr lang="en-US" dirty="0" smtClean="0"/>
              <a:t>The current system is confined only to the shopping cart process. It can be extended to have an easy to use check out process.</a:t>
            </a:r>
          </a:p>
          <a:p>
            <a:r>
              <a:rPr lang="en-US" dirty="0" smtClean="0"/>
              <a:t> Users can have multiple shipping and billing information saved. During checkout they can use the drag and drop feature to select shipping and billing formation</a:t>
            </a:r>
            <a:endParaRPr lang="en-IN" dirty="0" smtClean="0"/>
          </a:p>
          <a:p>
            <a:endParaRPr lang="en-IN" dirty="0"/>
          </a:p>
        </p:txBody>
      </p:sp>
    </p:spTree>
    <p:extLst>
      <p:ext uri="{BB962C8B-B14F-4D97-AF65-F5344CB8AC3E}">
        <p14:creationId xmlns="" xmlns:p14="http://schemas.microsoft.com/office/powerpoint/2010/main" val="1224853993"/>
      </p:ext>
    </p:extLst>
  </p:cSld>
  <p:clrMapOvr>
    <a:masterClrMapping/>
  </p:clrMapOvr>
  <p:transition>
    <p:diamon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26BF5E-2B8C-6357-6123-45662EF70168}"/>
              </a:ext>
            </a:extLst>
          </p:cNvPr>
          <p:cNvSpPr>
            <a:spLocks noGrp="1"/>
          </p:cNvSpPr>
          <p:nvPr>
            <p:ph type="title"/>
          </p:nvPr>
        </p:nvSpPr>
        <p:spPr/>
        <p:txBody>
          <a:bodyPr>
            <a:normAutofit/>
          </a:bodyPr>
          <a:lstStyle/>
          <a:p>
            <a:r>
              <a:rPr lang="en-IN" sz="4800" dirty="0" smtClean="0"/>
              <a:t>		</a:t>
            </a:r>
            <a:r>
              <a:rPr lang="en-IN" sz="4800" dirty="0" err="1" smtClean="0"/>
              <a:t>DevOps</a:t>
            </a:r>
            <a:r>
              <a:rPr lang="en-IN" sz="4800" dirty="0" smtClean="0"/>
              <a:t> tools approach</a:t>
            </a:r>
            <a:endParaRPr lang="en-IN" sz="4800" dirty="0"/>
          </a:p>
        </p:txBody>
      </p:sp>
      <p:sp>
        <p:nvSpPr>
          <p:cNvPr id="3" name="Content Placeholder 2">
            <a:extLst>
              <a:ext uri="{FF2B5EF4-FFF2-40B4-BE49-F238E27FC236}">
                <a16:creationId xmlns="" xmlns:a16="http://schemas.microsoft.com/office/drawing/2014/main" id="{0BC0E473-BDE7-D755-4F5D-59811DFEEE43}"/>
              </a:ext>
            </a:extLst>
          </p:cNvPr>
          <p:cNvSpPr>
            <a:spLocks noGrp="1"/>
          </p:cNvSpPr>
          <p:nvPr>
            <p:ph idx="1"/>
          </p:nvPr>
        </p:nvSpPr>
        <p:spPr/>
        <p:txBody>
          <a:bodyPr/>
          <a:lstStyle/>
          <a:p>
            <a:r>
              <a:rPr lang="en-IN" dirty="0" err="1" smtClean="0"/>
              <a:t>Junit</a:t>
            </a:r>
            <a:r>
              <a:rPr lang="en-IN" dirty="0" smtClean="0"/>
              <a:t> Testing Tool</a:t>
            </a:r>
          </a:p>
          <a:p>
            <a:r>
              <a:rPr lang="en-IN" dirty="0" smtClean="0"/>
              <a:t>Maven</a:t>
            </a:r>
          </a:p>
          <a:p>
            <a:r>
              <a:rPr lang="en-IN" dirty="0" err="1" smtClean="0"/>
              <a:t>Githup</a:t>
            </a:r>
            <a:endParaRPr lang="en-IN" dirty="0" smtClean="0"/>
          </a:p>
          <a:p>
            <a:r>
              <a:rPr lang="en-IN" dirty="0" err="1" smtClean="0"/>
              <a:t>Mysql</a:t>
            </a:r>
            <a:r>
              <a:rPr lang="en-IN" dirty="0" smtClean="0"/>
              <a:t> Workbench</a:t>
            </a:r>
          </a:p>
          <a:p>
            <a:r>
              <a:rPr lang="en-IN" dirty="0" smtClean="0"/>
              <a:t>Tomcat</a:t>
            </a:r>
            <a:endParaRPr lang="en-IN" dirty="0"/>
          </a:p>
        </p:txBody>
      </p:sp>
      <p:pic>
        <p:nvPicPr>
          <p:cNvPr id="4" name="Picture 3" descr="WhatsApp Image 2022-08-08 at 1.41.51 PM.jpeg"/>
          <p:cNvPicPr>
            <a:picLocks noChangeAspect="1"/>
          </p:cNvPicPr>
          <p:nvPr/>
        </p:nvPicPr>
        <p:blipFill>
          <a:blip r:embed="rId2"/>
          <a:stretch>
            <a:fillRect/>
          </a:stretch>
        </p:blipFill>
        <p:spPr>
          <a:xfrm>
            <a:off x="4096138" y="1996751"/>
            <a:ext cx="7240555" cy="4072812"/>
          </a:xfrm>
          <a:prstGeom prst="rect">
            <a:avLst/>
          </a:prstGeom>
        </p:spPr>
      </p:pic>
    </p:spTree>
    <p:extLst>
      <p:ext uri="{BB962C8B-B14F-4D97-AF65-F5344CB8AC3E}">
        <p14:creationId xmlns="" xmlns:p14="http://schemas.microsoft.com/office/powerpoint/2010/main" val="4072981193"/>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E289E2-4FCA-9575-0327-C146A4BB954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5699B076-87B0-2283-A80A-D06F57C833D8}"/>
              </a:ext>
            </a:extLst>
          </p:cNvPr>
          <p:cNvSpPr>
            <a:spLocks noGrp="1"/>
          </p:cNvSpPr>
          <p:nvPr>
            <p:ph idx="1"/>
          </p:nvPr>
        </p:nvSpPr>
        <p:spPr/>
        <p:txBody>
          <a:bodyPr>
            <a:normAutofit/>
          </a:bodyPr>
          <a:lstStyle/>
          <a:p>
            <a:r>
              <a:rPr lang="en-US" dirty="0" smtClean="0"/>
              <a:t>The ‘Online Shopping’ is designed to provide a web based application that would make searching, viewing and selection of a product easier. The search engine provides an easy and convenient way to search for products where a user can Search for a product interactively and the search engine would refine the products available based on the user’s input. The user can then view the complete specification of each product. They can also view the product reviews and also write their own reviews. Use of Ajax components would make the application interactive and prevents annoying post backs. Its drag and drop feature would make it easy to use.</a:t>
            </a:r>
            <a:endParaRPr lang="en-IN" dirty="0"/>
          </a:p>
        </p:txBody>
      </p:sp>
    </p:spTree>
    <p:extLst>
      <p:ext uri="{BB962C8B-B14F-4D97-AF65-F5344CB8AC3E}">
        <p14:creationId xmlns="" xmlns:p14="http://schemas.microsoft.com/office/powerpoint/2010/main" val="2551435024"/>
      </p:ext>
    </p:extLst>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CF8B85-7783-1D9E-7916-BE74BAF4D9CD}"/>
              </a:ext>
            </a:extLst>
          </p:cNvPr>
          <p:cNvSpPr>
            <a:spLocks noGrp="1"/>
          </p:cNvSpPr>
          <p:nvPr>
            <p:ph type="title"/>
          </p:nvPr>
        </p:nvSpPr>
        <p:spPr/>
        <p:txBody>
          <a:bodyPr/>
          <a:lstStyle/>
          <a:p>
            <a:r>
              <a:rPr lang="en-IN" dirty="0" smtClean="0"/>
              <a:t>				Project Modules</a:t>
            </a:r>
            <a:endParaRPr lang="en-IN" dirty="0"/>
          </a:p>
        </p:txBody>
      </p:sp>
      <p:sp>
        <p:nvSpPr>
          <p:cNvPr id="3" name="Content Placeholder 2">
            <a:extLst>
              <a:ext uri="{FF2B5EF4-FFF2-40B4-BE49-F238E27FC236}">
                <a16:creationId xmlns="" xmlns:a16="http://schemas.microsoft.com/office/drawing/2014/main" id="{390BA464-0A5E-4EA9-7029-5F2D847ACD9A}"/>
              </a:ext>
            </a:extLst>
          </p:cNvPr>
          <p:cNvSpPr>
            <a:spLocks noGrp="1"/>
          </p:cNvSpPr>
          <p:nvPr>
            <p:ph idx="1"/>
          </p:nvPr>
        </p:nvSpPr>
        <p:spPr/>
        <p:txBody>
          <a:bodyPr>
            <a:normAutofit/>
          </a:bodyPr>
          <a:lstStyle/>
          <a:p>
            <a:pPr lvl="0"/>
            <a:r>
              <a:rPr lang="en-IN" sz="1600" dirty="0" smtClean="0"/>
              <a:t>Admin Login </a:t>
            </a:r>
            <a:endParaRPr lang="en-US" sz="1600" dirty="0" smtClean="0"/>
          </a:p>
          <a:p>
            <a:pPr lvl="0"/>
            <a:r>
              <a:rPr lang="en-IN" sz="1600" dirty="0" smtClean="0"/>
              <a:t>Add Products </a:t>
            </a:r>
          </a:p>
          <a:p>
            <a:r>
              <a:rPr lang="en-IN" sz="1600" dirty="0" smtClean="0"/>
              <a:t>Customer Registration</a:t>
            </a:r>
          </a:p>
          <a:p>
            <a:pPr lvl="0"/>
            <a:r>
              <a:rPr lang="en-IN" sz="1600" dirty="0" smtClean="0"/>
              <a:t>Customer Login</a:t>
            </a:r>
          </a:p>
          <a:p>
            <a:pPr lvl="0"/>
            <a:r>
              <a:rPr lang="en-IN" sz="1600" dirty="0" smtClean="0"/>
              <a:t>SSO(Single Sign On)</a:t>
            </a:r>
          </a:p>
          <a:p>
            <a:pPr lvl="0"/>
            <a:r>
              <a:rPr lang="en-IN" sz="1600" dirty="0" smtClean="0"/>
              <a:t>View Products </a:t>
            </a:r>
          </a:p>
          <a:p>
            <a:pPr lvl="0"/>
            <a:r>
              <a:rPr lang="en-IN" sz="1600" dirty="0" smtClean="0"/>
              <a:t>Add Cart</a:t>
            </a:r>
            <a:endParaRPr lang="en-US" sz="1600" dirty="0" smtClean="0"/>
          </a:p>
          <a:p>
            <a:pPr lvl="0"/>
            <a:r>
              <a:rPr lang="en-IN" sz="1600" dirty="0" smtClean="0"/>
              <a:t>Payment Options </a:t>
            </a:r>
            <a:endParaRPr lang="en-US" sz="1600" dirty="0" smtClean="0"/>
          </a:p>
          <a:p>
            <a:pPr lvl="0"/>
            <a:r>
              <a:rPr lang="en-IN" sz="1600" dirty="0" err="1" smtClean="0"/>
              <a:t>ChatBot</a:t>
            </a:r>
            <a:endParaRPr lang="en-IN" sz="1600" dirty="0" smtClean="0"/>
          </a:p>
          <a:p>
            <a:pPr lvl="0"/>
            <a:r>
              <a:rPr lang="en-IN" sz="1600" dirty="0" smtClean="0"/>
              <a:t>SMS</a:t>
            </a:r>
            <a:endParaRPr lang="en-US" sz="1600" dirty="0" smtClean="0"/>
          </a:p>
        </p:txBody>
      </p:sp>
    </p:spTree>
    <p:extLst>
      <p:ext uri="{BB962C8B-B14F-4D97-AF65-F5344CB8AC3E}">
        <p14:creationId xmlns="" xmlns:p14="http://schemas.microsoft.com/office/powerpoint/2010/main" val="3476645510"/>
      </p:ext>
    </p:extLst>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82187C-0247-A156-3DF1-35A104BED8BE}"/>
              </a:ext>
            </a:extLst>
          </p:cNvPr>
          <p:cNvSpPr>
            <a:spLocks noGrp="1"/>
          </p:cNvSpPr>
          <p:nvPr>
            <p:ph type="title"/>
          </p:nvPr>
        </p:nvSpPr>
        <p:spPr/>
        <p:txBody>
          <a:bodyPr/>
          <a:lstStyle/>
          <a:p>
            <a:r>
              <a:rPr lang="en-IN" dirty="0" smtClean="0"/>
              <a:t>			MODULES DESCRIPTION</a:t>
            </a:r>
            <a:endParaRPr lang="en-IN" dirty="0"/>
          </a:p>
        </p:txBody>
      </p:sp>
      <p:sp>
        <p:nvSpPr>
          <p:cNvPr id="3" name="Content Placeholder 2">
            <a:extLst>
              <a:ext uri="{FF2B5EF4-FFF2-40B4-BE49-F238E27FC236}">
                <a16:creationId xmlns="" xmlns:a16="http://schemas.microsoft.com/office/drawing/2014/main" id="{187C31DC-FFB0-8C6E-BD8A-2BD7A337E866}"/>
              </a:ext>
            </a:extLst>
          </p:cNvPr>
          <p:cNvSpPr>
            <a:spLocks noGrp="1"/>
          </p:cNvSpPr>
          <p:nvPr>
            <p:ph idx="1"/>
          </p:nvPr>
        </p:nvSpPr>
        <p:spPr/>
        <p:txBody>
          <a:bodyPr>
            <a:normAutofit fontScale="85000" lnSpcReduction="20000"/>
          </a:bodyPr>
          <a:lstStyle/>
          <a:p>
            <a:pPr>
              <a:buNone/>
            </a:pPr>
            <a:r>
              <a:rPr lang="en-US" dirty="0" smtClean="0"/>
              <a:t>GOAL OF PROJECT:-</a:t>
            </a:r>
          </a:p>
          <a:p>
            <a:r>
              <a:rPr lang="en-US" sz="1700" dirty="0" smtClean="0"/>
              <a:t>Save time and travel expense to buy your daily needs.</a:t>
            </a:r>
          </a:p>
          <a:p>
            <a:r>
              <a:rPr lang="en-US" sz="1700" dirty="0" smtClean="0"/>
              <a:t>One-click and handy shopping.</a:t>
            </a:r>
          </a:p>
          <a:p>
            <a:r>
              <a:rPr lang="en-US" sz="1700" dirty="0" smtClean="0"/>
              <a:t>Provide facility to online payment.</a:t>
            </a:r>
          </a:p>
          <a:p>
            <a:r>
              <a:rPr lang="en-US" sz="1700" dirty="0" smtClean="0"/>
              <a:t>Provide an online platform for every customer.</a:t>
            </a:r>
          </a:p>
          <a:p>
            <a:pPr>
              <a:buNone/>
            </a:pPr>
            <a:r>
              <a:rPr lang="en-IN" dirty="0" smtClean="0"/>
              <a:t>List of My module and Sub Module:-</a:t>
            </a:r>
          </a:p>
          <a:p>
            <a:pPr>
              <a:buNone/>
            </a:pPr>
            <a:endParaRPr lang="en-IN" dirty="0" smtClean="0"/>
          </a:p>
          <a:p>
            <a:r>
              <a:rPr lang="en-IN" dirty="0" err="1" smtClean="0"/>
              <a:t>Chatbot</a:t>
            </a:r>
            <a:endParaRPr lang="en-IN" dirty="0" smtClean="0"/>
          </a:p>
          <a:p>
            <a:pPr lvl="2"/>
            <a:r>
              <a:rPr lang="en-IN" dirty="0" smtClean="0"/>
              <a:t>Artificial Intelligence(AI)</a:t>
            </a:r>
          </a:p>
          <a:p>
            <a:pPr marL="228600" lvl="2">
              <a:spcBef>
                <a:spcPts val="1000"/>
              </a:spcBef>
            </a:pPr>
            <a:r>
              <a:rPr lang="en-IN" sz="2800" dirty="0" smtClean="0"/>
              <a:t>Add Cart</a:t>
            </a:r>
          </a:p>
          <a:p>
            <a:pPr marL="1143000" lvl="4">
              <a:spcBef>
                <a:spcPts val="1000"/>
              </a:spcBef>
            </a:pPr>
            <a:r>
              <a:rPr lang="en-IN" sz="2600" dirty="0" smtClean="0"/>
              <a:t>MYSQL Connection with CRUD Operation</a:t>
            </a:r>
          </a:p>
          <a:p>
            <a:pPr lvl="2">
              <a:buNone/>
            </a:pPr>
            <a:endParaRPr lang="en-IN" dirty="0" smtClean="0"/>
          </a:p>
          <a:p>
            <a:endParaRPr lang="en-IN" dirty="0" smtClean="0"/>
          </a:p>
          <a:p>
            <a:pPr>
              <a:buNone/>
            </a:pPr>
            <a:r>
              <a:rPr lang="en-IN" dirty="0" smtClean="0"/>
              <a:t>		</a:t>
            </a:r>
          </a:p>
          <a:p>
            <a:pPr lvl="2"/>
            <a:endParaRPr lang="en-IN" dirty="0" smtClean="0"/>
          </a:p>
          <a:p>
            <a:endParaRPr lang="en-IN" dirty="0"/>
          </a:p>
        </p:txBody>
      </p:sp>
    </p:spTree>
    <p:extLst>
      <p:ext uri="{BB962C8B-B14F-4D97-AF65-F5344CB8AC3E}">
        <p14:creationId xmlns="" xmlns:p14="http://schemas.microsoft.com/office/powerpoint/2010/main" val="2998555851"/>
      </p:ext>
    </p:extLst>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5D838D-5BEA-456B-7D15-49B5472D0130}"/>
              </a:ext>
            </a:extLst>
          </p:cNvPr>
          <p:cNvSpPr>
            <a:spLocks noGrp="1"/>
          </p:cNvSpPr>
          <p:nvPr>
            <p:ph type="title"/>
          </p:nvPr>
        </p:nvSpPr>
        <p:spPr/>
        <p:txBody>
          <a:bodyPr/>
          <a:lstStyle/>
          <a:p>
            <a:r>
              <a:rPr lang="en-IN" dirty="0" err="1" smtClean="0"/>
              <a:t>Chatbot</a:t>
            </a:r>
            <a:endParaRPr lang="en-IN" dirty="0" smtClean="0"/>
          </a:p>
        </p:txBody>
      </p:sp>
      <p:sp>
        <p:nvSpPr>
          <p:cNvPr id="3" name="Content Placeholder 2">
            <a:extLst>
              <a:ext uri="{FF2B5EF4-FFF2-40B4-BE49-F238E27FC236}">
                <a16:creationId xmlns="" xmlns:a16="http://schemas.microsoft.com/office/drawing/2014/main" id="{B426B18C-A991-A902-31E1-441167E3BEF4}"/>
              </a:ext>
            </a:extLst>
          </p:cNvPr>
          <p:cNvSpPr>
            <a:spLocks noGrp="1"/>
          </p:cNvSpPr>
          <p:nvPr>
            <p:ph idx="1"/>
          </p:nvPr>
        </p:nvSpPr>
        <p:spPr/>
        <p:txBody>
          <a:bodyPr/>
          <a:lstStyle/>
          <a:p>
            <a:r>
              <a:rPr lang="en-IN" dirty="0" smtClean="0"/>
              <a:t>Definition :-</a:t>
            </a:r>
          </a:p>
          <a:p>
            <a:pPr>
              <a:buNone/>
            </a:pPr>
            <a:r>
              <a:rPr lang="en-IN" dirty="0" smtClean="0"/>
              <a:t>			</a:t>
            </a:r>
            <a:r>
              <a:rPr lang="en-US" sz="1600" dirty="0" smtClean="0"/>
              <a:t>A </a:t>
            </a:r>
            <a:r>
              <a:rPr lang="en-US" sz="1600" dirty="0" err="1" smtClean="0"/>
              <a:t>chatbot</a:t>
            </a:r>
            <a:r>
              <a:rPr lang="en-US" sz="1600" dirty="0" smtClean="0"/>
              <a:t> is a computer program that simulates human conversation through voice commands or text chats or both. </a:t>
            </a:r>
            <a:r>
              <a:rPr lang="en-US" sz="1600" dirty="0" err="1" smtClean="0"/>
              <a:t>Chatbot</a:t>
            </a:r>
            <a:r>
              <a:rPr lang="en-US" sz="1600" dirty="0" smtClean="0"/>
              <a:t>, short for </a:t>
            </a:r>
            <a:r>
              <a:rPr lang="en-US" sz="1600" dirty="0" err="1" smtClean="0"/>
              <a:t>chatterbot</a:t>
            </a:r>
            <a:r>
              <a:rPr lang="en-US" sz="1600" dirty="0" smtClean="0"/>
              <a:t>, is an </a:t>
            </a:r>
            <a:r>
              <a:rPr lang="en-US" sz="1600" u="sng" dirty="0" smtClean="0">
                <a:hlinkClick r:id="rId2"/>
              </a:rPr>
              <a:t>artificial intelligence</a:t>
            </a:r>
            <a:r>
              <a:rPr lang="en-US" sz="1600" dirty="0" smtClean="0"/>
              <a:t> (AI) feature that can be embedded and used through any major messaging application.</a:t>
            </a:r>
            <a:endParaRPr lang="en-IN" sz="1600" dirty="0" smtClean="0"/>
          </a:p>
          <a:p>
            <a:endParaRPr lang="en-IN" dirty="0" smtClean="0"/>
          </a:p>
          <a:p>
            <a:r>
              <a:rPr lang="en-IN" dirty="0" smtClean="0"/>
              <a:t>Artificial Intelligence(AI) :-</a:t>
            </a:r>
          </a:p>
          <a:p>
            <a:pPr marL="228600" lvl="2">
              <a:spcBef>
                <a:spcPts val="1000"/>
              </a:spcBef>
              <a:buNone/>
            </a:pPr>
            <a:r>
              <a:rPr lang="en-IN" dirty="0" smtClean="0"/>
              <a:t>			Artificial Intelligence(AI) support to the Humans asking questions to machine it’s automatic reply to the questions. </a:t>
            </a:r>
            <a:endParaRPr lang="en-IN" dirty="0"/>
          </a:p>
          <a:p>
            <a:pPr>
              <a:buNone/>
            </a:pPr>
            <a:endParaRPr lang="en-IN" dirty="0"/>
          </a:p>
        </p:txBody>
      </p:sp>
    </p:spTree>
    <p:extLst>
      <p:ext uri="{BB962C8B-B14F-4D97-AF65-F5344CB8AC3E}">
        <p14:creationId xmlns="" xmlns:p14="http://schemas.microsoft.com/office/powerpoint/2010/main" val="4108218924"/>
      </p:ext>
    </p:extLst>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ACFA88-DD62-1DFC-787B-75EB2F475FA4}"/>
              </a:ext>
            </a:extLst>
          </p:cNvPr>
          <p:cNvSpPr>
            <a:spLocks noGrp="1"/>
          </p:cNvSpPr>
          <p:nvPr>
            <p:ph type="title"/>
          </p:nvPr>
        </p:nvSpPr>
        <p:spPr/>
        <p:txBody>
          <a:bodyPr>
            <a:normAutofit/>
          </a:bodyPr>
          <a:lstStyle/>
          <a:p>
            <a:pPr marL="228600" lvl="2">
              <a:spcBef>
                <a:spcPts val="1000"/>
              </a:spcBef>
            </a:pPr>
            <a:r>
              <a:rPr lang="en-IN" sz="2800" kern="1200" dirty="0">
                <a:solidFill>
                  <a:schemeClr val="tx1"/>
                </a:solidFill>
                <a:latin typeface="+mn-lt"/>
                <a:ea typeface="+mn-ea"/>
                <a:cs typeface="+mn-cs"/>
              </a:rPr>
              <a:t>Add Cart</a:t>
            </a:r>
          </a:p>
        </p:txBody>
      </p:sp>
      <p:sp>
        <p:nvSpPr>
          <p:cNvPr id="3" name="Content Placeholder 2">
            <a:extLst>
              <a:ext uri="{FF2B5EF4-FFF2-40B4-BE49-F238E27FC236}">
                <a16:creationId xmlns="" xmlns:a16="http://schemas.microsoft.com/office/drawing/2014/main" id="{2D7E0DD3-5EC7-C6DC-4FD3-805F1C3259EB}"/>
              </a:ext>
            </a:extLst>
          </p:cNvPr>
          <p:cNvSpPr>
            <a:spLocks noGrp="1"/>
          </p:cNvSpPr>
          <p:nvPr>
            <p:ph idx="1"/>
          </p:nvPr>
        </p:nvSpPr>
        <p:spPr/>
        <p:txBody>
          <a:bodyPr/>
          <a:lstStyle/>
          <a:p>
            <a:pPr>
              <a:buNone/>
            </a:pPr>
            <a:r>
              <a:rPr lang="en-IN" dirty="0" smtClean="0"/>
              <a:t>Definition:-</a:t>
            </a:r>
          </a:p>
          <a:p>
            <a:pPr>
              <a:buNone/>
            </a:pPr>
            <a:r>
              <a:rPr lang="en-IN" dirty="0" smtClean="0"/>
              <a:t>		</a:t>
            </a:r>
            <a:r>
              <a:rPr lang="en-US" sz="1600" dirty="0" smtClean="0"/>
              <a:t>The add-to-cart button is </a:t>
            </a:r>
            <a:r>
              <a:rPr lang="en-US" sz="1600" b="1" dirty="0" smtClean="0"/>
              <a:t>a feature of ecommerce stores that allows customers to choose items to purchase without actually completing the payment</a:t>
            </a:r>
            <a:r>
              <a:rPr lang="en-US" sz="1600" dirty="0" smtClean="0"/>
              <a:t>.</a:t>
            </a:r>
            <a:endParaRPr lang="en-IN" sz="1600" dirty="0" smtClean="0"/>
          </a:p>
          <a:p>
            <a:pPr>
              <a:buNone/>
            </a:pPr>
            <a:endParaRPr lang="en-IN" sz="2600" dirty="0" smtClean="0"/>
          </a:p>
          <a:p>
            <a:pPr>
              <a:buNone/>
            </a:pPr>
            <a:r>
              <a:rPr lang="en-IN" sz="2600" dirty="0" smtClean="0"/>
              <a:t>MYSQL Connection with CRUD Operation:-</a:t>
            </a:r>
          </a:p>
          <a:p>
            <a:pPr lvl="2"/>
            <a:endParaRPr lang="en-IN" sz="1600" dirty="0" smtClean="0"/>
          </a:p>
          <a:p>
            <a:pPr lvl="2"/>
            <a:r>
              <a:rPr lang="en-IN" sz="1600" dirty="0" smtClean="0"/>
              <a:t>Using an Entity Annotation and getter and setter methods to approaching the CRUD Operation.</a:t>
            </a:r>
          </a:p>
          <a:p>
            <a:pPr lvl="2"/>
            <a:endParaRPr lang="en-IN" sz="1600" dirty="0" smtClean="0"/>
          </a:p>
          <a:p>
            <a:pPr lvl="2">
              <a:buNone/>
            </a:pPr>
            <a:endParaRPr lang="en-IN" dirty="0"/>
          </a:p>
          <a:p>
            <a:pPr>
              <a:buNone/>
            </a:pPr>
            <a:endParaRPr lang="en-IN" dirty="0"/>
          </a:p>
        </p:txBody>
      </p:sp>
    </p:spTree>
    <p:extLst>
      <p:ext uri="{BB962C8B-B14F-4D97-AF65-F5344CB8AC3E}">
        <p14:creationId xmlns="" xmlns:p14="http://schemas.microsoft.com/office/powerpoint/2010/main" val="1861084332"/>
      </p:ext>
    </p:extLst>
  </p:cSld>
  <p:clrMapOvr>
    <a:masterClrMapping/>
  </p:clrMapOvr>
  <p:transition>
    <p:pull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729B50-AA89-37EA-48AD-12F4FBA96B23}"/>
              </a:ext>
            </a:extLst>
          </p:cNvPr>
          <p:cNvSpPr>
            <a:spLocks noGrp="1"/>
          </p:cNvSpPr>
          <p:nvPr>
            <p:ph type="title"/>
          </p:nvPr>
        </p:nvSpPr>
        <p:spPr/>
        <p:txBody>
          <a:bodyPr/>
          <a:lstStyle/>
          <a:p>
            <a:r>
              <a:rPr lang="en-IN" dirty="0"/>
              <a:t>Project overview</a:t>
            </a:r>
          </a:p>
        </p:txBody>
      </p:sp>
      <p:pic>
        <p:nvPicPr>
          <p:cNvPr id="40" name="Picture 39" descr="Flow-chart-diagram-Online-e-commerce-shopping-web-app.png"/>
          <p:cNvPicPr>
            <a:picLocks noChangeAspect="1"/>
          </p:cNvPicPr>
          <p:nvPr/>
        </p:nvPicPr>
        <p:blipFill>
          <a:blip r:embed="rId2"/>
          <a:stretch>
            <a:fillRect/>
          </a:stretch>
        </p:blipFill>
        <p:spPr>
          <a:xfrm>
            <a:off x="6251331" y="951722"/>
            <a:ext cx="5416061" cy="5503357"/>
          </a:xfrm>
          <a:prstGeom prst="rect">
            <a:avLst/>
          </a:prstGeom>
        </p:spPr>
      </p:pic>
    </p:spTree>
    <p:extLst>
      <p:ext uri="{BB962C8B-B14F-4D97-AF65-F5344CB8AC3E}">
        <p14:creationId xmlns="" xmlns:p14="http://schemas.microsoft.com/office/powerpoint/2010/main" val="2991206029"/>
      </p:ext>
    </p:extLst>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33F9866E-9908-0B1D-B8E9-D24DEC0E7911}"/>
              </a:ext>
            </a:extLst>
          </p:cNvPr>
          <p:cNvSpPr>
            <a:spLocks noGrp="1"/>
          </p:cNvSpPr>
          <p:nvPr>
            <p:ph type="title"/>
          </p:nvPr>
        </p:nvSpPr>
        <p:spPr/>
        <p:txBody>
          <a:bodyPr>
            <a:normAutofit fontScale="90000"/>
          </a:bodyPr>
          <a:lstStyle/>
          <a:p>
            <a:r>
              <a:rPr lang="en-IN" dirty="0"/>
              <a:t/>
            </a:r>
            <a:br>
              <a:rPr lang="en-IN" dirty="0"/>
            </a:br>
            <a:r>
              <a:rPr lang="en-IN" dirty="0"/>
              <a:t/>
            </a:r>
            <a:br>
              <a:rPr lang="en-IN" dirty="0"/>
            </a:br>
            <a:r>
              <a:rPr lang="en-IN" dirty="0" smtClean="0"/>
              <a:t> Tech architecture </a:t>
            </a:r>
            <a:endParaRPr lang="en-IN" dirty="0"/>
          </a:p>
        </p:txBody>
      </p:sp>
      <p:sp>
        <p:nvSpPr>
          <p:cNvPr id="5" name="Rounded Rectangle 4"/>
          <p:cNvSpPr/>
          <p:nvPr/>
        </p:nvSpPr>
        <p:spPr>
          <a:xfrm>
            <a:off x="3200400" y="3810000"/>
            <a:ext cx="1143000" cy="381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Front End</a:t>
            </a:r>
            <a:endParaRPr lang="en-US" sz="1400" dirty="0"/>
          </a:p>
        </p:txBody>
      </p:sp>
      <p:sp>
        <p:nvSpPr>
          <p:cNvPr id="6" name="Rounded Rectangle 5"/>
          <p:cNvSpPr/>
          <p:nvPr/>
        </p:nvSpPr>
        <p:spPr>
          <a:xfrm>
            <a:off x="5181600" y="3810000"/>
            <a:ext cx="1143000" cy="381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Back End</a:t>
            </a:r>
            <a:endParaRPr lang="en-US" sz="1400" dirty="0"/>
          </a:p>
        </p:txBody>
      </p:sp>
      <p:cxnSp>
        <p:nvCxnSpPr>
          <p:cNvPr id="7" name="Straight Arrow Connector 6"/>
          <p:cNvCxnSpPr>
            <a:stCxn id="5" idx="3"/>
            <a:endCxn id="6" idx="1"/>
          </p:cNvCxnSpPr>
          <p:nvPr/>
        </p:nvCxnSpPr>
        <p:spPr>
          <a:xfrm>
            <a:off x="4343400" y="4000500"/>
            <a:ext cx="838200" cy="1588"/>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9" name="Rounded Rectangle 8"/>
          <p:cNvSpPr/>
          <p:nvPr/>
        </p:nvSpPr>
        <p:spPr>
          <a:xfrm>
            <a:off x="1219200" y="3810000"/>
            <a:ext cx="1295400" cy="381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Browser</a:t>
            </a:r>
            <a:endParaRPr lang="en-US" sz="1400" dirty="0"/>
          </a:p>
        </p:txBody>
      </p:sp>
      <p:cxnSp>
        <p:nvCxnSpPr>
          <p:cNvPr id="10" name="Straight Arrow Connector 9"/>
          <p:cNvCxnSpPr>
            <a:stCxn id="9" idx="3"/>
            <a:endCxn id="5" idx="1"/>
          </p:cNvCxnSpPr>
          <p:nvPr/>
        </p:nvCxnSpPr>
        <p:spPr>
          <a:xfrm>
            <a:off x="2514600" y="4000500"/>
            <a:ext cx="685800" cy="1588"/>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11" name="Rounded Rectangle 10"/>
          <p:cNvSpPr/>
          <p:nvPr/>
        </p:nvSpPr>
        <p:spPr>
          <a:xfrm>
            <a:off x="1447800" y="1981200"/>
            <a:ext cx="1295400" cy="838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Html</a:t>
            </a:r>
          </a:p>
          <a:p>
            <a:pPr algn="ctr"/>
            <a:r>
              <a:rPr lang="en-US" sz="1400" dirty="0" smtClean="0"/>
              <a:t>CSS</a:t>
            </a:r>
          </a:p>
          <a:p>
            <a:pPr algn="ctr"/>
            <a:r>
              <a:rPr lang="en-US" sz="1400" dirty="0" smtClean="0"/>
              <a:t>JavaScript</a:t>
            </a:r>
            <a:endParaRPr lang="en-US" sz="1400" dirty="0"/>
          </a:p>
        </p:txBody>
      </p:sp>
      <p:sp>
        <p:nvSpPr>
          <p:cNvPr id="12" name="Rounded Rectangle 11"/>
          <p:cNvSpPr/>
          <p:nvPr/>
        </p:nvSpPr>
        <p:spPr>
          <a:xfrm>
            <a:off x="3429000" y="2209800"/>
            <a:ext cx="17526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Testing approach e2e</a:t>
            </a:r>
            <a:endParaRPr lang="en-US" sz="1400" dirty="0"/>
          </a:p>
        </p:txBody>
      </p:sp>
      <p:cxnSp>
        <p:nvCxnSpPr>
          <p:cNvPr id="13" name="Straight Arrow Connector 12"/>
          <p:cNvCxnSpPr/>
          <p:nvPr/>
        </p:nvCxnSpPr>
        <p:spPr>
          <a:xfrm rot="5400000">
            <a:off x="3466306" y="3163094"/>
            <a:ext cx="1068388" cy="76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4" name="Straight Arrow Connector 13"/>
          <p:cNvCxnSpPr/>
          <p:nvPr/>
        </p:nvCxnSpPr>
        <p:spPr>
          <a:xfrm rot="16200000" flipH="1">
            <a:off x="4572000" y="2819400"/>
            <a:ext cx="990600" cy="838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6" name="Rounded Rectangle 15"/>
          <p:cNvSpPr/>
          <p:nvPr/>
        </p:nvSpPr>
        <p:spPr>
          <a:xfrm>
            <a:off x="7391400" y="3200400"/>
            <a:ext cx="1295400" cy="304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Spring Boot</a:t>
            </a:r>
            <a:endParaRPr lang="en-US" sz="1400" dirty="0"/>
          </a:p>
        </p:txBody>
      </p:sp>
      <p:sp>
        <p:nvSpPr>
          <p:cNvPr id="17" name="Rounded Rectangle 16"/>
          <p:cNvSpPr/>
          <p:nvPr/>
        </p:nvSpPr>
        <p:spPr>
          <a:xfrm>
            <a:off x="7391400" y="4267200"/>
            <a:ext cx="1219200" cy="304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Hibernate</a:t>
            </a:r>
            <a:endParaRPr lang="en-US" sz="1400" dirty="0"/>
          </a:p>
        </p:txBody>
      </p:sp>
      <p:cxnSp>
        <p:nvCxnSpPr>
          <p:cNvPr id="18" name="Straight Arrow Connector 17"/>
          <p:cNvCxnSpPr>
            <a:endCxn id="16" idx="1"/>
          </p:cNvCxnSpPr>
          <p:nvPr/>
        </p:nvCxnSpPr>
        <p:spPr>
          <a:xfrm flipV="1">
            <a:off x="6400800" y="3352800"/>
            <a:ext cx="990600" cy="60960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a:endCxn id="17" idx="1"/>
          </p:cNvCxnSpPr>
          <p:nvPr/>
        </p:nvCxnSpPr>
        <p:spPr>
          <a:xfrm>
            <a:off x="6400800" y="4038600"/>
            <a:ext cx="990600" cy="38100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20" name="Rounded Rectangle 19"/>
          <p:cNvSpPr/>
          <p:nvPr/>
        </p:nvSpPr>
        <p:spPr>
          <a:xfrm>
            <a:off x="5105400" y="5029200"/>
            <a:ext cx="16002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err="1" smtClean="0"/>
              <a:t>Mysql</a:t>
            </a:r>
            <a:r>
              <a:rPr lang="en-US" sz="1400" dirty="0" smtClean="0"/>
              <a:t> Workbench</a:t>
            </a:r>
            <a:endParaRPr lang="en-US" sz="1400" dirty="0"/>
          </a:p>
        </p:txBody>
      </p:sp>
      <p:cxnSp>
        <p:nvCxnSpPr>
          <p:cNvPr id="21" name="Straight Arrow Connector 20"/>
          <p:cNvCxnSpPr>
            <a:endCxn id="20" idx="0"/>
          </p:cNvCxnSpPr>
          <p:nvPr/>
        </p:nvCxnSpPr>
        <p:spPr>
          <a:xfrm rot="16200000" flipH="1">
            <a:off x="5353050" y="4476750"/>
            <a:ext cx="762000" cy="3429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2" name="Straight Arrow Connector 21"/>
          <p:cNvCxnSpPr/>
          <p:nvPr/>
        </p:nvCxnSpPr>
        <p:spPr>
          <a:xfrm rot="16200000" flipH="1">
            <a:off x="2476500" y="2933700"/>
            <a:ext cx="838200" cy="76200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23" name="Rounded Rectangle 22"/>
          <p:cNvSpPr/>
          <p:nvPr/>
        </p:nvSpPr>
        <p:spPr>
          <a:xfrm>
            <a:off x="6096000" y="1524000"/>
            <a:ext cx="2743200" cy="99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buFont typeface="Arial" pitchFamily="34" charset="0"/>
              <a:buChar char="•"/>
            </a:pPr>
            <a:r>
              <a:rPr lang="en-US" sz="1200" dirty="0" smtClean="0"/>
              <a:t>Embedded </a:t>
            </a:r>
            <a:r>
              <a:rPr lang="en-US" sz="1200" dirty="0" err="1" smtClean="0"/>
              <a:t>Servlet</a:t>
            </a:r>
            <a:r>
              <a:rPr lang="en-US" sz="1200" dirty="0" smtClean="0"/>
              <a:t> – Tomcat</a:t>
            </a:r>
          </a:p>
          <a:p>
            <a:pPr algn="ctr">
              <a:buFont typeface="Arial" pitchFamily="34" charset="0"/>
              <a:buChar char="•"/>
            </a:pPr>
            <a:r>
              <a:rPr lang="en-US" sz="1200" dirty="0" smtClean="0"/>
              <a:t>Login – </a:t>
            </a:r>
            <a:r>
              <a:rPr lang="en-US" sz="1200" dirty="0" err="1" smtClean="0"/>
              <a:t>logback</a:t>
            </a:r>
            <a:endParaRPr lang="en-US" sz="1200" dirty="0" smtClean="0"/>
          </a:p>
          <a:p>
            <a:pPr algn="ctr">
              <a:buFont typeface="Arial" pitchFamily="34" charset="0"/>
              <a:buChar char="•"/>
            </a:pPr>
            <a:r>
              <a:rPr lang="en-US" sz="1200" dirty="0" err="1" smtClean="0"/>
              <a:t>OAuth</a:t>
            </a:r>
            <a:r>
              <a:rPr lang="en-US" sz="1200" dirty="0" smtClean="0"/>
              <a:t> </a:t>
            </a:r>
          </a:p>
          <a:p>
            <a:pPr algn="ctr">
              <a:buFont typeface="Arial" pitchFamily="34" charset="0"/>
              <a:buChar char="•"/>
            </a:pPr>
            <a:r>
              <a:rPr lang="en-US" sz="1200" dirty="0" err="1" smtClean="0"/>
              <a:t>Twilio</a:t>
            </a:r>
            <a:r>
              <a:rPr lang="en-US" sz="1200" dirty="0" smtClean="0"/>
              <a:t> Communication</a:t>
            </a:r>
            <a:endParaRPr lang="en-US" sz="1200" dirty="0"/>
          </a:p>
        </p:txBody>
      </p:sp>
      <p:sp>
        <p:nvSpPr>
          <p:cNvPr id="24" name="Rounded Rectangle 23"/>
          <p:cNvSpPr/>
          <p:nvPr/>
        </p:nvSpPr>
        <p:spPr>
          <a:xfrm>
            <a:off x="3657600" y="4876800"/>
            <a:ext cx="762000" cy="1447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buFont typeface="Arial" pitchFamily="34" charset="0"/>
              <a:buChar char="•"/>
            </a:pPr>
            <a:r>
              <a:rPr lang="en-US" sz="1400" dirty="0" smtClean="0"/>
              <a:t>DDL</a:t>
            </a:r>
          </a:p>
          <a:p>
            <a:pPr algn="ctr">
              <a:buFont typeface="Arial" pitchFamily="34" charset="0"/>
              <a:buChar char="•"/>
            </a:pPr>
            <a:r>
              <a:rPr lang="en-US" sz="1400" dirty="0" smtClean="0"/>
              <a:t>DML</a:t>
            </a:r>
          </a:p>
          <a:p>
            <a:pPr algn="ctr">
              <a:buFont typeface="Arial" pitchFamily="34" charset="0"/>
              <a:buChar char="•"/>
            </a:pPr>
            <a:r>
              <a:rPr lang="en-US" sz="1400" dirty="0" smtClean="0"/>
              <a:t>DCL</a:t>
            </a:r>
          </a:p>
          <a:p>
            <a:pPr algn="ctr">
              <a:buFont typeface="Arial" pitchFamily="34" charset="0"/>
              <a:buChar char="•"/>
            </a:pPr>
            <a:r>
              <a:rPr lang="en-US" sz="1400" dirty="0" smtClean="0"/>
              <a:t>TCL</a:t>
            </a:r>
          </a:p>
        </p:txBody>
      </p:sp>
      <p:cxnSp>
        <p:nvCxnSpPr>
          <p:cNvPr id="25" name="Straight Arrow Connector 24"/>
          <p:cNvCxnSpPr/>
          <p:nvPr/>
        </p:nvCxnSpPr>
        <p:spPr>
          <a:xfrm rot="5400000" flipH="1" flipV="1">
            <a:off x="7734300" y="2857500"/>
            <a:ext cx="533400" cy="1588"/>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26" name="Straight Arrow Connector 25"/>
          <p:cNvCxnSpPr/>
          <p:nvPr/>
        </p:nvCxnSpPr>
        <p:spPr>
          <a:xfrm rot="16200000" flipH="1">
            <a:off x="7472790" y="5169205"/>
            <a:ext cx="1136345" cy="43168"/>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27" name="Straight Arrow Connector 26"/>
          <p:cNvCxnSpPr>
            <a:endCxn id="20" idx="1"/>
          </p:cNvCxnSpPr>
          <p:nvPr/>
        </p:nvCxnSpPr>
        <p:spPr>
          <a:xfrm flipV="1">
            <a:off x="4495800" y="5257800"/>
            <a:ext cx="609600" cy="30480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28" name="Rounded Rectangle 27"/>
          <p:cNvSpPr/>
          <p:nvPr/>
        </p:nvSpPr>
        <p:spPr>
          <a:xfrm>
            <a:off x="6623538" y="5747239"/>
            <a:ext cx="31242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buFont typeface="Arial" pitchFamily="34" charset="0"/>
              <a:buChar char="•"/>
            </a:pPr>
            <a:r>
              <a:rPr lang="en-US" sz="1400" dirty="0" smtClean="0"/>
              <a:t>Object persistence</a:t>
            </a:r>
          </a:p>
          <a:p>
            <a:pPr algn="ctr">
              <a:buFont typeface="Arial" pitchFamily="34" charset="0"/>
              <a:buChar char="•"/>
            </a:pPr>
            <a:r>
              <a:rPr lang="en-US" sz="1400" dirty="0" smtClean="0"/>
              <a:t>Database Connection</a:t>
            </a:r>
          </a:p>
          <a:p>
            <a:pPr algn="ctr">
              <a:buFont typeface="Arial" pitchFamily="34" charset="0"/>
              <a:buChar char="•"/>
            </a:pPr>
            <a:r>
              <a:rPr lang="en-US" sz="1400" dirty="0" smtClean="0"/>
              <a:t>Mapping  with POJO</a:t>
            </a:r>
            <a:endParaRPr lang="en-US" sz="1400" dirty="0"/>
          </a:p>
        </p:txBody>
      </p:sp>
    </p:spTree>
    <p:extLst>
      <p:ext uri="{BB962C8B-B14F-4D97-AF65-F5344CB8AC3E}">
        <p14:creationId xmlns="" xmlns:p14="http://schemas.microsoft.com/office/powerpoint/2010/main" val="1119154010"/>
      </p:ext>
    </p:extLst>
  </p:cSld>
  <p:clrMapOvr>
    <a:masterClrMapping/>
  </p:clrMapOvr>
  <p:transition>
    <p:cover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8EFFF-22E9-78A5-D8B1-BAA3D9DBE9B7}"/>
              </a:ext>
            </a:extLst>
          </p:cNvPr>
          <p:cNvSpPr>
            <a:spLocks noGrp="1"/>
          </p:cNvSpPr>
          <p:nvPr>
            <p:ph type="title"/>
          </p:nvPr>
        </p:nvSpPr>
        <p:spPr>
          <a:xfrm>
            <a:off x="609600" y="704088"/>
            <a:ext cx="10972800" cy="611528"/>
          </a:xfrm>
        </p:spPr>
        <p:txBody>
          <a:bodyPr>
            <a:normAutofit fontScale="90000"/>
          </a:bodyPr>
          <a:lstStyle/>
          <a:p>
            <a:r>
              <a:rPr lang="en-IN" dirty="0" smtClean="0"/>
              <a:t>        Dataflow </a:t>
            </a:r>
            <a:r>
              <a:rPr lang="en-IN" dirty="0"/>
              <a:t>diagram</a:t>
            </a:r>
          </a:p>
        </p:txBody>
      </p:sp>
      <p:sp>
        <p:nvSpPr>
          <p:cNvPr id="10" name="Rounded Rectangle 9"/>
          <p:cNvSpPr/>
          <p:nvPr/>
        </p:nvSpPr>
        <p:spPr>
          <a:xfrm>
            <a:off x="1987061" y="3543299"/>
            <a:ext cx="1301262" cy="386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Dashboard</a:t>
            </a:r>
            <a:endParaRPr lang="en-US" sz="1400" dirty="0"/>
          </a:p>
        </p:txBody>
      </p:sp>
      <p:sp>
        <p:nvSpPr>
          <p:cNvPr id="11" name="Rounded Rectangle 10"/>
          <p:cNvSpPr/>
          <p:nvPr/>
        </p:nvSpPr>
        <p:spPr>
          <a:xfrm>
            <a:off x="3886200" y="2101361"/>
            <a:ext cx="1301262" cy="395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Customer login</a:t>
            </a:r>
            <a:endParaRPr lang="en-US" sz="1400" dirty="0"/>
          </a:p>
        </p:txBody>
      </p:sp>
      <p:sp>
        <p:nvSpPr>
          <p:cNvPr id="12" name="Rounded Rectangle 11"/>
          <p:cNvSpPr/>
          <p:nvPr/>
        </p:nvSpPr>
        <p:spPr>
          <a:xfrm>
            <a:off x="6057901" y="2083778"/>
            <a:ext cx="1310053" cy="395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Registration</a:t>
            </a:r>
            <a:endParaRPr lang="en-US" sz="1400" dirty="0"/>
          </a:p>
        </p:txBody>
      </p:sp>
      <p:sp>
        <p:nvSpPr>
          <p:cNvPr id="13" name="Rounded Rectangle 12"/>
          <p:cNvSpPr/>
          <p:nvPr/>
        </p:nvSpPr>
        <p:spPr>
          <a:xfrm>
            <a:off x="6084277" y="1433146"/>
            <a:ext cx="1257300" cy="386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SSO</a:t>
            </a:r>
            <a:endParaRPr lang="en-US" sz="1400" dirty="0"/>
          </a:p>
        </p:txBody>
      </p:sp>
      <p:sp>
        <p:nvSpPr>
          <p:cNvPr id="14" name="Rounded Rectangle 13"/>
          <p:cNvSpPr/>
          <p:nvPr/>
        </p:nvSpPr>
        <p:spPr>
          <a:xfrm>
            <a:off x="6137031" y="2778369"/>
            <a:ext cx="1248508" cy="369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login</a:t>
            </a:r>
            <a:endParaRPr lang="en-US" sz="1400" dirty="0"/>
          </a:p>
        </p:txBody>
      </p:sp>
      <p:cxnSp>
        <p:nvCxnSpPr>
          <p:cNvPr id="23" name="Straight Connector 22"/>
          <p:cNvCxnSpPr/>
          <p:nvPr/>
        </p:nvCxnSpPr>
        <p:spPr>
          <a:xfrm rot="16200000" flipV="1">
            <a:off x="4286249" y="1824406"/>
            <a:ext cx="413243" cy="2"/>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Straight Arrow Connector 24"/>
          <p:cNvCxnSpPr/>
          <p:nvPr/>
        </p:nvCxnSpPr>
        <p:spPr>
          <a:xfrm flipV="1">
            <a:off x="4492869" y="1600200"/>
            <a:ext cx="1556239" cy="1758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a:xfrm rot="16200000" flipH="1">
            <a:off x="4325814" y="2716821"/>
            <a:ext cx="439617" cy="17585"/>
          </a:xfrm>
          <a:prstGeom prst="line">
            <a:avLst/>
          </a:prstGeom>
        </p:spPr>
        <p:style>
          <a:lnRef idx="3">
            <a:schemeClr val="accent6"/>
          </a:lnRef>
          <a:fillRef idx="0">
            <a:schemeClr val="accent6"/>
          </a:fillRef>
          <a:effectRef idx="2">
            <a:schemeClr val="accent6"/>
          </a:effectRef>
          <a:fontRef idx="minor">
            <a:schemeClr val="tx1"/>
          </a:fontRef>
        </p:style>
      </p:cxnSp>
      <p:cxnSp>
        <p:nvCxnSpPr>
          <p:cNvPr id="35" name="Straight Arrow Connector 34"/>
          <p:cNvCxnSpPr/>
          <p:nvPr/>
        </p:nvCxnSpPr>
        <p:spPr>
          <a:xfrm flipV="1">
            <a:off x="4563208" y="2954216"/>
            <a:ext cx="1538654" cy="87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3" name="Straight Arrow Connector 42"/>
          <p:cNvCxnSpPr/>
          <p:nvPr/>
        </p:nvCxnSpPr>
        <p:spPr>
          <a:xfrm>
            <a:off x="5284177" y="2294792"/>
            <a:ext cx="703385" cy="879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4" name="Rounded Rectangle 43"/>
          <p:cNvSpPr/>
          <p:nvPr/>
        </p:nvSpPr>
        <p:spPr>
          <a:xfrm>
            <a:off x="8880231" y="2074985"/>
            <a:ext cx="1406770" cy="395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Dashboard</a:t>
            </a:r>
            <a:endParaRPr lang="en-US" sz="1400" dirty="0"/>
          </a:p>
        </p:txBody>
      </p:sp>
      <p:cxnSp>
        <p:nvCxnSpPr>
          <p:cNvPr id="46" name="Straight Arrow Connector 45"/>
          <p:cNvCxnSpPr/>
          <p:nvPr/>
        </p:nvCxnSpPr>
        <p:spPr>
          <a:xfrm>
            <a:off x="7385538" y="1608992"/>
            <a:ext cx="1450731" cy="59787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8" name="Straight Arrow Connector 47"/>
          <p:cNvCxnSpPr>
            <a:stCxn id="12" idx="3"/>
          </p:cNvCxnSpPr>
          <p:nvPr/>
        </p:nvCxnSpPr>
        <p:spPr>
          <a:xfrm flipV="1">
            <a:off x="7367954" y="2242038"/>
            <a:ext cx="1468315" cy="3956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0" name="Straight Arrow Connector 49"/>
          <p:cNvCxnSpPr/>
          <p:nvPr/>
        </p:nvCxnSpPr>
        <p:spPr>
          <a:xfrm flipV="1">
            <a:off x="7429500" y="2321169"/>
            <a:ext cx="1406769" cy="64183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2" name="Rounded Rectangle 51"/>
          <p:cNvSpPr/>
          <p:nvPr/>
        </p:nvSpPr>
        <p:spPr>
          <a:xfrm>
            <a:off x="4826977" y="3560885"/>
            <a:ext cx="1222131" cy="3165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shop</a:t>
            </a:r>
            <a:endParaRPr lang="en-US" sz="1400" dirty="0"/>
          </a:p>
        </p:txBody>
      </p:sp>
      <p:sp>
        <p:nvSpPr>
          <p:cNvPr id="53" name="Rounded Rectangle 52"/>
          <p:cNvSpPr/>
          <p:nvPr/>
        </p:nvSpPr>
        <p:spPr>
          <a:xfrm>
            <a:off x="4870939" y="4440116"/>
            <a:ext cx="1222130" cy="32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cart</a:t>
            </a:r>
            <a:endParaRPr lang="en-US" sz="1400" dirty="0"/>
          </a:p>
        </p:txBody>
      </p:sp>
      <p:sp>
        <p:nvSpPr>
          <p:cNvPr id="54" name="Rounded Rectangle 53"/>
          <p:cNvSpPr/>
          <p:nvPr/>
        </p:nvSpPr>
        <p:spPr>
          <a:xfrm>
            <a:off x="7156938" y="4431322"/>
            <a:ext cx="1336431" cy="316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checkout</a:t>
            </a:r>
            <a:endParaRPr lang="en-US" sz="1400" dirty="0"/>
          </a:p>
        </p:txBody>
      </p:sp>
      <p:sp>
        <p:nvSpPr>
          <p:cNvPr id="55" name="Rounded Rectangle 54"/>
          <p:cNvSpPr/>
          <p:nvPr/>
        </p:nvSpPr>
        <p:spPr>
          <a:xfrm>
            <a:off x="307731" y="2136531"/>
            <a:ext cx="1195754"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Admin Login</a:t>
            </a:r>
            <a:endParaRPr lang="en-US" sz="1400" dirty="0"/>
          </a:p>
        </p:txBody>
      </p:sp>
      <p:sp>
        <p:nvSpPr>
          <p:cNvPr id="56" name="Rounded Rectangle 55"/>
          <p:cNvSpPr/>
          <p:nvPr/>
        </p:nvSpPr>
        <p:spPr>
          <a:xfrm>
            <a:off x="2066192" y="2127739"/>
            <a:ext cx="1222131" cy="334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login</a:t>
            </a:r>
            <a:endParaRPr lang="en-US" sz="1400" dirty="0"/>
          </a:p>
        </p:txBody>
      </p:sp>
      <p:cxnSp>
        <p:nvCxnSpPr>
          <p:cNvPr id="58" name="Straight Arrow Connector 57"/>
          <p:cNvCxnSpPr/>
          <p:nvPr/>
        </p:nvCxnSpPr>
        <p:spPr>
          <a:xfrm flipV="1">
            <a:off x="3367454" y="2250831"/>
            <a:ext cx="465992" cy="1758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0" name="Straight Arrow Connector 59"/>
          <p:cNvCxnSpPr/>
          <p:nvPr/>
        </p:nvCxnSpPr>
        <p:spPr>
          <a:xfrm rot="5400000" flipH="1" flipV="1">
            <a:off x="2198079" y="2998179"/>
            <a:ext cx="940776" cy="878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2" name="Straight Arrow Connector 61"/>
          <p:cNvCxnSpPr/>
          <p:nvPr/>
        </p:nvCxnSpPr>
        <p:spPr>
          <a:xfrm rot="10800000">
            <a:off x="1565032" y="2303585"/>
            <a:ext cx="448407"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8" name="Straight Arrow Connector 67"/>
          <p:cNvCxnSpPr>
            <a:stCxn id="10" idx="3"/>
            <a:endCxn id="52" idx="1"/>
          </p:cNvCxnSpPr>
          <p:nvPr/>
        </p:nvCxnSpPr>
        <p:spPr>
          <a:xfrm flipV="1">
            <a:off x="3288323" y="3719147"/>
            <a:ext cx="1538654" cy="1758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0" name="Straight Connector 69"/>
          <p:cNvCxnSpPr/>
          <p:nvPr/>
        </p:nvCxnSpPr>
        <p:spPr>
          <a:xfrm rot="16200000" flipH="1">
            <a:off x="2379114" y="4322212"/>
            <a:ext cx="597083" cy="7999"/>
          </a:xfrm>
          <a:prstGeom prst="line">
            <a:avLst/>
          </a:prstGeom>
        </p:spPr>
        <p:style>
          <a:lnRef idx="3">
            <a:schemeClr val="accent6"/>
          </a:lnRef>
          <a:fillRef idx="0">
            <a:schemeClr val="accent6"/>
          </a:fillRef>
          <a:effectRef idx="2">
            <a:schemeClr val="accent6"/>
          </a:effectRef>
          <a:fontRef idx="minor">
            <a:schemeClr val="tx1"/>
          </a:fontRef>
        </p:style>
      </p:cxnSp>
      <p:cxnSp>
        <p:nvCxnSpPr>
          <p:cNvPr id="72" name="Straight Arrow Connector 71"/>
          <p:cNvCxnSpPr/>
          <p:nvPr/>
        </p:nvCxnSpPr>
        <p:spPr>
          <a:xfrm flipV="1">
            <a:off x="2664069" y="4642339"/>
            <a:ext cx="2127739" cy="87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6" name="Straight Arrow Connector 75"/>
          <p:cNvCxnSpPr/>
          <p:nvPr/>
        </p:nvCxnSpPr>
        <p:spPr>
          <a:xfrm flipV="1">
            <a:off x="6154615" y="4545623"/>
            <a:ext cx="914400" cy="2637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77" name="Rounded Rectangle 76"/>
          <p:cNvSpPr/>
          <p:nvPr/>
        </p:nvSpPr>
        <p:spPr>
          <a:xfrm>
            <a:off x="6893169" y="3516923"/>
            <a:ext cx="1433146" cy="334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View Product</a:t>
            </a:r>
            <a:endParaRPr lang="en-US" sz="1400" dirty="0"/>
          </a:p>
        </p:txBody>
      </p:sp>
      <p:sp>
        <p:nvSpPr>
          <p:cNvPr id="78" name="Rounded Rectangle 77"/>
          <p:cNvSpPr/>
          <p:nvPr/>
        </p:nvSpPr>
        <p:spPr>
          <a:xfrm>
            <a:off x="9337430" y="3525715"/>
            <a:ext cx="1318846" cy="369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Add cart</a:t>
            </a:r>
            <a:endParaRPr lang="en-US" sz="1400" dirty="0"/>
          </a:p>
        </p:txBody>
      </p:sp>
      <p:cxnSp>
        <p:nvCxnSpPr>
          <p:cNvPr id="80" name="Straight Arrow Connector 79"/>
          <p:cNvCxnSpPr>
            <a:stCxn id="52" idx="3"/>
          </p:cNvCxnSpPr>
          <p:nvPr/>
        </p:nvCxnSpPr>
        <p:spPr>
          <a:xfrm flipV="1">
            <a:off x="6049108" y="3701562"/>
            <a:ext cx="791307" cy="1758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2" name="Straight Arrow Connector 81"/>
          <p:cNvCxnSpPr/>
          <p:nvPr/>
        </p:nvCxnSpPr>
        <p:spPr>
          <a:xfrm flipV="1">
            <a:off x="8379069" y="3666392"/>
            <a:ext cx="905608" cy="2637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83" name="Rounded Rectangle 82"/>
          <p:cNvSpPr/>
          <p:nvPr/>
        </p:nvSpPr>
        <p:spPr>
          <a:xfrm>
            <a:off x="2540976" y="5767754"/>
            <a:ext cx="1406769" cy="369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Add Product</a:t>
            </a:r>
            <a:endParaRPr lang="en-US" sz="1400" dirty="0"/>
          </a:p>
        </p:txBody>
      </p:sp>
      <p:sp>
        <p:nvSpPr>
          <p:cNvPr id="84" name="Rounded Rectangle 83"/>
          <p:cNvSpPr/>
          <p:nvPr/>
        </p:nvSpPr>
        <p:spPr>
          <a:xfrm>
            <a:off x="290147" y="6093070"/>
            <a:ext cx="1301261" cy="351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Add Category</a:t>
            </a:r>
            <a:endParaRPr lang="en-US" sz="1400" dirty="0"/>
          </a:p>
        </p:txBody>
      </p:sp>
      <p:cxnSp>
        <p:nvCxnSpPr>
          <p:cNvPr id="86" name="Straight Arrow Connector 85"/>
          <p:cNvCxnSpPr/>
          <p:nvPr/>
        </p:nvCxnSpPr>
        <p:spPr>
          <a:xfrm rot="5400000">
            <a:off x="-1112227" y="4286251"/>
            <a:ext cx="3516925" cy="4396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9" name="Straight Connector 88"/>
          <p:cNvCxnSpPr/>
          <p:nvPr/>
        </p:nvCxnSpPr>
        <p:spPr>
          <a:xfrm rot="5400000">
            <a:off x="-531936" y="4233497"/>
            <a:ext cx="3367458" cy="35170"/>
          </a:xfrm>
          <a:prstGeom prst="line">
            <a:avLst/>
          </a:prstGeom>
        </p:spPr>
        <p:style>
          <a:lnRef idx="3">
            <a:schemeClr val="accent6"/>
          </a:lnRef>
          <a:fillRef idx="0">
            <a:schemeClr val="accent6"/>
          </a:fillRef>
          <a:effectRef idx="2">
            <a:schemeClr val="accent6"/>
          </a:effectRef>
          <a:fontRef idx="minor">
            <a:schemeClr val="tx1"/>
          </a:fontRef>
        </p:style>
      </p:cxnSp>
      <p:cxnSp>
        <p:nvCxnSpPr>
          <p:cNvPr id="91" name="Straight Arrow Connector 90"/>
          <p:cNvCxnSpPr/>
          <p:nvPr/>
        </p:nvCxnSpPr>
        <p:spPr>
          <a:xfrm>
            <a:off x="1099038" y="5934808"/>
            <a:ext cx="1397977"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93" name="Rounded Rectangle 92"/>
          <p:cNvSpPr/>
          <p:nvPr/>
        </p:nvSpPr>
        <p:spPr>
          <a:xfrm>
            <a:off x="4914900" y="5187462"/>
            <a:ext cx="1213339" cy="369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US" dirty="0"/>
          </a:p>
        </p:txBody>
      </p:sp>
      <p:cxnSp>
        <p:nvCxnSpPr>
          <p:cNvPr id="95" name="Straight Arrow Connector 94"/>
          <p:cNvCxnSpPr/>
          <p:nvPr/>
        </p:nvCxnSpPr>
        <p:spPr>
          <a:xfrm>
            <a:off x="2294792" y="5345723"/>
            <a:ext cx="2549770" cy="8792"/>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98" name="Straight Arrow Connector 97"/>
          <p:cNvCxnSpPr/>
          <p:nvPr/>
        </p:nvCxnSpPr>
        <p:spPr>
          <a:xfrm rot="5400000" flipH="1" flipV="1">
            <a:off x="1652954" y="4677508"/>
            <a:ext cx="1327638" cy="8792"/>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 xmlns:p14="http://schemas.microsoft.com/office/powerpoint/2010/main" val="497209572"/>
      </p:ext>
    </p:extLst>
  </p:cSld>
  <p:clrMapOvr>
    <a:masterClrMapping/>
  </p:clrMapOvr>
  <p:transition>
    <p:strips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985E3F-4CEB-523B-B829-148B77850B84}"/>
              </a:ext>
            </a:extLst>
          </p:cNvPr>
          <p:cNvSpPr>
            <a:spLocks noGrp="1"/>
          </p:cNvSpPr>
          <p:nvPr>
            <p:ph type="title"/>
          </p:nvPr>
        </p:nvSpPr>
        <p:spPr/>
        <p:txBody>
          <a:bodyPr/>
          <a:lstStyle/>
          <a:p>
            <a:r>
              <a:rPr lang="en-IN" dirty="0"/>
              <a:t>Challenging </a:t>
            </a:r>
            <a:r>
              <a:rPr lang="en-IN" dirty="0" smtClean="0"/>
              <a:t>issues </a:t>
            </a:r>
            <a:endParaRPr lang="en-IN" dirty="0"/>
          </a:p>
        </p:txBody>
      </p:sp>
      <p:sp>
        <p:nvSpPr>
          <p:cNvPr id="3" name="Content Placeholder 2">
            <a:extLst>
              <a:ext uri="{FF2B5EF4-FFF2-40B4-BE49-F238E27FC236}">
                <a16:creationId xmlns="" xmlns:a16="http://schemas.microsoft.com/office/drawing/2014/main" id="{6129E0E4-3501-CE51-0479-7792C957573F}"/>
              </a:ext>
            </a:extLst>
          </p:cNvPr>
          <p:cNvSpPr>
            <a:spLocks noGrp="1"/>
          </p:cNvSpPr>
          <p:nvPr>
            <p:ph idx="1"/>
          </p:nvPr>
        </p:nvSpPr>
        <p:spPr/>
        <p:txBody>
          <a:bodyPr/>
          <a:lstStyle/>
          <a:p>
            <a:r>
              <a:rPr lang="en-IN" dirty="0" smtClean="0"/>
              <a:t>White label Error </a:t>
            </a:r>
          </a:p>
          <a:p>
            <a:r>
              <a:rPr lang="en-IN" dirty="0" smtClean="0"/>
              <a:t>No Mapping  found for HTTP request</a:t>
            </a:r>
          </a:p>
          <a:p>
            <a:r>
              <a:rPr lang="en-IN" dirty="0" smtClean="0"/>
              <a:t>Compilation failure [Error] or Build failure compiler is provided in this Environment</a:t>
            </a:r>
          </a:p>
          <a:p>
            <a:r>
              <a:rPr lang="en-IN" dirty="0" smtClean="0"/>
              <a:t>Server port issue</a:t>
            </a:r>
          </a:p>
          <a:p>
            <a:endParaRPr lang="en-IN" dirty="0" smtClean="0"/>
          </a:p>
          <a:p>
            <a:endParaRPr lang="en-IN" dirty="0"/>
          </a:p>
        </p:txBody>
      </p:sp>
    </p:spTree>
    <p:extLst>
      <p:ext uri="{BB962C8B-B14F-4D97-AF65-F5344CB8AC3E}">
        <p14:creationId xmlns="" xmlns:p14="http://schemas.microsoft.com/office/powerpoint/2010/main" val="1775506429"/>
      </p:ext>
    </p:extLst>
  </p:cSld>
  <p:clrMapOvr>
    <a:masterClrMapping/>
  </p:clrMapOvr>
  <p:transition>
    <p:strips dir="l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849</TotalTime>
  <Words>452</Words>
  <Application>Microsoft Office PowerPoint</Application>
  <PresentationFormat>Custom</PresentationFormat>
  <Paragraphs>123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ONLINE GROCERY APPLICATION</vt:lpstr>
      <vt:lpstr>    Project Modules</vt:lpstr>
      <vt:lpstr>   MODULES DESCRIPTION</vt:lpstr>
      <vt:lpstr>Chatbot</vt:lpstr>
      <vt:lpstr>Add Cart</vt:lpstr>
      <vt:lpstr>Project overview</vt:lpstr>
      <vt:lpstr>   Tech architecture </vt:lpstr>
      <vt:lpstr>        Dataflow diagram</vt:lpstr>
      <vt:lpstr>Challenging issues </vt:lpstr>
      <vt:lpstr>Testing </vt:lpstr>
      <vt:lpstr>  Features about the module</vt:lpstr>
      <vt:lpstr>  Future enhancement</vt:lpstr>
      <vt:lpstr>  DevOps tools approach</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VARADHARAJAN</dc:creator>
  <cp:lastModifiedBy>Surya R</cp:lastModifiedBy>
  <cp:revision>88</cp:revision>
  <dcterms:created xsi:type="dcterms:W3CDTF">2022-08-01T12:32:56Z</dcterms:created>
  <dcterms:modified xsi:type="dcterms:W3CDTF">2022-08-09T02:56:09Z</dcterms:modified>
</cp:coreProperties>
</file>