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8"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4660"/>
  </p:normalViewPr>
  <p:slideViewPr>
    <p:cSldViewPr snapToGrid="0">
      <p:cViewPr>
        <p:scale>
          <a:sx n="75" d="100"/>
          <a:sy n="75" d="100"/>
        </p:scale>
        <p:origin x="117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231F-BA8E-45C8-3C63-71A5582B7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0972F8-6834-CAAF-9936-BECC0685B3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AECDF6-2CD5-2796-2CFB-4645BC937B13}"/>
              </a:ext>
            </a:extLst>
          </p:cNvPr>
          <p:cNvSpPr>
            <a:spLocks noGrp="1"/>
          </p:cNvSpPr>
          <p:nvPr>
            <p:ph type="dt" sz="half" idx="10"/>
          </p:nvPr>
        </p:nvSpPr>
        <p:spPr/>
        <p:txBody>
          <a:bodyPr/>
          <a:lstStyle/>
          <a:p>
            <a:fld id="{7C67D677-9A6D-4F2A-A555-FD21818AE259}" type="datetimeFigureOut">
              <a:rPr lang="en-US" smtClean="0"/>
              <a:t>4/28/2024</a:t>
            </a:fld>
            <a:endParaRPr lang="en-US"/>
          </a:p>
        </p:txBody>
      </p:sp>
      <p:sp>
        <p:nvSpPr>
          <p:cNvPr id="5" name="Footer Placeholder 4">
            <a:extLst>
              <a:ext uri="{FF2B5EF4-FFF2-40B4-BE49-F238E27FC236}">
                <a16:creationId xmlns:a16="http://schemas.microsoft.com/office/drawing/2014/main" id="{36958B7B-883F-7CC9-A853-8C72813EE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4D147-AB24-6518-4137-AAFA5E73CAF0}"/>
              </a:ext>
            </a:extLst>
          </p:cNvPr>
          <p:cNvSpPr>
            <a:spLocks noGrp="1"/>
          </p:cNvSpPr>
          <p:nvPr>
            <p:ph type="sldNum" sz="quarter" idx="12"/>
          </p:nvPr>
        </p:nvSpPr>
        <p:spPr/>
        <p:txBody>
          <a:bodyPr/>
          <a:lstStyle/>
          <a:p>
            <a:fld id="{64CFE7F6-23D9-4931-83B3-591C6F78D3A9}" type="slidenum">
              <a:rPr lang="en-US" smtClean="0"/>
              <a:t>‹#›</a:t>
            </a:fld>
            <a:endParaRPr lang="en-US"/>
          </a:p>
        </p:txBody>
      </p:sp>
    </p:spTree>
    <p:extLst>
      <p:ext uri="{BB962C8B-B14F-4D97-AF65-F5344CB8AC3E}">
        <p14:creationId xmlns:p14="http://schemas.microsoft.com/office/powerpoint/2010/main" val="1850537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D0BF7-7BB3-38D2-0607-63FCCE31B7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88150E-40CF-EF6E-7CA6-F91825364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A7140D-90CD-506C-858F-201E10C6BC68}"/>
              </a:ext>
            </a:extLst>
          </p:cNvPr>
          <p:cNvSpPr>
            <a:spLocks noGrp="1"/>
          </p:cNvSpPr>
          <p:nvPr>
            <p:ph type="dt" sz="half" idx="10"/>
          </p:nvPr>
        </p:nvSpPr>
        <p:spPr/>
        <p:txBody>
          <a:bodyPr/>
          <a:lstStyle/>
          <a:p>
            <a:fld id="{7C67D677-9A6D-4F2A-A555-FD21818AE259}" type="datetimeFigureOut">
              <a:rPr lang="en-US" smtClean="0"/>
              <a:t>4/28/2024</a:t>
            </a:fld>
            <a:endParaRPr lang="en-US"/>
          </a:p>
        </p:txBody>
      </p:sp>
      <p:sp>
        <p:nvSpPr>
          <p:cNvPr id="5" name="Footer Placeholder 4">
            <a:extLst>
              <a:ext uri="{FF2B5EF4-FFF2-40B4-BE49-F238E27FC236}">
                <a16:creationId xmlns:a16="http://schemas.microsoft.com/office/drawing/2014/main" id="{DD6C8D40-45DA-6A3B-F127-83C3ECE222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42C77-27B0-7C49-A3D9-2E1295B7CE79}"/>
              </a:ext>
            </a:extLst>
          </p:cNvPr>
          <p:cNvSpPr>
            <a:spLocks noGrp="1"/>
          </p:cNvSpPr>
          <p:nvPr>
            <p:ph type="sldNum" sz="quarter" idx="12"/>
          </p:nvPr>
        </p:nvSpPr>
        <p:spPr/>
        <p:txBody>
          <a:bodyPr/>
          <a:lstStyle/>
          <a:p>
            <a:fld id="{64CFE7F6-23D9-4931-83B3-591C6F78D3A9}" type="slidenum">
              <a:rPr lang="en-US" smtClean="0"/>
              <a:t>‹#›</a:t>
            </a:fld>
            <a:endParaRPr lang="en-US"/>
          </a:p>
        </p:txBody>
      </p:sp>
    </p:spTree>
    <p:extLst>
      <p:ext uri="{BB962C8B-B14F-4D97-AF65-F5344CB8AC3E}">
        <p14:creationId xmlns:p14="http://schemas.microsoft.com/office/powerpoint/2010/main" val="236894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E0C403-D837-C9F5-86DE-220E5B46FD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D2AE65-83AE-F3CF-AC76-0FE051D8A5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78F4E-1E10-2A19-616A-BE0474D69A44}"/>
              </a:ext>
            </a:extLst>
          </p:cNvPr>
          <p:cNvSpPr>
            <a:spLocks noGrp="1"/>
          </p:cNvSpPr>
          <p:nvPr>
            <p:ph type="dt" sz="half" idx="10"/>
          </p:nvPr>
        </p:nvSpPr>
        <p:spPr/>
        <p:txBody>
          <a:bodyPr/>
          <a:lstStyle/>
          <a:p>
            <a:fld id="{7C67D677-9A6D-4F2A-A555-FD21818AE259}" type="datetimeFigureOut">
              <a:rPr lang="en-US" smtClean="0"/>
              <a:t>4/28/2024</a:t>
            </a:fld>
            <a:endParaRPr lang="en-US"/>
          </a:p>
        </p:txBody>
      </p:sp>
      <p:sp>
        <p:nvSpPr>
          <p:cNvPr id="5" name="Footer Placeholder 4">
            <a:extLst>
              <a:ext uri="{FF2B5EF4-FFF2-40B4-BE49-F238E27FC236}">
                <a16:creationId xmlns:a16="http://schemas.microsoft.com/office/drawing/2014/main" id="{71788065-1E5B-59B7-673C-5123E7266A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CB60A-7745-D5ED-0C32-EDD7943A6760}"/>
              </a:ext>
            </a:extLst>
          </p:cNvPr>
          <p:cNvSpPr>
            <a:spLocks noGrp="1"/>
          </p:cNvSpPr>
          <p:nvPr>
            <p:ph type="sldNum" sz="quarter" idx="12"/>
          </p:nvPr>
        </p:nvSpPr>
        <p:spPr/>
        <p:txBody>
          <a:bodyPr/>
          <a:lstStyle/>
          <a:p>
            <a:fld id="{64CFE7F6-23D9-4931-83B3-591C6F78D3A9}" type="slidenum">
              <a:rPr lang="en-US" smtClean="0"/>
              <a:t>‹#›</a:t>
            </a:fld>
            <a:endParaRPr lang="en-US"/>
          </a:p>
        </p:txBody>
      </p:sp>
    </p:spTree>
    <p:extLst>
      <p:ext uri="{BB962C8B-B14F-4D97-AF65-F5344CB8AC3E}">
        <p14:creationId xmlns:p14="http://schemas.microsoft.com/office/powerpoint/2010/main" val="2370507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45E6A-261E-6C4E-DFBB-4C73BF4EFD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4274D9-D71A-BCD0-B179-17418A82B0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0FA09E-395E-D257-8009-42EE9FC96B45}"/>
              </a:ext>
            </a:extLst>
          </p:cNvPr>
          <p:cNvSpPr>
            <a:spLocks noGrp="1"/>
          </p:cNvSpPr>
          <p:nvPr>
            <p:ph type="dt" sz="half" idx="10"/>
          </p:nvPr>
        </p:nvSpPr>
        <p:spPr/>
        <p:txBody>
          <a:bodyPr/>
          <a:lstStyle/>
          <a:p>
            <a:fld id="{7C67D677-9A6D-4F2A-A555-FD21818AE259}" type="datetimeFigureOut">
              <a:rPr lang="en-US" smtClean="0"/>
              <a:t>4/28/2024</a:t>
            </a:fld>
            <a:endParaRPr lang="en-US"/>
          </a:p>
        </p:txBody>
      </p:sp>
      <p:sp>
        <p:nvSpPr>
          <p:cNvPr id="5" name="Footer Placeholder 4">
            <a:extLst>
              <a:ext uri="{FF2B5EF4-FFF2-40B4-BE49-F238E27FC236}">
                <a16:creationId xmlns:a16="http://schemas.microsoft.com/office/drawing/2014/main" id="{5C3F0448-7E1C-9AB7-DFC9-411C3CF1A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FAD440-81A9-44D2-C1B1-B20E80279E93}"/>
              </a:ext>
            </a:extLst>
          </p:cNvPr>
          <p:cNvSpPr>
            <a:spLocks noGrp="1"/>
          </p:cNvSpPr>
          <p:nvPr>
            <p:ph type="sldNum" sz="quarter" idx="12"/>
          </p:nvPr>
        </p:nvSpPr>
        <p:spPr/>
        <p:txBody>
          <a:bodyPr/>
          <a:lstStyle/>
          <a:p>
            <a:fld id="{64CFE7F6-23D9-4931-83B3-591C6F78D3A9}" type="slidenum">
              <a:rPr lang="en-US" smtClean="0"/>
              <a:t>‹#›</a:t>
            </a:fld>
            <a:endParaRPr lang="en-US"/>
          </a:p>
        </p:txBody>
      </p:sp>
    </p:spTree>
    <p:extLst>
      <p:ext uri="{BB962C8B-B14F-4D97-AF65-F5344CB8AC3E}">
        <p14:creationId xmlns:p14="http://schemas.microsoft.com/office/powerpoint/2010/main" val="55069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1D8F4-820E-E7B1-4C11-B917707C88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4DB7D2-129F-A254-B620-B03891F5DC8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B74F48-1FEB-07AD-E9CD-E64B21F7E2CD}"/>
              </a:ext>
            </a:extLst>
          </p:cNvPr>
          <p:cNvSpPr>
            <a:spLocks noGrp="1"/>
          </p:cNvSpPr>
          <p:nvPr>
            <p:ph type="dt" sz="half" idx="10"/>
          </p:nvPr>
        </p:nvSpPr>
        <p:spPr/>
        <p:txBody>
          <a:bodyPr/>
          <a:lstStyle/>
          <a:p>
            <a:fld id="{7C67D677-9A6D-4F2A-A555-FD21818AE259}" type="datetimeFigureOut">
              <a:rPr lang="en-US" smtClean="0"/>
              <a:t>4/28/2024</a:t>
            </a:fld>
            <a:endParaRPr lang="en-US"/>
          </a:p>
        </p:txBody>
      </p:sp>
      <p:sp>
        <p:nvSpPr>
          <p:cNvPr id="5" name="Footer Placeholder 4">
            <a:extLst>
              <a:ext uri="{FF2B5EF4-FFF2-40B4-BE49-F238E27FC236}">
                <a16:creationId xmlns:a16="http://schemas.microsoft.com/office/drawing/2014/main" id="{21D0D04D-C50F-68BE-F294-24BE1F214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DAD9D-4521-A1E5-0D15-55B19C6346B8}"/>
              </a:ext>
            </a:extLst>
          </p:cNvPr>
          <p:cNvSpPr>
            <a:spLocks noGrp="1"/>
          </p:cNvSpPr>
          <p:nvPr>
            <p:ph type="sldNum" sz="quarter" idx="12"/>
          </p:nvPr>
        </p:nvSpPr>
        <p:spPr/>
        <p:txBody>
          <a:bodyPr/>
          <a:lstStyle/>
          <a:p>
            <a:fld id="{64CFE7F6-23D9-4931-83B3-591C6F78D3A9}" type="slidenum">
              <a:rPr lang="en-US" smtClean="0"/>
              <a:t>‹#›</a:t>
            </a:fld>
            <a:endParaRPr lang="en-US"/>
          </a:p>
        </p:txBody>
      </p:sp>
    </p:spTree>
    <p:extLst>
      <p:ext uri="{BB962C8B-B14F-4D97-AF65-F5344CB8AC3E}">
        <p14:creationId xmlns:p14="http://schemas.microsoft.com/office/powerpoint/2010/main" val="1269174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EE8D-A99D-40D8-3DC3-5C4D3115DF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CEC33B-1339-6A12-DE35-F495D506B2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187FE8-6AE0-F84F-8F44-87B90EEFFB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D774EE-4B06-28B2-E4E9-C067746CDFC1}"/>
              </a:ext>
            </a:extLst>
          </p:cNvPr>
          <p:cNvSpPr>
            <a:spLocks noGrp="1"/>
          </p:cNvSpPr>
          <p:nvPr>
            <p:ph type="dt" sz="half" idx="10"/>
          </p:nvPr>
        </p:nvSpPr>
        <p:spPr/>
        <p:txBody>
          <a:bodyPr/>
          <a:lstStyle/>
          <a:p>
            <a:fld id="{7C67D677-9A6D-4F2A-A555-FD21818AE259}" type="datetimeFigureOut">
              <a:rPr lang="en-US" smtClean="0"/>
              <a:t>4/28/2024</a:t>
            </a:fld>
            <a:endParaRPr lang="en-US"/>
          </a:p>
        </p:txBody>
      </p:sp>
      <p:sp>
        <p:nvSpPr>
          <p:cNvPr id="6" name="Footer Placeholder 5">
            <a:extLst>
              <a:ext uri="{FF2B5EF4-FFF2-40B4-BE49-F238E27FC236}">
                <a16:creationId xmlns:a16="http://schemas.microsoft.com/office/drawing/2014/main" id="{E8C572A4-4A56-6B2A-14A8-59B2505B4E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337702-8DBC-B817-5964-A02CA43535AE}"/>
              </a:ext>
            </a:extLst>
          </p:cNvPr>
          <p:cNvSpPr>
            <a:spLocks noGrp="1"/>
          </p:cNvSpPr>
          <p:nvPr>
            <p:ph type="sldNum" sz="quarter" idx="12"/>
          </p:nvPr>
        </p:nvSpPr>
        <p:spPr/>
        <p:txBody>
          <a:bodyPr/>
          <a:lstStyle/>
          <a:p>
            <a:fld id="{64CFE7F6-23D9-4931-83B3-591C6F78D3A9}" type="slidenum">
              <a:rPr lang="en-US" smtClean="0"/>
              <a:t>‹#›</a:t>
            </a:fld>
            <a:endParaRPr lang="en-US"/>
          </a:p>
        </p:txBody>
      </p:sp>
    </p:spTree>
    <p:extLst>
      <p:ext uri="{BB962C8B-B14F-4D97-AF65-F5344CB8AC3E}">
        <p14:creationId xmlns:p14="http://schemas.microsoft.com/office/powerpoint/2010/main" val="86114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64C1-EE2F-0119-B56C-F2FFC1ED9B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59A1C2-54B9-0C21-A92E-91474EC7B0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C1EB3C-CDF8-EEFD-8E41-CAE21708C1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5D2C2E-0232-73EE-88B6-B0BD74092C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37B3C6-1594-3B6A-4C9B-050D8D0CC2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B87B8C-7C4E-E2DF-A9CB-4FE82B697AE1}"/>
              </a:ext>
            </a:extLst>
          </p:cNvPr>
          <p:cNvSpPr>
            <a:spLocks noGrp="1"/>
          </p:cNvSpPr>
          <p:nvPr>
            <p:ph type="dt" sz="half" idx="10"/>
          </p:nvPr>
        </p:nvSpPr>
        <p:spPr/>
        <p:txBody>
          <a:bodyPr/>
          <a:lstStyle/>
          <a:p>
            <a:fld id="{7C67D677-9A6D-4F2A-A555-FD21818AE259}" type="datetimeFigureOut">
              <a:rPr lang="en-US" smtClean="0"/>
              <a:t>4/28/2024</a:t>
            </a:fld>
            <a:endParaRPr lang="en-US"/>
          </a:p>
        </p:txBody>
      </p:sp>
      <p:sp>
        <p:nvSpPr>
          <p:cNvPr id="8" name="Footer Placeholder 7">
            <a:extLst>
              <a:ext uri="{FF2B5EF4-FFF2-40B4-BE49-F238E27FC236}">
                <a16:creationId xmlns:a16="http://schemas.microsoft.com/office/drawing/2014/main" id="{2E761438-032C-413D-5B6D-A8FDFC04B8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6F8FE8-D83F-1741-9242-BA6177438816}"/>
              </a:ext>
            </a:extLst>
          </p:cNvPr>
          <p:cNvSpPr>
            <a:spLocks noGrp="1"/>
          </p:cNvSpPr>
          <p:nvPr>
            <p:ph type="sldNum" sz="quarter" idx="12"/>
          </p:nvPr>
        </p:nvSpPr>
        <p:spPr/>
        <p:txBody>
          <a:bodyPr/>
          <a:lstStyle/>
          <a:p>
            <a:fld id="{64CFE7F6-23D9-4931-83B3-591C6F78D3A9}" type="slidenum">
              <a:rPr lang="en-US" smtClean="0"/>
              <a:t>‹#›</a:t>
            </a:fld>
            <a:endParaRPr lang="en-US"/>
          </a:p>
        </p:txBody>
      </p:sp>
    </p:spTree>
    <p:extLst>
      <p:ext uri="{BB962C8B-B14F-4D97-AF65-F5344CB8AC3E}">
        <p14:creationId xmlns:p14="http://schemas.microsoft.com/office/powerpoint/2010/main" val="205641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03518-ECEE-E7AF-BCAE-D7A82F2253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5A2DBB-4611-9E03-057F-CDE811ABACFB}"/>
              </a:ext>
            </a:extLst>
          </p:cNvPr>
          <p:cNvSpPr>
            <a:spLocks noGrp="1"/>
          </p:cNvSpPr>
          <p:nvPr>
            <p:ph type="dt" sz="half" idx="10"/>
          </p:nvPr>
        </p:nvSpPr>
        <p:spPr/>
        <p:txBody>
          <a:bodyPr/>
          <a:lstStyle/>
          <a:p>
            <a:fld id="{7C67D677-9A6D-4F2A-A555-FD21818AE259}" type="datetimeFigureOut">
              <a:rPr lang="en-US" smtClean="0"/>
              <a:t>4/28/2024</a:t>
            </a:fld>
            <a:endParaRPr lang="en-US"/>
          </a:p>
        </p:txBody>
      </p:sp>
      <p:sp>
        <p:nvSpPr>
          <p:cNvPr id="4" name="Footer Placeholder 3">
            <a:extLst>
              <a:ext uri="{FF2B5EF4-FFF2-40B4-BE49-F238E27FC236}">
                <a16:creationId xmlns:a16="http://schemas.microsoft.com/office/drawing/2014/main" id="{5774D0A1-B04B-AAEB-00B5-4A67CCC64C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B7A090-0EF7-5352-95CC-557DF76F29BB}"/>
              </a:ext>
            </a:extLst>
          </p:cNvPr>
          <p:cNvSpPr>
            <a:spLocks noGrp="1"/>
          </p:cNvSpPr>
          <p:nvPr>
            <p:ph type="sldNum" sz="quarter" idx="12"/>
          </p:nvPr>
        </p:nvSpPr>
        <p:spPr/>
        <p:txBody>
          <a:bodyPr/>
          <a:lstStyle/>
          <a:p>
            <a:fld id="{64CFE7F6-23D9-4931-83B3-591C6F78D3A9}" type="slidenum">
              <a:rPr lang="en-US" smtClean="0"/>
              <a:t>‹#›</a:t>
            </a:fld>
            <a:endParaRPr lang="en-US"/>
          </a:p>
        </p:txBody>
      </p:sp>
    </p:spTree>
    <p:extLst>
      <p:ext uri="{BB962C8B-B14F-4D97-AF65-F5344CB8AC3E}">
        <p14:creationId xmlns:p14="http://schemas.microsoft.com/office/powerpoint/2010/main" val="260226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6C33D-D486-BE0D-F025-AD7F479F1B61}"/>
              </a:ext>
            </a:extLst>
          </p:cNvPr>
          <p:cNvSpPr>
            <a:spLocks noGrp="1"/>
          </p:cNvSpPr>
          <p:nvPr>
            <p:ph type="dt" sz="half" idx="10"/>
          </p:nvPr>
        </p:nvSpPr>
        <p:spPr/>
        <p:txBody>
          <a:bodyPr/>
          <a:lstStyle/>
          <a:p>
            <a:fld id="{7C67D677-9A6D-4F2A-A555-FD21818AE259}" type="datetimeFigureOut">
              <a:rPr lang="en-US" smtClean="0"/>
              <a:t>4/28/2024</a:t>
            </a:fld>
            <a:endParaRPr lang="en-US"/>
          </a:p>
        </p:txBody>
      </p:sp>
      <p:sp>
        <p:nvSpPr>
          <p:cNvPr id="3" name="Footer Placeholder 2">
            <a:extLst>
              <a:ext uri="{FF2B5EF4-FFF2-40B4-BE49-F238E27FC236}">
                <a16:creationId xmlns:a16="http://schemas.microsoft.com/office/drawing/2014/main" id="{EFD78C38-B404-32C0-4A3C-40BA77F87B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A63A07-E647-9DAB-967F-8BBEDDEBA0D4}"/>
              </a:ext>
            </a:extLst>
          </p:cNvPr>
          <p:cNvSpPr>
            <a:spLocks noGrp="1"/>
          </p:cNvSpPr>
          <p:nvPr>
            <p:ph type="sldNum" sz="quarter" idx="12"/>
          </p:nvPr>
        </p:nvSpPr>
        <p:spPr/>
        <p:txBody>
          <a:bodyPr/>
          <a:lstStyle/>
          <a:p>
            <a:fld id="{64CFE7F6-23D9-4931-83B3-591C6F78D3A9}" type="slidenum">
              <a:rPr lang="en-US" smtClean="0"/>
              <a:t>‹#›</a:t>
            </a:fld>
            <a:endParaRPr lang="en-US"/>
          </a:p>
        </p:txBody>
      </p:sp>
    </p:spTree>
    <p:extLst>
      <p:ext uri="{BB962C8B-B14F-4D97-AF65-F5344CB8AC3E}">
        <p14:creationId xmlns:p14="http://schemas.microsoft.com/office/powerpoint/2010/main" val="2201852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7A4C3-C0BE-2853-9343-5641366C1C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0E9D6F-9CEF-188F-5AE4-FFDEC5D87E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4364F0-FA67-AEC1-531D-0C6F1C5C6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944CF7-29D6-BF47-2EB0-24ADF05B0111}"/>
              </a:ext>
            </a:extLst>
          </p:cNvPr>
          <p:cNvSpPr>
            <a:spLocks noGrp="1"/>
          </p:cNvSpPr>
          <p:nvPr>
            <p:ph type="dt" sz="half" idx="10"/>
          </p:nvPr>
        </p:nvSpPr>
        <p:spPr/>
        <p:txBody>
          <a:bodyPr/>
          <a:lstStyle/>
          <a:p>
            <a:fld id="{7C67D677-9A6D-4F2A-A555-FD21818AE259}" type="datetimeFigureOut">
              <a:rPr lang="en-US" smtClean="0"/>
              <a:t>4/28/2024</a:t>
            </a:fld>
            <a:endParaRPr lang="en-US"/>
          </a:p>
        </p:txBody>
      </p:sp>
      <p:sp>
        <p:nvSpPr>
          <p:cNvPr id="6" name="Footer Placeholder 5">
            <a:extLst>
              <a:ext uri="{FF2B5EF4-FFF2-40B4-BE49-F238E27FC236}">
                <a16:creationId xmlns:a16="http://schemas.microsoft.com/office/drawing/2014/main" id="{97732BDA-EC94-432D-62E3-AC5DEBF7F0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4EEFD-1760-7309-7F76-F0FD4EDC8E20}"/>
              </a:ext>
            </a:extLst>
          </p:cNvPr>
          <p:cNvSpPr>
            <a:spLocks noGrp="1"/>
          </p:cNvSpPr>
          <p:nvPr>
            <p:ph type="sldNum" sz="quarter" idx="12"/>
          </p:nvPr>
        </p:nvSpPr>
        <p:spPr/>
        <p:txBody>
          <a:bodyPr/>
          <a:lstStyle/>
          <a:p>
            <a:fld id="{64CFE7F6-23D9-4931-83B3-591C6F78D3A9}" type="slidenum">
              <a:rPr lang="en-US" smtClean="0"/>
              <a:t>‹#›</a:t>
            </a:fld>
            <a:endParaRPr lang="en-US"/>
          </a:p>
        </p:txBody>
      </p:sp>
    </p:spTree>
    <p:extLst>
      <p:ext uri="{BB962C8B-B14F-4D97-AF65-F5344CB8AC3E}">
        <p14:creationId xmlns:p14="http://schemas.microsoft.com/office/powerpoint/2010/main" val="2148266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2237-8ECF-F8B6-9BE7-80B9D323AE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22A0F0-AC65-5CBB-BF26-87AE048826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2A752D-4091-E223-09CA-C6BF30153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2D255C-6643-F239-FB34-4E115D2B6E35}"/>
              </a:ext>
            </a:extLst>
          </p:cNvPr>
          <p:cNvSpPr>
            <a:spLocks noGrp="1"/>
          </p:cNvSpPr>
          <p:nvPr>
            <p:ph type="dt" sz="half" idx="10"/>
          </p:nvPr>
        </p:nvSpPr>
        <p:spPr/>
        <p:txBody>
          <a:bodyPr/>
          <a:lstStyle/>
          <a:p>
            <a:fld id="{7C67D677-9A6D-4F2A-A555-FD21818AE259}" type="datetimeFigureOut">
              <a:rPr lang="en-US" smtClean="0"/>
              <a:t>4/28/2024</a:t>
            </a:fld>
            <a:endParaRPr lang="en-US"/>
          </a:p>
        </p:txBody>
      </p:sp>
      <p:sp>
        <p:nvSpPr>
          <p:cNvPr id="6" name="Footer Placeholder 5">
            <a:extLst>
              <a:ext uri="{FF2B5EF4-FFF2-40B4-BE49-F238E27FC236}">
                <a16:creationId xmlns:a16="http://schemas.microsoft.com/office/drawing/2014/main" id="{C9DE1F7A-C493-2328-1E50-D5FFCBB472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5BDF2A-D188-0B48-D4F4-400425C5E8C9}"/>
              </a:ext>
            </a:extLst>
          </p:cNvPr>
          <p:cNvSpPr>
            <a:spLocks noGrp="1"/>
          </p:cNvSpPr>
          <p:nvPr>
            <p:ph type="sldNum" sz="quarter" idx="12"/>
          </p:nvPr>
        </p:nvSpPr>
        <p:spPr/>
        <p:txBody>
          <a:bodyPr/>
          <a:lstStyle/>
          <a:p>
            <a:fld id="{64CFE7F6-23D9-4931-83B3-591C6F78D3A9}" type="slidenum">
              <a:rPr lang="en-US" smtClean="0"/>
              <a:t>‹#›</a:t>
            </a:fld>
            <a:endParaRPr lang="en-US"/>
          </a:p>
        </p:txBody>
      </p:sp>
    </p:spTree>
    <p:extLst>
      <p:ext uri="{BB962C8B-B14F-4D97-AF65-F5344CB8AC3E}">
        <p14:creationId xmlns:p14="http://schemas.microsoft.com/office/powerpoint/2010/main" val="709370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963649-D79C-5A9B-4E2C-DFF83864D8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8C360D-AADE-0CBC-53F9-EE22FD5A28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0278B2-C9C6-A3A5-6D2D-08FF784B0F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C67D677-9A6D-4F2A-A555-FD21818AE259}" type="datetimeFigureOut">
              <a:rPr lang="en-US" smtClean="0"/>
              <a:t>4/28/2024</a:t>
            </a:fld>
            <a:endParaRPr lang="en-US"/>
          </a:p>
        </p:txBody>
      </p:sp>
      <p:sp>
        <p:nvSpPr>
          <p:cNvPr id="5" name="Footer Placeholder 4">
            <a:extLst>
              <a:ext uri="{FF2B5EF4-FFF2-40B4-BE49-F238E27FC236}">
                <a16:creationId xmlns:a16="http://schemas.microsoft.com/office/drawing/2014/main" id="{7138CF09-DFCC-665F-23D2-3EE64CF79C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E685222-7F6F-04D0-BA49-4B881DF291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4CFE7F6-23D9-4931-83B3-591C6F78D3A9}" type="slidenum">
              <a:rPr lang="en-US" smtClean="0"/>
              <a:t>‹#›</a:t>
            </a:fld>
            <a:endParaRPr lang="en-US"/>
          </a:p>
        </p:txBody>
      </p:sp>
    </p:spTree>
    <p:extLst>
      <p:ext uri="{BB962C8B-B14F-4D97-AF65-F5344CB8AC3E}">
        <p14:creationId xmlns:p14="http://schemas.microsoft.com/office/powerpoint/2010/main" val="1883132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group of people in a warehouse&#10;&#10;Description automatically generated">
            <a:extLst>
              <a:ext uri="{FF2B5EF4-FFF2-40B4-BE49-F238E27FC236}">
                <a16:creationId xmlns:a16="http://schemas.microsoft.com/office/drawing/2014/main" id="{DE6D7922-E0CA-0D26-D4F9-0D5F4C371109}"/>
              </a:ext>
            </a:extLst>
          </p:cNvPr>
          <p:cNvPicPr>
            <a:picLocks noChangeAspect="1"/>
          </p:cNvPicPr>
          <p:nvPr/>
        </p:nvPicPr>
        <p:blipFill rotWithShape="1">
          <a:blip r:embed="rId2">
            <a:extLst>
              <a:ext uri="{28A0092B-C50C-407E-A947-70E740481C1C}">
                <a14:useLocalDpi xmlns:a14="http://schemas.microsoft.com/office/drawing/2010/main" val="0"/>
              </a:ext>
            </a:extLst>
          </a:blip>
          <a:srcRect t="7042"/>
          <a:stretch/>
        </p:blipFill>
        <p:spPr>
          <a:xfrm>
            <a:off x="20" y="1282"/>
            <a:ext cx="12191980" cy="6856718"/>
          </a:xfrm>
          <a:prstGeom prst="rect">
            <a:avLst/>
          </a:prstGeom>
        </p:spPr>
      </p:pic>
    </p:spTree>
    <p:extLst>
      <p:ext uri="{BB962C8B-B14F-4D97-AF65-F5344CB8AC3E}">
        <p14:creationId xmlns:p14="http://schemas.microsoft.com/office/powerpoint/2010/main" val="3538268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BAA513-20CE-F347-78A2-D821EB2CBC47}"/>
              </a:ext>
            </a:extLst>
          </p:cNvPr>
          <p:cNvSpPr>
            <a:spLocks noGrp="1"/>
          </p:cNvSpPr>
          <p:nvPr>
            <p:ph type="ctrTitle"/>
          </p:nvPr>
        </p:nvSpPr>
        <p:spPr>
          <a:xfrm>
            <a:off x="804672" y="1412489"/>
            <a:ext cx="2871095" cy="2156621"/>
          </a:xfrm>
        </p:spPr>
        <p:txBody>
          <a:bodyPr vert="horz" lIns="91440" tIns="45720" rIns="91440" bIns="45720" rtlCol="0" anchor="t">
            <a:normAutofit/>
          </a:bodyPr>
          <a:lstStyle/>
          <a:p>
            <a:pPr algn="l"/>
            <a:r>
              <a:rPr lang="en-US" sz="3600" kern="1200">
                <a:solidFill>
                  <a:srgbClr val="FFFFFF"/>
                </a:solidFill>
                <a:latin typeface="+mj-lt"/>
                <a:ea typeface="+mj-ea"/>
                <a:cs typeface="+mj-cs"/>
              </a:rPr>
              <a:t>Create Database Tables</a:t>
            </a:r>
          </a:p>
        </p:txBody>
      </p:sp>
      <p:sp>
        <p:nvSpPr>
          <p:cNvPr id="3" name="Subtitle 2">
            <a:extLst>
              <a:ext uri="{FF2B5EF4-FFF2-40B4-BE49-F238E27FC236}">
                <a16:creationId xmlns:a16="http://schemas.microsoft.com/office/drawing/2014/main" id="{BA2041CE-81D0-0557-CABC-E461BB25E6C1}"/>
              </a:ext>
            </a:extLst>
          </p:cNvPr>
          <p:cNvSpPr>
            <a:spLocks noGrp="1"/>
          </p:cNvSpPr>
          <p:nvPr>
            <p:ph type="subTitle" idx="1"/>
          </p:nvPr>
        </p:nvSpPr>
        <p:spPr>
          <a:xfrm>
            <a:off x="4480437" y="1463538"/>
            <a:ext cx="3156851" cy="4363844"/>
          </a:xfrm>
        </p:spPr>
        <p:txBody>
          <a:bodyPr vert="horz" lIns="91440" tIns="45720" rIns="91440" bIns="45720" rtlCol="0">
            <a:normAutofit fontScale="92500" lnSpcReduction="20000"/>
          </a:bodyPr>
          <a:lstStyle/>
          <a:p>
            <a:pPr algn="l"/>
            <a:r>
              <a:rPr lang="en-US" sz="1500" b="1" dirty="0"/>
              <a:t>CREATE TABLE Supplier (</a:t>
            </a:r>
          </a:p>
          <a:p>
            <a:pPr algn="l"/>
            <a:r>
              <a:rPr lang="en-US" sz="1500" b="1" dirty="0"/>
              <a:t>     </a:t>
            </a:r>
            <a:r>
              <a:rPr lang="en-US" sz="1500" dirty="0" err="1"/>
              <a:t>Supplier_ID</a:t>
            </a:r>
            <a:r>
              <a:rPr lang="en-US" sz="1500" dirty="0"/>
              <a:t> INT PRIMARY KEY,</a:t>
            </a:r>
          </a:p>
          <a:p>
            <a:pPr algn="l"/>
            <a:r>
              <a:rPr lang="en-US" sz="1500" dirty="0"/>
              <a:t>     Name VARCHAR(100),</a:t>
            </a:r>
          </a:p>
          <a:p>
            <a:pPr algn="l"/>
            <a:r>
              <a:rPr lang="en-US" sz="1500" dirty="0"/>
              <a:t>     </a:t>
            </a:r>
            <a:r>
              <a:rPr lang="en-US" sz="1500" dirty="0" err="1"/>
              <a:t>Contact_Person</a:t>
            </a:r>
            <a:r>
              <a:rPr lang="en-US" sz="1500" dirty="0"/>
              <a:t> VARCHAR(100),</a:t>
            </a:r>
          </a:p>
          <a:p>
            <a:pPr algn="l"/>
            <a:r>
              <a:rPr lang="en-US" sz="1500" dirty="0"/>
              <a:t>     Email VARCHAR(100),</a:t>
            </a:r>
          </a:p>
          <a:p>
            <a:pPr algn="l"/>
            <a:r>
              <a:rPr lang="en-US" sz="1500" dirty="0"/>
              <a:t>      Address VARCHAR(255)</a:t>
            </a:r>
          </a:p>
          <a:p>
            <a:pPr algn="l"/>
            <a:r>
              <a:rPr lang="en-US" sz="1500" b="1" dirty="0"/>
              <a:t>);</a:t>
            </a:r>
          </a:p>
          <a:p>
            <a:pPr indent="-228600" algn="l">
              <a:buFont typeface="Arial" panose="020B0604020202020204" pitchFamily="34" charset="0"/>
              <a:buChar char="•"/>
            </a:pPr>
            <a:endParaRPr lang="en-US" sz="1500" b="1" dirty="0"/>
          </a:p>
          <a:p>
            <a:pPr algn="l"/>
            <a:r>
              <a:rPr lang="en-US" sz="1500" b="1" dirty="0"/>
              <a:t>CREATE TABLE Customer (</a:t>
            </a:r>
          </a:p>
          <a:p>
            <a:pPr algn="l"/>
            <a:r>
              <a:rPr lang="en-US" sz="1500" b="1" dirty="0"/>
              <a:t>   </a:t>
            </a:r>
            <a:r>
              <a:rPr lang="en-US" sz="1500" dirty="0" err="1"/>
              <a:t>Customer_ID</a:t>
            </a:r>
            <a:r>
              <a:rPr lang="en-US" sz="1500" dirty="0"/>
              <a:t> INT PRIMARY KEY,</a:t>
            </a:r>
          </a:p>
          <a:p>
            <a:pPr algn="l"/>
            <a:r>
              <a:rPr lang="en-US" sz="1500" dirty="0"/>
              <a:t>  </a:t>
            </a:r>
            <a:r>
              <a:rPr lang="en-US" sz="1500" dirty="0" err="1"/>
              <a:t>First_Name</a:t>
            </a:r>
            <a:r>
              <a:rPr lang="en-US" sz="1500" dirty="0"/>
              <a:t> VARCHAR(50),</a:t>
            </a:r>
          </a:p>
          <a:p>
            <a:pPr algn="l"/>
            <a:r>
              <a:rPr lang="en-US" sz="1500" dirty="0"/>
              <a:t>  </a:t>
            </a:r>
            <a:r>
              <a:rPr lang="en-US" sz="1500" dirty="0" err="1"/>
              <a:t>Last_Name</a:t>
            </a:r>
            <a:r>
              <a:rPr lang="en-US" sz="1500" dirty="0"/>
              <a:t> VARCHAR(50),</a:t>
            </a:r>
          </a:p>
          <a:p>
            <a:pPr algn="l"/>
            <a:r>
              <a:rPr lang="en-US" sz="1500" dirty="0"/>
              <a:t>  Email VARCHAR(100),</a:t>
            </a:r>
          </a:p>
          <a:p>
            <a:pPr algn="l"/>
            <a:r>
              <a:rPr lang="en-US" sz="1500" dirty="0"/>
              <a:t>  Address VARCHAR(255)</a:t>
            </a:r>
          </a:p>
          <a:p>
            <a:pPr algn="l"/>
            <a:r>
              <a:rPr lang="en-US" sz="1500" b="1" dirty="0"/>
              <a:t>);</a:t>
            </a:r>
          </a:p>
          <a:p>
            <a:pPr indent="-228600" algn="l">
              <a:buFont typeface="Arial" panose="020B0604020202020204" pitchFamily="34" charset="0"/>
              <a:buChar char="•"/>
            </a:pPr>
            <a:endParaRPr lang="en-US" sz="1100" b="1" dirty="0"/>
          </a:p>
          <a:p>
            <a:pPr indent="-228600" algn="l">
              <a:buFont typeface="Arial" panose="020B0604020202020204" pitchFamily="34" charset="0"/>
              <a:buChar char="•"/>
            </a:pPr>
            <a:endParaRPr lang="en-US" sz="1100" b="1" dirty="0"/>
          </a:p>
        </p:txBody>
      </p:sp>
      <p:sp>
        <p:nvSpPr>
          <p:cNvPr id="4" name="Subtitle 2">
            <a:extLst>
              <a:ext uri="{FF2B5EF4-FFF2-40B4-BE49-F238E27FC236}">
                <a16:creationId xmlns:a16="http://schemas.microsoft.com/office/drawing/2014/main" id="{9487CE24-4265-17D5-9A4A-19F29F4AABE4}"/>
              </a:ext>
            </a:extLst>
          </p:cNvPr>
          <p:cNvSpPr txBox="1">
            <a:spLocks/>
          </p:cNvSpPr>
          <p:nvPr/>
        </p:nvSpPr>
        <p:spPr>
          <a:xfrm>
            <a:off x="7874000" y="1412489"/>
            <a:ext cx="3503684" cy="43638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b="1" dirty="0"/>
              <a:t>CREATE TABLE </a:t>
            </a:r>
            <a:r>
              <a:rPr lang="en-US" sz="1300" b="1" dirty="0" err="1"/>
              <a:t>Physical_Product</a:t>
            </a:r>
            <a:r>
              <a:rPr lang="en-US" sz="1300" b="1" dirty="0"/>
              <a:t> (</a:t>
            </a:r>
          </a:p>
          <a:p>
            <a:pPr algn="l"/>
            <a:r>
              <a:rPr lang="en-US" sz="1300" b="1" dirty="0"/>
              <a:t>      </a:t>
            </a:r>
            <a:r>
              <a:rPr lang="en-US" sz="1300" dirty="0" err="1"/>
              <a:t>Product_ID</a:t>
            </a:r>
            <a:r>
              <a:rPr lang="en-US" sz="1300" dirty="0"/>
              <a:t> INT PRIMARY KEY,</a:t>
            </a:r>
          </a:p>
          <a:p>
            <a:pPr algn="l"/>
            <a:r>
              <a:rPr lang="en-US" sz="1300" dirty="0"/>
              <a:t>      Type VARCHAR(50),</a:t>
            </a:r>
          </a:p>
          <a:p>
            <a:pPr algn="l"/>
            <a:r>
              <a:rPr lang="en-US" sz="1300" dirty="0"/>
              <a:t>      Name VARCHAR(100),</a:t>
            </a:r>
          </a:p>
          <a:p>
            <a:pPr algn="l"/>
            <a:r>
              <a:rPr lang="en-US" sz="1300" dirty="0"/>
              <a:t>      Description TEXT,</a:t>
            </a:r>
          </a:p>
          <a:p>
            <a:pPr algn="l"/>
            <a:r>
              <a:rPr lang="en-US" sz="1300" dirty="0"/>
              <a:t>      </a:t>
            </a:r>
            <a:r>
              <a:rPr lang="en-US" sz="1300" dirty="0" err="1"/>
              <a:t>Total_Stock</a:t>
            </a:r>
            <a:r>
              <a:rPr lang="en-US" sz="1300" dirty="0"/>
              <a:t> INT,</a:t>
            </a:r>
          </a:p>
          <a:p>
            <a:pPr algn="l"/>
            <a:r>
              <a:rPr lang="en-US" sz="1300" dirty="0"/>
              <a:t>      </a:t>
            </a:r>
            <a:r>
              <a:rPr lang="en-US" sz="1300" dirty="0" err="1"/>
              <a:t>Available_Stock</a:t>
            </a:r>
            <a:r>
              <a:rPr lang="en-US" sz="1300" dirty="0"/>
              <a:t> INT,</a:t>
            </a:r>
          </a:p>
          <a:p>
            <a:pPr algn="l"/>
            <a:r>
              <a:rPr lang="en-US" sz="1300" dirty="0"/>
              <a:t>      Color VARCHAR(50),</a:t>
            </a:r>
          </a:p>
          <a:p>
            <a:pPr algn="l"/>
            <a:r>
              <a:rPr lang="en-US" sz="1300" dirty="0"/>
              <a:t>      Weight DECIMAL(10,2),</a:t>
            </a:r>
          </a:p>
          <a:p>
            <a:pPr algn="l"/>
            <a:r>
              <a:rPr lang="en-US" sz="1300" dirty="0"/>
              <a:t>      Size VARCHAR(50),</a:t>
            </a:r>
          </a:p>
          <a:p>
            <a:pPr algn="l"/>
            <a:r>
              <a:rPr lang="en-US" sz="1300" dirty="0"/>
              <a:t>      </a:t>
            </a:r>
            <a:r>
              <a:rPr lang="en-US" sz="1300" dirty="0" err="1"/>
              <a:t>Supplier_ID</a:t>
            </a:r>
            <a:r>
              <a:rPr lang="en-US" sz="1300" dirty="0"/>
              <a:t> INT,</a:t>
            </a:r>
          </a:p>
          <a:p>
            <a:pPr algn="l"/>
            <a:r>
              <a:rPr lang="en-US" sz="1300" dirty="0"/>
              <a:t>FOREIGN KEY (</a:t>
            </a:r>
            <a:r>
              <a:rPr lang="en-US" sz="1300" dirty="0" err="1"/>
              <a:t>Supplier_ID</a:t>
            </a:r>
            <a:r>
              <a:rPr lang="en-US" sz="1300" dirty="0"/>
              <a:t>) REFERENCES Supplier(</a:t>
            </a:r>
            <a:r>
              <a:rPr lang="en-US" sz="1300" dirty="0" err="1"/>
              <a:t>Supplier_ID</a:t>
            </a:r>
            <a:r>
              <a:rPr lang="en-US" sz="1300" dirty="0"/>
              <a:t>)</a:t>
            </a:r>
          </a:p>
          <a:p>
            <a:pPr algn="l"/>
            <a:r>
              <a:rPr lang="en-US" sz="1300" b="1" dirty="0"/>
              <a:t>);</a:t>
            </a:r>
          </a:p>
        </p:txBody>
      </p:sp>
    </p:spTree>
    <p:extLst>
      <p:ext uri="{BB962C8B-B14F-4D97-AF65-F5344CB8AC3E}">
        <p14:creationId xmlns:p14="http://schemas.microsoft.com/office/powerpoint/2010/main" val="562925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4712F8-E75C-33A4-14E0-615C2885F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81708F8A-5432-9082-4E9F-0485D1020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A8967969-C827-DE33-4F42-3D339BE05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3A2EF05C-4443-1F9C-E95C-AA2607798F09}"/>
              </a:ext>
            </a:extLst>
          </p:cNvPr>
          <p:cNvSpPr txBox="1">
            <a:spLocks/>
          </p:cNvSpPr>
          <p:nvPr/>
        </p:nvSpPr>
        <p:spPr>
          <a:xfrm>
            <a:off x="804672" y="1412489"/>
            <a:ext cx="2871095" cy="215662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solidFill>
                  <a:srgbClr val="FFFFFF"/>
                </a:solidFill>
              </a:rPr>
              <a:t>Create Database Tables</a:t>
            </a:r>
          </a:p>
        </p:txBody>
      </p:sp>
      <p:sp>
        <p:nvSpPr>
          <p:cNvPr id="6" name="Subtitle 2">
            <a:extLst>
              <a:ext uri="{FF2B5EF4-FFF2-40B4-BE49-F238E27FC236}">
                <a16:creationId xmlns:a16="http://schemas.microsoft.com/office/drawing/2014/main" id="{3823E848-FC39-9E8E-E249-D5CBCB1CE384}"/>
              </a:ext>
            </a:extLst>
          </p:cNvPr>
          <p:cNvSpPr txBox="1">
            <a:spLocks/>
          </p:cNvSpPr>
          <p:nvPr/>
        </p:nvSpPr>
        <p:spPr>
          <a:xfrm>
            <a:off x="4480438" y="345440"/>
            <a:ext cx="4104761" cy="550672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b="1" dirty="0"/>
              <a:t>CREATE TABLE Order (</a:t>
            </a:r>
          </a:p>
          <a:p>
            <a:r>
              <a:rPr lang="en-US" sz="1500" dirty="0"/>
              <a:t>    </a:t>
            </a:r>
            <a:r>
              <a:rPr lang="en-US" sz="1500" dirty="0" err="1"/>
              <a:t>Order_ID</a:t>
            </a:r>
            <a:r>
              <a:rPr lang="en-US" sz="1500" dirty="0"/>
              <a:t> INT PRIMARY KEY,</a:t>
            </a:r>
          </a:p>
          <a:p>
            <a:r>
              <a:rPr lang="en-US" sz="1500" dirty="0"/>
              <a:t>    Date </a:t>
            </a:r>
            <a:r>
              <a:rPr lang="en-US" sz="1500" dirty="0" err="1"/>
              <a:t>DATE</a:t>
            </a:r>
            <a:r>
              <a:rPr lang="en-US" sz="1500" dirty="0"/>
              <a:t>,</a:t>
            </a:r>
          </a:p>
          <a:p>
            <a:r>
              <a:rPr lang="en-US" sz="1500" dirty="0"/>
              <a:t>    Status VARCHAR(50),</a:t>
            </a:r>
          </a:p>
          <a:p>
            <a:r>
              <a:rPr lang="en-US" sz="1500" dirty="0"/>
              <a:t>    </a:t>
            </a:r>
            <a:r>
              <a:rPr lang="en-US" sz="1500" dirty="0" err="1"/>
              <a:t>Total_Amount</a:t>
            </a:r>
            <a:r>
              <a:rPr lang="en-US" sz="1500" dirty="0"/>
              <a:t> DECIMAL(10,2),</a:t>
            </a:r>
          </a:p>
          <a:p>
            <a:r>
              <a:rPr lang="en-US" sz="1500" dirty="0"/>
              <a:t>    </a:t>
            </a:r>
            <a:r>
              <a:rPr lang="en-US" sz="1500" dirty="0" err="1"/>
              <a:t>Customer_ID</a:t>
            </a:r>
            <a:r>
              <a:rPr lang="en-US" sz="1500" dirty="0"/>
              <a:t> INT,</a:t>
            </a:r>
          </a:p>
          <a:p>
            <a:r>
              <a:rPr lang="en-US" sz="1500" dirty="0"/>
              <a:t>    FOREIGN KEY (</a:t>
            </a:r>
            <a:r>
              <a:rPr lang="en-US" sz="1500" dirty="0" err="1"/>
              <a:t>Customer_ID</a:t>
            </a:r>
            <a:r>
              <a:rPr lang="en-US" sz="1500" dirty="0"/>
              <a:t>)       REFERENCES Customer(</a:t>
            </a:r>
            <a:r>
              <a:rPr lang="en-US" sz="1500" dirty="0" err="1"/>
              <a:t>Customer_ID</a:t>
            </a:r>
            <a:r>
              <a:rPr lang="en-US" sz="1500" dirty="0"/>
              <a:t>)</a:t>
            </a:r>
          </a:p>
          <a:p>
            <a:r>
              <a:rPr lang="en-US" sz="1500" b="1" dirty="0"/>
              <a:t>);</a:t>
            </a:r>
          </a:p>
          <a:p>
            <a:endParaRPr lang="en-US" sz="1500" b="1" dirty="0"/>
          </a:p>
          <a:p>
            <a:endParaRPr lang="en-US" sz="1500" b="1" dirty="0"/>
          </a:p>
          <a:p>
            <a:r>
              <a:rPr lang="en-US" sz="1500" b="1" dirty="0"/>
              <a:t>CREATE TABLE Customer (</a:t>
            </a:r>
          </a:p>
          <a:p>
            <a:r>
              <a:rPr lang="en-US" sz="1500" b="1" dirty="0"/>
              <a:t>   </a:t>
            </a:r>
            <a:r>
              <a:rPr lang="en-US" sz="1500" dirty="0" err="1"/>
              <a:t>Customer_ID</a:t>
            </a:r>
            <a:r>
              <a:rPr lang="en-US" sz="1500" dirty="0"/>
              <a:t> INT PRIMARY KEY,</a:t>
            </a:r>
          </a:p>
          <a:p>
            <a:r>
              <a:rPr lang="en-US" sz="1500" dirty="0"/>
              <a:t>  </a:t>
            </a:r>
            <a:r>
              <a:rPr lang="en-US" sz="1500" dirty="0" err="1"/>
              <a:t>First_Name</a:t>
            </a:r>
            <a:r>
              <a:rPr lang="en-US" sz="1500" dirty="0"/>
              <a:t> VARCHAR(50),</a:t>
            </a:r>
          </a:p>
          <a:p>
            <a:r>
              <a:rPr lang="en-US" sz="1500" dirty="0"/>
              <a:t>  </a:t>
            </a:r>
            <a:r>
              <a:rPr lang="en-US" sz="1500" dirty="0" err="1"/>
              <a:t>Last_Name</a:t>
            </a:r>
            <a:r>
              <a:rPr lang="en-US" sz="1500" dirty="0"/>
              <a:t> VARCHAR(50),</a:t>
            </a:r>
          </a:p>
          <a:p>
            <a:r>
              <a:rPr lang="en-US" sz="1500" dirty="0"/>
              <a:t>  Email VARCHAR(100),</a:t>
            </a:r>
          </a:p>
          <a:p>
            <a:r>
              <a:rPr lang="en-US" sz="1500" dirty="0"/>
              <a:t>  Address VARCHAR(255)</a:t>
            </a:r>
          </a:p>
          <a:p>
            <a:r>
              <a:rPr lang="en-US" sz="1500" b="1" dirty="0"/>
              <a:t>);</a:t>
            </a:r>
          </a:p>
          <a:p>
            <a:endParaRPr lang="en-US" sz="1100" b="1" dirty="0"/>
          </a:p>
          <a:p>
            <a:endParaRPr lang="en-US" sz="1100" b="1" dirty="0"/>
          </a:p>
        </p:txBody>
      </p:sp>
      <p:sp>
        <p:nvSpPr>
          <p:cNvPr id="7" name="Subtitle 2">
            <a:extLst>
              <a:ext uri="{FF2B5EF4-FFF2-40B4-BE49-F238E27FC236}">
                <a16:creationId xmlns:a16="http://schemas.microsoft.com/office/drawing/2014/main" id="{1592D3C2-0CDF-50D2-4C52-27ADDFF24C7A}"/>
              </a:ext>
            </a:extLst>
          </p:cNvPr>
          <p:cNvSpPr txBox="1">
            <a:spLocks/>
          </p:cNvSpPr>
          <p:nvPr/>
        </p:nvSpPr>
        <p:spPr>
          <a:xfrm>
            <a:off x="8782867" y="1160967"/>
            <a:ext cx="3503684" cy="43638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b="1" dirty="0"/>
              <a:t>CREATE TABLE </a:t>
            </a:r>
            <a:r>
              <a:rPr lang="en-US" sz="1300" b="1" dirty="0" err="1"/>
              <a:t>Digital_Product</a:t>
            </a:r>
            <a:r>
              <a:rPr lang="en-US" sz="1300" b="1" dirty="0"/>
              <a:t> (</a:t>
            </a:r>
          </a:p>
          <a:p>
            <a:pPr algn="l"/>
            <a:r>
              <a:rPr lang="en-US" sz="1300" b="1" dirty="0"/>
              <a:t>    </a:t>
            </a:r>
            <a:r>
              <a:rPr lang="en-US" sz="1300" b="1" dirty="0" err="1"/>
              <a:t>Product_ID</a:t>
            </a:r>
            <a:r>
              <a:rPr lang="en-US" sz="1300" b="1" dirty="0"/>
              <a:t> INT PRIMARY KEY,</a:t>
            </a:r>
          </a:p>
          <a:p>
            <a:pPr algn="l"/>
            <a:r>
              <a:rPr lang="en-US" sz="1300" b="1" dirty="0"/>
              <a:t>    </a:t>
            </a:r>
            <a:r>
              <a:rPr lang="en-US" sz="1300" b="1" dirty="0" err="1"/>
              <a:t>License_Key</a:t>
            </a:r>
            <a:r>
              <a:rPr lang="en-US" sz="1300" b="1" dirty="0"/>
              <a:t> VARCHAR(100),</a:t>
            </a:r>
          </a:p>
          <a:p>
            <a:pPr algn="l"/>
            <a:r>
              <a:rPr lang="en-US" sz="1300" b="1" dirty="0"/>
              <a:t>    Name VARCHAR(100),</a:t>
            </a:r>
          </a:p>
          <a:p>
            <a:pPr algn="l"/>
            <a:r>
              <a:rPr lang="en-US" sz="1300" b="1" dirty="0"/>
              <a:t>    Description TEXT,</a:t>
            </a:r>
          </a:p>
          <a:p>
            <a:pPr algn="l"/>
            <a:r>
              <a:rPr lang="en-US" sz="1300" b="1" dirty="0"/>
              <a:t>    </a:t>
            </a:r>
            <a:r>
              <a:rPr lang="en-US" sz="1300" b="1" dirty="0" err="1"/>
              <a:t>Total_Stock</a:t>
            </a:r>
            <a:r>
              <a:rPr lang="en-US" sz="1300" b="1" dirty="0"/>
              <a:t> INT,</a:t>
            </a:r>
          </a:p>
          <a:p>
            <a:pPr algn="l"/>
            <a:r>
              <a:rPr lang="en-US" sz="1300" b="1" dirty="0"/>
              <a:t>    </a:t>
            </a:r>
            <a:r>
              <a:rPr lang="en-US" sz="1300" b="1" dirty="0" err="1"/>
              <a:t>Available_Stock</a:t>
            </a:r>
            <a:r>
              <a:rPr lang="en-US" sz="1300" b="1" dirty="0"/>
              <a:t> INT,</a:t>
            </a:r>
          </a:p>
          <a:p>
            <a:pPr algn="l"/>
            <a:r>
              <a:rPr lang="en-US" sz="1300" b="1" dirty="0"/>
              <a:t>    </a:t>
            </a:r>
            <a:r>
              <a:rPr lang="en-US" sz="1300" b="1" dirty="0" err="1"/>
              <a:t>Supplier_ID</a:t>
            </a:r>
            <a:r>
              <a:rPr lang="en-US" sz="1300" b="1" dirty="0"/>
              <a:t> INT,</a:t>
            </a:r>
          </a:p>
          <a:p>
            <a:pPr algn="l"/>
            <a:r>
              <a:rPr lang="en-US" sz="1300" b="1" dirty="0"/>
              <a:t>    FOREIGN KEY (</a:t>
            </a:r>
            <a:r>
              <a:rPr lang="en-US" sz="1300" b="1" dirty="0" err="1"/>
              <a:t>Supplier_ID</a:t>
            </a:r>
            <a:r>
              <a:rPr lang="en-US" sz="1300" b="1" dirty="0"/>
              <a:t>) REFERENCES Supplier(</a:t>
            </a:r>
            <a:r>
              <a:rPr lang="en-US" sz="1300" b="1" dirty="0" err="1"/>
              <a:t>Supplier_ID</a:t>
            </a:r>
            <a:r>
              <a:rPr lang="en-US" sz="1300" b="1" dirty="0"/>
              <a:t>)</a:t>
            </a:r>
          </a:p>
          <a:p>
            <a:pPr algn="l"/>
            <a:r>
              <a:rPr lang="en-US" sz="1300" b="1" dirty="0"/>
              <a:t>);</a:t>
            </a:r>
          </a:p>
        </p:txBody>
      </p:sp>
    </p:spTree>
    <p:extLst>
      <p:ext uri="{BB962C8B-B14F-4D97-AF65-F5344CB8AC3E}">
        <p14:creationId xmlns:p14="http://schemas.microsoft.com/office/powerpoint/2010/main" val="3031214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E6CF2-0EB1-4CE3-A8DB-B1D739D1A3FB}"/>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Data Inserting</a:t>
            </a:r>
          </a:p>
        </p:txBody>
      </p:sp>
      <p:sp>
        <p:nvSpPr>
          <p:cNvPr id="3" name="Content Placeholder 2">
            <a:extLst>
              <a:ext uri="{FF2B5EF4-FFF2-40B4-BE49-F238E27FC236}">
                <a16:creationId xmlns:a16="http://schemas.microsoft.com/office/drawing/2014/main" id="{EEA5D15E-7632-D02B-FBC9-71B84F8B5CC0}"/>
              </a:ext>
            </a:extLst>
          </p:cNvPr>
          <p:cNvSpPr>
            <a:spLocks noGrp="1"/>
          </p:cNvSpPr>
          <p:nvPr>
            <p:ph idx="1"/>
          </p:nvPr>
        </p:nvSpPr>
        <p:spPr>
          <a:xfrm>
            <a:off x="4810259" y="649480"/>
            <a:ext cx="6555347" cy="5546047"/>
          </a:xfrm>
        </p:spPr>
        <p:txBody>
          <a:bodyPr anchor="ctr">
            <a:normAutofit/>
          </a:bodyPr>
          <a:lstStyle/>
          <a:p>
            <a:pPr marL="0" indent="0">
              <a:buNone/>
            </a:pPr>
            <a:r>
              <a:rPr lang="en-US" sz="1700" b="1"/>
              <a:t>INSERT INTO supplier </a:t>
            </a:r>
            <a:r>
              <a:rPr lang="en-US" sz="1700"/>
              <a:t>(supplier_id, name, contact_person, email, address) </a:t>
            </a:r>
          </a:p>
          <a:p>
            <a:pPr marL="0" indent="0">
              <a:buNone/>
            </a:pPr>
            <a:r>
              <a:rPr lang="en-US" sz="1700" b="1"/>
              <a:t>VALUES </a:t>
            </a:r>
          </a:p>
          <a:p>
            <a:pPr marL="0" indent="0">
              <a:buNone/>
            </a:pPr>
            <a:r>
              <a:rPr lang="en-US" sz="1700"/>
              <a:t>('Sup001', 'John Abrhum', 'John Doe', 'john.doe@gamil.com', '123 Main Street’),</a:t>
            </a:r>
          </a:p>
          <a:p>
            <a:pPr marL="0" indent="0">
              <a:buNone/>
            </a:pPr>
            <a:r>
              <a:rPr lang="en-US" sz="1700"/>
              <a:t> ('Sup002', 'Nikesh Nithil', 'Jane Smith', 'jane.smith@gamil.com', '456 Elm Street’), </a:t>
            </a:r>
          </a:p>
          <a:p>
            <a:pPr marL="0" indent="0">
              <a:buNone/>
            </a:pPr>
            <a:r>
              <a:rPr lang="en-US" sz="1700"/>
              <a:t>('Sup003', 'Kamal Anirudh', 'Michael Johnson', 'michael.johnson@gamil.com', '789 Oak Street'), ('Sup004', 'Patrick Jane', 'Emily Brown', 'emily.brown@gamil.com', '101 Pine Street’),</a:t>
            </a:r>
          </a:p>
          <a:p>
            <a:pPr marL="0" indent="0">
              <a:buNone/>
            </a:pPr>
            <a:r>
              <a:rPr lang="en-US" sz="1700"/>
              <a:t>('Sup005', 'Jane hightower', 'David Wilson', 'david.wilson@gamil.com', '202 Maple Street'), ('Sup006', 'Brad Smith', 'Sarah Lee', 'sarah.lee@gamil.com', '303 Cedar Street’),</a:t>
            </a:r>
          </a:p>
          <a:p>
            <a:pPr marL="0" indent="0">
              <a:buNone/>
            </a:pPr>
            <a:r>
              <a:rPr lang="en-US" sz="1700"/>
              <a:t>('Sup007', 'Kevin Fernando', 'Kevin Miller', 'kevin.miller@gamil.com', '404 Birch Street'), ('Sup008', 'Adam Martinez', 'Amanda Davis', 'amanda.davis@gamil.com', '505 Walnut Street'), ('Sup009', 'Rebeca Silvester', 'Robert Taylor', 'robert.taylor@gamil.com', '606 Ash Street'), ('Sup010', 'Anne Sebestian', 'Jessica Martinez', 'jessica.martinez@gamil.com', '707 Oakwood Avenue');</a:t>
            </a:r>
          </a:p>
        </p:txBody>
      </p:sp>
    </p:spTree>
    <p:extLst>
      <p:ext uri="{BB962C8B-B14F-4D97-AF65-F5344CB8AC3E}">
        <p14:creationId xmlns:p14="http://schemas.microsoft.com/office/powerpoint/2010/main" val="3328332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B05A17EE-B928-3917-E048-E96B73E382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 name="Rectangle 2">
            <a:extLst>
              <a:ext uri="{FF2B5EF4-FFF2-40B4-BE49-F238E27FC236}">
                <a16:creationId xmlns:a16="http://schemas.microsoft.com/office/drawing/2014/main" id="{DC4F1473-B224-172B-86FC-C6730D0D67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1464350-2892-B7F3-BCAB-492672FB7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E71FDDC-99B2-AFBD-CA8A-F185B6A332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E57B41D-F250-D0A5-158C-E065CE557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6">
            <a:extLst>
              <a:ext uri="{FF2B5EF4-FFF2-40B4-BE49-F238E27FC236}">
                <a16:creationId xmlns:a16="http://schemas.microsoft.com/office/drawing/2014/main" id="{C6C14268-4EE3-9677-1F6F-C9281EC39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3E0B6CD5-D01E-0E9C-C4DA-480F4878D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11420E15-838F-A4D3-0CEC-45FEE6339639}"/>
              </a:ext>
            </a:extLst>
          </p:cNvPr>
          <p:cNvSpPr txBox="1">
            <a:spLocks/>
          </p:cNvSpPr>
          <p:nvPr/>
        </p:nvSpPr>
        <p:spPr>
          <a:xfrm>
            <a:off x="466722" y="586855"/>
            <a:ext cx="3201366" cy="3387497"/>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0">
                <a:solidFill>
                  <a:srgbClr val="FFFFFF"/>
                </a:solidFill>
              </a:rPr>
              <a:t>Data Inserting</a:t>
            </a:r>
          </a:p>
        </p:txBody>
      </p:sp>
      <p:sp>
        <p:nvSpPr>
          <p:cNvPr id="10" name="Content Placeholder 2">
            <a:extLst>
              <a:ext uri="{FF2B5EF4-FFF2-40B4-BE49-F238E27FC236}">
                <a16:creationId xmlns:a16="http://schemas.microsoft.com/office/drawing/2014/main" id="{3FBCC861-0CB3-F51F-2037-F251DA499934}"/>
              </a:ext>
            </a:extLst>
          </p:cNvPr>
          <p:cNvSpPr txBox="1">
            <a:spLocks/>
          </p:cNvSpPr>
          <p:nvPr/>
        </p:nvSpPr>
        <p:spPr>
          <a:xfrm>
            <a:off x="4810259" y="649480"/>
            <a:ext cx="6555347" cy="5546047"/>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700" dirty="0"/>
          </a:p>
        </p:txBody>
      </p:sp>
      <p:sp>
        <p:nvSpPr>
          <p:cNvPr id="12" name="TextBox 11">
            <a:extLst>
              <a:ext uri="{FF2B5EF4-FFF2-40B4-BE49-F238E27FC236}">
                <a16:creationId xmlns:a16="http://schemas.microsoft.com/office/drawing/2014/main" id="{A4553377-CFD7-D4F7-8680-CE13E8E8C73D}"/>
              </a:ext>
            </a:extLst>
          </p:cNvPr>
          <p:cNvSpPr txBox="1"/>
          <p:nvPr/>
        </p:nvSpPr>
        <p:spPr>
          <a:xfrm>
            <a:off x="4247505" y="662473"/>
            <a:ext cx="7731760" cy="5909310"/>
          </a:xfrm>
          <a:prstGeom prst="rect">
            <a:avLst/>
          </a:prstGeom>
          <a:noFill/>
        </p:spPr>
        <p:txBody>
          <a:bodyPr wrap="square">
            <a:spAutoFit/>
          </a:bodyPr>
          <a:lstStyle/>
          <a:p>
            <a:r>
              <a:rPr lang="en-US" b="1" dirty="0"/>
              <a:t>INSERT INTO </a:t>
            </a:r>
            <a:r>
              <a:rPr lang="en-US" b="1" dirty="0" err="1"/>
              <a:t>digital_product</a:t>
            </a:r>
            <a:r>
              <a:rPr lang="en-US" b="1" dirty="0"/>
              <a:t>  </a:t>
            </a:r>
            <a:r>
              <a:rPr lang="en-US" dirty="0"/>
              <a:t>(</a:t>
            </a:r>
            <a:r>
              <a:rPr lang="en-US" dirty="0" err="1"/>
              <a:t>product_id</a:t>
            </a:r>
            <a:r>
              <a:rPr lang="en-US" dirty="0"/>
              <a:t>, </a:t>
            </a:r>
            <a:r>
              <a:rPr lang="en-US" dirty="0" err="1"/>
              <a:t>licenskey</a:t>
            </a:r>
            <a:r>
              <a:rPr lang="en-US" dirty="0"/>
              <a:t>, name, description, </a:t>
            </a:r>
            <a:r>
              <a:rPr lang="en-US" dirty="0" err="1"/>
              <a:t>unit_price</a:t>
            </a:r>
            <a:r>
              <a:rPr lang="en-US" dirty="0"/>
              <a:t>, </a:t>
            </a:r>
            <a:r>
              <a:rPr lang="en-US" dirty="0" err="1"/>
              <a:t>available_stock</a:t>
            </a:r>
            <a:r>
              <a:rPr lang="en-US" dirty="0"/>
              <a:t>, </a:t>
            </a:r>
            <a:r>
              <a:rPr lang="en-US" dirty="0" err="1"/>
              <a:t>total_stock</a:t>
            </a:r>
            <a:r>
              <a:rPr lang="en-US" dirty="0"/>
              <a:t>, </a:t>
            </a:r>
            <a:r>
              <a:rPr lang="en-US" dirty="0" err="1"/>
              <a:t>supplier_id</a:t>
            </a:r>
            <a:r>
              <a:rPr lang="en-US" dirty="0"/>
              <a:t>)</a:t>
            </a:r>
          </a:p>
          <a:p>
            <a:r>
              <a:rPr lang="en-US" dirty="0"/>
              <a:t> </a:t>
            </a:r>
            <a:r>
              <a:rPr lang="en-US" b="1" dirty="0"/>
              <a:t>VALUES </a:t>
            </a:r>
          </a:p>
          <a:p>
            <a:r>
              <a:rPr lang="en-US" dirty="0"/>
              <a:t>('Dig001', 'ABC123', 'Software', 'Digital software product', 49.99, 200, 300, 'Sup001'), ('Dig002', 'DEF456', 'E-book', 'Digital book in PDF format', 9.99, 500, 600, 'Sup002’), </a:t>
            </a:r>
          </a:p>
          <a:p>
            <a:r>
              <a:rPr lang="en-US" dirty="0"/>
              <a:t>('Dig003', 'GHI789', 'Online Course', 'Digital course with video lectures', 79.99, 100, 150, 'Sup003’), </a:t>
            </a:r>
          </a:p>
          <a:p>
            <a:r>
              <a:rPr lang="en-US" dirty="0"/>
              <a:t>('Dig004', 'JKL012', 'Subscription', 'Digital subscription service', 19.99, 300, 400, 'Sup004’), </a:t>
            </a:r>
          </a:p>
          <a:p>
            <a:r>
              <a:rPr lang="en-US" dirty="0"/>
              <a:t>('Dig005', 'MNO345', 'Music Album', 'Digital music album in MP3 format', 14.99, 150, 200, 'Sup005’), </a:t>
            </a:r>
          </a:p>
          <a:p>
            <a:r>
              <a:rPr lang="en-US" dirty="0"/>
              <a:t>('Dig006', 'PQR678', 'Movie', 'Digital movie download', 9.99, 200, 250, 'Sup006’),</a:t>
            </a:r>
          </a:p>
          <a:p>
            <a:r>
              <a:rPr lang="en-US" dirty="0"/>
              <a:t> ('Dig007', 'STU901', 'Game', 'Digital video game', 39.99, 100, 150, 'Sup007'), ('Dig008', 'VWX234', 'Audio Book', 'Digital audio book', 29.99, 80, 120, 'Sup008’),</a:t>
            </a:r>
          </a:p>
          <a:p>
            <a:r>
              <a:rPr lang="en-US" dirty="0"/>
              <a:t> ('Dig009', 'YZA567', 'Software Tool', 'Digital software tool', 69.99, 150, 200, 'Sup009’), </a:t>
            </a:r>
          </a:p>
          <a:p>
            <a:r>
              <a:rPr lang="en-US" dirty="0"/>
              <a:t>('Dig010', 'BCD890', 'E-magazine', 'Digital magazine subscription', 4.99, 300, 400, 'Sup010'); </a:t>
            </a:r>
          </a:p>
        </p:txBody>
      </p:sp>
    </p:spTree>
    <p:extLst>
      <p:ext uri="{BB962C8B-B14F-4D97-AF65-F5344CB8AC3E}">
        <p14:creationId xmlns:p14="http://schemas.microsoft.com/office/powerpoint/2010/main" val="3266221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BF79B4F9-7EE8-1093-416F-EA2AF3DBB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 name="Rectangle 2">
            <a:extLst>
              <a:ext uri="{FF2B5EF4-FFF2-40B4-BE49-F238E27FC236}">
                <a16:creationId xmlns:a16="http://schemas.microsoft.com/office/drawing/2014/main" id="{139A3422-7449-0202-1E94-0A0832EF1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08EBB25-7F6B-A196-E29F-2B87136C9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85AB016-51E1-584B-BB71-B5D058E73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B20AFE0-5686-7022-BFD4-6B8C3A9A4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6">
            <a:extLst>
              <a:ext uri="{FF2B5EF4-FFF2-40B4-BE49-F238E27FC236}">
                <a16:creationId xmlns:a16="http://schemas.microsoft.com/office/drawing/2014/main" id="{E84C54D5-3DA1-00F5-B115-01DFD72CF6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792C4544-3AD4-0B30-9761-83AB254AB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135EE58E-D1DC-F35E-21EC-C2C9ACAC89A2}"/>
              </a:ext>
            </a:extLst>
          </p:cNvPr>
          <p:cNvSpPr txBox="1">
            <a:spLocks/>
          </p:cNvSpPr>
          <p:nvPr/>
        </p:nvSpPr>
        <p:spPr>
          <a:xfrm>
            <a:off x="466722" y="586855"/>
            <a:ext cx="3201366" cy="3387497"/>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0">
                <a:solidFill>
                  <a:srgbClr val="FFFFFF"/>
                </a:solidFill>
              </a:rPr>
              <a:t>Data Inserting</a:t>
            </a:r>
          </a:p>
        </p:txBody>
      </p:sp>
      <p:sp>
        <p:nvSpPr>
          <p:cNvPr id="10" name="Content Placeholder 2">
            <a:extLst>
              <a:ext uri="{FF2B5EF4-FFF2-40B4-BE49-F238E27FC236}">
                <a16:creationId xmlns:a16="http://schemas.microsoft.com/office/drawing/2014/main" id="{446D82D1-4F50-403F-848D-B772D18C2D26}"/>
              </a:ext>
            </a:extLst>
          </p:cNvPr>
          <p:cNvSpPr txBox="1">
            <a:spLocks/>
          </p:cNvSpPr>
          <p:nvPr/>
        </p:nvSpPr>
        <p:spPr>
          <a:xfrm>
            <a:off x="4810259" y="649480"/>
            <a:ext cx="6555347" cy="5546047"/>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700" dirty="0"/>
          </a:p>
        </p:txBody>
      </p:sp>
      <p:sp>
        <p:nvSpPr>
          <p:cNvPr id="11" name="TextBox 10">
            <a:extLst>
              <a:ext uri="{FF2B5EF4-FFF2-40B4-BE49-F238E27FC236}">
                <a16:creationId xmlns:a16="http://schemas.microsoft.com/office/drawing/2014/main" id="{C9EC8AF9-DB5C-B375-CE1B-9C3F39B262F1}"/>
              </a:ext>
            </a:extLst>
          </p:cNvPr>
          <p:cNvSpPr txBox="1"/>
          <p:nvPr/>
        </p:nvSpPr>
        <p:spPr>
          <a:xfrm>
            <a:off x="4247505" y="662473"/>
            <a:ext cx="7731760" cy="4524315"/>
          </a:xfrm>
          <a:prstGeom prst="rect">
            <a:avLst/>
          </a:prstGeom>
          <a:noFill/>
        </p:spPr>
        <p:txBody>
          <a:bodyPr wrap="square">
            <a:spAutoFit/>
          </a:bodyPr>
          <a:lstStyle/>
          <a:p>
            <a:r>
              <a:rPr lang="en-US" b="1" dirty="0"/>
              <a:t>INSERT INTO customer </a:t>
            </a:r>
            <a:r>
              <a:rPr lang="en-US" dirty="0"/>
              <a:t>(</a:t>
            </a:r>
            <a:r>
              <a:rPr lang="en-US" dirty="0" err="1"/>
              <a:t>customer_id</a:t>
            </a:r>
            <a:r>
              <a:rPr lang="en-US" dirty="0"/>
              <a:t>, </a:t>
            </a:r>
            <a:r>
              <a:rPr lang="en-US" dirty="0" err="1"/>
              <a:t>first_name</a:t>
            </a:r>
            <a:r>
              <a:rPr lang="en-US" dirty="0"/>
              <a:t>, </a:t>
            </a:r>
            <a:r>
              <a:rPr lang="en-US" dirty="0" err="1"/>
              <a:t>last_name</a:t>
            </a:r>
            <a:r>
              <a:rPr lang="en-US" dirty="0"/>
              <a:t>, email, address)</a:t>
            </a:r>
          </a:p>
          <a:p>
            <a:r>
              <a:rPr lang="en-US" dirty="0"/>
              <a:t> </a:t>
            </a:r>
            <a:r>
              <a:rPr lang="en-US" b="1" dirty="0"/>
              <a:t>VALUES</a:t>
            </a:r>
          </a:p>
          <a:p>
            <a:r>
              <a:rPr lang="en-US" dirty="0"/>
              <a:t> ('Cus001', 'Alice', 'Johnson', 'alice.johnson@example.com', '123 Pine Street'), ('Cus002', 'Bob', 'Smith', 'bob.smith@example.com', '456 Oak Street'), ('Cus003', 'Charlie', 'Williams', 'charlie.williams@example.com', '789 Maple Street’), </a:t>
            </a:r>
          </a:p>
          <a:p>
            <a:r>
              <a:rPr lang="en-US" dirty="0"/>
              <a:t>('Cus004', 'David', 'Brown', 'david.brown@example.com', '101 Elm Street'), ('Cus005', 'Emma', 'Jones', 'emma.jones@example.com', '202 Cedar Street'), ('Cus006', 'Frank', 'Taylor', 'frank.taylor@example.com', '303 Birch Street'), ('Cus007', 'Grace', 'Anderson', 'grace.anderson@example.com', '404 Walnut Street’), </a:t>
            </a:r>
          </a:p>
          <a:p>
            <a:r>
              <a:rPr lang="en-US" dirty="0"/>
              <a:t>('Cus008', 'Henry', 'Martinez', 'henry.martinez@example.com', '505 Ash Street’), </a:t>
            </a:r>
          </a:p>
          <a:p>
            <a:r>
              <a:rPr lang="en-US" dirty="0"/>
              <a:t>('Cus009', 'Ivy', 'Garcia', 'ivy.garcia@example.com', '606 Oakwood Avenue'), ('Cus010', 'Jack', 'Lopez', 'jack.lopez@example.com', '707 Elmwood Drive');</a:t>
            </a:r>
          </a:p>
        </p:txBody>
      </p:sp>
    </p:spTree>
    <p:extLst>
      <p:ext uri="{BB962C8B-B14F-4D97-AF65-F5344CB8AC3E}">
        <p14:creationId xmlns:p14="http://schemas.microsoft.com/office/powerpoint/2010/main" val="3218083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F4019CF6-06CD-0C07-EC6E-E4188997F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 name="Rectangle 2">
            <a:extLst>
              <a:ext uri="{FF2B5EF4-FFF2-40B4-BE49-F238E27FC236}">
                <a16:creationId xmlns:a16="http://schemas.microsoft.com/office/drawing/2014/main" id="{C90D8F4C-5F23-650D-65DA-198E8892F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457EFB7-90B1-EC8D-91DB-9FF00CEAE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EEFAD43-983C-DC1F-ECAE-CCBFF261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0147B0B-F78D-CDCF-8DC5-7142F3C2B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6">
            <a:extLst>
              <a:ext uri="{FF2B5EF4-FFF2-40B4-BE49-F238E27FC236}">
                <a16:creationId xmlns:a16="http://schemas.microsoft.com/office/drawing/2014/main" id="{11DA9E79-CDE2-0106-7F25-AB378A2D13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BD25CF3B-AF68-AD57-4F8F-8C6958CF3F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450FF2A8-1DA5-E768-A134-8C658F7A9653}"/>
              </a:ext>
            </a:extLst>
          </p:cNvPr>
          <p:cNvSpPr txBox="1">
            <a:spLocks/>
          </p:cNvSpPr>
          <p:nvPr/>
        </p:nvSpPr>
        <p:spPr>
          <a:xfrm>
            <a:off x="466722" y="586855"/>
            <a:ext cx="3201366" cy="3387497"/>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0">
                <a:solidFill>
                  <a:srgbClr val="FFFFFF"/>
                </a:solidFill>
              </a:rPr>
              <a:t>Data Inserting</a:t>
            </a:r>
          </a:p>
        </p:txBody>
      </p:sp>
      <p:sp>
        <p:nvSpPr>
          <p:cNvPr id="10" name="Content Placeholder 2">
            <a:extLst>
              <a:ext uri="{FF2B5EF4-FFF2-40B4-BE49-F238E27FC236}">
                <a16:creationId xmlns:a16="http://schemas.microsoft.com/office/drawing/2014/main" id="{5FF0D5A0-2DCC-226A-37A8-412FFBF94B51}"/>
              </a:ext>
            </a:extLst>
          </p:cNvPr>
          <p:cNvSpPr txBox="1">
            <a:spLocks/>
          </p:cNvSpPr>
          <p:nvPr/>
        </p:nvSpPr>
        <p:spPr>
          <a:xfrm>
            <a:off x="4810259" y="649480"/>
            <a:ext cx="6555347" cy="5546047"/>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700" dirty="0"/>
          </a:p>
        </p:txBody>
      </p:sp>
      <p:sp>
        <p:nvSpPr>
          <p:cNvPr id="11" name="TextBox 10">
            <a:extLst>
              <a:ext uri="{FF2B5EF4-FFF2-40B4-BE49-F238E27FC236}">
                <a16:creationId xmlns:a16="http://schemas.microsoft.com/office/drawing/2014/main" id="{84FF57C5-9635-5E87-43D0-A3E22DF737FA}"/>
              </a:ext>
            </a:extLst>
          </p:cNvPr>
          <p:cNvSpPr txBox="1"/>
          <p:nvPr/>
        </p:nvSpPr>
        <p:spPr>
          <a:xfrm>
            <a:off x="4134810" y="1386604"/>
            <a:ext cx="7731760" cy="3416320"/>
          </a:xfrm>
          <a:prstGeom prst="rect">
            <a:avLst/>
          </a:prstGeom>
          <a:noFill/>
        </p:spPr>
        <p:txBody>
          <a:bodyPr wrap="square">
            <a:spAutoFit/>
          </a:bodyPr>
          <a:lstStyle/>
          <a:p>
            <a:r>
              <a:rPr lang="en-US" b="1" dirty="0"/>
              <a:t>INSERT INTO order </a:t>
            </a:r>
            <a:r>
              <a:rPr lang="en-US" dirty="0"/>
              <a:t>(</a:t>
            </a:r>
            <a:r>
              <a:rPr lang="en-US" dirty="0" err="1"/>
              <a:t>order_id</a:t>
            </a:r>
            <a:r>
              <a:rPr lang="en-US" dirty="0"/>
              <a:t>, date, </a:t>
            </a:r>
            <a:r>
              <a:rPr lang="en-US" dirty="0" err="1"/>
              <a:t>customer_id</a:t>
            </a:r>
            <a:r>
              <a:rPr lang="en-US" dirty="0"/>
              <a:t>, </a:t>
            </a:r>
            <a:r>
              <a:rPr lang="en-US" dirty="0" err="1"/>
              <a:t>total_amount</a:t>
            </a:r>
            <a:r>
              <a:rPr lang="en-US" dirty="0"/>
              <a:t>, status) </a:t>
            </a:r>
            <a:r>
              <a:rPr lang="en-US" b="1" dirty="0"/>
              <a:t>VALUES</a:t>
            </a:r>
          </a:p>
          <a:p>
            <a:r>
              <a:rPr lang="en-US" dirty="0"/>
              <a:t> ('Ord001', '2024-04-01', 'Cus001', 299.99, 'Shipped’), </a:t>
            </a:r>
          </a:p>
          <a:p>
            <a:r>
              <a:rPr lang="en-US" dirty="0"/>
              <a:t>('Ord002', '2024-04-02', 'Cus002', 199.99, 'Delivered’), </a:t>
            </a:r>
          </a:p>
          <a:p>
            <a:r>
              <a:rPr lang="en-US" dirty="0"/>
              <a:t>('Ord003', '2024-04-03', 'Cus003', 399.99, 'Pending’),</a:t>
            </a:r>
          </a:p>
          <a:p>
            <a:r>
              <a:rPr lang="en-US" dirty="0"/>
              <a:t> ('Ord004', '2024-04-04', 'Cus004', 599.99, 'Shipped’),</a:t>
            </a:r>
          </a:p>
          <a:p>
            <a:r>
              <a:rPr lang="en-US" dirty="0"/>
              <a:t> ('Ord005', '2024-04-05', 'Cus005', 499.99, 'Delivered’),</a:t>
            </a:r>
          </a:p>
          <a:p>
            <a:r>
              <a:rPr lang="en-US" dirty="0"/>
              <a:t> ('Ord006', '2024-04-06', 'Cus006', 99.99, 'Shipped’), </a:t>
            </a:r>
          </a:p>
          <a:p>
            <a:r>
              <a:rPr lang="en-US" dirty="0"/>
              <a:t>('Ord007', '2024-04-07', 'Cus007', 199.99, 'Delivered’), </a:t>
            </a:r>
          </a:p>
          <a:p>
            <a:r>
              <a:rPr lang="en-US" dirty="0"/>
              <a:t>('Ord008', '2024-04-08', 'Cus008', 149.99, 'Pending’),</a:t>
            </a:r>
          </a:p>
          <a:p>
            <a:r>
              <a:rPr lang="en-US" dirty="0"/>
              <a:t> ('Ord009', '2024-04-09', 'Cus009', 799.99, 'Shipped’),</a:t>
            </a:r>
          </a:p>
          <a:p>
            <a:r>
              <a:rPr lang="en-US" dirty="0"/>
              <a:t> ('Ord010', '2024-04-10', 'Cus010', 349.99, 'Delivered'); </a:t>
            </a:r>
          </a:p>
        </p:txBody>
      </p:sp>
    </p:spTree>
    <p:extLst>
      <p:ext uri="{BB962C8B-B14F-4D97-AF65-F5344CB8AC3E}">
        <p14:creationId xmlns:p14="http://schemas.microsoft.com/office/powerpoint/2010/main" val="1620538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5C8F55-69DB-2FDA-FF60-A0AF4C844B62}"/>
              </a:ext>
            </a:extLst>
          </p:cNvPr>
          <p:cNvSpPr>
            <a:spLocks noGrp="1"/>
          </p:cNvSpPr>
          <p:nvPr>
            <p:ph type="title"/>
          </p:nvPr>
        </p:nvSpPr>
        <p:spPr>
          <a:xfrm>
            <a:off x="199224" y="674483"/>
            <a:ext cx="4150581" cy="1800165"/>
          </a:xfrm>
        </p:spPr>
        <p:txBody>
          <a:bodyPr anchor="t">
            <a:normAutofit/>
          </a:bodyPr>
          <a:lstStyle/>
          <a:p>
            <a:pPr algn="r"/>
            <a:r>
              <a:rPr lang="en-US" sz="4000" dirty="0"/>
              <a:t>Data  Retrieve</a:t>
            </a:r>
          </a:p>
        </p:txBody>
      </p:sp>
      <p:pic>
        <p:nvPicPr>
          <p:cNvPr id="5" name="Picture 4" descr="A screenshot of a computer&#10;&#10;Description automatically generated">
            <a:extLst>
              <a:ext uri="{FF2B5EF4-FFF2-40B4-BE49-F238E27FC236}">
                <a16:creationId xmlns:a16="http://schemas.microsoft.com/office/drawing/2014/main" id="{B18312FE-BC0D-A59E-7233-2895511F6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872" y="2839039"/>
            <a:ext cx="11139778" cy="3202686"/>
          </a:xfrm>
          <a:prstGeom prst="rect">
            <a:avLst/>
          </a:prstGeom>
        </p:spPr>
      </p:pic>
      <p:sp>
        <p:nvSpPr>
          <p:cNvPr id="3" name="Content Placeholder 2">
            <a:extLst>
              <a:ext uri="{FF2B5EF4-FFF2-40B4-BE49-F238E27FC236}">
                <a16:creationId xmlns:a16="http://schemas.microsoft.com/office/drawing/2014/main" id="{6FE3F728-614B-D291-5F2C-B484C66F4194}"/>
              </a:ext>
            </a:extLst>
          </p:cNvPr>
          <p:cNvSpPr>
            <a:spLocks noGrp="1"/>
          </p:cNvSpPr>
          <p:nvPr>
            <p:ph idx="1"/>
          </p:nvPr>
        </p:nvSpPr>
        <p:spPr>
          <a:xfrm>
            <a:off x="4774587" y="816275"/>
            <a:ext cx="6681426" cy="748306"/>
          </a:xfrm>
        </p:spPr>
        <p:txBody>
          <a:bodyPr anchor="t">
            <a:normAutofit/>
          </a:bodyPr>
          <a:lstStyle/>
          <a:p>
            <a:r>
              <a:rPr lang="en-US" sz="2000" b="1" dirty="0"/>
              <a:t>SELECT * FROM supplier WHERE name LIKE '%John%’;</a:t>
            </a:r>
          </a:p>
          <a:p>
            <a:endParaRPr lang="en-US" sz="2000" dirty="0"/>
          </a:p>
        </p:txBody>
      </p:sp>
      <p:sp>
        <p:nvSpPr>
          <p:cNvPr id="12" name="Rectangle 11">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517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6B4DB6F9-B699-A513-9D4B-7B44467EE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CD419514-9693-2BA9-162F-723AC254E189}"/>
              </a:ext>
            </a:extLst>
          </p:cNvPr>
          <p:cNvSpPr txBox="1">
            <a:spLocks/>
          </p:cNvSpPr>
          <p:nvPr/>
        </p:nvSpPr>
        <p:spPr>
          <a:xfrm>
            <a:off x="-115736" y="342615"/>
            <a:ext cx="4150581" cy="1800165"/>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0" dirty="0">
                <a:solidFill>
                  <a:schemeClr val="accent1">
                    <a:lumMod val="50000"/>
                  </a:schemeClr>
                </a:solidFill>
              </a:rPr>
              <a:t>Data  Retrieve</a:t>
            </a:r>
          </a:p>
        </p:txBody>
      </p:sp>
      <p:sp>
        <p:nvSpPr>
          <p:cNvPr id="5" name="Content Placeholder 2">
            <a:extLst>
              <a:ext uri="{FF2B5EF4-FFF2-40B4-BE49-F238E27FC236}">
                <a16:creationId xmlns:a16="http://schemas.microsoft.com/office/drawing/2014/main" id="{A64FEADB-A5B4-620F-114F-5B42D9182935}"/>
              </a:ext>
            </a:extLst>
          </p:cNvPr>
          <p:cNvSpPr txBox="1">
            <a:spLocks/>
          </p:cNvSpPr>
          <p:nvPr/>
        </p:nvSpPr>
        <p:spPr>
          <a:xfrm>
            <a:off x="4392644" y="546817"/>
            <a:ext cx="7392956" cy="748306"/>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SELECT * FROM order WHERE </a:t>
            </a:r>
            <a:r>
              <a:rPr lang="en-US" sz="2400" b="1" dirty="0" err="1"/>
              <a:t>total_amount</a:t>
            </a:r>
            <a:r>
              <a:rPr lang="en-US" sz="2400" b="1" dirty="0"/>
              <a:t> &gt; 400;</a:t>
            </a:r>
            <a:endParaRPr lang="en-US" sz="3600" b="1" dirty="0"/>
          </a:p>
        </p:txBody>
      </p:sp>
      <p:sp>
        <p:nvSpPr>
          <p:cNvPr id="6" name="Rectangle 5">
            <a:extLst>
              <a:ext uri="{FF2B5EF4-FFF2-40B4-BE49-F238E27FC236}">
                <a16:creationId xmlns:a16="http://schemas.microsoft.com/office/drawing/2014/main" id="{5B926AA5-C99D-5CD1-0A33-1A300B913B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13DDAB7-838D-65DC-7E9A-4F9DC7039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10;&#10;Description automatically generated">
            <a:extLst>
              <a:ext uri="{FF2B5EF4-FFF2-40B4-BE49-F238E27FC236}">
                <a16:creationId xmlns:a16="http://schemas.microsoft.com/office/drawing/2014/main" id="{A0420419-AF83-7589-8DEC-BE6E05A091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192" y="1698398"/>
            <a:ext cx="10775614" cy="4488569"/>
          </a:xfrm>
          <a:prstGeom prst="rect">
            <a:avLst/>
          </a:prstGeom>
        </p:spPr>
      </p:pic>
    </p:spTree>
    <p:extLst>
      <p:ext uri="{BB962C8B-B14F-4D97-AF65-F5344CB8AC3E}">
        <p14:creationId xmlns:p14="http://schemas.microsoft.com/office/powerpoint/2010/main" val="3824290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421E7BBA-4754-5D5D-A2ED-6046D876F8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E21D5195-FD46-901D-0572-C048D18D7AF6}"/>
              </a:ext>
            </a:extLst>
          </p:cNvPr>
          <p:cNvSpPr txBox="1">
            <a:spLocks/>
          </p:cNvSpPr>
          <p:nvPr/>
        </p:nvSpPr>
        <p:spPr>
          <a:xfrm>
            <a:off x="-115736" y="342615"/>
            <a:ext cx="4150581" cy="1800165"/>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0" dirty="0">
                <a:solidFill>
                  <a:schemeClr val="accent1">
                    <a:lumMod val="50000"/>
                  </a:schemeClr>
                </a:solidFill>
              </a:rPr>
              <a:t>Data  Retrieve</a:t>
            </a:r>
          </a:p>
        </p:txBody>
      </p:sp>
      <p:sp>
        <p:nvSpPr>
          <p:cNvPr id="4" name="Content Placeholder 2">
            <a:extLst>
              <a:ext uri="{FF2B5EF4-FFF2-40B4-BE49-F238E27FC236}">
                <a16:creationId xmlns:a16="http://schemas.microsoft.com/office/drawing/2014/main" id="{827D1AEF-BBB5-A9F8-E565-920A3B2FF519}"/>
              </a:ext>
            </a:extLst>
          </p:cNvPr>
          <p:cNvSpPr txBox="1">
            <a:spLocks/>
          </p:cNvSpPr>
          <p:nvPr/>
        </p:nvSpPr>
        <p:spPr>
          <a:xfrm>
            <a:off x="4392644" y="546817"/>
            <a:ext cx="7392956" cy="748306"/>
          </a:xfrm>
          <a:prstGeom prst="rect">
            <a:avLst/>
          </a:prstGeom>
        </p:spPr>
        <p:txBody>
          <a:bodyPr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SELECT MIN(</a:t>
            </a:r>
            <a:r>
              <a:rPr lang="en-US" sz="2400" b="1" dirty="0" err="1"/>
              <a:t>unit_price</a:t>
            </a:r>
            <a:r>
              <a:rPr lang="en-US" sz="2400" b="1" dirty="0"/>
              <a:t>) AS </a:t>
            </a:r>
            <a:r>
              <a:rPr lang="en-US" sz="2400" b="1" dirty="0" err="1"/>
              <a:t>lowest_price</a:t>
            </a:r>
            <a:r>
              <a:rPr lang="en-US" sz="2400" b="1" dirty="0"/>
              <a:t> FROM </a:t>
            </a:r>
            <a:r>
              <a:rPr lang="en-US" sz="2400" b="1" dirty="0" err="1"/>
              <a:t>physical_product</a:t>
            </a:r>
            <a:r>
              <a:rPr lang="en-US" sz="2400" b="1" dirty="0"/>
              <a:t>;</a:t>
            </a:r>
            <a:endParaRPr lang="en-US" sz="4800" b="1" dirty="0"/>
          </a:p>
        </p:txBody>
      </p:sp>
      <p:sp>
        <p:nvSpPr>
          <p:cNvPr id="5" name="Rectangle 4">
            <a:extLst>
              <a:ext uri="{FF2B5EF4-FFF2-40B4-BE49-F238E27FC236}">
                <a16:creationId xmlns:a16="http://schemas.microsoft.com/office/drawing/2014/main" id="{67AF556B-2109-7785-A9E0-E988964D4A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BB8DF33-B748-F126-4A95-8E9CB627B7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black rectangular object with white lines&#10;&#10;Description automatically generated">
            <a:extLst>
              <a:ext uri="{FF2B5EF4-FFF2-40B4-BE49-F238E27FC236}">
                <a16:creationId xmlns:a16="http://schemas.microsoft.com/office/drawing/2014/main" id="{E8A86326-1268-3B86-4FAB-51E71331D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055" y="1546697"/>
            <a:ext cx="10729890" cy="3764606"/>
          </a:xfrm>
          <a:prstGeom prst="rect">
            <a:avLst/>
          </a:prstGeom>
        </p:spPr>
      </p:pic>
    </p:spTree>
    <p:extLst>
      <p:ext uri="{BB962C8B-B14F-4D97-AF65-F5344CB8AC3E}">
        <p14:creationId xmlns:p14="http://schemas.microsoft.com/office/powerpoint/2010/main" val="2496860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37C65E7C-89A5-AD22-7018-8DAB6F346F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9A922FC4-666A-09AC-7CDF-CA31D78AFAB2}"/>
              </a:ext>
            </a:extLst>
          </p:cNvPr>
          <p:cNvSpPr txBox="1">
            <a:spLocks/>
          </p:cNvSpPr>
          <p:nvPr/>
        </p:nvSpPr>
        <p:spPr>
          <a:xfrm>
            <a:off x="-115736" y="342615"/>
            <a:ext cx="4150581" cy="1800165"/>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0" dirty="0">
                <a:solidFill>
                  <a:schemeClr val="accent1">
                    <a:lumMod val="50000"/>
                  </a:schemeClr>
                </a:solidFill>
              </a:rPr>
              <a:t>Data  Retrieve</a:t>
            </a:r>
          </a:p>
        </p:txBody>
      </p:sp>
      <p:sp>
        <p:nvSpPr>
          <p:cNvPr id="6" name="Content Placeholder 2">
            <a:extLst>
              <a:ext uri="{FF2B5EF4-FFF2-40B4-BE49-F238E27FC236}">
                <a16:creationId xmlns:a16="http://schemas.microsoft.com/office/drawing/2014/main" id="{A0DBE67A-D793-DF84-CD1F-94F4012DF0FE}"/>
              </a:ext>
            </a:extLst>
          </p:cNvPr>
          <p:cNvSpPr txBox="1">
            <a:spLocks/>
          </p:cNvSpPr>
          <p:nvPr/>
        </p:nvSpPr>
        <p:spPr>
          <a:xfrm>
            <a:off x="4392644" y="546817"/>
            <a:ext cx="7392956" cy="748306"/>
          </a:xfrm>
          <a:prstGeom prst="rect">
            <a:avLst/>
          </a:prstGeom>
        </p:spPr>
        <p:txBody>
          <a:bodyPr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SELECT * FROM supplier WHERE address LIKE '%M%';</a:t>
            </a:r>
            <a:endParaRPr lang="en-US" sz="7200" b="1" dirty="0"/>
          </a:p>
        </p:txBody>
      </p:sp>
      <p:sp>
        <p:nvSpPr>
          <p:cNvPr id="7" name="Rectangle 6">
            <a:extLst>
              <a:ext uri="{FF2B5EF4-FFF2-40B4-BE49-F238E27FC236}">
                <a16:creationId xmlns:a16="http://schemas.microsoft.com/office/drawing/2014/main" id="{3D7C78EA-08F7-AFB7-16F2-61706C125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FBB0A27-DAF4-37C9-0677-5065F5A0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omputer&#10;&#10;Description automatically generated">
            <a:extLst>
              <a:ext uri="{FF2B5EF4-FFF2-40B4-BE49-F238E27FC236}">
                <a16:creationId xmlns:a16="http://schemas.microsoft.com/office/drawing/2014/main" id="{8E193A84-B60A-7F41-6555-514758832A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864" y="1450111"/>
            <a:ext cx="10722269" cy="4801016"/>
          </a:xfrm>
          <a:prstGeom prst="rect">
            <a:avLst/>
          </a:prstGeom>
        </p:spPr>
      </p:pic>
    </p:spTree>
    <p:extLst>
      <p:ext uri="{BB962C8B-B14F-4D97-AF65-F5344CB8AC3E}">
        <p14:creationId xmlns:p14="http://schemas.microsoft.com/office/powerpoint/2010/main" val="3352293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1698FF-EC53-AFD0-28EA-39AED92EDB6B}"/>
              </a:ext>
            </a:extLst>
          </p:cNvPr>
          <p:cNvSpPr>
            <a:spLocks noGrp="1"/>
          </p:cNvSpPr>
          <p:nvPr>
            <p:ph type="title"/>
          </p:nvPr>
        </p:nvSpPr>
        <p:spPr>
          <a:xfrm>
            <a:off x="6094105" y="802955"/>
            <a:ext cx="4977976" cy="1454051"/>
          </a:xfrm>
        </p:spPr>
        <p:txBody>
          <a:bodyPr>
            <a:normAutofit/>
          </a:bodyPr>
          <a:lstStyle/>
          <a:p>
            <a:r>
              <a:rPr lang="en-US" dirty="0">
                <a:solidFill>
                  <a:schemeClr val="tx2"/>
                </a:solidFill>
              </a:rPr>
              <a:t>Agenda</a:t>
            </a:r>
            <a:endParaRPr lang="en-US" sz="3600" dirty="0">
              <a:solidFill>
                <a:schemeClr val="tx2"/>
              </a:solidFill>
            </a:endParaRPr>
          </a:p>
        </p:txBody>
      </p:sp>
      <p:pic>
        <p:nvPicPr>
          <p:cNvPr id="7" name="Graphic 6" descr="Check List">
            <a:extLst>
              <a:ext uri="{FF2B5EF4-FFF2-40B4-BE49-F238E27FC236}">
                <a16:creationId xmlns:a16="http://schemas.microsoft.com/office/drawing/2014/main" id="{EACD4DD6-735A-5DEB-16F4-D54C3FD864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BA2F18E7-4C01-8A68-17FB-9CD4FFA201E6}"/>
              </a:ext>
            </a:extLst>
          </p:cNvPr>
          <p:cNvSpPr>
            <a:spLocks noGrp="1"/>
          </p:cNvSpPr>
          <p:nvPr>
            <p:ph idx="1"/>
          </p:nvPr>
        </p:nvSpPr>
        <p:spPr>
          <a:xfrm>
            <a:off x="6090574" y="2421682"/>
            <a:ext cx="4977578" cy="3639289"/>
          </a:xfrm>
        </p:spPr>
        <p:txBody>
          <a:bodyPr anchor="ctr">
            <a:normAutofit/>
          </a:bodyPr>
          <a:lstStyle/>
          <a:p>
            <a:r>
              <a:rPr lang="en-US" sz="2400" dirty="0">
                <a:solidFill>
                  <a:schemeClr val="tx2"/>
                </a:solidFill>
              </a:rPr>
              <a:t>Introduction</a:t>
            </a:r>
          </a:p>
          <a:p>
            <a:r>
              <a:rPr lang="en-US" sz="2400" dirty="0">
                <a:solidFill>
                  <a:schemeClr val="tx2"/>
                </a:solidFill>
              </a:rPr>
              <a:t>Entities &amp; Attributes</a:t>
            </a:r>
          </a:p>
          <a:p>
            <a:r>
              <a:rPr lang="en-US" sz="2400" dirty="0">
                <a:solidFill>
                  <a:schemeClr val="tx2"/>
                </a:solidFill>
              </a:rPr>
              <a:t>ER Diagram</a:t>
            </a:r>
          </a:p>
          <a:p>
            <a:r>
              <a:rPr lang="en-US" sz="2400" dirty="0">
                <a:solidFill>
                  <a:schemeClr val="tx2"/>
                </a:solidFill>
              </a:rPr>
              <a:t>Mapping Relationships</a:t>
            </a:r>
          </a:p>
          <a:p>
            <a:r>
              <a:rPr lang="en-US" sz="2400" dirty="0">
                <a:solidFill>
                  <a:schemeClr val="tx2"/>
                </a:solidFill>
              </a:rPr>
              <a:t>Database Creation</a:t>
            </a:r>
          </a:p>
          <a:p>
            <a:r>
              <a:rPr lang="en-US" sz="2400" dirty="0">
                <a:solidFill>
                  <a:schemeClr val="tx2"/>
                </a:solidFill>
              </a:rPr>
              <a:t>Data Inserting</a:t>
            </a:r>
          </a:p>
          <a:p>
            <a:r>
              <a:rPr lang="en-US" sz="2400" dirty="0">
                <a:solidFill>
                  <a:schemeClr val="tx2"/>
                </a:solidFill>
              </a:rPr>
              <a:t>Data  Retrieve</a:t>
            </a:r>
          </a:p>
          <a:p>
            <a:r>
              <a:rPr lang="en-US" sz="2400" dirty="0">
                <a:solidFill>
                  <a:schemeClr val="tx2"/>
                </a:solidFill>
              </a:rPr>
              <a:t>Conclusion</a:t>
            </a:r>
          </a:p>
          <a:p>
            <a:endParaRPr lang="en-US" sz="18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71009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C0DF9D7-2BAB-E67E-62D1-1E489966B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F1B3AD52-E62A-500A-B2AD-C2280787697D}"/>
              </a:ext>
            </a:extLst>
          </p:cNvPr>
          <p:cNvSpPr txBox="1">
            <a:spLocks/>
          </p:cNvSpPr>
          <p:nvPr/>
        </p:nvSpPr>
        <p:spPr>
          <a:xfrm>
            <a:off x="-115736" y="342615"/>
            <a:ext cx="4150581" cy="1800165"/>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0" dirty="0">
                <a:solidFill>
                  <a:schemeClr val="accent1">
                    <a:lumMod val="50000"/>
                  </a:schemeClr>
                </a:solidFill>
              </a:rPr>
              <a:t>Data  Retrieve</a:t>
            </a:r>
          </a:p>
        </p:txBody>
      </p:sp>
      <p:sp>
        <p:nvSpPr>
          <p:cNvPr id="4" name="Content Placeholder 2">
            <a:extLst>
              <a:ext uri="{FF2B5EF4-FFF2-40B4-BE49-F238E27FC236}">
                <a16:creationId xmlns:a16="http://schemas.microsoft.com/office/drawing/2014/main" id="{0D60EEA9-1FEC-B76C-87EC-51EB88B9A4E0}"/>
              </a:ext>
            </a:extLst>
          </p:cNvPr>
          <p:cNvSpPr txBox="1">
            <a:spLocks/>
          </p:cNvSpPr>
          <p:nvPr/>
        </p:nvSpPr>
        <p:spPr>
          <a:xfrm>
            <a:off x="4392644" y="546817"/>
            <a:ext cx="7392956" cy="748306"/>
          </a:xfrm>
          <a:prstGeom prst="rect">
            <a:avLst/>
          </a:prstGeom>
        </p:spPr>
        <p:txBody>
          <a:bodyPr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SELECT * FROM </a:t>
            </a:r>
            <a:r>
              <a:rPr lang="en-US" b="1" dirty="0" err="1"/>
              <a:t>physical_product</a:t>
            </a:r>
            <a:r>
              <a:rPr lang="en-US" b="1" dirty="0"/>
              <a:t> WHERE </a:t>
            </a:r>
            <a:r>
              <a:rPr lang="en-US" b="1" dirty="0" err="1"/>
              <a:t>quantity_on_hand</a:t>
            </a:r>
            <a:r>
              <a:rPr lang="en-US" b="1" dirty="0"/>
              <a:t> &gt; 100;</a:t>
            </a:r>
            <a:endParaRPr lang="en-US" sz="7200" b="1" dirty="0"/>
          </a:p>
        </p:txBody>
      </p:sp>
      <p:sp>
        <p:nvSpPr>
          <p:cNvPr id="5" name="Rectangle 4">
            <a:extLst>
              <a:ext uri="{FF2B5EF4-FFF2-40B4-BE49-F238E27FC236}">
                <a16:creationId xmlns:a16="http://schemas.microsoft.com/office/drawing/2014/main" id="{A9C35434-50BB-5C3F-2879-24C27E749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9C4B6DB-5DA6-2DD8-E247-364E599663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10;&#10;Description automatically generated">
            <a:extLst>
              <a:ext uri="{FF2B5EF4-FFF2-40B4-BE49-F238E27FC236}">
                <a16:creationId xmlns:a16="http://schemas.microsoft.com/office/drawing/2014/main" id="{B0C32EDC-3BB3-6865-D998-E03F1A958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382" y="1381555"/>
            <a:ext cx="10783234" cy="4724809"/>
          </a:xfrm>
          <a:prstGeom prst="rect">
            <a:avLst/>
          </a:prstGeom>
        </p:spPr>
      </p:pic>
    </p:spTree>
    <p:extLst>
      <p:ext uri="{BB962C8B-B14F-4D97-AF65-F5344CB8AC3E}">
        <p14:creationId xmlns:p14="http://schemas.microsoft.com/office/powerpoint/2010/main" val="3444641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54510F01-882B-A7E4-8761-13A8CDDE66E7}"/>
              </a:ext>
            </a:extLst>
          </p:cNvPr>
          <p:cNvSpPr>
            <a:spLocks noGrp="1"/>
          </p:cNvSpPr>
          <p:nvPr>
            <p:ph type="title"/>
          </p:nvPr>
        </p:nvSpPr>
        <p:spPr>
          <a:xfrm>
            <a:off x="2032000" y="822959"/>
            <a:ext cx="8006080" cy="5800383"/>
          </a:xfrm>
        </p:spPr>
        <p:txBody>
          <a:bodyPr vert="horz" lIns="91440" tIns="45720" rIns="91440" bIns="45720" rtlCol="0" anchor="b">
            <a:normAutofit/>
          </a:bodyPr>
          <a:lstStyle/>
          <a:p>
            <a:pPr algn="ctr"/>
            <a:r>
              <a:rPr lang="en-US" sz="5200" kern="1200" dirty="0" err="1">
                <a:solidFill>
                  <a:schemeClr val="tx2"/>
                </a:solidFill>
                <a:latin typeface="+mj-lt"/>
                <a:ea typeface="+mj-ea"/>
                <a:cs typeface="+mj-cs"/>
              </a:rPr>
              <a:t>Conclution</a:t>
            </a:r>
            <a:endParaRPr lang="en-US" sz="5200" kern="1200" dirty="0">
              <a:solidFill>
                <a:schemeClr val="tx2"/>
              </a:solidFill>
              <a:latin typeface="+mj-lt"/>
              <a:ea typeface="+mj-ea"/>
              <a:cs typeface="+mj-cs"/>
            </a:endParaRP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A4E973F2-DCF6-95D2-04F5-A6A8A70FC4E0}"/>
              </a:ext>
            </a:extLst>
          </p:cNvPr>
          <p:cNvSpPr txBox="1"/>
          <p:nvPr/>
        </p:nvSpPr>
        <p:spPr>
          <a:xfrm>
            <a:off x="1628756" y="969793"/>
            <a:ext cx="8903776" cy="4247317"/>
          </a:xfrm>
          <a:prstGeom prst="rect">
            <a:avLst/>
          </a:prstGeom>
          <a:noFill/>
        </p:spPr>
        <p:txBody>
          <a:bodyPr wrap="square">
            <a:spAutoFit/>
          </a:bodyPr>
          <a:lstStyle/>
          <a:p>
            <a:pPr marL="285750" indent="-285750" algn="just">
              <a:buFont typeface="Arial" panose="020B0604020202020204" pitchFamily="34" charset="0"/>
              <a:buChar char="•"/>
            </a:pPr>
            <a:r>
              <a:rPr lang="en-US" dirty="0"/>
              <a:t>In conclusion, our retail company's inventory management requirements are well-served by the sophisticated Inventory Management System (IMS) we've designed. Through the centralization of supplier, product, customer, and order data, the IMS improves efficiency and simplifies operations.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Relational databases and SQL have helped us lay a strong basis for automated workflows, real-time updates, and well-informed decision-making. Better supply chain management and more seamless connectivity between entities are made possible by the integration of one-to-many and many-to-many links.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All things considered, the IMS makes it possible for us to maximize order fulfillment, reduce stockouts, increase inventory accuracy, and ultimately raise customer satisfaction and profitability. We appreciate your time and are enthusiastic about the beneficial effects our IMS will bring to our company.</a:t>
            </a:r>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2807434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Close-up of a fountain pen writing on a piece of paper&#10;&#10;Description automatically generated">
            <a:extLst>
              <a:ext uri="{FF2B5EF4-FFF2-40B4-BE49-F238E27FC236}">
                <a16:creationId xmlns:a16="http://schemas.microsoft.com/office/drawing/2014/main" id="{F053C163-C63E-C427-80A2-10BB83FC67A6}"/>
              </a:ext>
            </a:extLst>
          </p:cNvPr>
          <p:cNvPicPr>
            <a:picLocks noChangeAspect="1"/>
          </p:cNvPicPr>
          <p:nvPr/>
        </p:nvPicPr>
        <p:blipFill rotWithShape="1">
          <a:blip r:embed="rId2">
            <a:extLst>
              <a:ext uri="{28A0092B-C50C-407E-A947-70E740481C1C}">
                <a14:useLocalDpi xmlns:a14="http://schemas.microsoft.com/office/drawing/2010/main" val="0"/>
              </a:ext>
            </a:extLst>
          </a:blip>
          <a:srcRect t="15746"/>
          <a:stretch/>
        </p:blipFill>
        <p:spPr>
          <a:xfrm>
            <a:off x="20" y="1282"/>
            <a:ext cx="12191980" cy="6856718"/>
          </a:xfrm>
          <a:prstGeom prst="rect">
            <a:avLst/>
          </a:prstGeom>
        </p:spPr>
      </p:pic>
    </p:spTree>
    <p:extLst>
      <p:ext uri="{BB962C8B-B14F-4D97-AF65-F5344CB8AC3E}">
        <p14:creationId xmlns:p14="http://schemas.microsoft.com/office/powerpoint/2010/main" val="2227829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B9A79-5A2F-8415-3796-FFB0D31A4665}"/>
              </a:ext>
            </a:extLst>
          </p:cNvPr>
          <p:cNvSpPr>
            <a:spLocks noGrp="1"/>
          </p:cNvSpPr>
          <p:nvPr>
            <p:ph type="title"/>
          </p:nvPr>
        </p:nvSpPr>
        <p:spPr>
          <a:xfrm>
            <a:off x="761800" y="762001"/>
            <a:ext cx="5334197" cy="1708242"/>
          </a:xfrm>
        </p:spPr>
        <p:txBody>
          <a:bodyPr anchor="ctr">
            <a:normAutofit/>
          </a:bodyPr>
          <a:lstStyle/>
          <a:p>
            <a:r>
              <a:rPr lang="en-US" sz="4000"/>
              <a:t>INTRODUCTION</a:t>
            </a:r>
          </a:p>
        </p:txBody>
      </p:sp>
      <p:sp>
        <p:nvSpPr>
          <p:cNvPr id="3" name="Content Placeholder 2">
            <a:extLst>
              <a:ext uri="{FF2B5EF4-FFF2-40B4-BE49-F238E27FC236}">
                <a16:creationId xmlns:a16="http://schemas.microsoft.com/office/drawing/2014/main" id="{AF6D522C-DCAE-6B37-DB83-DC3A4666A128}"/>
              </a:ext>
            </a:extLst>
          </p:cNvPr>
          <p:cNvSpPr>
            <a:spLocks noGrp="1"/>
          </p:cNvSpPr>
          <p:nvPr>
            <p:ph idx="1"/>
          </p:nvPr>
        </p:nvSpPr>
        <p:spPr>
          <a:xfrm>
            <a:off x="761800" y="2470244"/>
            <a:ext cx="5334197" cy="3769835"/>
          </a:xfrm>
        </p:spPr>
        <p:txBody>
          <a:bodyPr anchor="ctr">
            <a:normAutofit/>
          </a:bodyPr>
          <a:lstStyle/>
          <a:p>
            <a:pPr>
              <a:buFont typeface="Wingdings" panose="05000000000000000000" pitchFamily="2" charset="2"/>
              <a:buChar char="Ø"/>
            </a:pPr>
            <a:r>
              <a:rPr lang="en-US" sz="1400" b="1"/>
              <a:t>Brief Description</a:t>
            </a:r>
          </a:p>
          <a:p>
            <a:r>
              <a:rPr lang="en-US" sz="1400"/>
              <a:t>To streamline inventory management for a retail company.</a:t>
            </a:r>
          </a:p>
          <a:p>
            <a:r>
              <a:rPr lang="en-US" sz="1400"/>
              <a:t>Centralized database for product details, supplier information, and order histories.</a:t>
            </a:r>
          </a:p>
          <a:p>
            <a:r>
              <a:rPr lang="en-US" sz="1400"/>
              <a:t>Supplier management, shipment tracking, automated purchase orders, real-time inventory updates.</a:t>
            </a:r>
          </a:p>
          <a:p>
            <a:endParaRPr lang="en-US" sz="1400"/>
          </a:p>
          <a:p>
            <a:pPr>
              <a:buFont typeface="Wingdings" panose="05000000000000000000" pitchFamily="2" charset="2"/>
              <a:buChar char="Ø"/>
            </a:pPr>
            <a:r>
              <a:rPr lang="en-US" sz="1400" b="1"/>
              <a:t>Benefits:</a:t>
            </a:r>
          </a:p>
          <a:p>
            <a:r>
              <a:rPr lang="en-US" sz="1400"/>
              <a:t>Improved order fulfillment procedures.</a:t>
            </a:r>
          </a:p>
          <a:p>
            <a:r>
              <a:rPr lang="en-US" sz="1400"/>
              <a:t>Prevention of stockouts and overstocking.</a:t>
            </a:r>
          </a:p>
          <a:p>
            <a:r>
              <a:rPr lang="en-US" sz="1400"/>
              <a:t>Enhanced inventory accuracy.</a:t>
            </a:r>
          </a:p>
          <a:p>
            <a:r>
              <a:rPr lang="en-US" sz="1400"/>
              <a:t>Optimization of supply chain management for increased profitability and customer satisfaction.</a:t>
            </a:r>
          </a:p>
        </p:txBody>
      </p:sp>
      <p:pic>
        <p:nvPicPr>
          <p:cNvPr id="5" name="Picture 4" descr="Boxes and roller conveyor">
            <a:extLst>
              <a:ext uri="{FF2B5EF4-FFF2-40B4-BE49-F238E27FC236}">
                <a16:creationId xmlns:a16="http://schemas.microsoft.com/office/drawing/2014/main" id="{DEF3B0DF-5FD6-7D66-D3B2-74B7FDE990C0}"/>
              </a:ext>
            </a:extLst>
          </p:cNvPr>
          <p:cNvPicPr>
            <a:picLocks noChangeAspect="1"/>
          </p:cNvPicPr>
          <p:nvPr/>
        </p:nvPicPr>
        <p:blipFill rotWithShape="1">
          <a:blip r:embed="rId2"/>
          <a:srcRect l="17152" r="24604"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89733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16B734-6249-3549-07D2-FCF1BBF7454A}"/>
              </a:ext>
            </a:extLst>
          </p:cNvPr>
          <p:cNvSpPr>
            <a:spLocks noGrp="1"/>
          </p:cNvSpPr>
          <p:nvPr>
            <p:ph type="title"/>
          </p:nvPr>
        </p:nvSpPr>
        <p:spPr>
          <a:xfrm>
            <a:off x="838201" y="365125"/>
            <a:ext cx="5251316" cy="1807305"/>
          </a:xfrm>
        </p:spPr>
        <p:txBody>
          <a:bodyPr vert="horz" lIns="91440" tIns="45720" rIns="91440" bIns="45720" rtlCol="0" anchor="ctr">
            <a:normAutofit/>
          </a:bodyPr>
          <a:lstStyle/>
          <a:p>
            <a:r>
              <a:rPr lang="en-US" dirty="0"/>
              <a:t>Entity &amp; Attributes</a:t>
            </a:r>
          </a:p>
        </p:txBody>
      </p:sp>
      <p:sp>
        <p:nvSpPr>
          <p:cNvPr id="3" name="Content Placeholder 2">
            <a:extLst>
              <a:ext uri="{FF2B5EF4-FFF2-40B4-BE49-F238E27FC236}">
                <a16:creationId xmlns:a16="http://schemas.microsoft.com/office/drawing/2014/main" id="{BD3BD0F3-F61C-3CC2-1D46-01C85CBC27C2}"/>
              </a:ext>
            </a:extLst>
          </p:cNvPr>
          <p:cNvSpPr>
            <a:spLocks/>
          </p:cNvSpPr>
          <p:nvPr/>
        </p:nvSpPr>
        <p:spPr>
          <a:xfrm>
            <a:off x="147484" y="2054942"/>
            <a:ext cx="6715432" cy="4122021"/>
          </a:xfrm>
          <a:prstGeom prst="rect">
            <a:avLst/>
          </a:prstGeom>
        </p:spPr>
        <p:txBody>
          <a:bodyPr vert="horz" lIns="91440" tIns="45720" rIns="91440" bIns="45720" rtlCol="0">
            <a:normAutofit/>
          </a:bodyPr>
          <a:lstStyle/>
          <a:p>
            <a:pPr marL="342900" indent="-342900">
              <a:lnSpc>
                <a:spcPct val="90000"/>
              </a:lnSpc>
              <a:spcAft>
                <a:spcPts val="600"/>
              </a:spcAft>
              <a:buFont typeface="Wingdings" panose="05000000000000000000" pitchFamily="2" charset="2"/>
              <a:buChar char="Ø"/>
            </a:pPr>
            <a:r>
              <a:rPr lang="en-US" sz="2000" b="1" dirty="0"/>
              <a:t>Regular Entities </a:t>
            </a:r>
          </a:p>
          <a:p>
            <a:pPr marL="285750" indent="-228600">
              <a:lnSpc>
                <a:spcPct val="90000"/>
              </a:lnSpc>
              <a:spcAft>
                <a:spcPts val="600"/>
              </a:spcAft>
              <a:buFont typeface="Arial" panose="020B0604020202020204" pitchFamily="34" charset="0"/>
              <a:buChar char="•"/>
            </a:pPr>
            <a:r>
              <a:rPr lang="en-US" sz="2400" dirty="0"/>
              <a:t>supplier(</a:t>
            </a:r>
            <a:r>
              <a:rPr lang="en-US" sz="2400" dirty="0" err="1"/>
              <a:t>supplie_id</a:t>
            </a:r>
            <a:r>
              <a:rPr lang="en-US" sz="2400" dirty="0"/>
              <a:t>, name, </a:t>
            </a:r>
            <a:r>
              <a:rPr lang="en-US" sz="2400" dirty="0" err="1"/>
              <a:t>contact_person</a:t>
            </a:r>
            <a:r>
              <a:rPr lang="en-US" sz="2400" dirty="0"/>
              <a:t>, email, address) </a:t>
            </a:r>
          </a:p>
          <a:p>
            <a:pPr marL="57150">
              <a:lnSpc>
                <a:spcPct val="90000"/>
              </a:lnSpc>
              <a:spcAft>
                <a:spcPts val="600"/>
              </a:spcAft>
            </a:pPr>
            <a:endParaRPr lang="en-US" sz="2400" dirty="0"/>
          </a:p>
          <a:p>
            <a:pPr marL="285750" indent="-228600">
              <a:lnSpc>
                <a:spcPct val="90000"/>
              </a:lnSpc>
              <a:spcAft>
                <a:spcPts val="600"/>
              </a:spcAft>
              <a:buFont typeface="Arial" panose="020B0604020202020204" pitchFamily="34" charset="0"/>
              <a:buChar char="•"/>
            </a:pPr>
            <a:r>
              <a:rPr lang="en-US" sz="2400" dirty="0" err="1"/>
              <a:t>physical_product</a:t>
            </a:r>
            <a:r>
              <a:rPr lang="en-US" sz="2400" dirty="0"/>
              <a:t>(</a:t>
            </a:r>
            <a:r>
              <a:rPr lang="en-US" sz="2400" dirty="0" err="1"/>
              <a:t>product_id,type</a:t>
            </a:r>
            <a:r>
              <a:rPr lang="en-US" sz="2400" dirty="0"/>
              <a:t> , name, description, </a:t>
            </a:r>
            <a:r>
              <a:rPr lang="en-US" sz="2400" dirty="0" err="1"/>
              <a:t>total_stock</a:t>
            </a:r>
            <a:r>
              <a:rPr lang="en-US" sz="2400" dirty="0"/>
              <a:t>, </a:t>
            </a:r>
            <a:r>
              <a:rPr lang="en-US" sz="2400" dirty="0" err="1"/>
              <a:t>available_stock</a:t>
            </a:r>
            <a:r>
              <a:rPr lang="en-US" sz="2400" dirty="0"/>
              <a:t>, color, weight, size, </a:t>
            </a:r>
            <a:r>
              <a:rPr lang="en-US" sz="2400" dirty="0" err="1"/>
              <a:t>supplier_id</a:t>
            </a:r>
            <a:r>
              <a:rPr lang="en-US" sz="2400" dirty="0"/>
              <a:t>)</a:t>
            </a:r>
          </a:p>
          <a:p>
            <a:pPr marL="57150">
              <a:lnSpc>
                <a:spcPct val="90000"/>
              </a:lnSpc>
              <a:spcAft>
                <a:spcPts val="600"/>
              </a:spcAft>
            </a:pPr>
            <a:endParaRPr lang="en-US" sz="2400" dirty="0"/>
          </a:p>
          <a:p>
            <a:pPr marL="285750" indent="-228600">
              <a:lnSpc>
                <a:spcPct val="90000"/>
              </a:lnSpc>
              <a:spcAft>
                <a:spcPts val="600"/>
              </a:spcAft>
              <a:buFont typeface="Arial" panose="020B0604020202020204" pitchFamily="34" charset="0"/>
              <a:buChar char="•"/>
            </a:pPr>
            <a:r>
              <a:rPr lang="en-US" sz="2400" dirty="0" err="1"/>
              <a:t>digital_product</a:t>
            </a:r>
            <a:r>
              <a:rPr lang="en-US" sz="2400" dirty="0"/>
              <a:t>(</a:t>
            </a:r>
            <a:r>
              <a:rPr lang="en-US" sz="2400" dirty="0" err="1"/>
              <a:t>product_id</a:t>
            </a:r>
            <a:r>
              <a:rPr lang="en-US" sz="2400" dirty="0"/>
              <a:t>, </a:t>
            </a:r>
            <a:r>
              <a:rPr lang="en-US" sz="2400" dirty="0" err="1"/>
              <a:t>lisenskey</a:t>
            </a:r>
            <a:r>
              <a:rPr lang="en-US" sz="2400" dirty="0"/>
              <a:t>, name, description, </a:t>
            </a:r>
            <a:r>
              <a:rPr lang="en-US" sz="2400" dirty="0" err="1"/>
              <a:t>total_stock</a:t>
            </a:r>
            <a:r>
              <a:rPr lang="en-US" sz="2400" dirty="0"/>
              <a:t>, </a:t>
            </a:r>
            <a:r>
              <a:rPr lang="en-US" sz="2400" dirty="0" err="1"/>
              <a:t>available_stock</a:t>
            </a:r>
            <a:r>
              <a:rPr lang="en-US" sz="2400" dirty="0"/>
              <a:t>, </a:t>
            </a:r>
            <a:r>
              <a:rPr lang="en-US" sz="2400" dirty="0" err="1"/>
              <a:t>supplier_id</a:t>
            </a:r>
            <a:r>
              <a:rPr lang="en-US" sz="2400" dirty="0"/>
              <a:t>)</a:t>
            </a:r>
          </a:p>
        </p:txBody>
      </p:sp>
      <p:pic>
        <p:nvPicPr>
          <p:cNvPr id="37" name="Picture 36" descr="A digital balance scale using circles">
            <a:extLst>
              <a:ext uri="{FF2B5EF4-FFF2-40B4-BE49-F238E27FC236}">
                <a16:creationId xmlns:a16="http://schemas.microsoft.com/office/drawing/2014/main" id="{733C0005-C87F-1F7F-C1A8-2EA7217F8DFD}"/>
              </a:ext>
            </a:extLst>
          </p:cNvPr>
          <p:cNvPicPr>
            <a:picLocks noChangeAspect="1"/>
          </p:cNvPicPr>
          <p:nvPr/>
        </p:nvPicPr>
        <p:blipFill rotWithShape="1">
          <a:blip r:embed="rId2"/>
          <a:srcRect l="25007" r="22390"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94415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8D8BE81-769A-DAF9-C696-C627F4894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20197487-1521-D471-69DC-AA4D3627BA84}"/>
              </a:ext>
            </a:extLst>
          </p:cNvPr>
          <p:cNvSpPr txBox="1">
            <a:spLocks/>
          </p:cNvSpPr>
          <p:nvPr/>
        </p:nvSpPr>
        <p:spPr>
          <a:xfrm>
            <a:off x="488950" y="123819"/>
            <a:ext cx="6074410" cy="10344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Entity &amp; Attributes</a:t>
            </a:r>
          </a:p>
        </p:txBody>
      </p:sp>
      <p:sp>
        <p:nvSpPr>
          <p:cNvPr id="4" name="Content Placeholder 2">
            <a:extLst>
              <a:ext uri="{FF2B5EF4-FFF2-40B4-BE49-F238E27FC236}">
                <a16:creationId xmlns:a16="http://schemas.microsoft.com/office/drawing/2014/main" id="{69C35A96-B920-4296-8F83-C07F01C75B69}"/>
              </a:ext>
            </a:extLst>
          </p:cNvPr>
          <p:cNvSpPr>
            <a:spLocks/>
          </p:cNvSpPr>
          <p:nvPr/>
        </p:nvSpPr>
        <p:spPr>
          <a:xfrm>
            <a:off x="147484" y="1158240"/>
            <a:ext cx="6715432" cy="5018723"/>
          </a:xfrm>
          <a:prstGeom prst="rect">
            <a:avLst/>
          </a:prstGeom>
        </p:spPr>
        <p:txBody>
          <a:bodyPr vert="horz" lIns="91440" tIns="45720" rIns="91440" bIns="45720" rtlCol="0">
            <a:normAutofit/>
          </a:bodyPr>
          <a:lstStyle/>
          <a:p>
            <a:pPr marL="342900" indent="-342900">
              <a:lnSpc>
                <a:spcPct val="90000"/>
              </a:lnSpc>
              <a:spcAft>
                <a:spcPts val="600"/>
              </a:spcAft>
              <a:buFont typeface="Wingdings" panose="05000000000000000000" pitchFamily="2" charset="2"/>
              <a:buChar char="Ø"/>
            </a:pPr>
            <a:r>
              <a:rPr lang="en-US" sz="2000" b="1" dirty="0"/>
              <a:t>Regular Entities </a:t>
            </a:r>
          </a:p>
          <a:p>
            <a:pPr marL="285750" indent="-228600">
              <a:lnSpc>
                <a:spcPct val="90000"/>
              </a:lnSpc>
              <a:spcAft>
                <a:spcPts val="600"/>
              </a:spcAft>
              <a:buFont typeface="Arial" panose="020B0604020202020204" pitchFamily="34" charset="0"/>
              <a:buChar char="•"/>
            </a:pPr>
            <a:r>
              <a:rPr lang="en-US" sz="2400" dirty="0"/>
              <a:t>customer(</a:t>
            </a:r>
            <a:r>
              <a:rPr lang="en-US" sz="2400" dirty="0" err="1"/>
              <a:t>customer_id</a:t>
            </a:r>
            <a:r>
              <a:rPr lang="en-US" sz="2400" dirty="0"/>
              <a:t>, </a:t>
            </a:r>
            <a:r>
              <a:rPr lang="en-US" sz="2400" dirty="0" err="1"/>
              <a:t>first_name</a:t>
            </a:r>
            <a:r>
              <a:rPr lang="en-US" sz="2400" dirty="0"/>
              <a:t>, </a:t>
            </a:r>
            <a:r>
              <a:rPr lang="en-US" sz="2400" dirty="0" err="1"/>
              <a:t>last_name,email,address</a:t>
            </a:r>
            <a:r>
              <a:rPr lang="en-US" sz="2400" dirty="0"/>
              <a:t>) order(</a:t>
            </a:r>
            <a:r>
              <a:rPr lang="en-US" sz="2400" dirty="0" err="1"/>
              <a:t>order_id</a:t>
            </a:r>
            <a:r>
              <a:rPr lang="en-US" sz="2400" dirty="0"/>
              <a:t>, </a:t>
            </a:r>
            <a:r>
              <a:rPr lang="en-US" sz="2400" dirty="0" err="1"/>
              <a:t>date,status,total_amount</a:t>
            </a:r>
            <a:r>
              <a:rPr lang="en-US" sz="2400" dirty="0"/>
              <a:t>, </a:t>
            </a:r>
            <a:r>
              <a:rPr lang="en-US" sz="2400" dirty="0" err="1"/>
              <a:t>available_stock</a:t>
            </a:r>
            <a:r>
              <a:rPr lang="en-US" sz="2400" dirty="0"/>
              <a:t>, </a:t>
            </a:r>
            <a:r>
              <a:rPr lang="en-US" sz="2400" dirty="0" err="1"/>
              <a:t>customer_id</a:t>
            </a:r>
            <a:r>
              <a:rPr lang="en-US" sz="2400" dirty="0"/>
              <a:t>) </a:t>
            </a:r>
          </a:p>
          <a:p>
            <a:pPr marL="285750" indent="-228600">
              <a:lnSpc>
                <a:spcPct val="90000"/>
              </a:lnSpc>
              <a:spcAft>
                <a:spcPts val="600"/>
              </a:spcAft>
              <a:buFont typeface="Arial" panose="020B0604020202020204" pitchFamily="34" charset="0"/>
              <a:buChar char="•"/>
            </a:pPr>
            <a:r>
              <a:rPr lang="en-US" sz="2400" dirty="0" err="1"/>
              <a:t>order_details</a:t>
            </a:r>
            <a:r>
              <a:rPr lang="en-US" sz="2400" dirty="0"/>
              <a:t>(</a:t>
            </a:r>
            <a:r>
              <a:rPr lang="en-US" sz="2400" dirty="0" err="1"/>
              <a:t>order_detail_id</a:t>
            </a:r>
            <a:r>
              <a:rPr lang="en-US" sz="2400" dirty="0"/>
              <a:t>, </a:t>
            </a:r>
            <a:r>
              <a:rPr lang="en-US" sz="2400" dirty="0" err="1"/>
              <a:t>quantity,unit_price,total_price,order_id</a:t>
            </a:r>
            <a:r>
              <a:rPr lang="en-US" sz="2400" dirty="0"/>
              <a:t>)</a:t>
            </a:r>
          </a:p>
          <a:p>
            <a:pPr marL="57150">
              <a:lnSpc>
                <a:spcPct val="90000"/>
              </a:lnSpc>
              <a:spcAft>
                <a:spcPts val="600"/>
              </a:spcAft>
            </a:pPr>
            <a:r>
              <a:rPr lang="en-US" sz="2400" dirty="0"/>
              <a:t> </a:t>
            </a:r>
            <a:endParaRPr lang="en-US" sz="2400" b="1" dirty="0"/>
          </a:p>
          <a:p>
            <a:pPr marL="57150">
              <a:lnSpc>
                <a:spcPct val="90000"/>
              </a:lnSpc>
              <a:spcAft>
                <a:spcPts val="600"/>
              </a:spcAft>
            </a:pPr>
            <a:endParaRPr lang="en-US" sz="2400" dirty="0"/>
          </a:p>
          <a:p>
            <a:pPr marL="342900" indent="-285750">
              <a:lnSpc>
                <a:spcPct val="90000"/>
              </a:lnSpc>
              <a:spcAft>
                <a:spcPts val="600"/>
              </a:spcAft>
              <a:buFont typeface="Wingdings" panose="05000000000000000000" pitchFamily="2" charset="2"/>
              <a:buChar char="Ø"/>
            </a:pPr>
            <a:r>
              <a:rPr lang="en-US" sz="2400" b="1" dirty="0"/>
              <a:t>Multivalued attributes </a:t>
            </a:r>
          </a:p>
          <a:p>
            <a:pPr marL="57150">
              <a:lnSpc>
                <a:spcPct val="90000"/>
              </a:lnSpc>
              <a:spcAft>
                <a:spcPts val="600"/>
              </a:spcAft>
            </a:pPr>
            <a:r>
              <a:rPr lang="en-US" sz="2400" dirty="0"/>
              <a:t> • </a:t>
            </a:r>
            <a:r>
              <a:rPr lang="en-US" sz="2400" dirty="0" err="1"/>
              <a:t>supplier_contract</a:t>
            </a:r>
            <a:r>
              <a:rPr lang="en-US" sz="2400" dirty="0"/>
              <a:t>(</a:t>
            </a:r>
            <a:r>
              <a:rPr lang="en-US" sz="2400" dirty="0" err="1"/>
              <a:t>supplier_id</a:t>
            </a:r>
            <a:r>
              <a:rPr lang="en-US" sz="2400" dirty="0"/>
              <a:t>, </a:t>
            </a:r>
            <a:r>
              <a:rPr lang="en-US" sz="2400" dirty="0" err="1"/>
              <a:t>contact_no</a:t>
            </a:r>
            <a:r>
              <a:rPr lang="en-US" sz="2400" dirty="0"/>
              <a:t>)</a:t>
            </a:r>
          </a:p>
          <a:p>
            <a:pPr marL="57150">
              <a:lnSpc>
                <a:spcPct val="90000"/>
              </a:lnSpc>
              <a:spcAft>
                <a:spcPts val="600"/>
              </a:spcAft>
            </a:pPr>
            <a:r>
              <a:rPr lang="en-US" sz="2400" dirty="0"/>
              <a:t> • </a:t>
            </a:r>
            <a:r>
              <a:rPr lang="en-US" sz="2400" dirty="0" err="1"/>
              <a:t>customer_contract</a:t>
            </a:r>
            <a:r>
              <a:rPr lang="en-US" sz="2400" dirty="0"/>
              <a:t>(</a:t>
            </a:r>
            <a:r>
              <a:rPr lang="en-US" sz="2400" dirty="0" err="1"/>
              <a:t>customer_id</a:t>
            </a:r>
            <a:r>
              <a:rPr lang="en-US" sz="2400" dirty="0"/>
              <a:t>, </a:t>
            </a:r>
            <a:r>
              <a:rPr lang="en-US" sz="2400" dirty="0" err="1"/>
              <a:t>contact_no</a:t>
            </a:r>
            <a:r>
              <a:rPr lang="en-US" sz="2400" dirty="0"/>
              <a:t>) </a:t>
            </a:r>
            <a:endParaRPr lang="en-US" sz="2400" b="1" dirty="0"/>
          </a:p>
        </p:txBody>
      </p:sp>
      <p:pic>
        <p:nvPicPr>
          <p:cNvPr id="5" name="Picture 4" descr="A digital balance scale using circles">
            <a:extLst>
              <a:ext uri="{FF2B5EF4-FFF2-40B4-BE49-F238E27FC236}">
                <a16:creationId xmlns:a16="http://schemas.microsoft.com/office/drawing/2014/main" id="{4573AA91-6742-0184-DC86-DE2209A30C98}"/>
              </a:ext>
            </a:extLst>
          </p:cNvPr>
          <p:cNvPicPr>
            <a:picLocks noChangeAspect="1"/>
          </p:cNvPicPr>
          <p:nvPr/>
        </p:nvPicPr>
        <p:blipFill rotWithShape="1">
          <a:blip r:embed="rId2"/>
          <a:srcRect l="25007" r="22390"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857629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diagram&#10;&#10;Description automatically generated">
            <a:extLst>
              <a:ext uri="{FF2B5EF4-FFF2-40B4-BE49-F238E27FC236}">
                <a16:creationId xmlns:a16="http://schemas.microsoft.com/office/drawing/2014/main" id="{A72B4DD4-A4C2-571C-DAEB-672B2A441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445" y="643467"/>
            <a:ext cx="9285109"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240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858C89-C36E-D59C-C368-3A926800DDF2}"/>
              </a:ext>
            </a:extLst>
          </p:cNvPr>
          <p:cNvSpPr>
            <a:spLocks noGrp="1"/>
          </p:cNvSpPr>
          <p:nvPr>
            <p:ph type="title"/>
          </p:nvPr>
        </p:nvSpPr>
        <p:spPr>
          <a:xfrm>
            <a:off x="301342" y="1703960"/>
            <a:ext cx="3115265" cy="2396359"/>
          </a:xfrm>
        </p:spPr>
        <p:txBody>
          <a:bodyPr anchor="b">
            <a:normAutofit/>
          </a:bodyPr>
          <a:lstStyle/>
          <a:p>
            <a:pPr algn="r"/>
            <a:r>
              <a:rPr lang="en-US" sz="4000" dirty="0">
                <a:solidFill>
                  <a:srgbClr val="FFFFFF"/>
                </a:solidFill>
              </a:rPr>
              <a:t>Mapping Relationships</a:t>
            </a:r>
          </a:p>
        </p:txBody>
      </p:sp>
      <p:sp>
        <p:nvSpPr>
          <p:cNvPr id="10" name="TextBox 9">
            <a:extLst>
              <a:ext uri="{FF2B5EF4-FFF2-40B4-BE49-F238E27FC236}">
                <a16:creationId xmlns:a16="http://schemas.microsoft.com/office/drawing/2014/main" id="{18C21F12-545E-2EAC-7E06-F7335120FFE2}"/>
              </a:ext>
            </a:extLst>
          </p:cNvPr>
          <p:cNvSpPr txBox="1"/>
          <p:nvPr/>
        </p:nvSpPr>
        <p:spPr>
          <a:xfrm>
            <a:off x="4188542" y="275303"/>
            <a:ext cx="7777316" cy="8710077"/>
          </a:xfrm>
          <a:prstGeom prst="rect">
            <a:avLst/>
          </a:prstGeom>
          <a:noFill/>
        </p:spPr>
        <p:txBody>
          <a:bodyPr wrap="square" rtlCol="0">
            <a:spAutoFit/>
          </a:bodyPr>
          <a:lstStyle/>
          <a:p>
            <a:r>
              <a:rPr lang="en-US" sz="2800" b="1" dirty="0"/>
              <a:t>One-to-Many (1 : M) Relationships:</a:t>
            </a:r>
          </a:p>
          <a:p>
            <a:endParaRPr lang="en-US" sz="2800" b="1" dirty="0"/>
          </a:p>
          <a:p>
            <a:pPr marL="285750" indent="-285750">
              <a:buFont typeface="Wingdings" panose="05000000000000000000" pitchFamily="2" charset="2"/>
              <a:buChar char="q"/>
            </a:pPr>
            <a:r>
              <a:rPr lang="en-US" b="1" dirty="0"/>
              <a:t>Physical Product - Supplier</a:t>
            </a:r>
          </a:p>
          <a:p>
            <a:pPr marL="285750" indent="-285750">
              <a:buFont typeface="Arial" panose="020B0604020202020204" pitchFamily="34" charset="0"/>
              <a:buChar char="•"/>
            </a:pPr>
            <a:r>
              <a:rPr lang="en-US" dirty="0"/>
              <a:t>Description: Each physical product is associated with one supplier, while a supplier can supply multiple physical products.</a:t>
            </a:r>
          </a:p>
          <a:p>
            <a:pPr marL="285750" indent="-285750">
              <a:buFont typeface="Arial" panose="020B0604020202020204" pitchFamily="34" charset="0"/>
              <a:buChar char="•"/>
            </a:pPr>
            <a:r>
              <a:rPr lang="en-US" dirty="0"/>
              <a:t>Relationship: One supplier can supply many physical products.</a:t>
            </a:r>
          </a:p>
          <a:p>
            <a:pPr marL="285750" indent="-285750">
              <a:buFont typeface="Arial" panose="020B0604020202020204" pitchFamily="34" charset="0"/>
              <a:buChar char="•"/>
            </a:pPr>
            <a:r>
              <a:rPr lang="en-US" dirty="0"/>
              <a:t>Entities:</a:t>
            </a:r>
          </a:p>
          <a:p>
            <a:r>
              <a:rPr lang="en-US" dirty="0"/>
              <a:t>            </a:t>
            </a:r>
            <a:r>
              <a:rPr lang="en-US" dirty="0" err="1"/>
              <a:t>Physical_Product</a:t>
            </a:r>
            <a:r>
              <a:rPr lang="en-US" dirty="0"/>
              <a:t> (</a:t>
            </a:r>
            <a:r>
              <a:rPr lang="en-US" dirty="0" err="1"/>
              <a:t>Supplier_ID</a:t>
            </a:r>
            <a:r>
              <a:rPr lang="en-US" dirty="0"/>
              <a:t> - Foreign Key)</a:t>
            </a:r>
          </a:p>
          <a:p>
            <a:r>
              <a:rPr lang="en-US" dirty="0"/>
              <a:t>            Supplier (</a:t>
            </a:r>
            <a:r>
              <a:rPr lang="en-US" dirty="0" err="1"/>
              <a:t>Supplier_ID</a:t>
            </a:r>
            <a:r>
              <a:rPr lang="en-US" dirty="0"/>
              <a:t> - Primary Key)</a:t>
            </a:r>
          </a:p>
          <a:p>
            <a:endParaRPr lang="en-US" dirty="0"/>
          </a:p>
          <a:p>
            <a:endParaRPr lang="en-US" dirty="0"/>
          </a:p>
          <a:p>
            <a:endParaRPr lang="en-US" dirty="0"/>
          </a:p>
          <a:p>
            <a:pPr marL="285750" indent="-285750">
              <a:buFont typeface="Wingdings" panose="05000000000000000000" pitchFamily="2" charset="2"/>
              <a:buChar char="q"/>
            </a:pPr>
            <a:r>
              <a:rPr lang="en-US" b="1" dirty="0"/>
              <a:t>Digital Product - Supplier</a:t>
            </a:r>
          </a:p>
          <a:p>
            <a:pPr marL="285750" indent="-285750">
              <a:buFont typeface="Arial" panose="020B0604020202020204" pitchFamily="34" charset="0"/>
              <a:buChar char="•"/>
            </a:pPr>
            <a:r>
              <a:rPr lang="en-US" dirty="0"/>
              <a:t>Description: Similar to physical products, each digital product is associated with one supplier, and a supplier can supply multiple digital products.</a:t>
            </a:r>
          </a:p>
          <a:p>
            <a:pPr marL="285750" indent="-285750">
              <a:buFont typeface="Arial" panose="020B0604020202020204" pitchFamily="34" charset="0"/>
              <a:buChar char="•"/>
            </a:pPr>
            <a:r>
              <a:rPr lang="en-US" dirty="0"/>
              <a:t>Relationship: One supplier can supply many digital products.</a:t>
            </a:r>
          </a:p>
          <a:p>
            <a:pPr marL="285750" indent="-285750">
              <a:buFont typeface="Arial" panose="020B0604020202020204" pitchFamily="34" charset="0"/>
              <a:buChar char="•"/>
            </a:pPr>
            <a:r>
              <a:rPr lang="en-US" dirty="0"/>
              <a:t>Entities:</a:t>
            </a:r>
          </a:p>
          <a:p>
            <a:r>
              <a:rPr lang="en-US" dirty="0"/>
              <a:t>           </a:t>
            </a:r>
            <a:r>
              <a:rPr lang="en-US" dirty="0" err="1"/>
              <a:t>Digital_Product</a:t>
            </a:r>
            <a:r>
              <a:rPr lang="en-US" dirty="0"/>
              <a:t> (</a:t>
            </a:r>
            <a:r>
              <a:rPr lang="en-US" dirty="0" err="1"/>
              <a:t>Supplier_ID</a:t>
            </a:r>
            <a:r>
              <a:rPr lang="en-US" dirty="0"/>
              <a:t> - Foreign Key)</a:t>
            </a:r>
          </a:p>
          <a:p>
            <a:r>
              <a:rPr lang="en-US" dirty="0"/>
              <a:t>           Supplier (</a:t>
            </a:r>
            <a:r>
              <a:rPr lang="en-US" dirty="0" err="1"/>
              <a:t>Supplier_ID</a:t>
            </a:r>
            <a:r>
              <a:rPr lang="en-US" dirty="0"/>
              <a:t> - Primary Key)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23464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AADE502D-2CDA-087E-A723-C6B02C32F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3022E63-04EA-BF8A-54AF-E0ECFE7E8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1E8DEB9-5ABD-5FF4-DE0A-F77F12C79A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61F5821-AC9E-65C2-2F15-68D07DA94F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6B809919-6F04-A4F5-EA80-CB87AD3CA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A5DC4756-609E-E1ED-17A7-15159D9F4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4B13279D-5791-3E4F-0F95-03A4580AC57C}"/>
              </a:ext>
            </a:extLst>
          </p:cNvPr>
          <p:cNvSpPr txBox="1">
            <a:spLocks/>
          </p:cNvSpPr>
          <p:nvPr/>
        </p:nvSpPr>
        <p:spPr>
          <a:xfrm>
            <a:off x="301342" y="1703960"/>
            <a:ext cx="3115265" cy="2396359"/>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0">
                <a:solidFill>
                  <a:srgbClr val="FFFFFF"/>
                </a:solidFill>
              </a:rPr>
              <a:t>Mapping Relationships</a:t>
            </a:r>
            <a:endParaRPr lang="en-US" sz="4000" dirty="0">
              <a:solidFill>
                <a:srgbClr val="FFFFFF"/>
              </a:solidFill>
            </a:endParaRPr>
          </a:p>
        </p:txBody>
      </p:sp>
      <p:sp>
        <p:nvSpPr>
          <p:cNvPr id="10" name="TextBox 9">
            <a:extLst>
              <a:ext uri="{FF2B5EF4-FFF2-40B4-BE49-F238E27FC236}">
                <a16:creationId xmlns:a16="http://schemas.microsoft.com/office/drawing/2014/main" id="{162DC91E-2D30-444C-3B52-F408F098C040}"/>
              </a:ext>
            </a:extLst>
          </p:cNvPr>
          <p:cNvSpPr txBox="1"/>
          <p:nvPr/>
        </p:nvSpPr>
        <p:spPr>
          <a:xfrm>
            <a:off x="4339166" y="1437478"/>
            <a:ext cx="7649495" cy="3551870"/>
          </a:xfrm>
          <a:prstGeom prst="rect">
            <a:avLst/>
          </a:prstGeom>
          <a:noFill/>
        </p:spPr>
        <p:txBody>
          <a:bodyPr wrap="square" rtlCol="0">
            <a:spAutoFit/>
          </a:bodyPr>
          <a:lstStyle/>
          <a:p>
            <a:r>
              <a:rPr lang="en-US" sz="3200" b="1" dirty="0"/>
              <a:t>One-to-Many (1 : M) Relationships:</a:t>
            </a:r>
          </a:p>
          <a:p>
            <a:pPr marL="285750" marR="0" indent="-285750">
              <a:lnSpc>
                <a:spcPct val="107000"/>
              </a:lnSpc>
              <a:spcBef>
                <a:spcPts val="0"/>
              </a:spcBef>
              <a:spcAft>
                <a:spcPts val="800"/>
              </a:spcAft>
              <a:buFont typeface="Wingdings" panose="05000000000000000000" pitchFamily="2" charset="2"/>
              <a:buChar char="q"/>
            </a:pPr>
            <a:r>
              <a:rPr lang="en-US" sz="1800" b="1" kern="100" dirty="0">
                <a:effectLst/>
                <a:latin typeface="Aptos" panose="020B0004020202020204" pitchFamily="34" charset="0"/>
                <a:ea typeface="Aptos" panose="020B0004020202020204" pitchFamily="34" charset="0"/>
                <a:cs typeface="Iskoola Pota" panose="020B0502040204020203" pitchFamily="34" charset="0"/>
              </a:rPr>
              <a:t>Order - Customer</a:t>
            </a: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Aptos" panose="020B0004020202020204" pitchFamily="34" charset="0"/>
                <a:ea typeface="Aptos" panose="020B0004020202020204" pitchFamily="34" charset="0"/>
                <a:cs typeface="Iskoola Pota" panose="020B0502040204020203" pitchFamily="34" charset="0"/>
              </a:rPr>
              <a:t>Description: Each order is placed by one customer, but a customer can place multiple orders.</a:t>
            </a: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Aptos" panose="020B0004020202020204" pitchFamily="34" charset="0"/>
                <a:ea typeface="Aptos" panose="020B0004020202020204" pitchFamily="34" charset="0"/>
                <a:cs typeface="Iskoola Pota" panose="020B0502040204020203" pitchFamily="34" charset="0"/>
              </a:rPr>
              <a:t>Relationship: One customer can place many orders.</a:t>
            </a: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Aptos" panose="020B0004020202020204" pitchFamily="34" charset="0"/>
                <a:ea typeface="Aptos" panose="020B0004020202020204" pitchFamily="34" charset="0"/>
                <a:cs typeface="Iskoola Pota" panose="020B0502040204020203" pitchFamily="34" charset="0"/>
              </a:rPr>
              <a:t>Entities:</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Iskoola Pota" panose="020B0502040204020203" pitchFamily="34" charset="0"/>
              </a:rPr>
              <a:t>           Order (</a:t>
            </a:r>
            <a:r>
              <a:rPr lang="en-US" sz="1800" kern="100" dirty="0" err="1">
                <a:effectLst/>
                <a:latin typeface="Aptos" panose="020B0004020202020204" pitchFamily="34" charset="0"/>
                <a:ea typeface="Aptos" panose="020B0004020202020204" pitchFamily="34" charset="0"/>
                <a:cs typeface="Iskoola Pota" panose="020B0502040204020203" pitchFamily="34" charset="0"/>
              </a:rPr>
              <a:t>Customer_ID</a:t>
            </a:r>
            <a:r>
              <a:rPr lang="en-US" sz="1800" kern="100" dirty="0">
                <a:effectLst/>
                <a:latin typeface="Aptos" panose="020B0004020202020204" pitchFamily="34" charset="0"/>
                <a:ea typeface="Aptos" panose="020B0004020202020204" pitchFamily="34" charset="0"/>
                <a:cs typeface="Iskoola Pota" panose="020B0502040204020203" pitchFamily="34" charset="0"/>
              </a:rPr>
              <a:t> - Foreign Key)</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Iskoola Pota" panose="020B0502040204020203" pitchFamily="34" charset="0"/>
              </a:rPr>
              <a:t>          Customer (</a:t>
            </a:r>
            <a:r>
              <a:rPr lang="en-US" sz="1800" kern="100" dirty="0" err="1">
                <a:effectLst/>
                <a:latin typeface="Aptos" panose="020B0004020202020204" pitchFamily="34" charset="0"/>
                <a:ea typeface="Aptos" panose="020B0004020202020204" pitchFamily="34" charset="0"/>
                <a:cs typeface="Iskoola Pota" panose="020B0502040204020203" pitchFamily="34" charset="0"/>
              </a:rPr>
              <a:t>Customer_ID</a:t>
            </a:r>
            <a:r>
              <a:rPr lang="en-US" sz="1800" kern="100" dirty="0">
                <a:effectLst/>
                <a:latin typeface="Aptos" panose="020B0004020202020204" pitchFamily="34" charset="0"/>
                <a:ea typeface="Aptos" panose="020B0004020202020204" pitchFamily="34" charset="0"/>
                <a:cs typeface="Iskoola Pota" panose="020B0502040204020203" pitchFamily="34" charset="0"/>
              </a:rPr>
              <a:t> - Primary Key)</a:t>
            </a:r>
          </a:p>
          <a:p>
            <a:pPr algn="l">
              <a:buFont typeface="+mj-lt"/>
              <a:buAutoNum type="arabicPeriod"/>
            </a:pPr>
            <a:endParaRPr lang="en-US" b="1" i="0" dirty="0">
              <a:solidFill>
                <a:srgbClr val="ECECEC"/>
              </a:solidFill>
              <a:effectLst/>
              <a:highlight>
                <a:srgbClr val="212121"/>
              </a:highlight>
              <a:latin typeface="Söhne"/>
            </a:endParaRPr>
          </a:p>
        </p:txBody>
      </p:sp>
    </p:spTree>
    <p:extLst>
      <p:ext uri="{BB962C8B-B14F-4D97-AF65-F5344CB8AC3E}">
        <p14:creationId xmlns:p14="http://schemas.microsoft.com/office/powerpoint/2010/main" val="3637116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CBFDC-24CD-F2EC-A880-10CE23C7373C}"/>
              </a:ext>
            </a:extLst>
          </p:cNvPr>
          <p:cNvSpPr>
            <a:spLocks noGrp="1"/>
          </p:cNvSpPr>
          <p:nvPr>
            <p:ph type="title"/>
          </p:nvPr>
        </p:nvSpPr>
        <p:spPr>
          <a:xfrm>
            <a:off x="120446" y="363794"/>
            <a:ext cx="3792794" cy="5958347"/>
          </a:xfrm>
        </p:spPr>
        <p:txBody>
          <a:bodyPr/>
          <a:lstStyle/>
          <a:p>
            <a:r>
              <a:rPr lang="en-US"/>
              <a:t>Mapping Relationship</a:t>
            </a:r>
            <a:endParaRPr lang="en-US" dirty="0"/>
          </a:p>
        </p:txBody>
      </p:sp>
      <p:sp useBgFill="1">
        <p:nvSpPr>
          <p:cNvPr id="5" name="Rectangle 4">
            <a:extLst>
              <a:ext uri="{FF2B5EF4-FFF2-40B4-BE49-F238E27FC236}">
                <a16:creationId xmlns:a16="http://schemas.microsoft.com/office/drawing/2014/main" id="{12D786E7-814A-C879-A17E-37B30FBAE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F9553BA-F209-0338-FB6D-A3FEF845E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6921B38-9006-382E-3C8D-7FD27545F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EAF9C5C-3C41-3598-D34D-4986FDFE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033B976D-DAC5-85BE-FC19-CF697D5B0B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3ACCEC2B-98EC-554F-DA8F-C7FF6171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9259E3A1-0E77-3A19-6CF5-2F4C632ECE09}"/>
              </a:ext>
            </a:extLst>
          </p:cNvPr>
          <p:cNvSpPr txBox="1">
            <a:spLocks/>
          </p:cNvSpPr>
          <p:nvPr/>
        </p:nvSpPr>
        <p:spPr>
          <a:xfrm>
            <a:off x="301342" y="1703960"/>
            <a:ext cx="3115265" cy="23963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0">
                <a:solidFill>
                  <a:srgbClr val="FFFFFF"/>
                </a:solidFill>
              </a:rPr>
              <a:t>Mapping Relationships</a:t>
            </a:r>
            <a:endParaRPr lang="en-US" sz="4000" dirty="0">
              <a:solidFill>
                <a:srgbClr val="FFFFFF"/>
              </a:solidFill>
            </a:endParaRPr>
          </a:p>
        </p:txBody>
      </p:sp>
      <p:sp>
        <p:nvSpPr>
          <p:cNvPr id="30" name="TextBox 29">
            <a:extLst>
              <a:ext uri="{FF2B5EF4-FFF2-40B4-BE49-F238E27FC236}">
                <a16:creationId xmlns:a16="http://schemas.microsoft.com/office/drawing/2014/main" id="{A973F2EE-BDDC-097D-6823-802FA9EA8D47}"/>
              </a:ext>
            </a:extLst>
          </p:cNvPr>
          <p:cNvSpPr txBox="1"/>
          <p:nvPr/>
        </p:nvSpPr>
        <p:spPr>
          <a:xfrm>
            <a:off x="4188542" y="275303"/>
            <a:ext cx="7777316" cy="7602081"/>
          </a:xfrm>
          <a:prstGeom prst="rect">
            <a:avLst/>
          </a:prstGeom>
          <a:noFill/>
        </p:spPr>
        <p:txBody>
          <a:bodyPr wrap="square" rtlCol="0">
            <a:spAutoFit/>
          </a:bodyPr>
          <a:lstStyle/>
          <a:p>
            <a:r>
              <a:rPr lang="en-US" sz="2800" b="1" dirty="0"/>
              <a:t>Many-to-Many (M : N) Relationships:</a:t>
            </a:r>
          </a:p>
          <a:p>
            <a:endParaRPr lang="en-US" sz="2800" b="1" dirty="0"/>
          </a:p>
          <a:p>
            <a:pPr marL="285750" indent="-285750">
              <a:buFont typeface="Wingdings" panose="05000000000000000000" pitchFamily="2" charset="2"/>
              <a:buChar char="q"/>
            </a:pPr>
            <a:r>
              <a:rPr lang="en-US" b="1" dirty="0"/>
              <a:t>Digital Product - Order Details</a:t>
            </a:r>
          </a:p>
          <a:p>
            <a:pPr marL="285750" indent="-285750">
              <a:buFont typeface="Arial" panose="020B0604020202020204" pitchFamily="34" charset="0"/>
              <a:buChar char="•"/>
            </a:pPr>
            <a:r>
              <a:rPr lang="en-US" dirty="0"/>
              <a:t>Description: Multiple digital products can be included in an order, and a digital product can be part of multiple order details.</a:t>
            </a:r>
          </a:p>
          <a:p>
            <a:pPr marL="285750" indent="-285750">
              <a:buFont typeface="Arial" panose="020B0604020202020204" pitchFamily="34" charset="0"/>
              <a:buChar char="•"/>
            </a:pPr>
            <a:r>
              <a:rPr lang="en-US" dirty="0"/>
              <a:t>Relationship: Many digital products can be associated with many order details.</a:t>
            </a:r>
          </a:p>
          <a:p>
            <a:pPr marL="285750" indent="-285750">
              <a:buFont typeface="Arial" panose="020B0604020202020204" pitchFamily="34" charset="0"/>
              <a:buChar char="•"/>
            </a:pPr>
            <a:endParaRPr lang="en-US" dirty="0"/>
          </a:p>
          <a:p>
            <a:r>
              <a:rPr lang="en-US" dirty="0"/>
              <a:t>       </a:t>
            </a:r>
            <a:r>
              <a:rPr lang="en-US" dirty="0" err="1"/>
              <a:t>DigitalProduct_OrderDetails</a:t>
            </a:r>
            <a:r>
              <a:rPr lang="en-US" dirty="0"/>
              <a:t> (</a:t>
            </a:r>
            <a:r>
              <a:rPr lang="en-US" dirty="0" err="1"/>
              <a:t>Product_ID_Type</a:t>
            </a:r>
            <a:r>
              <a:rPr lang="en-US" dirty="0"/>
              <a:t>, </a:t>
            </a:r>
            <a:r>
              <a:rPr lang="en-US" dirty="0" err="1"/>
              <a:t>Order_Detail_ID</a:t>
            </a:r>
            <a:r>
              <a:rPr lang="en-US" dirty="0"/>
              <a:t>)</a:t>
            </a:r>
          </a:p>
          <a:p>
            <a:endParaRPr lang="en-US" dirty="0"/>
          </a:p>
          <a:p>
            <a:pPr marL="285750" indent="-285750">
              <a:buFont typeface="Wingdings" panose="05000000000000000000" pitchFamily="2" charset="2"/>
              <a:buChar char="q"/>
            </a:pPr>
            <a:r>
              <a:rPr lang="en-US" b="1" dirty="0"/>
              <a:t>Physical Product - Order Details</a:t>
            </a:r>
          </a:p>
          <a:p>
            <a:pPr marL="285750" indent="-285750">
              <a:buFont typeface="Arial" panose="020B0604020202020204" pitchFamily="34" charset="0"/>
              <a:buChar char="•"/>
            </a:pPr>
            <a:r>
              <a:rPr lang="en-US" dirty="0"/>
              <a:t>Description: Similarly, multiple physical products can be included in an order, and a physical product can be part of multiple order details.</a:t>
            </a:r>
          </a:p>
          <a:p>
            <a:pPr marL="285750" indent="-285750">
              <a:buFont typeface="Arial" panose="020B0604020202020204" pitchFamily="34" charset="0"/>
              <a:buChar char="•"/>
            </a:pPr>
            <a:r>
              <a:rPr lang="en-US" dirty="0"/>
              <a:t>Relationship: Many physical products can be associated with many order details.</a:t>
            </a:r>
          </a:p>
          <a:p>
            <a:pPr marL="285750" indent="-285750">
              <a:buFont typeface="Arial" panose="020B0604020202020204" pitchFamily="34" charset="0"/>
              <a:buChar char="•"/>
            </a:pPr>
            <a:endParaRPr lang="en-US" dirty="0"/>
          </a:p>
          <a:p>
            <a:r>
              <a:rPr lang="en-US" dirty="0"/>
              <a:t>       </a:t>
            </a:r>
            <a:r>
              <a:rPr lang="en-US" dirty="0" err="1"/>
              <a:t>PhysicalProduct_OrderDetails</a:t>
            </a:r>
            <a:r>
              <a:rPr lang="en-US" dirty="0"/>
              <a:t> (</a:t>
            </a:r>
            <a:r>
              <a:rPr lang="en-US" dirty="0" err="1"/>
              <a:t>Product_ID_Type</a:t>
            </a:r>
            <a:r>
              <a:rPr lang="en-US" dirty="0"/>
              <a:t>, </a:t>
            </a:r>
            <a:r>
              <a:rPr lang="en-US" dirty="0" err="1"/>
              <a:t>Order_Detail_ID</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18206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363</TotalTime>
  <Words>1951</Words>
  <Application>Microsoft Office PowerPoint</Application>
  <PresentationFormat>Widescreen</PresentationFormat>
  <Paragraphs>203</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Aptos</vt:lpstr>
      <vt:lpstr>Aptos Display</vt:lpstr>
      <vt:lpstr>Arial</vt:lpstr>
      <vt:lpstr>Calibri</vt:lpstr>
      <vt:lpstr>Söhne</vt:lpstr>
      <vt:lpstr>Wingdings</vt:lpstr>
      <vt:lpstr>Office Theme</vt:lpstr>
      <vt:lpstr>PowerPoint Presentation</vt:lpstr>
      <vt:lpstr>Agenda</vt:lpstr>
      <vt:lpstr>INTRODUCTION</vt:lpstr>
      <vt:lpstr>Entity &amp; Attributes</vt:lpstr>
      <vt:lpstr>PowerPoint Presentation</vt:lpstr>
      <vt:lpstr>PowerPoint Presentation</vt:lpstr>
      <vt:lpstr>Mapping Relationships</vt:lpstr>
      <vt:lpstr>PowerPoint Presentation</vt:lpstr>
      <vt:lpstr>Mapping Relationship</vt:lpstr>
      <vt:lpstr>Create Database Tables</vt:lpstr>
      <vt:lpstr>PowerPoint Presentation</vt:lpstr>
      <vt:lpstr>Data Inserting</vt:lpstr>
      <vt:lpstr>PowerPoint Presentation</vt:lpstr>
      <vt:lpstr>PowerPoint Presentation</vt:lpstr>
      <vt:lpstr>PowerPoint Presentation</vt:lpstr>
      <vt:lpstr>Data  Retrieve</vt:lpstr>
      <vt:lpstr>PowerPoint Presentation</vt:lpstr>
      <vt:lpstr>PowerPoint Presentation</vt:lpstr>
      <vt:lpstr>PowerPoint Presentation</vt:lpstr>
      <vt:lpstr>PowerPoint Presentation</vt:lpstr>
      <vt:lpstr>Conclution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Karunarathna H.B.T.N it21189876</dc:creator>
  <cp:lastModifiedBy>Karunarathna H.B.T.N it21189876</cp:lastModifiedBy>
  <cp:revision>1</cp:revision>
  <dcterms:created xsi:type="dcterms:W3CDTF">2024-04-28T09:47:40Z</dcterms:created>
  <dcterms:modified xsi:type="dcterms:W3CDTF">2024-04-28T15:51:31Z</dcterms:modified>
</cp:coreProperties>
</file>