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 Italics" panose="020B0604020202020204" charset="0"/>
      <p:regular r:id="rId8"/>
    </p:embeddedFont>
    <p:embeddedFont>
      <p:font typeface="Canva Sans Italics" panose="020B0604020202020204" charset="0"/>
      <p:regular r:id="rId9"/>
    </p:embeddedFont>
    <p:embeddedFont>
      <p:font typeface="Days" panose="02000505050000020004" charset="0"/>
      <p:regular r:id="rId10"/>
    </p:embeddedFont>
    <p:embeddedFont>
      <p:font typeface="Open Sauce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6" d="100"/>
          <a:sy n="26" d="100"/>
        </p:scale>
        <p:origin x="132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015114">
            <a:off x="9740863" y="2343404"/>
            <a:ext cx="15802157" cy="9423832"/>
          </a:xfrm>
          <a:custGeom>
            <a:avLst/>
            <a:gdLst/>
            <a:ahLst/>
            <a:cxnLst/>
            <a:rect l="l" t="t" r="r" b="b"/>
            <a:pathLst>
              <a:path w="15802157" h="9423832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44931" y="3007673"/>
            <a:ext cx="14868420" cy="587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524" lvl="1" indent="-307762">
              <a:lnSpc>
                <a:spcPts val="4190"/>
              </a:lnSpc>
              <a:buFont typeface="Arial"/>
              <a:buChar char="•"/>
            </a:pPr>
            <a:r>
              <a:rPr lang="en-US" sz="2850" dirty="0">
                <a:solidFill>
                  <a:srgbClr val="000000"/>
                </a:solidFill>
                <a:latin typeface="Open Sauce Light"/>
              </a:rPr>
              <a:t>The need for stronger signal-to-noise ratios drives the study of noise cancellation. Signals are stronger without noise, leading to better signal-to-noise ratios.</a:t>
            </a:r>
          </a:p>
          <a:p>
            <a:pPr marL="615524" lvl="1" indent="-307762">
              <a:lnSpc>
                <a:spcPts val="4190"/>
              </a:lnSpc>
              <a:buFont typeface="Arial"/>
              <a:buChar char="•"/>
            </a:pPr>
            <a:r>
              <a:rPr lang="en-US" sz="2850" dirty="0">
                <a:solidFill>
                  <a:srgbClr val="000000"/>
                </a:solidFill>
                <a:latin typeface="Open Sauce Light"/>
              </a:rPr>
              <a:t>Two main techniques are </a:t>
            </a:r>
            <a:r>
              <a:rPr lang="en-US" sz="2850" b="1" dirty="0">
                <a:solidFill>
                  <a:srgbClr val="000000"/>
                </a:solidFill>
                <a:latin typeface="Open Sauce Light"/>
              </a:rPr>
              <a:t>passive </a:t>
            </a:r>
            <a:r>
              <a:rPr lang="en-US" sz="2850" dirty="0">
                <a:solidFill>
                  <a:srgbClr val="000000"/>
                </a:solidFill>
                <a:latin typeface="Open Sauce Light"/>
              </a:rPr>
              <a:t>noise reduction and </a:t>
            </a:r>
            <a:r>
              <a:rPr lang="en-US" sz="2850" b="1" dirty="0">
                <a:solidFill>
                  <a:srgbClr val="000000"/>
                </a:solidFill>
                <a:latin typeface="Open Sauce Light"/>
              </a:rPr>
              <a:t>active</a:t>
            </a:r>
            <a:r>
              <a:rPr lang="en-US" sz="2850" dirty="0">
                <a:solidFill>
                  <a:srgbClr val="000000"/>
                </a:solidFill>
                <a:latin typeface="Open Sauce Light"/>
              </a:rPr>
              <a:t> noise cancellation.</a:t>
            </a:r>
          </a:p>
          <a:p>
            <a:pPr marL="615524" lvl="1" indent="-307762">
              <a:lnSpc>
                <a:spcPts val="4190"/>
              </a:lnSpc>
              <a:buFont typeface="Arial"/>
              <a:buChar char="•"/>
            </a:pPr>
            <a:r>
              <a:rPr lang="en-US" sz="2850" dirty="0">
                <a:solidFill>
                  <a:srgbClr val="000000"/>
                </a:solidFill>
                <a:latin typeface="Open Sauce Light"/>
              </a:rPr>
              <a:t>Headphones employing passive noise reduction use materials to block certain sound waves from entering the user's ears.</a:t>
            </a:r>
          </a:p>
          <a:p>
            <a:pPr marL="615524" lvl="1" indent="-307762">
              <a:lnSpc>
                <a:spcPts val="4190"/>
              </a:lnSpc>
              <a:buFont typeface="Arial"/>
              <a:buChar char="•"/>
            </a:pPr>
            <a:r>
              <a:rPr lang="en-US" sz="2850" dirty="0">
                <a:solidFill>
                  <a:srgbClr val="000000"/>
                </a:solidFill>
                <a:latin typeface="Open Sauce Light"/>
              </a:rPr>
              <a:t>Active noise cancellation involves taking the noise signal, inverting it, and adding it to the input signal to cancel out noise </a:t>
            </a:r>
            <a:r>
              <a:rPr lang="en-US" sz="2850" dirty="0" err="1">
                <a:solidFill>
                  <a:srgbClr val="000000"/>
                </a:solidFill>
                <a:latin typeface="Open Sauce Light"/>
              </a:rPr>
              <a:t>deconstructively</a:t>
            </a:r>
            <a:r>
              <a:rPr lang="en-US" sz="2850" dirty="0">
                <a:solidFill>
                  <a:srgbClr val="000000"/>
                </a:solidFill>
                <a:latin typeface="Open Sauce Light"/>
              </a:rPr>
              <a:t>.</a:t>
            </a:r>
          </a:p>
          <a:p>
            <a:pPr marL="615524" lvl="1" indent="-307762">
              <a:lnSpc>
                <a:spcPts val="4190"/>
              </a:lnSpc>
              <a:buFont typeface="Arial"/>
              <a:buChar char="•"/>
            </a:pPr>
            <a:r>
              <a:rPr lang="en-US" sz="2850" dirty="0">
                <a:solidFill>
                  <a:srgbClr val="000000"/>
                </a:solidFill>
                <a:latin typeface="Open Sauce Light"/>
              </a:rPr>
              <a:t>The typical method for estimating a damaged additive noise signal involves passing it through a filter aimed at removing the noise while preserving the original signal as much as possible. This process is known as </a:t>
            </a:r>
            <a:r>
              <a:rPr lang="en-US" sz="2850" b="1" dirty="0">
                <a:solidFill>
                  <a:srgbClr val="000000"/>
                </a:solidFill>
                <a:latin typeface="Open Sauce Light"/>
              </a:rPr>
              <a:t>direct filtering</a:t>
            </a:r>
            <a:r>
              <a:rPr lang="en-US" sz="2850" dirty="0">
                <a:solidFill>
                  <a:srgbClr val="000000"/>
                </a:solidFill>
                <a:latin typeface="Open Sauce Light"/>
              </a:rPr>
              <a:t>.</a:t>
            </a:r>
          </a:p>
          <a:p>
            <a:pPr>
              <a:lnSpc>
                <a:spcPts val="4190"/>
              </a:lnSpc>
            </a:pPr>
            <a:endParaRPr lang="en-US" sz="2850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-7687792" y="2960048"/>
            <a:ext cx="15156557" cy="0"/>
          </a:xfrm>
          <a:prstGeom prst="line">
            <a:avLst/>
          </a:prstGeom>
          <a:ln w="762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3511" y="8385783"/>
            <a:ext cx="7805318" cy="1190311"/>
          </a:xfrm>
          <a:custGeom>
            <a:avLst/>
            <a:gdLst/>
            <a:ahLst/>
            <a:cxnLst/>
            <a:rect l="l" t="t" r="r" b="b"/>
            <a:pathLst>
              <a:path w="7805318" h="1190311">
                <a:moveTo>
                  <a:pt x="0" y="0"/>
                </a:moveTo>
                <a:lnTo>
                  <a:pt x="7805318" y="0"/>
                </a:lnTo>
                <a:lnTo>
                  <a:pt x="7805318" y="1190311"/>
                </a:lnTo>
                <a:lnTo>
                  <a:pt x="0" y="1190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44931" y="578798"/>
            <a:ext cx="12629225" cy="238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199" spc="134">
                <a:solidFill>
                  <a:srgbClr val="000000"/>
                </a:solidFill>
                <a:latin typeface="Days"/>
              </a:rPr>
              <a:t>BLUETOOTH STEREO AUDIO SYSTEM WITH ACTIVE NOISE CANCELATION</a:t>
            </a:r>
          </a:p>
          <a:p>
            <a:pPr>
              <a:lnSpc>
                <a:spcPts val="4619"/>
              </a:lnSpc>
            </a:pPr>
            <a:endParaRPr lang="en-US" sz="4199" spc="134">
              <a:solidFill>
                <a:srgbClr val="000000"/>
              </a:solidFill>
              <a:latin typeface="Days"/>
            </a:endParaRPr>
          </a:p>
          <a:p>
            <a:pPr>
              <a:lnSpc>
                <a:spcPts val="4949"/>
              </a:lnSpc>
            </a:pPr>
            <a:r>
              <a:rPr lang="en-US" sz="4499" spc="143">
                <a:solidFill>
                  <a:srgbClr val="000000"/>
                </a:solidFill>
                <a:latin typeface="Days"/>
              </a:rPr>
              <a:t>Active Noise cancellation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48493" y="8923788"/>
            <a:ext cx="2584847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 Italics"/>
              </a:rPr>
              <a:t>figures :google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-7578278" y="3002435"/>
            <a:ext cx="15156557" cy="0"/>
          </a:xfrm>
          <a:prstGeom prst="line">
            <a:avLst/>
          </a:prstGeom>
          <a:ln w="762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817307" y="7782080"/>
            <a:ext cx="7283000" cy="2134934"/>
          </a:xfrm>
          <a:custGeom>
            <a:avLst/>
            <a:gdLst/>
            <a:ahLst/>
            <a:cxnLst/>
            <a:rect l="l" t="t" r="r" b="b"/>
            <a:pathLst>
              <a:path w="7283000" h="2134934">
                <a:moveTo>
                  <a:pt x="0" y="0"/>
                </a:moveTo>
                <a:lnTo>
                  <a:pt x="7283001" y="0"/>
                </a:lnTo>
                <a:lnTo>
                  <a:pt x="7283001" y="2134933"/>
                </a:lnTo>
                <a:lnTo>
                  <a:pt x="0" y="2134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74519" y="6267605"/>
            <a:ext cx="3166941" cy="722889"/>
          </a:xfrm>
          <a:custGeom>
            <a:avLst/>
            <a:gdLst/>
            <a:ahLst/>
            <a:cxnLst/>
            <a:rect l="l" t="t" r="r" b="b"/>
            <a:pathLst>
              <a:path w="3166941" h="722889">
                <a:moveTo>
                  <a:pt x="0" y="0"/>
                </a:moveTo>
                <a:lnTo>
                  <a:pt x="3166942" y="0"/>
                </a:lnTo>
                <a:lnTo>
                  <a:pt x="3166942" y="722889"/>
                </a:lnTo>
                <a:lnTo>
                  <a:pt x="0" y="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78403" y="4296882"/>
            <a:ext cx="6215293" cy="3748907"/>
          </a:xfrm>
          <a:custGeom>
            <a:avLst/>
            <a:gdLst/>
            <a:ahLst/>
            <a:cxnLst/>
            <a:rect l="l" t="t" r="r" b="b"/>
            <a:pathLst>
              <a:path w="6215293" h="3748907">
                <a:moveTo>
                  <a:pt x="0" y="0"/>
                </a:moveTo>
                <a:lnTo>
                  <a:pt x="6215293" y="0"/>
                </a:lnTo>
                <a:lnTo>
                  <a:pt x="6215293" y="3748907"/>
                </a:lnTo>
                <a:lnTo>
                  <a:pt x="0" y="3748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76325"/>
            <a:ext cx="10338372" cy="140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Least Mean Square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23987" y="3343798"/>
            <a:ext cx="1379895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The LMS algorithm for a </a:t>
            </a: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pth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 order filter can be summarized as: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044" y="3973350"/>
            <a:ext cx="25192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Parameters: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243823" y="4487065"/>
            <a:ext cx="970965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    p = filter order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 = step size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                            n = length of desired signal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1156" y="6292326"/>
            <a:ext cx="2909549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Initialisation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583281" y="6896065"/>
            <a:ext cx="735877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Computation: For n=0,1,2,...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24793" y="8278681"/>
            <a:ext cx="298258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 Italics"/>
              </a:rPr>
              <a:t>figures:google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-5093285" y="1066800"/>
            <a:ext cx="15156557" cy="0"/>
          </a:xfrm>
          <a:prstGeom prst="line">
            <a:avLst/>
          </a:prstGeom>
          <a:ln w="762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1185761"/>
            <a:ext cx="8937197" cy="3700558"/>
          </a:xfrm>
          <a:custGeom>
            <a:avLst/>
            <a:gdLst/>
            <a:ahLst/>
            <a:cxnLst/>
            <a:rect l="l" t="t" r="r" b="b"/>
            <a:pathLst>
              <a:path w="8937197" h="3700558">
                <a:moveTo>
                  <a:pt x="0" y="0"/>
                </a:moveTo>
                <a:lnTo>
                  <a:pt x="8937197" y="0"/>
                </a:lnTo>
                <a:lnTo>
                  <a:pt x="8937197" y="3700558"/>
                </a:lnTo>
                <a:lnTo>
                  <a:pt x="0" y="3700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905" y="4967181"/>
            <a:ext cx="9231040" cy="3966463"/>
          </a:xfrm>
          <a:custGeom>
            <a:avLst/>
            <a:gdLst/>
            <a:ahLst/>
            <a:cxnLst/>
            <a:rect l="l" t="t" r="r" b="b"/>
            <a:pathLst>
              <a:path w="9231040" h="3966463">
                <a:moveTo>
                  <a:pt x="0" y="0"/>
                </a:moveTo>
                <a:lnTo>
                  <a:pt x="9231040" y="0"/>
                </a:lnTo>
                <a:lnTo>
                  <a:pt x="9231040" y="3966462"/>
                </a:lnTo>
                <a:lnTo>
                  <a:pt x="0" y="3966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1066800"/>
            <a:ext cx="9113593" cy="4378797"/>
          </a:xfrm>
          <a:custGeom>
            <a:avLst/>
            <a:gdLst/>
            <a:ahLst/>
            <a:cxnLst/>
            <a:rect l="l" t="t" r="r" b="b"/>
            <a:pathLst>
              <a:path w="9113593" h="4378797">
                <a:moveTo>
                  <a:pt x="0" y="0"/>
                </a:moveTo>
                <a:lnTo>
                  <a:pt x="9113593" y="0"/>
                </a:lnTo>
                <a:lnTo>
                  <a:pt x="9113593" y="4378797"/>
                </a:lnTo>
                <a:lnTo>
                  <a:pt x="0" y="4378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1467" y="254000"/>
            <a:ext cx="5473970" cy="77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 spc="175">
                <a:solidFill>
                  <a:srgbClr val="000000"/>
                </a:solidFill>
                <a:latin typeface="Days"/>
              </a:rPr>
              <a:t>Simulations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63134" y="4694289"/>
            <a:ext cx="3232581" cy="48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2"/>
              </a:lnSpc>
            </a:pPr>
            <a:r>
              <a:rPr lang="en-US" sz="2887" dirty="0">
                <a:solidFill>
                  <a:srgbClr val="000000"/>
                </a:solidFill>
                <a:latin typeface="Canva Sans Bold Italics"/>
              </a:rPr>
              <a:t>ANC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2265" y="8843251"/>
            <a:ext cx="5094317" cy="1189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</a:rPr>
              <a:t>Acoustic Environment (filter)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57175" y="5122064"/>
            <a:ext cx="4287242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</a:rPr>
              <a:t>Audio Signal with Noise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-7578278" y="1066800"/>
            <a:ext cx="15156557" cy="0"/>
          </a:xfrm>
          <a:prstGeom prst="line">
            <a:avLst/>
          </a:prstGeom>
          <a:ln w="762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75462" y="4242050"/>
            <a:ext cx="9351577" cy="2710496"/>
          </a:xfrm>
          <a:custGeom>
            <a:avLst/>
            <a:gdLst/>
            <a:ahLst/>
            <a:cxnLst/>
            <a:rect l="l" t="t" r="r" b="b"/>
            <a:pathLst>
              <a:path w="9351577" h="2710496">
                <a:moveTo>
                  <a:pt x="0" y="0"/>
                </a:moveTo>
                <a:lnTo>
                  <a:pt x="9351578" y="0"/>
                </a:lnTo>
                <a:lnTo>
                  <a:pt x="9351578" y="2710496"/>
                </a:lnTo>
                <a:lnTo>
                  <a:pt x="0" y="2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5462" y="1343493"/>
            <a:ext cx="9351577" cy="2739720"/>
          </a:xfrm>
          <a:custGeom>
            <a:avLst/>
            <a:gdLst/>
            <a:ahLst/>
            <a:cxnLst/>
            <a:rect l="l" t="t" r="r" b="b"/>
            <a:pathLst>
              <a:path w="9351577" h="2739720">
                <a:moveTo>
                  <a:pt x="0" y="0"/>
                </a:moveTo>
                <a:lnTo>
                  <a:pt x="9351578" y="0"/>
                </a:lnTo>
                <a:lnTo>
                  <a:pt x="9351578" y="2739720"/>
                </a:lnTo>
                <a:lnTo>
                  <a:pt x="0" y="2739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5463" y="7111383"/>
            <a:ext cx="9351577" cy="2805473"/>
          </a:xfrm>
          <a:custGeom>
            <a:avLst/>
            <a:gdLst/>
            <a:ahLst/>
            <a:cxnLst/>
            <a:rect l="l" t="t" r="r" b="b"/>
            <a:pathLst>
              <a:path w="9351577" h="2805473">
                <a:moveTo>
                  <a:pt x="0" y="0"/>
                </a:moveTo>
                <a:lnTo>
                  <a:pt x="9351578" y="0"/>
                </a:lnTo>
                <a:lnTo>
                  <a:pt x="9351578" y="2805473"/>
                </a:lnTo>
                <a:lnTo>
                  <a:pt x="0" y="2805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463" y="317501"/>
            <a:ext cx="4436512" cy="7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Outputs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8242" y="4765591"/>
            <a:ext cx="2674541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</a:rPr>
              <a:t>Filtered Audio Signal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4375" y="1794048"/>
            <a:ext cx="29532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</a:rPr>
              <a:t>Original Audio Signal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04375" y="7933729"/>
            <a:ext cx="3516224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</a:rPr>
              <a:t>Audio Signal with Noise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-8852632" y="1066800"/>
            <a:ext cx="15156557" cy="0"/>
          </a:xfrm>
          <a:prstGeom prst="line">
            <a:avLst/>
          </a:prstGeom>
          <a:ln w="762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36635" y="1355151"/>
            <a:ext cx="5177309" cy="5340985"/>
          </a:xfrm>
          <a:custGeom>
            <a:avLst/>
            <a:gdLst/>
            <a:ahLst/>
            <a:cxnLst/>
            <a:rect l="l" t="t" r="r" b="b"/>
            <a:pathLst>
              <a:path w="5177309" h="5340985">
                <a:moveTo>
                  <a:pt x="0" y="0"/>
                </a:moveTo>
                <a:lnTo>
                  <a:pt x="5177310" y="0"/>
                </a:lnTo>
                <a:lnTo>
                  <a:pt x="5177310" y="5340985"/>
                </a:lnTo>
                <a:lnTo>
                  <a:pt x="0" y="534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37230" y="1355151"/>
            <a:ext cx="5193102" cy="5373657"/>
          </a:xfrm>
          <a:custGeom>
            <a:avLst/>
            <a:gdLst/>
            <a:ahLst/>
            <a:cxnLst/>
            <a:rect l="l" t="t" r="r" b="b"/>
            <a:pathLst>
              <a:path w="5193102" h="5373657">
                <a:moveTo>
                  <a:pt x="0" y="0"/>
                </a:moveTo>
                <a:lnTo>
                  <a:pt x="5193102" y="0"/>
                </a:lnTo>
                <a:lnTo>
                  <a:pt x="5193102" y="5373657"/>
                </a:lnTo>
                <a:lnTo>
                  <a:pt x="0" y="5373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54182" y="1487833"/>
            <a:ext cx="7906819" cy="5108292"/>
          </a:xfrm>
          <a:custGeom>
            <a:avLst/>
            <a:gdLst/>
            <a:ahLst/>
            <a:cxnLst/>
            <a:rect l="l" t="t" r="r" b="b"/>
            <a:pathLst>
              <a:path w="7906819" h="5108292">
                <a:moveTo>
                  <a:pt x="0" y="0"/>
                </a:moveTo>
                <a:lnTo>
                  <a:pt x="7906819" y="0"/>
                </a:lnTo>
                <a:lnTo>
                  <a:pt x="7906819" y="5108292"/>
                </a:lnTo>
                <a:lnTo>
                  <a:pt x="0" y="5108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9" r="-273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6635" y="317501"/>
            <a:ext cx="4436512" cy="7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Outputs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3061" y="6972361"/>
            <a:ext cx="3964458" cy="181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38" dirty="0">
                <a:solidFill>
                  <a:srgbClr val="000000"/>
                </a:solidFill>
                <a:latin typeface="Canva Sans Bold Italics"/>
              </a:rPr>
              <a:t>ANC simulation’s Waterfall plot (LPF)</a:t>
            </a:r>
          </a:p>
          <a:p>
            <a:pPr algn="ctr">
              <a:lnSpc>
                <a:spcPts val="3553"/>
              </a:lnSpc>
            </a:pPr>
            <a:endParaRPr lang="en-US" sz="2538" dirty="0">
              <a:solidFill>
                <a:srgbClr val="000000"/>
              </a:solidFill>
              <a:latin typeface="Canva Sans Bold Italics"/>
            </a:endParaRPr>
          </a:p>
          <a:p>
            <a:pPr algn="ctr">
              <a:lnSpc>
                <a:spcPts val="3553"/>
              </a:lnSpc>
            </a:pPr>
            <a:endParaRPr lang="en-US" sz="2538" dirty="0">
              <a:solidFill>
                <a:srgbClr val="000000"/>
              </a:solidFill>
              <a:latin typeface="Canva Sans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16344" y="7012986"/>
            <a:ext cx="4634874" cy="1362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800" dirty="0">
                <a:solidFill>
                  <a:srgbClr val="000000"/>
                </a:solidFill>
                <a:latin typeface="Canva Sans Bold Italics"/>
              </a:rPr>
              <a:t>ANC simulation’s Waterfall plot (BPF)</a:t>
            </a:r>
          </a:p>
          <a:p>
            <a:pPr algn="ctr">
              <a:lnSpc>
                <a:spcPts val="3553"/>
              </a:lnSpc>
            </a:pPr>
            <a:endParaRPr lang="en-US" sz="2800" dirty="0">
              <a:solidFill>
                <a:srgbClr val="000000"/>
              </a:solidFill>
              <a:latin typeface="Canva Sans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654211" y="7046456"/>
            <a:ext cx="58514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Canva Sans Bold Italics"/>
              </a:rPr>
              <a:t>3-D frequency analysis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C0A59-94E2-704B-A6CD-EE729641AE30}"/>
              </a:ext>
            </a:extLst>
          </p:cNvPr>
          <p:cNvSpPr txBox="1"/>
          <p:nvPr/>
        </p:nvSpPr>
        <p:spPr>
          <a:xfrm>
            <a:off x="15698573" y="9363670"/>
            <a:ext cx="2589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Abhinn</a:t>
            </a:r>
            <a:r>
              <a:rPr lang="en-IN" dirty="0"/>
              <a:t> Tari(210002002)</a:t>
            </a:r>
          </a:p>
          <a:p>
            <a:r>
              <a:rPr lang="en-IN" dirty="0"/>
              <a:t>Lakshay(210002050)</a:t>
            </a:r>
          </a:p>
          <a:p>
            <a:r>
              <a:rPr lang="en-IN" dirty="0"/>
              <a:t>Rajesh Yadav(210002060)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2EA1-8C24-8FC6-1DCC-3F702CE0F62A}"/>
              </a:ext>
            </a:extLst>
          </p:cNvPr>
          <p:cNvSpPr txBox="1"/>
          <p:nvPr/>
        </p:nvSpPr>
        <p:spPr>
          <a:xfrm>
            <a:off x="15435039" y="9179004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05E94-0F70-4B93-AD71-BCB51BBE606F}"/>
              </a:ext>
            </a:extLst>
          </p:cNvPr>
          <p:cNvSpPr txBox="1"/>
          <p:nvPr/>
        </p:nvSpPr>
        <p:spPr>
          <a:xfrm>
            <a:off x="228168" y="9600167"/>
            <a:ext cx="9373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va Sans Italics"/>
              </a:rPr>
              <a:t>Reference : https://ieeexplore.ieee.org/document/9405901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Canva Sans</vt:lpstr>
      <vt:lpstr>Arial</vt:lpstr>
      <vt:lpstr>Calibri</vt:lpstr>
      <vt:lpstr>Canva Sans Bold Italics</vt:lpstr>
      <vt:lpstr>Canva Sans Italics</vt:lpstr>
      <vt:lpstr>Days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Abhinn Tari</dc:creator>
  <cp:lastModifiedBy>Abhinn Tari</cp:lastModifiedBy>
  <cp:revision>3</cp:revision>
  <dcterms:created xsi:type="dcterms:W3CDTF">2006-08-16T00:00:00Z</dcterms:created>
  <dcterms:modified xsi:type="dcterms:W3CDTF">2024-04-14T16:56:14Z</dcterms:modified>
  <dc:identifier>DAGCYMcSS7w</dc:identifier>
</cp:coreProperties>
</file>