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4" r:id="rId1"/>
  </p:sldMasterIdLst>
  <p:notesMasterIdLst>
    <p:notesMasterId r:id="rId27"/>
  </p:notesMasterIdLst>
  <p:sldIdLst>
    <p:sldId id="256" r:id="rId2"/>
    <p:sldId id="283" r:id="rId3"/>
    <p:sldId id="258" r:id="rId4"/>
    <p:sldId id="257" r:id="rId5"/>
    <p:sldId id="284" r:id="rId6"/>
    <p:sldId id="259" r:id="rId7"/>
    <p:sldId id="292" r:id="rId8"/>
    <p:sldId id="285" r:id="rId9"/>
    <p:sldId id="298" r:id="rId10"/>
    <p:sldId id="299" r:id="rId11"/>
    <p:sldId id="293" r:id="rId12"/>
    <p:sldId id="300" r:id="rId13"/>
    <p:sldId id="301" r:id="rId14"/>
    <p:sldId id="297" r:id="rId15"/>
    <p:sldId id="303" r:id="rId16"/>
    <p:sldId id="294" r:id="rId17"/>
    <p:sldId id="295" r:id="rId18"/>
    <p:sldId id="296" r:id="rId19"/>
    <p:sldId id="286" r:id="rId20"/>
    <p:sldId id="302" r:id="rId21"/>
    <p:sldId id="290" r:id="rId22"/>
    <p:sldId id="291" r:id="rId23"/>
    <p:sldId id="287" r:id="rId24"/>
    <p:sldId id="288" r:id="rId25"/>
    <p:sldId id="265"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2763" autoAdjust="0"/>
  </p:normalViewPr>
  <p:slideViewPr>
    <p:cSldViewPr>
      <p:cViewPr varScale="1">
        <p:scale>
          <a:sx n="112" d="100"/>
          <a:sy n="112" d="100"/>
        </p:scale>
        <p:origin x="638"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FE3904-2EC6-4862-88FF-CE880B6E3365}" type="datetimeFigureOut">
              <a:rPr lang="en-IN" smtClean="0"/>
              <a:t>02-01-2024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948D8E-3C5A-4002-8F6C-6A556F0A1F55}" type="slidenum">
              <a:rPr lang="en-IN" smtClean="0"/>
              <a:t>‹#›</a:t>
            </a:fld>
            <a:endParaRPr lang="en-IN"/>
          </a:p>
        </p:txBody>
      </p:sp>
    </p:spTree>
    <p:extLst>
      <p:ext uri="{BB962C8B-B14F-4D97-AF65-F5344CB8AC3E}">
        <p14:creationId xmlns:p14="http://schemas.microsoft.com/office/powerpoint/2010/main" val="2863030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1/2/2024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3249125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C4986D-6BE9-4264-908F-02DB36FD8D6C}" type="datetime1">
              <a:rPr lang="en-US" smtClean="0"/>
              <a:pPr/>
              <a:t>1/2/2024</a:t>
            </a:fld>
            <a:endParaRPr lang="en-US" dirty="0"/>
          </a:p>
        </p:txBody>
      </p:sp>
      <p:sp>
        <p:nvSpPr>
          <p:cNvPr id="5" name="Footer Placeholder 4"/>
          <p:cNvSpPr>
            <a:spLocks noGrp="1"/>
          </p:cNvSpPr>
          <p:nvPr>
            <p:ph type="ftr" sz="quarter" idx="11"/>
          </p:nvPr>
        </p:nvSpPr>
        <p:spPr/>
        <p:txBody>
          <a:bodyPr/>
          <a:lstStyle/>
          <a:p>
            <a:r>
              <a:rPr lang="en-US"/>
              <a:t>Footer Text</a:t>
            </a:r>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algn="r">
              <a:lnSpc>
                <a:spcPct val="100000"/>
              </a:lnSpc>
              <a:tabLst>
                <a:tab pos="0" algn="l"/>
              </a:tabLst>
            </a:pPr>
            <a:fld id="{E58A3AF4-BB53-4BB2-8F7A-3BC59A738308}" type="slidenum">
              <a:rPr lang="en-GB" sz="1000" b="0" strike="noStrike" spc="-1" smtClean="0">
                <a:solidFill>
                  <a:srgbClr val="595959"/>
                </a:solidFill>
                <a:latin typeface="Arial"/>
                <a:ea typeface="Arial"/>
              </a:rPr>
              <a:pPr algn="r">
                <a:lnSpc>
                  <a:spcPct val="100000"/>
                </a:lnSpc>
                <a:tabLst>
                  <a:tab pos="0" algn="l"/>
                </a:tabLst>
              </a:pPr>
              <a:t>‹#›</a:t>
            </a:fld>
            <a:endParaRPr lang="en-IN" sz="1000" b="0" strike="noStrike" spc="-1">
              <a:latin typeface="Times New Roman"/>
            </a:endParaRPr>
          </a:p>
        </p:txBody>
      </p:sp>
    </p:spTree>
    <p:extLst>
      <p:ext uri="{BB962C8B-B14F-4D97-AF65-F5344CB8AC3E}">
        <p14:creationId xmlns:p14="http://schemas.microsoft.com/office/powerpoint/2010/main" val="4292220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C4986D-6BE9-4264-908F-02DB36FD8D6C}" type="datetime1">
              <a:rPr lang="en-US" smtClean="0"/>
              <a:pPr/>
              <a:t>1/2/2024</a:t>
            </a:fld>
            <a:endParaRPr lang="en-US" dirty="0"/>
          </a:p>
        </p:txBody>
      </p:sp>
      <p:sp>
        <p:nvSpPr>
          <p:cNvPr id="5" name="Footer Placeholder 4"/>
          <p:cNvSpPr>
            <a:spLocks noGrp="1"/>
          </p:cNvSpPr>
          <p:nvPr>
            <p:ph type="ftr" sz="quarter" idx="11"/>
          </p:nvPr>
        </p:nvSpPr>
        <p:spPr/>
        <p:txBody>
          <a:bodyPr/>
          <a:lstStyle/>
          <a:p>
            <a:r>
              <a:rPr lang="en-US"/>
              <a:t>Footer Text</a:t>
            </a:r>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algn="r">
              <a:lnSpc>
                <a:spcPct val="100000"/>
              </a:lnSpc>
              <a:tabLst>
                <a:tab pos="0" algn="l"/>
              </a:tabLst>
            </a:pPr>
            <a:fld id="{E58A3AF4-BB53-4BB2-8F7A-3BC59A738308}" type="slidenum">
              <a:rPr lang="en-GB" sz="1000" b="0" strike="noStrike" spc="-1" smtClean="0">
                <a:solidFill>
                  <a:srgbClr val="595959"/>
                </a:solidFill>
                <a:latin typeface="Arial"/>
                <a:ea typeface="Arial"/>
              </a:rPr>
              <a:pPr algn="r">
                <a:lnSpc>
                  <a:spcPct val="100000"/>
                </a:lnSpc>
                <a:tabLst>
                  <a:tab pos="0" algn="l"/>
                </a:tabLst>
              </a:pPr>
              <a:t>‹#›</a:t>
            </a:fld>
            <a:endParaRPr lang="en-IN" sz="1000" b="0" strike="noStrike" spc="-1">
              <a:latin typeface="Times New Roman"/>
            </a:endParaRPr>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67832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0C4986D-6BE9-4264-908F-02DB36FD8D6C}" type="datetime1">
              <a:rPr lang="en-US" smtClean="0"/>
              <a:pPr/>
              <a:t>1/2/2024</a:t>
            </a:fld>
            <a:endParaRPr lang="en-US" dirty="0"/>
          </a:p>
        </p:txBody>
      </p:sp>
      <p:sp>
        <p:nvSpPr>
          <p:cNvPr id="6" name="Footer Placeholder 5"/>
          <p:cNvSpPr>
            <a:spLocks noGrp="1"/>
          </p:cNvSpPr>
          <p:nvPr>
            <p:ph type="ftr" sz="quarter" idx="11"/>
          </p:nvPr>
        </p:nvSpPr>
        <p:spPr/>
        <p:txBody>
          <a:bodyPr/>
          <a:lstStyle/>
          <a:p>
            <a:r>
              <a:rPr lang="en-US"/>
              <a:t>Footer Text</a:t>
            </a:r>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algn="r">
              <a:lnSpc>
                <a:spcPct val="100000"/>
              </a:lnSpc>
              <a:tabLst>
                <a:tab pos="0" algn="l"/>
              </a:tabLst>
            </a:pPr>
            <a:fld id="{E58A3AF4-BB53-4BB2-8F7A-3BC59A738308}" type="slidenum">
              <a:rPr lang="en-GB" sz="1000" b="0" strike="noStrike" spc="-1" smtClean="0">
                <a:solidFill>
                  <a:srgbClr val="595959"/>
                </a:solidFill>
                <a:latin typeface="Arial"/>
                <a:ea typeface="Arial"/>
              </a:rPr>
              <a:pPr algn="r">
                <a:lnSpc>
                  <a:spcPct val="100000"/>
                </a:lnSpc>
                <a:tabLst>
                  <a:tab pos="0" algn="l"/>
                </a:tabLst>
              </a:pPr>
              <a:t>‹#›</a:t>
            </a:fld>
            <a:endParaRPr lang="en-IN" sz="1000" b="0" strike="noStrike" spc="-1">
              <a:latin typeface="Times New Roman"/>
            </a:endParaRPr>
          </a:p>
        </p:txBody>
      </p:sp>
    </p:spTree>
    <p:extLst>
      <p:ext uri="{BB962C8B-B14F-4D97-AF65-F5344CB8AC3E}">
        <p14:creationId xmlns:p14="http://schemas.microsoft.com/office/powerpoint/2010/main" val="2826418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0C4986D-6BE9-4264-908F-02DB36FD8D6C}" type="datetime1">
              <a:rPr lang="en-US" smtClean="0"/>
              <a:pPr/>
              <a:t>1/2/2024</a:t>
            </a:fld>
            <a:endParaRPr lang="en-US" dirty="0"/>
          </a:p>
        </p:txBody>
      </p:sp>
      <p:sp>
        <p:nvSpPr>
          <p:cNvPr id="6" name="Footer Placeholder 5"/>
          <p:cNvSpPr>
            <a:spLocks noGrp="1"/>
          </p:cNvSpPr>
          <p:nvPr>
            <p:ph type="ftr" sz="quarter" idx="11"/>
          </p:nvPr>
        </p:nvSpPr>
        <p:spPr/>
        <p:txBody>
          <a:bodyPr/>
          <a:lstStyle/>
          <a:p>
            <a:r>
              <a:rPr lang="en-US"/>
              <a:t>Footer Text</a:t>
            </a:r>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algn="r">
              <a:lnSpc>
                <a:spcPct val="100000"/>
              </a:lnSpc>
              <a:tabLst>
                <a:tab pos="0" algn="l"/>
              </a:tabLst>
            </a:pPr>
            <a:fld id="{E58A3AF4-BB53-4BB2-8F7A-3BC59A738308}" type="slidenum">
              <a:rPr lang="en-GB" sz="1000" b="0" strike="noStrike" spc="-1" smtClean="0">
                <a:solidFill>
                  <a:srgbClr val="595959"/>
                </a:solidFill>
                <a:latin typeface="Arial"/>
                <a:ea typeface="Arial"/>
              </a:rPr>
              <a:pPr algn="r">
                <a:lnSpc>
                  <a:spcPct val="100000"/>
                </a:lnSpc>
                <a:tabLst>
                  <a:tab pos="0" algn="l"/>
                </a:tabLst>
              </a:pPr>
              <a:t>‹#›</a:t>
            </a:fld>
            <a:endParaRPr lang="en-IN" sz="1000" b="0" strike="noStrike" spc="-1">
              <a:latin typeface="Times New Roman"/>
            </a:endParaRPr>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0420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0C4986D-6BE9-4264-908F-02DB36FD8D6C}" type="datetime1">
              <a:rPr lang="en-US" smtClean="0"/>
              <a:pPr/>
              <a:t>1/2/2024</a:t>
            </a:fld>
            <a:endParaRPr lang="en-US" dirty="0"/>
          </a:p>
        </p:txBody>
      </p:sp>
      <p:sp>
        <p:nvSpPr>
          <p:cNvPr id="6" name="Footer Placeholder 5"/>
          <p:cNvSpPr>
            <a:spLocks noGrp="1"/>
          </p:cNvSpPr>
          <p:nvPr>
            <p:ph type="ftr" sz="quarter" idx="11"/>
          </p:nvPr>
        </p:nvSpPr>
        <p:spPr/>
        <p:txBody>
          <a:bodyPr/>
          <a:lstStyle/>
          <a:p>
            <a:r>
              <a:rPr lang="en-US"/>
              <a:t>Footer Text</a:t>
            </a:r>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algn="r">
              <a:lnSpc>
                <a:spcPct val="100000"/>
              </a:lnSpc>
              <a:tabLst>
                <a:tab pos="0" algn="l"/>
              </a:tabLst>
            </a:pPr>
            <a:fld id="{E58A3AF4-BB53-4BB2-8F7A-3BC59A738308}" type="slidenum">
              <a:rPr lang="en-GB" sz="1000" b="0" strike="noStrike" spc="-1" smtClean="0">
                <a:solidFill>
                  <a:srgbClr val="595959"/>
                </a:solidFill>
                <a:latin typeface="Arial"/>
                <a:ea typeface="Arial"/>
              </a:rPr>
              <a:pPr algn="r">
                <a:lnSpc>
                  <a:spcPct val="100000"/>
                </a:lnSpc>
                <a:tabLst>
                  <a:tab pos="0" algn="l"/>
                </a:tabLst>
              </a:pPr>
              <a:t>‹#›</a:t>
            </a:fld>
            <a:endParaRPr lang="en-IN" sz="1000" b="0" strike="noStrike" spc="-1">
              <a:latin typeface="Times New Roman"/>
            </a:endParaRPr>
          </a:p>
        </p:txBody>
      </p:sp>
    </p:spTree>
    <p:extLst>
      <p:ext uri="{BB962C8B-B14F-4D97-AF65-F5344CB8AC3E}">
        <p14:creationId xmlns:p14="http://schemas.microsoft.com/office/powerpoint/2010/main" val="625528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FB4290-6522-4139-852E-05BD9E7F0D2E}" type="datetime1">
              <a:rPr lang="en-US" smtClean="0"/>
              <a:pPr/>
              <a:t>1/2/2024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lnSpc>
                <a:spcPct val="100000"/>
              </a:lnSpc>
              <a:tabLst>
                <a:tab pos="0" algn="l"/>
              </a:tabLst>
            </a:pPr>
            <a:fld id="{2B24AA11-D890-4971-8D8A-53240FEABB50}" type="slidenum">
              <a:rPr lang="en-GB" sz="1000" b="0" strike="noStrike" spc="-1" smtClean="0">
                <a:solidFill>
                  <a:srgbClr val="595959"/>
                </a:solidFill>
                <a:latin typeface="Arial"/>
                <a:ea typeface="Arial"/>
              </a:rPr>
              <a:pPr algn="r">
                <a:lnSpc>
                  <a:spcPct val="100000"/>
                </a:lnSpc>
                <a:tabLst>
                  <a:tab pos="0" algn="l"/>
                </a:tabLst>
              </a:pPr>
              <a:t>‹#›</a:t>
            </a:fld>
            <a:endParaRPr lang="en-IN" sz="1000" b="0" strike="noStrike" spc="-1">
              <a:latin typeface="Times New Roman"/>
            </a:endParaRPr>
          </a:p>
        </p:txBody>
      </p:sp>
    </p:spTree>
    <p:extLst>
      <p:ext uri="{BB962C8B-B14F-4D97-AF65-F5344CB8AC3E}">
        <p14:creationId xmlns:p14="http://schemas.microsoft.com/office/powerpoint/2010/main" val="1602388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955F9-81EA-47C5-8059-9E5C2B437C70}" type="datetime1">
              <a:rPr lang="en-US" smtClean="0"/>
              <a:pPr/>
              <a:t>1/2/2024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lnSpc>
                <a:spcPct val="100000"/>
              </a:lnSpc>
              <a:tabLst>
                <a:tab pos="0" algn="l"/>
              </a:tabLst>
            </a:pPr>
            <a:fld id="{2B24AA11-D890-4971-8D8A-53240FEABB50}" type="slidenum">
              <a:rPr lang="en-GB" sz="1000" b="0" strike="noStrike" spc="-1" smtClean="0">
                <a:solidFill>
                  <a:srgbClr val="595959"/>
                </a:solidFill>
                <a:latin typeface="Arial"/>
                <a:ea typeface="Arial"/>
              </a:rPr>
              <a:pPr algn="r">
                <a:lnSpc>
                  <a:spcPct val="100000"/>
                </a:lnSpc>
                <a:tabLst>
                  <a:tab pos="0" algn="l"/>
                </a:tabLst>
              </a:pPr>
              <a:t>‹#›</a:t>
            </a:fld>
            <a:endParaRPr lang="en-IN" sz="1000" b="0" strike="noStrike" spc="-1">
              <a:latin typeface="Times New Roman"/>
            </a:endParaRPr>
          </a:p>
        </p:txBody>
      </p:sp>
    </p:spTree>
    <p:extLst>
      <p:ext uri="{BB962C8B-B14F-4D97-AF65-F5344CB8AC3E}">
        <p14:creationId xmlns:p14="http://schemas.microsoft.com/office/powerpoint/2010/main" val="2990329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EF607B-A47E-422C-9BEF-122CCDB7C526}" type="datetime1">
              <a:rPr lang="en-US" smtClean="0"/>
              <a:pPr/>
              <a:t>1/2/2024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lnSpc>
                <a:spcPct val="100000"/>
              </a:lnSpc>
              <a:tabLst>
                <a:tab pos="0" algn="l"/>
              </a:tabLst>
            </a:pPr>
            <a:fld id="{2B24AA11-D890-4971-8D8A-53240FEABB50}" type="slidenum">
              <a:rPr lang="en-GB" sz="1000" b="0" strike="noStrike" spc="-1" smtClean="0">
                <a:solidFill>
                  <a:srgbClr val="595959"/>
                </a:solidFill>
                <a:latin typeface="Arial"/>
                <a:ea typeface="Arial"/>
              </a:rPr>
              <a:pPr algn="r">
                <a:lnSpc>
                  <a:spcPct val="100000"/>
                </a:lnSpc>
                <a:tabLst>
                  <a:tab pos="0" algn="l"/>
                </a:tabLst>
              </a:pPr>
              <a:t>‹#›</a:t>
            </a:fld>
            <a:endParaRPr lang="en-IN" sz="1000" b="0" strike="noStrike" spc="-1">
              <a:latin typeface="Times New Roman"/>
            </a:endParaRPr>
          </a:p>
        </p:txBody>
      </p:sp>
    </p:spTree>
    <p:extLst>
      <p:ext uri="{BB962C8B-B14F-4D97-AF65-F5344CB8AC3E}">
        <p14:creationId xmlns:p14="http://schemas.microsoft.com/office/powerpoint/2010/main" val="409980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1/2/2024</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algn="r">
              <a:lnSpc>
                <a:spcPct val="100000"/>
              </a:lnSpc>
              <a:tabLst>
                <a:tab pos="0" algn="l"/>
              </a:tabLst>
            </a:pPr>
            <a:fld id="{2B24AA11-D890-4971-8D8A-53240FEABB50}" type="slidenum">
              <a:rPr lang="en-GB" sz="1000" b="0" strike="noStrike" spc="-1" smtClean="0">
                <a:solidFill>
                  <a:srgbClr val="595959"/>
                </a:solidFill>
                <a:latin typeface="Arial"/>
                <a:ea typeface="Arial"/>
              </a:rPr>
              <a:pPr algn="r">
                <a:lnSpc>
                  <a:spcPct val="100000"/>
                </a:lnSpc>
                <a:tabLst>
                  <a:tab pos="0" algn="l"/>
                </a:tabLst>
              </a:pPr>
              <a:t>‹#›</a:t>
            </a:fld>
            <a:endParaRPr lang="en-IN" sz="1000" b="0" strike="noStrike" spc="-1">
              <a:latin typeface="Times New Roman"/>
            </a:endParaRPr>
          </a:p>
        </p:txBody>
      </p:sp>
    </p:spTree>
    <p:extLst>
      <p:ext uri="{BB962C8B-B14F-4D97-AF65-F5344CB8AC3E}">
        <p14:creationId xmlns:p14="http://schemas.microsoft.com/office/powerpoint/2010/main" val="2310577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C4986D-6BE9-4264-908F-02DB36FD8D6C}" type="datetime1">
              <a:rPr lang="en-US" smtClean="0"/>
              <a:pPr/>
              <a:t>1/2/2024</a:t>
            </a:fld>
            <a:endParaRPr lang="en-US" dirty="0"/>
          </a:p>
        </p:txBody>
      </p:sp>
      <p:sp>
        <p:nvSpPr>
          <p:cNvPr id="6" name="Footer Placeholder 5"/>
          <p:cNvSpPr>
            <a:spLocks noGrp="1"/>
          </p:cNvSpPr>
          <p:nvPr>
            <p:ph type="ftr" sz="quarter" idx="11"/>
          </p:nvPr>
        </p:nvSpPr>
        <p:spPr/>
        <p:txBody>
          <a:bodyPr/>
          <a:lstStyle/>
          <a:p>
            <a:r>
              <a:rPr lang="en-US"/>
              <a:t>Footer Text</a:t>
            </a:r>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algn="r">
              <a:lnSpc>
                <a:spcPct val="100000"/>
              </a:lnSpc>
              <a:tabLst>
                <a:tab pos="0" algn="l"/>
              </a:tabLst>
            </a:pPr>
            <a:fld id="{E58A3AF4-BB53-4BB2-8F7A-3BC59A738308}" type="slidenum">
              <a:rPr lang="en-GB" sz="1000" b="0" strike="noStrike" spc="-1" smtClean="0">
                <a:solidFill>
                  <a:srgbClr val="595959"/>
                </a:solidFill>
                <a:latin typeface="Arial"/>
                <a:ea typeface="Arial"/>
              </a:rPr>
              <a:pPr algn="r">
                <a:lnSpc>
                  <a:spcPct val="100000"/>
                </a:lnSpc>
                <a:tabLst>
                  <a:tab pos="0" algn="l"/>
                </a:tabLst>
              </a:pPr>
              <a:t>‹#›</a:t>
            </a:fld>
            <a:endParaRPr lang="en-IN" sz="1000" b="0" strike="noStrike" spc="-1">
              <a:latin typeface="Times New Roman"/>
            </a:endParaRPr>
          </a:p>
        </p:txBody>
      </p:sp>
    </p:spTree>
    <p:extLst>
      <p:ext uri="{BB962C8B-B14F-4D97-AF65-F5344CB8AC3E}">
        <p14:creationId xmlns:p14="http://schemas.microsoft.com/office/powerpoint/2010/main" val="3124797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C4986D-6BE9-4264-908F-02DB36FD8D6C}" type="datetime1">
              <a:rPr lang="en-US" smtClean="0"/>
              <a:pPr/>
              <a:t>1/2/2024</a:t>
            </a:fld>
            <a:endParaRPr lang="en-US" dirty="0"/>
          </a:p>
        </p:txBody>
      </p:sp>
      <p:sp>
        <p:nvSpPr>
          <p:cNvPr id="8" name="Footer Placeholder 7"/>
          <p:cNvSpPr>
            <a:spLocks noGrp="1"/>
          </p:cNvSpPr>
          <p:nvPr>
            <p:ph type="ftr" sz="quarter" idx="11"/>
          </p:nvPr>
        </p:nvSpPr>
        <p:spPr/>
        <p:txBody>
          <a:bodyPr/>
          <a:lstStyle/>
          <a:p>
            <a:r>
              <a:rPr lang="en-US"/>
              <a:t>Footer Text</a:t>
            </a:r>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algn="r">
              <a:lnSpc>
                <a:spcPct val="100000"/>
              </a:lnSpc>
              <a:tabLst>
                <a:tab pos="0" algn="l"/>
              </a:tabLst>
            </a:pPr>
            <a:fld id="{E58A3AF4-BB53-4BB2-8F7A-3BC59A738308}" type="slidenum">
              <a:rPr lang="en-GB" sz="1000" b="0" strike="noStrike" spc="-1" smtClean="0">
                <a:solidFill>
                  <a:srgbClr val="595959"/>
                </a:solidFill>
                <a:latin typeface="Arial"/>
                <a:ea typeface="Arial"/>
              </a:rPr>
              <a:pPr algn="r">
                <a:lnSpc>
                  <a:spcPct val="100000"/>
                </a:lnSpc>
                <a:tabLst>
                  <a:tab pos="0" algn="l"/>
                </a:tabLst>
              </a:pPr>
              <a:t>‹#›</a:t>
            </a:fld>
            <a:endParaRPr lang="en-IN" sz="1000" b="0" strike="noStrike" spc="-1">
              <a:latin typeface="Times New Roman"/>
            </a:endParaRPr>
          </a:p>
        </p:txBody>
      </p:sp>
    </p:spTree>
    <p:extLst>
      <p:ext uri="{BB962C8B-B14F-4D97-AF65-F5344CB8AC3E}">
        <p14:creationId xmlns:p14="http://schemas.microsoft.com/office/powerpoint/2010/main" val="2738673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B28685-4D0C-42D5-8013-B5904CD1FCBC}" type="datetime1">
              <a:rPr lang="en-US" smtClean="0"/>
              <a:pPr/>
              <a:t>1/2/2024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572525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1/2/2024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lgn="r">
              <a:lnSpc>
                <a:spcPct val="100000"/>
              </a:lnSpc>
              <a:tabLst>
                <a:tab pos="0" algn="l"/>
              </a:tabLst>
            </a:pPr>
            <a:fld id="{2B24AA11-D890-4971-8D8A-53240FEABB50}" type="slidenum">
              <a:rPr lang="en-GB" sz="1000" b="0" strike="noStrike" spc="-1" smtClean="0">
                <a:solidFill>
                  <a:srgbClr val="595959"/>
                </a:solidFill>
                <a:latin typeface="Arial"/>
                <a:ea typeface="Arial"/>
              </a:rPr>
              <a:pPr algn="r">
                <a:lnSpc>
                  <a:spcPct val="100000"/>
                </a:lnSpc>
                <a:tabLst>
                  <a:tab pos="0" algn="l"/>
                </a:tabLst>
              </a:pPr>
              <a:t>‹#›</a:t>
            </a:fld>
            <a:endParaRPr lang="en-IN" sz="1000" b="0" strike="noStrike" spc="-1">
              <a:latin typeface="Times New Roman"/>
            </a:endParaRPr>
          </a:p>
        </p:txBody>
      </p:sp>
    </p:spTree>
    <p:extLst>
      <p:ext uri="{BB962C8B-B14F-4D97-AF65-F5344CB8AC3E}">
        <p14:creationId xmlns:p14="http://schemas.microsoft.com/office/powerpoint/2010/main" val="3669440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1/2/2024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lgn="r">
              <a:lnSpc>
                <a:spcPct val="100000"/>
              </a:lnSpc>
              <a:tabLst>
                <a:tab pos="0" algn="l"/>
              </a:tabLst>
            </a:pPr>
            <a:fld id="{2B24AA11-D890-4971-8D8A-53240FEABB50}" type="slidenum">
              <a:rPr lang="en-GB" sz="1000" b="0" strike="noStrike" spc="-1" smtClean="0">
                <a:solidFill>
                  <a:srgbClr val="595959"/>
                </a:solidFill>
                <a:latin typeface="Arial"/>
                <a:ea typeface="Arial"/>
              </a:rPr>
              <a:pPr algn="r">
                <a:lnSpc>
                  <a:spcPct val="100000"/>
                </a:lnSpc>
                <a:tabLst>
                  <a:tab pos="0" algn="l"/>
                </a:tabLst>
              </a:pPr>
              <a:t>‹#›</a:t>
            </a:fld>
            <a:endParaRPr lang="en-IN" sz="1000" b="0" strike="noStrike" spc="-1">
              <a:latin typeface="Times New Roman"/>
            </a:endParaRPr>
          </a:p>
        </p:txBody>
      </p:sp>
    </p:spTree>
    <p:extLst>
      <p:ext uri="{BB962C8B-B14F-4D97-AF65-F5344CB8AC3E}">
        <p14:creationId xmlns:p14="http://schemas.microsoft.com/office/powerpoint/2010/main" val="1026344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27B613C-1AD7-49D3-885D-F654C5CDBAA6}" type="datetime1">
              <a:rPr lang="en-US" smtClean="0"/>
              <a:pPr/>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algn="r">
              <a:lnSpc>
                <a:spcPct val="100000"/>
              </a:lnSpc>
              <a:tabLst>
                <a:tab pos="0" algn="l"/>
              </a:tabLst>
            </a:pPr>
            <a:fld id="{2B24AA11-D890-4971-8D8A-53240FEABB50}" type="slidenum">
              <a:rPr lang="en-GB" sz="1000" b="0" strike="noStrike" spc="-1" smtClean="0">
                <a:solidFill>
                  <a:srgbClr val="595959"/>
                </a:solidFill>
                <a:latin typeface="Arial"/>
                <a:ea typeface="Arial"/>
              </a:rPr>
              <a:pPr algn="r">
                <a:lnSpc>
                  <a:spcPct val="100000"/>
                </a:lnSpc>
                <a:tabLst>
                  <a:tab pos="0" algn="l"/>
                </a:tabLst>
              </a:pPr>
              <a:t>‹#›</a:t>
            </a:fld>
            <a:endParaRPr lang="en-IN" sz="1000" b="0" strike="noStrike" spc="-1">
              <a:latin typeface="Times New Roman"/>
            </a:endParaRPr>
          </a:p>
        </p:txBody>
      </p:sp>
    </p:spTree>
    <p:extLst>
      <p:ext uri="{BB962C8B-B14F-4D97-AF65-F5344CB8AC3E}">
        <p14:creationId xmlns:p14="http://schemas.microsoft.com/office/powerpoint/2010/main" val="1891902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0C4986D-6BE9-4264-908F-02DB36FD8D6C}" type="datetime1">
              <a:rPr lang="en-US" smtClean="0"/>
              <a:pPr/>
              <a:t>1/2/2024</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r>
              <a:rPr lang="en-US"/>
              <a:t>Footer Text</a:t>
            </a:r>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algn="r">
              <a:lnSpc>
                <a:spcPct val="100000"/>
              </a:lnSpc>
              <a:tabLst>
                <a:tab pos="0" algn="l"/>
              </a:tabLst>
            </a:pPr>
            <a:fld id="{E58A3AF4-BB53-4BB2-8F7A-3BC59A738308}" type="slidenum">
              <a:rPr lang="en-GB" sz="1000" b="0" strike="noStrike" spc="-1" smtClean="0">
                <a:solidFill>
                  <a:srgbClr val="595959"/>
                </a:solidFill>
                <a:latin typeface="Arial"/>
                <a:ea typeface="Arial"/>
              </a:rPr>
              <a:pPr algn="r">
                <a:lnSpc>
                  <a:spcPct val="100000"/>
                </a:lnSpc>
                <a:tabLst>
                  <a:tab pos="0" algn="l"/>
                </a:tabLst>
              </a:pPr>
              <a:t>‹#›</a:t>
            </a:fld>
            <a:endParaRPr lang="en-IN" sz="1000" b="0" strike="noStrike" spc="-1">
              <a:latin typeface="Times New Roman"/>
            </a:endParaRPr>
          </a:p>
        </p:txBody>
      </p:sp>
    </p:spTree>
    <p:extLst>
      <p:ext uri="{BB962C8B-B14F-4D97-AF65-F5344CB8AC3E}">
        <p14:creationId xmlns:p14="http://schemas.microsoft.com/office/powerpoint/2010/main" val="2651075315"/>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Lst>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www.w3schools.com/java/java_packages.asp" TargetMode="External"/><Relationship Id="rId2" Type="http://schemas.openxmlformats.org/officeDocument/2006/relationships/hyperlink" Target="https://www.geeksforgeeks.org/creating-servlet-example-in-eclipse/" TargetMode="External"/><Relationship Id="rId1" Type="http://schemas.openxmlformats.org/officeDocument/2006/relationships/slideLayout" Target="../slideLayouts/slideLayout1.xml"/><Relationship Id="rId6" Type="http://schemas.openxmlformats.org/officeDocument/2006/relationships/hyperlink" Target="https://docs.oracle.com/javase/tutorial/essential/exceptions/finally.html%20access" TargetMode="External"/><Relationship Id="rId5" Type="http://schemas.openxmlformats.org/officeDocument/2006/relationships/hyperlink" Target="https://jquery.com/download/" TargetMode="External"/><Relationship Id="rId4" Type="http://schemas.openxmlformats.org/officeDocument/2006/relationships/hyperlink" Target="https://www.tutorialspoint.com/jsp/jsp_syntax.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Google Shape;54;p13"/>
          <p:cNvSpPr txBox="1"/>
          <p:nvPr/>
        </p:nvSpPr>
        <p:spPr>
          <a:xfrm>
            <a:off x="311759" y="1885950"/>
            <a:ext cx="8520120" cy="1371600"/>
          </a:xfrm>
          <a:prstGeom prst="rect">
            <a:avLst/>
          </a:prstGeom>
          <a:noFill/>
          <a:ln w="0">
            <a:noFill/>
          </a:ln>
        </p:spPr>
        <p:txBody>
          <a:bodyPr tIns="91440" bIns="91440" anchor="b">
            <a:normAutofit/>
          </a:bodyPr>
          <a:lstStyle/>
          <a:p>
            <a:pPr algn="ctr">
              <a:lnSpc>
                <a:spcPct val="100000"/>
              </a:lnSpc>
              <a:tabLst>
                <a:tab pos="0" algn="l"/>
              </a:tabLst>
            </a:pPr>
            <a:r>
              <a:rPr lang="en-GB" b="1" u="sng" dirty="0">
                <a:effectLst>
                  <a:outerShdw blurRad="38100" dist="38100" dir="2700000" algn="tl">
                    <a:srgbClr val="000000">
                      <a:alpha val="43137"/>
                    </a:srgbClr>
                  </a:outerShdw>
                </a:effectLst>
              </a:rPr>
              <a:t>School of information communication and technology</a:t>
            </a:r>
          </a:p>
          <a:p>
            <a:pPr algn="ctr">
              <a:lnSpc>
                <a:spcPct val="100000"/>
              </a:lnSpc>
              <a:tabLst>
                <a:tab pos="0" algn="l"/>
              </a:tabLst>
            </a:pPr>
            <a:r>
              <a:rPr lang="en-GB" sz="2700" b="0" strike="noStrike" spc="-1" dirty="0">
                <a:solidFill>
                  <a:srgbClr val="000000"/>
                </a:solidFill>
                <a:latin typeface="Times New Roman" pitchFamily="18" charset="0"/>
                <a:ea typeface="Times New Roman"/>
                <a:cs typeface="Times New Roman" pitchFamily="18" charset="0"/>
              </a:rPr>
              <a:t>Project presentation on : </a:t>
            </a:r>
          </a:p>
          <a:p>
            <a:pPr algn="ctr">
              <a:lnSpc>
                <a:spcPct val="100000"/>
              </a:lnSpc>
              <a:tabLst>
                <a:tab pos="0" algn="l"/>
              </a:tabLst>
            </a:pPr>
            <a:r>
              <a:rPr lang="en-GB" sz="2700" b="1" u="sng" strike="noStrike" spc="-1" dirty="0">
                <a:solidFill>
                  <a:srgbClr val="000000"/>
                </a:solidFill>
                <a:latin typeface="Times New Roman" pitchFamily="18" charset="0"/>
                <a:ea typeface="Times New Roman"/>
                <a:cs typeface="Times New Roman" pitchFamily="18" charset="0"/>
              </a:rPr>
              <a:t>A TaxiCo Company</a:t>
            </a:r>
            <a:endParaRPr lang="en-GB" sz="2700" b="1" u="sng" strike="noStrike" spc="-1" dirty="0">
              <a:solidFill>
                <a:srgbClr val="000000"/>
              </a:solidFill>
              <a:latin typeface="Times New Roman" pitchFamily="18" charset="0"/>
              <a:cs typeface="Times New Roman" pitchFamily="18" charset="0"/>
            </a:endParaRPr>
          </a:p>
        </p:txBody>
      </p:sp>
      <p:sp>
        <p:nvSpPr>
          <p:cNvPr id="79" name="Google Shape;55;p13"/>
          <p:cNvSpPr txBox="1"/>
          <p:nvPr/>
        </p:nvSpPr>
        <p:spPr>
          <a:xfrm>
            <a:off x="609419" y="3431379"/>
            <a:ext cx="7924800" cy="1441440"/>
          </a:xfrm>
          <a:prstGeom prst="rect">
            <a:avLst/>
          </a:prstGeom>
          <a:noFill/>
          <a:ln w="0">
            <a:noFill/>
          </a:ln>
        </p:spPr>
        <p:txBody>
          <a:bodyPr tIns="91440" bIns="91440">
            <a:normAutofit fontScale="97500"/>
          </a:bodyPr>
          <a:lstStyle/>
          <a:p>
            <a:pPr>
              <a:lnSpc>
                <a:spcPct val="100000"/>
              </a:lnSpc>
              <a:tabLst>
                <a:tab pos="0" algn="l"/>
              </a:tabLst>
            </a:pPr>
            <a:r>
              <a:rPr lang="en-GB" sz="2400" spc="-1" dirty="0">
                <a:solidFill>
                  <a:srgbClr val="000000"/>
                </a:solidFill>
                <a:latin typeface="Times New Roman"/>
                <a:ea typeface="Times New Roman"/>
              </a:rPr>
              <a:t>Mentor</a:t>
            </a:r>
            <a:r>
              <a:rPr lang="en-GB" sz="2400" b="0" strike="noStrike" spc="-1" dirty="0">
                <a:solidFill>
                  <a:srgbClr val="000000"/>
                </a:solidFill>
                <a:latin typeface="Times New Roman"/>
                <a:ea typeface="Times New Roman"/>
              </a:rPr>
              <a:t>-                                                                     Submitted By-</a:t>
            </a:r>
            <a:endParaRPr lang="en-IN" sz="2400" b="0" strike="noStrike" spc="-1" dirty="0">
              <a:latin typeface="Arial"/>
            </a:endParaRPr>
          </a:p>
          <a:p>
            <a:pPr>
              <a:lnSpc>
                <a:spcPct val="100000"/>
              </a:lnSpc>
              <a:tabLst>
                <a:tab pos="0" algn="l"/>
              </a:tabLst>
            </a:pPr>
            <a:r>
              <a:rPr lang="en-GB" sz="2200" b="0" strike="noStrike" spc="-1" dirty="0">
                <a:solidFill>
                  <a:srgbClr val="000000"/>
                </a:solidFill>
                <a:latin typeface="Times New Roman" pitchFamily="18" charset="0"/>
                <a:ea typeface="Times New Roman"/>
                <a:cs typeface="Times New Roman" pitchFamily="18" charset="0"/>
              </a:rPr>
              <a:t>Ms. Jyoti </a:t>
            </a:r>
            <a:r>
              <a:rPr lang="en-GB" sz="2200" spc="-1" dirty="0" err="1">
                <a:solidFill>
                  <a:srgbClr val="000000"/>
                </a:solidFill>
                <a:latin typeface="Times New Roman" pitchFamily="18" charset="0"/>
                <a:ea typeface="Times New Roman"/>
                <a:cs typeface="Times New Roman" pitchFamily="18" charset="0"/>
              </a:rPr>
              <a:t>Kurav</a:t>
            </a:r>
            <a:r>
              <a:rPr lang="en-GB" sz="2200" b="0" strike="noStrike" spc="-1" dirty="0">
                <a:solidFill>
                  <a:srgbClr val="000000"/>
                </a:solidFill>
                <a:latin typeface="Times New Roman" pitchFamily="18" charset="0"/>
                <a:ea typeface="Times New Roman"/>
                <a:cs typeface="Times New Roman" pitchFamily="18" charset="0"/>
              </a:rPr>
              <a:t>                                                             </a:t>
            </a:r>
            <a:r>
              <a:rPr lang="en-GB" sz="2200" spc="-1" dirty="0">
                <a:solidFill>
                  <a:srgbClr val="000000"/>
                </a:solidFill>
                <a:latin typeface="Times New Roman" pitchFamily="18" charset="0"/>
                <a:ea typeface="Times New Roman"/>
                <a:cs typeface="Times New Roman" pitchFamily="18" charset="0"/>
              </a:rPr>
              <a:t>Lakshay Chauhan</a:t>
            </a:r>
          </a:p>
          <a:p>
            <a:pPr>
              <a:lnSpc>
                <a:spcPct val="100000"/>
              </a:lnSpc>
              <a:tabLst>
                <a:tab pos="0" algn="l"/>
              </a:tabLst>
            </a:pPr>
            <a:r>
              <a:rPr lang="en-GB" sz="2200" b="0" strike="noStrike" spc="-1" dirty="0">
                <a:solidFill>
                  <a:srgbClr val="000000"/>
                </a:solidFill>
                <a:latin typeface="Times New Roman" pitchFamily="18" charset="0"/>
                <a:ea typeface="Times New Roman"/>
                <a:cs typeface="Times New Roman" pitchFamily="18" charset="0"/>
              </a:rPr>
              <a:t>                                                                                         (</a:t>
            </a:r>
            <a:r>
              <a:rPr lang="en-GB" sz="2200" spc="-1" dirty="0">
                <a:solidFill>
                  <a:srgbClr val="000000"/>
                </a:solidFill>
                <a:latin typeface="Times New Roman" pitchFamily="18" charset="0"/>
                <a:ea typeface="Times New Roman"/>
                <a:cs typeface="Times New Roman" pitchFamily="18" charset="0"/>
              </a:rPr>
              <a:t>20/BCA/007</a:t>
            </a:r>
            <a:r>
              <a:rPr lang="en-GB" sz="2200" b="0" strike="noStrike" spc="-1" dirty="0">
                <a:solidFill>
                  <a:srgbClr val="000000"/>
                </a:solidFill>
                <a:latin typeface="Times New Roman" pitchFamily="18" charset="0"/>
                <a:ea typeface="Times New Roman"/>
                <a:cs typeface="Times New Roman" pitchFamily="18" charset="0"/>
              </a:rPr>
              <a:t>)</a:t>
            </a:r>
            <a:endParaRPr lang="en-IN" sz="2200" b="0" strike="noStrike" spc="-1"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63F5BE2C-C52D-8D70-351E-40FC7BB7A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3557" y="285750"/>
            <a:ext cx="2676525" cy="1704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15989-CE9F-13D8-68AF-2A14400637F4}"/>
              </a:ext>
            </a:extLst>
          </p:cNvPr>
          <p:cNvSpPr>
            <a:spLocks noGrp="1"/>
          </p:cNvSpPr>
          <p:nvPr>
            <p:ph type="title"/>
          </p:nvPr>
        </p:nvSpPr>
        <p:spPr>
          <a:xfrm>
            <a:off x="762000" y="361950"/>
            <a:ext cx="8077200" cy="4267200"/>
          </a:xfrm>
        </p:spPr>
        <p:txBody>
          <a:bodyPr>
            <a:normAutofit/>
          </a:bodyPr>
          <a:lstStyle/>
          <a:p>
            <a:r>
              <a:rPr lang="en-IN" sz="1600" b="1" u="sng" dirty="0"/>
              <a:t>Navigation Menu</a:t>
            </a:r>
            <a:r>
              <a:rPr lang="en-IN" sz="1600" dirty="0"/>
              <a:t>: </a:t>
            </a:r>
            <a:r>
              <a:rPr lang="en-US" sz="1600" dirty="0"/>
              <a:t>A menu typically located at the top or side of a website, containing links to different pages or sections within the site. It allows users to easily navigate and access different areas of the website.</a:t>
            </a:r>
            <a:br>
              <a:rPr lang="en-US" sz="1600" dirty="0"/>
            </a:br>
            <a:br>
              <a:rPr lang="en-US" sz="1600" dirty="0"/>
            </a:br>
            <a:r>
              <a:rPr lang="en-US" sz="1600" b="1" u="sng" dirty="0"/>
              <a:t>Buttons</a:t>
            </a:r>
            <a:r>
              <a:rPr lang="en-US" sz="1600" dirty="0"/>
              <a:t>: Interactive elements that users can click or tap to trigger an action, such as submitting a form, making a purchase, or expanding/collapsing content.</a:t>
            </a:r>
            <a:br>
              <a:rPr lang="en-US" sz="1600" dirty="0"/>
            </a:br>
            <a:br>
              <a:rPr lang="en-US" sz="1600" dirty="0"/>
            </a:br>
            <a:r>
              <a:rPr lang="en-US" sz="1600" b="1" u="sng" dirty="0"/>
              <a:t>Forms</a:t>
            </a:r>
            <a:r>
              <a:rPr lang="en-US" sz="1600" dirty="0"/>
              <a:t>: Input fields and checkboxes that allow users to enter or select data, such as contact information, login credentials, or search queries. Forms typically include submit buttons for users to send their input.</a:t>
            </a:r>
            <a:br>
              <a:rPr lang="en-US" sz="1600" dirty="0"/>
            </a:br>
            <a:br>
              <a:rPr lang="en-US" sz="1600" dirty="0"/>
            </a:br>
            <a:r>
              <a:rPr lang="en-US" sz="1600" b="1" u="sng" dirty="0"/>
              <a:t>Interactive Maps</a:t>
            </a:r>
            <a:r>
              <a:rPr lang="en-US" sz="1600" dirty="0"/>
              <a:t>: Maps that users can interact with, such as zooming, panning, and clicking on specific locations to view more details.</a:t>
            </a:r>
            <a:endParaRPr lang="en-IN" sz="1600" dirty="0"/>
          </a:p>
        </p:txBody>
      </p:sp>
    </p:spTree>
    <p:extLst>
      <p:ext uri="{BB962C8B-B14F-4D97-AF65-F5344CB8AC3E}">
        <p14:creationId xmlns:p14="http://schemas.microsoft.com/office/powerpoint/2010/main" val="2384269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A05B5-38C0-E403-88DF-46376CF0E649}"/>
              </a:ext>
            </a:extLst>
          </p:cNvPr>
          <p:cNvSpPr>
            <a:spLocks noGrp="1"/>
          </p:cNvSpPr>
          <p:nvPr>
            <p:ph type="ctrTitle"/>
          </p:nvPr>
        </p:nvSpPr>
        <p:spPr>
          <a:xfrm>
            <a:off x="609601" y="361950"/>
            <a:ext cx="7543800" cy="685800"/>
          </a:xfrm>
        </p:spPr>
        <p:txBody>
          <a:bodyPr>
            <a:normAutofit/>
          </a:bodyPr>
          <a:lstStyle/>
          <a:p>
            <a:r>
              <a:rPr lang="en-US" sz="2700" b="1" u="sng" dirty="0"/>
              <a:t>Price Fare</a:t>
            </a:r>
            <a:endParaRPr lang="en-IN" sz="2700" b="1" u="sng" dirty="0"/>
          </a:p>
        </p:txBody>
      </p:sp>
      <p:sp>
        <p:nvSpPr>
          <p:cNvPr id="3" name="Subtitle 2">
            <a:extLst>
              <a:ext uri="{FF2B5EF4-FFF2-40B4-BE49-F238E27FC236}">
                <a16:creationId xmlns:a16="http://schemas.microsoft.com/office/drawing/2014/main" id="{7232C15D-B231-60A4-6764-B88C7355D4E6}"/>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25C9684A-FA24-BF81-BB76-0B7AAAF46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673" y="1200150"/>
            <a:ext cx="6420654" cy="3349351"/>
          </a:xfrm>
          <a:prstGeom prst="rect">
            <a:avLst/>
          </a:prstGeom>
        </p:spPr>
      </p:pic>
    </p:spTree>
    <p:extLst>
      <p:ext uri="{BB962C8B-B14F-4D97-AF65-F5344CB8AC3E}">
        <p14:creationId xmlns:p14="http://schemas.microsoft.com/office/powerpoint/2010/main" val="94329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86C2A-10E7-3944-F1CF-2B30EC06D630}"/>
              </a:ext>
            </a:extLst>
          </p:cNvPr>
          <p:cNvSpPr>
            <a:spLocks noGrp="1"/>
          </p:cNvSpPr>
          <p:nvPr>
            <p:ph type="title"/>
          </p:nvPr>
        </p:nvSpPr>
        <p:spPr>
          <a:xfrm>
            <a:off x="685800" y="361950"/>
            <a:ext cx="8001000" cy="4267200"/>
          </a:xfrm>
        </p:spPr>
        <p:txBody>
          <a:bodyPr>
            <a:normAutofit/>
          </a:bodyPr>
          <a:lstStyle/>
          <a:p>
            <a:r>
              <a:rPr lang="en-US" b="1" u="sng" dirty="0"/>
              <a:t>Price Fare</a:t>
            </a:r>
            <a:br>
              <a:rPr lang="en-US" sz="1800" dirty="0"/>
            </a:br>
            <a:br>
              <a:rPr lang="en-US" sz="1800" dirty="0"/>
            </a:br>
            <a:br>
              <a:rPr lang="en-US" sz="1800" dirty="0"/>
            </a:br>
            <a:r>
              <a:rPr lang="en-US" sz="1800" dirty="0"/>
              <a:t>The fare for a taxi can vary depending on several factors, including the city or region, distance traveled, time of day, and any additional charges or surcharges. Without specific information about your location, it is challenging to provide an accurate estimate. However, I can give you a general idea of what factors contribute to the pricing structure of a taxi fare.</a:t>
            </a:r>
            <a:br>
              <a:rPr lang="en-US" sz="1800" dirty="0"/>
            </a:br>
            <a:endParaRPr lang="en-IN" sz="1800" dirty="0"/>
          </a:p>
        </p:txBody>
      </p:sp>
    </p:spTree>
    <p:extLst>
      <p:ext uri="{BB962C8B-B14F-4D97-AF65-F5344CB8AC3E}">
        <p14:creationId xmlns:p14="http://schemas.microsoft.com/office/powerpoint/2010/main" val="2272106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952D5-5710-5BBE-25A1-2413A3424D90}"/>
              </a:ext>
            </a:extLst>
          </p:cNvPr>
          <p:cNvSpPr>
            <a:spLocks noGrp="1"/>
          </p:cNvSpPr>
          <p:nvPr>
            <p:ph type="title"/>
          </p:nvPr>
        </p:nvSpPr>
        <p:spPr>
          <a:xfrm>
            <a:off x="457200" y="285750"/>
            <a:ext cx="8229600" cy="4191000"/>
          </a:xfrm>
        </p:spPr>
        <p:txBody>
          <a:bodyPr>
            <a:normAutofit fontScale="90000"/>
          </a:bodyPr>
          <a:lstStyle/>
          <a:p>
            <a:r>
              <a:rPr lang="en-US" sz="1800" b="1" u="sng" dirty="0"/>
              <a:t>Base fare</a:t>
            </a:r>
            <a:r>
              <a:rPr lang="en-US" sz="1800" dirty="0"/>
              <a:t>: Taxis usually have a fixed initial charge, which covers a certain distance or duration. This is the starting point for the fare calculation.</a:t>
            </a:r>
            <a:br>
              <a:rPr lang="en-US" sz="1800" dirty="0"/>
            </a:br>
            <a:br>
              <a:rPr lang="en-US" sz="1800" dirty="0"/>
            </a:br>
            <a:r>
              <a:rPr lang="en-US" sz="1800" b="1" u="sng" dirty="0"/>
              <a:t>Distance traveled</a:t>
            </a:r>
            <a:r>
              <a:rPr lang="en-US" sz="1800" dirty="0"/>
              <a:t>: Most taxi fares are determined by the distance traveled. The fare per mile or kilometer varies by location and can be influenced by factors such as fuel prices and local regulations.</a:t>
            </a:r>
            <a:br>
              <a:rPr lang="en-US" sz="1800" dirty="0"/>
            </a:br>
            <a:br>
              <a:rPr lang="en-US" sz="1800" dirty="0"/>
            </a:br>
            <a:r>
              <a:rPr lang="en-US" sz="1800" b="1" u="sng" dirty="0"/>
              <a:t>Time-based charges</a:t>
            </a:r>
            <a:r>
              <a:rPr lang="en-US" sz="1800" dirty="0"/>
              <a:t>: In some areas, taxis may charge an additional fee for time spent in traffic or waiting time, especially during peak hours or in congested areas.</a:t>
            </a:r>
            <a:br>
              <a:rPr lang="en-US" sz="1800" dirty="0"/>
            </a:br>
            <a:br>
              <a:rPr lang="en-US" sz="1800" dirty="0"/>
            </a:br>
            <a:r>
              <a:rPr lang="en-US" sz="1800" b="1" u="sng" dirty="0"/>
              <a:t>Additional fees</a:t>
            </a:r>
            <a:r>
              <a:rPr lang="en-US" sz="1800" dirty="0"/>
              <a:t>: Extra charges may apply for specific circumstances such as airport pickups, tolls, luggage handling, or late-night services. These additional fees should be clearly communicated by the taxi company.</a:t>
            </a:r>
            <a:br>
              <a:rPr lang="en-US" sz="1800" dirty="0"/>
            </a:br>
            <a:br>
              <a:rPr lang="en-US" sz="1800" dirty="0"/>
            </a:br>
            <a:endParaRPr lang="en-IN" sz="1800" dirty="0"/>
          </a:p>
        </p:txBody>
      </p:sp>
    </p:spTree>
    <p:extLst>
      <p:ext uri="{BB962C8B-B14F-4D97-AF65-F5344CB8AC3E}">
        <p14:creationId xmlns:p14="http://schemas.microsoft.com/office/powerpoint/2010/main" val="1983735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8BD73-1440-5C3B-4F34-96E58F7A5F25}"/>
              </a:ext>
            </a:extLst>
          </p:cNvPr>
          <p:cNvSpPr>
            <a:spLocks noGrp="1"/>
          </p:cNvSpPr>
          <p:nvPr>
            <p:ph type="title"/>
          </p:nvPr>
        </p:nvSpPr>
        <p:spPr>
          <a:xfrm>
            <a:off x="2895600" y="2091416"/>
            <a:ext cx="6683765" cy="960668"/>
          </a:xfrm>
        </p:spPr>
        <p:txBody>
          <a:bodyPr/>
          <a:lstStyle/>
          <a:p>
            <a:r>
              <a:rPr lang="en-US" b="1" i="1" u="sng" dirty="0"/>
              <a:t>Different Login Portals </a:t>
            </a:r>
            <a:endParaRPr lang="en-IN" b="1" i="1" u="sng" dirty="0"/>
          </a:p>
        </p:txBody>
      </p:sp>
    </p:spTree>
    <p:extLst>
      <p:ext uri="{BB962C8B-B14F-4D97-AF65-F5344CB8AC3E}">
        <p14:creationId xmlns:p14="http://schemas.microsoft.com/office/powerpoint/2010/main" val="2312013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B3BDD-C1CE-B92F-CD0B-C83A1F6FAAD4}"/>
              </a:ext>
            </a:extLst>
          </p:cNvPr>
          <p:cNvSpPr>
            <a:spLocks noGrp="1"/>
          </p:cNvSpPr>
          <p:nvPr>
            <p:ph type="ctrTitle"/>
          </p:nvPr>
        </p:nvSpPr>
        <p:spPr>
          <a:xfrm>
            <a:off x="762000" y="372853"/>
            <a:ext cx="7772400" cy="685800"/>
          </a:xfrm>
        </p:spPr>
        <p:txBody>
          <a:bodyPr>
            <a:normAutofit/>
          </a:bodyPr>
          <a:lstStyle/>
          <a:p>
            <a:r>
              <a:rPr lang="en-US" sz="2700" b="1" u="sng" dirty="0"/>
              <a:t>Log in Portals</a:t>
            </a:r>
            <a:endParaRPr lang="en-IN" sz="2700" b="1" u="sng" dirty="0"/>
          </a:p>
        </p:txBody>
      </p:sp>
      <p:sp>
        <p:nvSpPr>
          <p:cNvPr id="3" name="Subtitle 2">
            <a:extLst>
              <a:ext uri="{FF2B5EF4-FFF2-40B4-BE49-F238E27FC236}">
                <a16:creationId xmlns:a16="http://schemas.microsoft.com/office/drawing/2014/main" id="{11840951-9167-0B16-45F6-45A9EB82AD88}"/>
              </a:ext>
            </a:extLst>
          </p:cNvPr>
          <p:cNvSpPr>
            <a:spLocks noGrp="1"/>
          </p:cNvSpPr>
          <p:nvPr>
            <p:ph type="subTitle" idx="1"/>
          </p:nvPr>
        </p:nvSpPr>
        <p:spPr>
          <a:xfrm>
            <a:off x="762000" y="1200150"/>
            <a:ext cx="7866459" cy="3227597"/>
          </a:xfrm>
        </p:spPr>
        <p:txBody>
          <a:bodyPr>
            <a:noAutofit/>
          </a:bodyPr>
          <a:lstStyle/>
          <a:p>
            <a:r>
              <a:rPr lang="en-US" sz="1400" dirty="0">
                <a:solidFill>
                  <a:schemeClr val="tx1">
                    <a:lumMod val="95000"/>
                    <a:lumOff val="5000"/>
                  </a:schemeClr>
                </a:solidFill>
              </a:rPr>
              <a:t>Log-in portals are commonly used in various applications, including taxi applications, to provide secure access to users. Here are a few types of log-in portals that can be implemented:</a:t>
            </a:r>
          </a:p>
          <a:p>
            <a:r>
              <a:rPr lang="en-US" sz="1400" b="1" u="sng" dirty="0">
                <a:solidFill>
                  <a:schemeClr val="tx1">
                    <a:lumMod val="95000"/>
                    <a:lumOff val="5000"/>
                  </a:schemeClr>
                </a:solidFill>
              </a:rPr>
              <a:t>Passenger log-in portal</a:t>
            </a:r>
            <a:r>
              <a:rPr lang="en-US" sz="1400" dirty="0">
                <a:solidFill>
                  <a:schemeClr val="tx1">
                    <a:lumMod val="95000"/>
                    <a:lumOff val="5000"/>
                  </a:schemeClr>
                </a:solidFill>
              </a:rPr>
              <a:t>: This allows passengers to create an account and log in to access the taxi application. Passengers can book rides, track their ride history, manage payment methods, and access other features specific to their needs.</a:t>
            </a:r>
          </a:p>
          <a:p>
            <a:endParaRPr lang="en-US" sz="1400" dirty="0">
              <a:solidFill>
                <a:schemeClr val="tx1">
                  <a:lumMod val="95000"/>
                  <a:lumOff val="5000"/>
                </a:schemeClr>
              </a:solidFill>
            </a:endParaRPr>
          </a:p>
          <a:p>
            <a:r>
              <a:rPr lang="en-US" sz="1400" b="1" u="sng" dirty="0">
                <a:solidFill>
                  <a:schemeClr val="tx1">
                    <a:lumMod val="95000"/>
                    <a:lumOff val="5000"/>
                  </a:schemeClr>
                </a:solidFill>
              </a:rPr>
              <a:t>Driver log-in portal</a:t>
            </a:r>
            <a:r>
              <a:rPr lang="en-US" sz="1400" dirty="0">
                <a:solidFill>
                  <a:schemeClr val="tx1">
                    <a:lumMod val="95000"/>
                    <a:lumOff val="5000"/>
                  </a:schemeClr>
                </a:solidFill>
              </a:rPr>
              <a:t>: This portal is for drivers who want to register with the taxi service. They can create a profile, submit necessary documents, manage their availability, and access features related to accepting and completing ride requests.</a:t>
            </a:r>
          </a:p>
          <a:p>
            <a:endParaRPr lang="en-US" sz="1400" dirty="0">
              <a:solidFill>
                <a:schemeClr val="tx1">
                  <a:lumMod val="95000"/>
                  <a:lumOff val="5000"/>
                </a:schemeClr>
              </a:solidFill>
            </a:endParaRPr>
          </a:p>
          <a:p>
            <a:r>
              <a:rPr lang="en-US" sz="1400" b="1" u="sng" dirty="0">
                <a:solidFill>
                  <a:schemeClr val="tx1">
                    <a:lumMod val="95000"/>
                    <a:lumOff val="5000"/>
                  </a:schemeClr>
                </a:solidFill>
              </a:rPr>
              <a:t>Administrator log-in portal</a:t>
            </a:r>
            <a:r>
              <a:rPr lang="en-US" sz="1400" dirty="0">
                <a:solidFill>
                  <a:schemeClr val="tx1">
                    <a:lumMod val="95000"/>
                    <a:lumOff val="5000"/>
                  </a:schemeClr>
                </a:solidFill>
              </a:rPr>
              <a:t>: This portal is designed for administrators or staff members who manage and monitor the taxi application. It provides access to administrative functions such as user management, driver verification, payment reconciliation, and analytics.</a:t>
            </a:r>
            <a:endParaRPr lang="en-IN" sz="1400" dirty="0">
              <a:solidFill>
                <a:schemeClr val="tx1">
                  <a:lumMod val="95000"/>
                  <a:lumOff val="5000"/>
                </a:schemeClr>
              </a:solidFill>
            </a:endParaRPr>
          </a:p>
        </p:txBody>
      </p:sp>
    </p:spTree>
    <p:extLst>
      <p:ext uri="{BB962C8B-B14F-4D97-AF65-F5344CB8AC3E}">
        <p14:creationId xmlns:p14="http://schemas.microsoft.com/office/powerpoint/2010/main" val="2410504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38CE0-2F4A-5DC9-4629-CFA2697689E8}"/>
              </a:ext>
            </a:extLst>
          </p:cNvPr>
          <p:cNvSpPr>
            <a:spLocks noGrp="1"/>
          </p:cNvSpPr>
          <p:nvPr>
            <p:ph type="ctrTitle"/>
          </p:nvPr>
        </p:nvSpPr>
        <p:spPr>
          <a:xfrm>
            <a:off x="515542" y="361950"/>
            <a:ext cx="7790258" cy="609600"/>
          </a:xfrm>
        </p:spPr>
        <p:txBody>
          <a:bodyPr>
            <a:normAutofit/>
          </a:bodyPr>
          <a:lstStyle/>
          <a:p>
            <a:r>
              <a:rPr lang="en-US" sz="2700" b="1" u="sng" dirty="0"/>
              <a:t>User Login and User Registration</a:t>
            </a:r>
            <a:endParaRPr lang="en-IN" sz="2700" b="1" u="sng" dirty="0"/>
          </a:p>
        </p:txBody>
      </p:sp>
      <p:pic>
        <p:nvPicPr>
          <p:cNvPr id="5" name="Picture 4">
            <a:extLst>
              <a:ext uri="{FF2B5EF4-FFF2-40B4-BE49-F238E27FC236}">
                <a16:creationId xmlns:a16="http://schemas.microsoft.com/office/drawing/2014/main" id="{5808BE17-8684-27AD-BD94-0C314779C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532" y="1178283"/>
            <a:ext cx="6408936" cy="3603267"/>
          </a:xfrm>
          <a:prstGeom prst="rect">
            <a:avLst/>
          </a:prstGeom>
        </p:spPr>
      </p:pic>
    </p:spTree>
    <p:extLst>
      <p:ext uri="{BB962C8B-B14F-4D97-AF65-F5344CB8AC3E}">
        <p14:creationId xmlns:p14="http://schemas.microsoft.com/office/powerpoint/2010/main" val="1880654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40485-47BC-AFD0-8BB5-96381E9E6CF9}"/>
              </a:ext>
            </a:extLst>
          </p:cNvPr>
          <p:cNvSpPr>
            <a:spLocks noGrp="1"/>
          </p:cNvSpPr>
          <p:nvPr>
            <p:ph type="ctrTitle"/>
          </p:nvPr>
        </p:nvSpPr>
        <p:spPr>
          <a:xfrm>
            <a:off x="838200" y="275093"/>
            <a:ext cx="7467600" cy="685800"/>
          </a:xfrm>
        </p:spPr>
        <p:txBody>
          <a:bodyPr>
            <a:normAutofit/>
          </a:bodyPr>
          <a:lstStyle/>
          <a:p>
            <a:r>
              <a:rPr lang="en-US" sz="2700" b="1" u="sng" dirty="0"/>
              <a:t>Admin Login </a:t>
            </a:r>
            <a:endParaRPr lang="en-IN" sz="2700" b="1" u="sng" dirty="0"/>
          </a:p>
        </p:txBody>
      </p:sp>
      <p:pic>
        <p:nvPicPr>
          <p:cNvPr id="5" name="Picture 4">
            <a:extLst>
              <a:ext uri="{FF2B5EF4-FFF2-40B4-BE49-F238E27FC236}">
                <a16:creationId xmlns:a16="http://schemas.microsoft.com/office/drawing/2014/main" id="{7247B4CD-67E3-9A38-BD17-1EA6BD4B6E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047750"/>
            <a:ext cx="6553200" cy="3684376"/>
          </a:xfrm>
          <a:prstGeom prst="rect">
            <a:avLst/>
          </a:prstGeom>
        </p:spPr>
      </p:pic>
    </p:spTree>
    <p:extLst>
      <p:ext uri="{BB962C8B-B14F-4D97-AF65-F5344CB8AC3E}">
        <p14:creationId xmlns:p14="http://schemas.microsoft.com/office/powerpoint/2010/main" val="792155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ECA4B-5B10-56AE-E220-CCBF5B68C5BF}"/>
              </a:ext>
            </a:extLst>
          </p:cNvPr>
          <p:cNvSpPr>
            <a:spLocks noGrp="1"/>
          </p:cNvSpPr>
          <p:nvPr>
            <p:ph type="ctrTitle"/>
          </p:nvPr>
        </p:nvSpPr>
        <p:spPr>
          <a:xfrm>
            <a:off x="800100" y="209550"/>
            <a:ext cx="7086600" cy="609600"/>
          </a:xfrm>
        </p:spPr>
        <p:txBody>
          <a:bodyPr>
            <a:normAutofit/>
          </a:bodyPr>
          <a:lstStyle/>
          <a:p>
            <a:r>
              <a:rPr lang="en-US" sz="2700" b="1" u="sng" dirty="0"/>
              <a:t>Taxi Owner Login</a:t>
            </a:r>
            <a:endParaRPr lang="en-IN" sz="2700" b="1" u="sng" dirty="0"/>
          </a:p>
        </p:txBody>
      </p:sp>
      <p:pic>
        <p:nvPicPr>
          <p:cNvPr id="5" name="Picture 4">
            <a:extLst>
              <a:ext uri="{FF2B5EF4-FFF2-40B4-BE49-F238E27FC236}">
                <a16:creationId xmlns:a16="http://schemas.microsoft.com/office/drawing/2014/main" id="{B2D0ECF7-9F1B-462C-7E86-FA7F43F29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300" y="971550"/>
            <a:ext cx="6629400" cy="3727218"/>
          </a:xfrm>
          <a:prstGeom prst="rect">
            <a:avLst/>
          </a:prstGeom>
        </p:spPr>
      </p:pic>
    </p:spTree>
    <p:extLst>
      <p:ext uri="{BB962C8B-B14F-4D97-AF65-F5344CB8AC3E}">
        <p14:creationId xmlns:p14="http://schemas.microsoft.com/office/powerpoint/2010/main" val="563139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A4B4-A7E1-C3EA-7277-B7E59945BB90}"/>
              </a:ext>
            </a:extLst>
          </p:cNvPr>
          <p:cNvSpPr>
            <a:spLocks noGrp="1"/>
          </p:cNvSpPr>
          <p:nvPr>
            <p:ph type="ctrTitle"/>
          </p:nvPr>
        </p:nvSpPr>
        <p:spPr>
          <a:xfrm>
            <a:off x="685800" y="457201"/>
            <a:ext cx="2667000" cy="438149"/>
          </a:xfrm>
        </p:spPr>
        <p:txBody>
          <a:bodyPr>
            <a:noAutofit/>
          </a:bodyPr>
          <a:lstStyle/>
          <a:p>
            <a:r>
              <a:rPr lang="en-IN" sz="2700" b="1" u="sng" dirty="0"/>
              <a:t>Opportunities</a:t>
            </a:r>
          </a:p>
        </p:txBody>
      </p:sp>
      <p:sp>
        <p:nvSpPr>
          <p:cNvPr id="3" name="Subtitle 2">
            <a:extLst>
              <a:ext uri="{FF2B5EF4-FFF2-40B4-BE49-F238E27FC236}">
                <a16:creationId xmlns:a16="http://schemas.microsoft.com/office/drawing/2014/main" id="{15235A3C-185D-2888-364F-391BF500A03C}"/>
              </a:ext>
            </a:extLst>
          </p:cNvPr>
          <p:cNvSpPr>
            <a:spLocks noGrp="1"/>
          </p:cNvSpPr>
          <p:nvPr>
            <p:ph type="subTitle" idx="1"/>
          </p:nvPr>
        </p:nvSpPr>
        <p:spPr>
          <a:xfrm>
            <a:off x="685800" y="1123950"/>
            <a:ext cx="7086600" cy="3505200"/>
          </a:xfrm>
        </p:spPr>
        <p:txBody>
          <a:bodyPr>
            <a:normAutofit/>
          </a:bodyPr>
          <a:lstStyle/>
          <a:p>
            <a:pPr algn="l"/>
            <a:r>
              <a:rPr lang="en-US" sz="1400" dirty="0">
                <a:solidFill>
                  <a:schemeClr val="tx1">
                    <a:lumMod val="95000"/>
                    <a:lumOff val="5000"/>
                  </a:schemeClr>
                </a:solidFill>
              </a:rPr>
              <a:t>Platforms like Uber, Lyft, and other ride-hailing apps provide opportunities for taxi drivers to connect with passengers and offer on-demand transportation services. These services often have a large customer base and can provide a steady stream of ride requests.</a:t>
            </a:r>
          </a:p>
          <a:p>
            <a:pPr algn="l"/>
            <a:r>
              <a:rPr lang="en-US" sz="1400" dirty="0">
                <a:solidFill>
                  <a:schemeClr val="tx1">
                    <a:lumMod val="95000"/>
                    <a:lumOff val="5000"/>
                  </a:schemeClr>
                </a:solidFill>
              </a:rPr>
              <a:t>Many taxi drivers have expanded their services beyond passenger transportation and have started offering delivery services. This can include food delivery, package delivery, or even courier services. Delivery services have experienced significant growth, especially with the rise of online shopping and app-based delivery platforms.</a:t>
            </a:r>
          </a:p>
          <a:p>
            <a:pPr algn="l"/>
            <a:r>
              <a:rPr lang="en-US" sz="1400" dirty="0">
                <a:solidFill>
                  <a:schemeClr val="tx1">
                    <a:lumMod val="95000"/>
                    <a:lumOff val="5000"/>
                  </a:schemeClr>
                </a:solidFill>
              </a:rPr>
              <a:t>Airports are bustling hubs with a constant flow of passengers in need of transportation. Offering specialized airport transfer services can be a lucrative opportunity for taxi drivers. You can target frequent flyers, business travelers, or tourists who need reliable transportation to and from the airport.</a:t>
            </a:r>
          </a:p>
          <a:p>
            <a:pPr algn="l"/>
            <a:endParaRPr lang="en-IN" sz="1400" dirty="0">
              <a:solidFill>
                <a:schemeClr val="tx1">
                  <a:lumMod val="95000"/>
                  <a:lumOff val="5000"/>
                </a:schemeClr>
              </a:solidFill>
            </a:endParaRPr>
          </a:p>
        </p:txBody>
      </p:sp>
    </p:spTree>
    <p:extLst>
      <p:ext uri="{BB962C8B-B14F-4D97-AF65-F5344CB8AC3E}">
        <p14:creationId xmlns:p14="http://schemas.microsoft.com/office/powerpoint/2010/main" val="2815219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5AF70-4A5D-6B18-1CEB-05A9518B1A68}"/>
              </a:ext>
            </a:extLst>
          </p:cNvPr>
          <p:cNvSpPr>
            <a:spLocks noGrp="1"/>
          </p:cNvSpPr>
          <p:nvPr>
            <p:ph type="title"/>
          </p:nvPr>
        </p:nvSpPr>
        <p:spPr>
          <a:xfrm>
            <a:off x="1219200" y="57150"/>
            <a:ext cx="3983705" cy="457200"/>
          </a:xfrm>
        </p:spPr>
        <p:txBody>
          <a:bodyPr>
            <a:normAutofit fontScale="90000"/>
          </a:bodyPr>
          <a:lstStyle/>
          <a:p>
            <a:r>
              <a:rPr lang="en-US" sz="3020" b="1" u="sng" dirty="0"/>
              <a:t>Table of Contents-</a:t>
            </a:r>
            <a:endParaRPr lang="en-IN" sz="3020" b="1" u="sng" dirty="0"/>
          </a:p>
        </p:txBody>
      </p:sp>
      <p:sp>
        <p:nvSpPr>
          <p:cNvPr id="3" name="Content Placeholder 2">
            <a:extLst>
              <a:ext uri="{FF2B5EF4-FFF2-40B4-BE49-F238E27FC236}">
                <a16:creationId xmlns:a16="http://schemas.microsoft.com/office/drawing/2014/main" id="{57D3976F-8274-87C1-78D4-2D7FE7E5521F}"/>
              </a:ext>
            </a:extLst>
          </p:cNvPr>
          <p:cNvSpPr>
            <a:spLocks noGrp="1"/>
          </p:cNvSpPr>
          <p:nvPr>
            <p:ph idx="1"/>
          </p:nvPr>
        </p:nvSpPr>
        <p:spPr>
          <a:xfrm>
            <a:off x="475717" y="742950"/>
            <a:ext cx="8192565" cy="3080867"/>
          </a:xfrm>
        </p:spPr>
        <p:txBody>
          <a:bodyPr>
            <a:noAutofit/>
          </a:bodyPr>
          <a:lstStyle/>
          <a:p>
            <a:pPr>
              <a:buClrTx/>
              <a:buFont typeface="Wingdings" panose="05000000000000000000" pitchFamily="2" charset="2"/>
              <a:buChar char="ü"/>
            </a:pPr>
            <a:r>
              <a:rPr lang="en-US" altLang="ko-KR" sz="1400" dirty="0"/>
              <a:t>Introduction</a:t>
            </a:r>
          </a:p>
          <a:p>
            <a:pPr>
              <a:buClrTx/>
              <a:buFont typeface="Wingdings" panose="05000000000000000000" pitchFamily="2" charset="2"/>
              <a:buChar char="ü"/>
            </a:pPr>
            <a:r>
              <a:rPr lang="en-US" altLang="ko-KR" sz="1400" dirty="0"/>
              <a:t>Technologies</a:t>
            </a:r>
          </a:p>
          <a:p>
            <a:pPr>
              <a:buClrTx/>
              <a:buFont typeface="Wingdings" panose="05000000000000000000" pitchFamily="2" charset="2"/>
              <a:buChar char="ü"/>
            </a:pPr>
            <a:r>
              <a:rPr lang="en-US" altLang="ko-KR" sz="1400" dirty="0"/>
              <a:t>Tools</a:t>
            </a:r>
          </a:p>
          <a:p>
            <a:pPr>
              <a:buClrTx/>
              <a:buFont typeface="Wingdings" panose="05000000000000000000" pitchFamily="2" charset="2"/>
              <a:buChar char="ü"/>
            </a:pPr>
            <a:r>
              <a:rPr lang="en-US" altLang="ko-KR" sz="1400" dirty="0"/>
              <a:t>Objective</a:t>
            </a:r>
          </a:p>
          <a:p>
            <a:pPr>
              <a:buClrTx/>
              <a:buFont typeface="Wingdings" panose="05000000000000000000" pitchFamily="2" charset="2"/>
              <a:buChar char="ü"/>
            </a:pPr>
            <a:r>
              <a:rPr lang="en-US" altLang="ko-KR" sz="1400" dirty="0"/>
              <a:t>Reviews</a:t>
            </a:r>
          </a:p>
          <a:p>
            <a:pPr>
              <a:buClrTx/>
              <a:buFont typeface="Wingdings" panose="05000000000000000000" pitchFamily="2" charset="2"/>
              <a:buChar char="ü"/>
            </a:pPr>
            <a:r>
              <a:rPr lang="en-US" altLang="ko-KR" sz="1400" dirty="0"/>
              <a:t>Website view</a:t>
            </a:r>
          </a:p>
          <a:p>
            <a:pPr>
              <a:buClrTx/>
              <a:buFont typeface="Wingdings" panose="05000000000000000000" pitchFamily="2" charset="2"/>
              <a:buChar char="ü"/>
            </a:pPr>
            <a:r>
              <a:rPr lang="en-US" altLang="ko-KR" sz="1400" dirty="0"/>
              <a:t>Interactive user interface</a:t>
            </a:r>
          </a:p>
          <a:p>
            <a:pPr>
              <a:buClrTx/>
              <a:buFont typeface="Wingdings" panose="05000000000000000000" pitchFamily="2" charset="2"/>
              <a:buChar char="ü"/>
            </a:pPr>
            <a:r>
              <a:rPr lang="en-US" altLang="ko-KR" sz="1400" dirty="0"/>
              <a:t>Price fare</a:t>
            </a:r>
          </a:p>
          <a:p>
            <a:pPr>
              <a:buClrTx/>
              <a:buFont typeface="Wingdings" panose="05000000000000000000" pitchFamily="2" charset="2"/>
              <a:buChar char="ü"/>
            </a:pPr>
            <a:r>
              <a:rPr lang="en-US" altLang="ko-KR" sz="1400" dirty="0"/>
              <a:t>Different login portals </a:t>
            </a:r>
          </a:p>
          <a:p>
            <a:pPr>
              <a:buClrTx/>
              <a:buFont typeface="Wingdings" panose="05000000000000000000" pitchFamily="2" charset="2"/>
              <a:buChar char="ü"/>
            </a:pPr>
            <a:r>
              <a:rPr lang="en-US" altLang="ko-KR" sz="1400" dirty="0"/>
              <a:t>Opportunities</a:t>
            </a:r>
          </a:p>
          <a:p>
            <a:pPr>
              <a:buClrTx/>
              <a:buFont typeface="Wingdings" panose="05000000000000000000" pitchFamily="2" charset="2"/>
              <a:buChar char="ü"/>
            </a:pPr>
            <a:r>
              <a:rPr lang="en-US" altLang="ko-KR" sz="1400" dirty="0"/>
              <a:t>Limitations</a:t>
            </a:r>
          </a:p>
          <a:p>
            <a:pPr>
              <a:buClrTx/>
              <a:buFont typeface="Wingdings" panose="05000000000000000000" pitchFamily="2" charset="2"/>
              <a:buChar char="ü"/>
            </a:pPr>
            <a:r>
              <a:rPr lang="en-US" altLang="ko-KR" sz="1400" dirty="0"/>
              <a:t>Scope</a:t>
            </a:r>
          </a:p>
          <a:p>
            <a:pPr>
              <a:buClrTx/>
              <a:buFont typeface="Wingdings" panose="05000000000000000000" pitchFamily="2" charset="2"/>
              <a:buChar char="ü"/>
            </a:pPr>
            <a:r>
              <a:rPr lang="en-US" altLang="ko-KR" sz="1400" dirty="0"/>
              <a:t>Conclusion</a:t>
            </a:r>
          </a:p>
          <a:p>
            <a:pPr>
              <a:buClrTx/>
              <a:buFont typeface="Wingdings" panose="05000000000000000000" pitchFamily="2" charset="2"/>
              <a:buChar char="ü"/>
            </a:pPr>
            <a:r>
              <a:rPr lang="en-US" altLang="ko-KR" sz="1400" dirty="0"/>
              <a:t>Reference </a:t>
            </a:r>
          </a:p>
          <a:p>
            <a:pPr marL="0" indent="0">
              <a:buNone/>
            </a:pP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8905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1FC9-EB20-04F8-442A-A361F75CB41D}"/>
              </a:ext>
            </a:extLst>
          </p:cNvPr>
          <p:cNvSpPr>
            <a:spLocks noGrp="1"/>
          </p:cNvSpPr>
          <p:nvPr>
            <p:ph type="title"/>
          </p:nvPr>
        </p:nvSpPr>
        <p:spPr>
          <a:xfrm>
            <a:off x="381000" y="133350"/>
            <a:ext cx="8382000" cy="4343400"/>
          </a:xfrm>
        </p:spPr>
        <p:txBody>
          <a:bodyPr>
            <a:noAutofit/>
          </a:bodyPr>
          <a:lstStyle/>
          <a:p>
            <a:r>
              <a:rPr lang="en-US" sz="1400" b="1" u="sng" dirty="0"/>
              <a:t>Ride-hailing services</a:t>
            </a:r>
            <a:r>
              <a:rPr lang="en-US" sz="1400" dirty="0"/>
              <a:t>: Apps like Uber and Lyft have revolutionized the taxi industry by connecting passengers directly with nearby drivers. These platforms provide convenience and flexibility for both passengers and drivers, allowing them to request and provide rides on-demand.</a:t>
            </a:r>
            <a:br>
              <a:rPr lang="en-US" sz="1400" dirty="0"/>
            </a:br>
            <a:br>
              <a:rPr lang="en-US" sz="1400" dirty="0"/>
            </a:br>
            <a:r>
              <a:rPr lang="en-US" sz="1400" b="1" u="sng" dirty="0"/>
              <a:t>Taxi dispatch and management</a:t>
            </a:r>
            <a:r>
              <a:rPr lang="en-US" sz="1400" dirty="0"/>
              <a:t>: Taxi applications can streamline the dispatch and management processes for traditional taxi companies. These apps can handle booking requests, track driver locations, manage payments, and provide real-time analytics for better operational efficiency.</a:t>
            </a:r>
            <a:br>
              <a:rPr lang="en-US" sz="1400" dirty="0"/>
            </a:br>
            <a:br>
              <a:rPr lang="en-US" sz="1400" dirty="0"/>
            </a:br>
            <a:r>
              <a:rPr lang="en-US" sz="1400" b="1" u="sng" dirty="0"/>
              <a:t>Carpooling and ride-sharing</a:t>
            </a:r>
            <a:r>
              <a:rPr lang="en-US" sz="1400" dirty="0"/>
              <a:t>: Taxi applications can incorporate features that facilitate carpooling or ride-sharing. This allows multiple passengers traveling in the same direction to share a ride, reducing costs for passengers and easing traffic congestion.</a:t>
            </a:r>
            <a:br>
              <a:rPr lang="en-US" sz="1400" dirty="0"/>
            </a:br>
            <a:br>
              <a:rPr lang="en-US" sz="1400" dirty="0"/>
            </a:br>
            <a:r>
              <a:rPr lang="en-US" sz="1400" b="1" u="sng" dirty="0"/>
              <a:t>Accessibility and special services</a:t>
            </a:r>
            <a:r>
              <a:rPr lang="en-US" sz="1400" dirty="0"/>
              <a:t>: Taxi apps can include features to accommodate passengers with disabilities, such as wheelchair-accessible vehicles or specialized transportation services. Additionally, apps can offer options for luxury or executive services, catering to specific customer segments.</a:t>
            </a:r>
            <a:br>
              <a:rPr lang="en-US" sz="1400" dirty="0"/>
            </a:br>
            <a:br>
              <a:rPr lang="en-US" sz="1400" dirty="0"/>
            </a:br>
            <a:r>
              <a:rPr lang="en-US" sz="1400" b="1" u="sng" dirty="0"/>
              <a:t>Integration with other services</a:t>
            </a:r>
            <a:r>
              <a:rPr lang="en-US" sz="1400" dirty="0"/>
              <a:t>: Taxi applications can integrate with other services, such as public transportation, to provide a seamless travel experience. This could include offering combined itineraries, ticketing integration, or last-mile transportation solutions.</a:t>
            </a:r>
            <a:endParaRPr lang="en-IN" sz="1400" dirty="0"/>
          </a:p>
        </p:txBody>
      </p:sp>
    </p:spTree>
    <p:extLst>
      <p:ext uri="{BB962C8B-B14F-4D97-AF65-F5344CB8AC3E}">
        <p14:creationId xmlns:p14="http://schemas.microsoft.com/office/powerpoint/2010/main" val="539210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0F0B-62F8-2061-C0F1-9B353294AA22}"/>
              </a:ext>
            </a:extLst>
          </p:cNvPr>
          <p:cNvSpPr>
            <a:spLocks noGrp="1"/>
          </p:cNvSpPr>
          <p:nvPr>
            <p:ph type="ctrTitle"/>
          </p:nvPr>
        </p:nvSpPr>
        <p:spPr>
          <a:xfrm>
            <a:off x="1219200" y="438150"/>
            <a:ext cx="2209800" cy="438149"/>
          </a:xfrm>
        </p:spPr>
        <p:txBody>
          <a:bodyPr>
            <a:noAutofit/>
          </a:bodyPr>
          <a:lstStyle/>
          <a:p>
            <a:r>
              <a:rPr lang="en-IN" sz="2700" b="1" u="sng" dirty="0"/>
              <a:t>Limitations</a:t>
            </a:r>
          </a:p>
        </p:txBody>
      </p:sp>
      <p:sp>
        <p:nvSpPr>
          <p:cNvPr id="3" name="Subtitle 2">
            <a:extLst>
              <a:ext uri="{FF2B5EF4-FFF2-40B4-BE49-F238E27FC236}">
                <a16:creationId xmlns:a16="http://schemas.microsoft.com/office/drawing/2014/main" id="{D5790D61-D4E8-49BF-E623-5DBA912BCBCC}"/>
              </a:ext>
            </a:extLst>
          </p:cNvPr>
          <p:cNvSpPr>
            <a:spLocks noGrp="1"/>
          </p:cNvSpPr>
          <p:nvPr>
            <p:ph type="subTitle" idx="1"/>
          </p:nvPr>
        </p:nvSpPr>
        <p:spPr>
          <a:xfrm>
            <a:off x="1219200" y="1428750"/>
            <a:ext cx="6934200" cy="3581400"/>
          </a:xfrm>
        </p:spPr>
        <p:txBody>
          <a:bodyPr>
            <a:normAutofit/>
          </a:bodyPr>
          <a:lstStyle/>
          <a:p>
            <a:pPr algn="l"/>
            <a:r>
              <a:rPr lang="en-US" sz="1400" dirty="0">
                <a:solidFill>
                  <a:schemeClr val="tx1">
                    <a:lumMod val="95000"/>
                    <a:lumOff val="5000"/>
                  </a:schemeClr>
                </a:solidFill>
              </a:rPr>
              <a:t>At the time of writing limitations in my project, we focus on that particular area that we can't summarize till now but will try to resolve in the future as soon as possible.</a:t>
            </a:r>
          </a:p>
          <a:p>
            <a:pPr algn="l"/>
            <a:r>
              <a:rPr lang="en-US" sz="1400" dirty="0">
                <a:solidFill>
                  <a:schemeClr val="tx1">
                    <a:lumMod val="95000"/>
                    <a:lumOff val="5000"/>
                  </a:schemeClr>
                </a:solidFill>
              </a:rPr>
              <a:t>1. </a:t>
            </a:r>
            <a:r>
              <a:rPr lang="en-US" sz="1400" b="1" u="sng" dirty="0">
                <a:solidFill>
                  <a:schemeClr val="tx1">
                    <a:lumMod val="95000"/>
                    <a:lumOff val="5000"/>
                  </a:schemeClr>
                </a:solidFill>
              </a:rPr>
              <a:t>Google Maps</a:t>
            </a:r>
            <a:r>
              <a:rPr lang="en-US" sz="1400" dirty="0">
                <a:solidFill>
                  <a:schemeClr val="tx1">
                    <a:lumMod val="95000"/>
                    <a:lumOff val="5000"/>
                  </a:schemeClr>
                </a:solidFill>
              </a:rPr>
              <a:t>: Basically, used for tracking and updating taxi driver locations. This app helps to reduce a lot of burden for the user, whether for booking a taxi or to track driver and customer location.</a:t>
            </a:r>
          </a:p>
          <a:p>
            <a:pPr algn="l"/>
            <a:r>
              <a:rPr lang="en-US" sz="1400" dirty="0">
                <a:solidFill>
                  <a:schemeClr val="tx1">
                    <a:lumMod val="95000"/>
                    <a:lumOff val="5000"/>
                  </a:schemeClr>
                </a:solidFill>
              </a:rPr>
              <a:t>2. </a:t>
            </a:r>
            <a:r>
              <a:rPr lang="en-US" sz="1400" b="1" u="sng" dirty="0">
                <a:solidFill>
                  <a:schemeClr val="tx1">
                    <a:lumMod val="95000"/>
                    <a:lumOff val="5000"/>
                  </a:schemeClr>
                </a:solidFill>
              </a:rPr>
              <a:t>Payment gateway</a:t>
            </a:r>
            <a:r>
              <a:rPr lang="en-US" sz="1400" dirty="0">
                <a:solidFill>
                  <a:schemeClr val="tx1">
                    <a:lumMod val="95000"/>
                    <a:lumOff val="5000"/>
                  </a:schemeClr>
                </a:solidFill>
              </a:rPr>
              <a:t>: nowadays, digital payments are very beneficial and time-saving to the user for the people. After adding this benefit to our platform will give an estimated figure for travel charges.  For future accept, if we get an opportunity to cover our limitations, we can blast into the market as a tough competitor and provide one of the best cars booking websites.</a:t>
            </a:r>
            <a:endParaRPr lang="en-IN" sz="1400" dirty="0">
              <a:solidFill>
                <a:schemeClr val="tx1">
                  <a:lumMod val="95000"/>
                  <a:lumOff val="5000"/>
                </a:schemeClr>
              </a:solidFill>
            </a:endParaRPr>
          </a:p>
        </p:txBody>
      </p:sp>
    </p:spTree>
    <p:extLst>
      <p:ext uri="{BB962C8B-B14F-4D97-AF65-F5344CB8AC3E}">
        <p14:creationId xmlns:p14="http://schemas.microsoft.com/office/powerpoint/2010/main" val="245990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422B9-F4FF-91BD-2CD3-716CCA678AFF}"/>
              </a:ext>
            </a:extLst>
          </p:cNvPr>
          <p:cNvSpPr>
            <a:spLocks noGrp="1"/>
          </p:cNvSpPr>
          <p:nvPr>
            <p:ph type="ctrTitle"/>
          </p:nvPr>
        </p:nvSpPr>
        <p:spPr>
          <a:xfrm>
            <a:off x="1379220" y="514350"/>
            <a:ext cx="1447800" cy="514349"/>
          </a:xfrm>
        </p:spPr>
        <p:txBody>
          <a:bodyPr>
            <a:normAutofit/>
          </a:bodyPr>
          <a:lstStyle/>
          <a:p>
            <a:r>
              <a:rPr lang="en-IN" sz="2700" b="1" u="sng" dirty="0"/>
              <a:t>Scope</a:t>
            </a:r>
          </a:p>
        </p:txBody>
      </p:sp>
      <p:sp>
        <p:nvSpPr>
          <p:cNvPr id="3" name="Subtitle 2">
            <a:extLst>
              <a:ext uri="{FF2B5EF4-FFF2-40B4-BE49-F238E27FC236}">
                <a16:creationId xmlns:a16="http://schemas.microsoft.com/office/drawing/2014/main" id="{94CE09C9-8E70-6559-AB2D-4404BA8486FD}"/>
              </a:ext>
            </a:extLst>
          </p:cNvPr>
          <p:cNvSpPr>
            <a:spLocks noGrp="1"/>
          </p:cNvSpPr>
          <p:nvPr>
            <p:ph type="subTitle" idx="1"/>
          </p:nvPr>
        </p:nvSpPr>
        <p:spPr>
          <a:xfrm>
            <a:off x="1379220" y="1352550"/>
            <a:ext cx="7010400" cy="3505200"/>
          </a:xfrm>
        </p:spPr>
        <p:txBody>
          <a:bodyPr>
            <a:normAutofit/>
          </a:bodyPr>
          <a:lstStyle/>
          <a:p>
            <a:pPr algn="l"/>
            <a:r>
              <a:rPr lang="en-US" sz="1400" dirty="0">
                <a:solidFill>
                  <a:schemeClr val="tx1">
                    <a:lumMod val="95000"/>
                    <a:lumOff val="5000"/>
                  </a:schemeClr>
                </a:solidFill>
              </a:rPr>
              <a:t>The TaxiCo app offers mobility solutions by connecting customers to drivers and a wide range of vehicles across bikes, auto-rickshaws, metered taxis, and cabs, enabling convenience and transparency for hundreds of millions of consumers and over 1.5 million driver-partners. Taxi business has been an ancient business in India. Starting from horse carts to ambassador cars to now lots and lots of </a:t>
            </a:r>
            <a:r>
              <a:rPr lang="en-US" sz="1400" dirty="0" err="1">
                <a:solidFill>
                  <a:schemeClr val="tx1">
                    <a:lumMod val="95000"/>
                    <a:lumOff val="5000"/>
                  </a:schemeClr>
                </a:solidFill>
              </a:rPr>
              <a:t>Indicas</a:t>
            </a:r>
            <a:r>
              <a:rPr lang="en-US" sz="1400" dirty="0">
                <a:solidFill>
                  <a:schemeClr val="tx1">
                    <a:lumMod val="95000"/>
                    <a:lumOff val="5000"/>
                  </a:schemeClr>
                </a:solidFill>
              </a:rPr>
              <a:t>. Before the smartphones came in Taxi business used to thrive in select pockets within big cities like Mumbai, Calcutta, Bangalore, Madras, Pune, Hyderabad, etc. With the advent of cheap internet and smartphones, taxi business in India has gained the much needed penetration into the cities that otherwise would have been a very costly affair.</a:t>
            </a:r>
            <a:endParaRPr lang="en-IN" sz="1400" dirty="0">
              <a:solidFill>
                <a:schemeClr val="tx1">
                  <a:lumMod val="95000"/>
                  <a:lumOff val="5000"/>
                </a:schemeClr>
              </a:solidFill>
            </a:endParaRPr>
          </a:p>
        </p:txBody>
      </p:sp>
    </p:spTree>
    <p:extLst>
      <p:ext uri="{BB962C8B-B14F-4D97-AF65-F5344CB8AC3E}">
        <p14:creationId xmlns:p14="http://schemas.microsoft.com/office/powerpoint/2010/main" val="3424214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B5954-5961-F6B9-E021-A4FF388348DC}"/>
              </a:ext>
            </a:extLst>
          </p:cNvPr>
          <p:cNvSpPr>
            <a:spLocks noGrp="1"/>
          </p:cNvSpPr>
          <p:nvPr>
            <p:ph type="ctrTitle"/>
          </p:nvPr>
        </p:nvSpPr>
        <p:spPr>
          <a:xfrm>
            <a:off x="1600200" y="514350"/>
            <a:ext cx="2667000" cy="438149"/>
          </a:xfrm>
        </p:spPr>
        <p:txBody>
          <a:bodyPr>
            <a:noAutofit/>
          </a:bodyPr>
          <a:lstStyle/>
          <a:p>
            <a:r>
              <a:rPr lang="en-IN" sz="2700" b="1" u="sng" dirty="0">
                <a:cs typeface="Times New Roman" panose="02020603050405020304" pitchFamily="18" charset="0"/>
              </a:rPr>
              <a:t>Conclusion</a:t>
            </a:r>
            <a:endParaRPr lang="en-IN" sz="2700" b="1" u="sng" dirty="0"/>
          </a:p>
        </p:txBody>
      </p:sp>
      <p:sp>
        <p:nvSpPr>
          <p:cNvPr id="3" name="Subtitle 2">
            <a:extLst>
              <a:ext uri="{FF2B5EF4-FFF2-40B4-BE49-F238E27FC236}">
                <a16:creationId xmlns:a16="http://schemas.microsoft.com/office/drawing/2014/main" id="{04AE452A-C176-6980-8102-247F0112BC84}"/>
              </a:ext>
            </a:extLst>
          </p:cNvPr>
          <p:cNvSpPr>
            <a:spLocks noGrp="1"/>
          </p:cNvSpPr>
          <p:nvPr>
            <p:ph type="subTitle" idx="1"/>
          </p:nvPr>
        </p:nvSpPr>
        <p:spPr>
          <a:xfrm>
            <a:off x="1295400" y="1409700"/>
            <a:ext cx="6781800" cy="3733800"/>
          </a:xfrm>
        </p:spPr>
        <p:txBody>
          <a:bodyPr>
            <a:normAutofit/>
          </a:bodyPr>
          <a:lstStyle/>
          <a:p>
            <a:pPr marL="285750" indent="-285750">
              <a:buFont typeface="Arial" panose="020B0604020202020204" pitchFamily="34" charset="0"/>
              <a:buChar char="•"/>
            </a:pPr>
            <a:r>
              <a:rPr lang="en-US" sz="1400" dirty="0">
                <a:solidFill>
                  <a:schemeClr val="tx1">
                    <a:lumMod val="95000"/>
                    <a:lumOff val="5000"/>
                  </a:schemeClr>
                </a:solidFill>
              </a:rPr>
              <a:t>TaxiCo services are increasingly accurate and useful, and their benefits are extending widely across the economy. Every user can get  various benefits  from our taxi services like safety, cheap rate, security, easy to track and cancel etc. Here each and every steps is take care with our guidance.</a:t>
            </a:r>
          </a:p>
          <a:p>
            <a:pPr marL="285750" indent="-285750">
              <a:buFont typeface="Arial" panose="020B0604020202020204" pitchFamily="34" charset="0"/>
              <a:buChar char="•"/>
            </a:pPr>
            <a:r>
              <a:rPr lang="en-US" sz="1400" dirty="0">
                <a:solidFill>
                  <a:schemeClr val="tx1">
                    <a:lumMod val="95000"/>
                    <a:lumOff val="5000"/>
                  </a:schemeClr>
                </a:solidFill>
              </a:rPr>
              <a:t>The operation which most of the consumer find most difficult is getting refund from the company.</a:t>
            </a:r>
          </a:p>
          <a:p>
            <a:pPr marL="285750" indent="-285750">
              <a:buFont typeface="Arial" panose="020B0604020202020204" pitchFamily="34" charset="0"/>
              <a:buChar char="•"/>
            </a:pPr>
            <a:r>
              <a:rPr lang="en-US" sz="1400" dirty="0">
                <a:solidFill>
                  <a:schemeClr val="tx1">
                    <a:lumMod val="95000"/>
                    <a:lumOff val="5000"/>
                  </a:schemeClr>
                </a:solidFill>
              </a:rPr>
              <a:t>Tracking the cab and find or mark location is also difficult for consumer. </a:t>
            </a:r>
          </a:p>
          <a:p>
            <a:pPr marL="285750" indent="-285750">
              <a:buFont typeface="Arial" panose="020B0604020202020204" pitchFamily="34" charset="0"/>
              <a:buChar char="•"/>
            </a:pPr>
            <a:r>
              <a:rPr lang="en-US" sz="1400" dirty="0">
                <a:solidFill>
                  <a:schemeClr val="tx1">
                    <a:lumMod val="95000"/>
                    <a:lumOff val="5000"/>
                  </a:schemeClr>
                </a:solidFill>
              </a:rPr>
              <a:t>Many people find it difficult to cancel a cab. </a:t>
            </a:r>
          </a:p>
          <a:p>
            <a:pPr marL="285750" indent="-285750">
              <a:buFont typeface="Arial" panose="020B0604020202020204" pitchFamily="34" charset="0"/>
              <a:buChar char="•"/>
            </a:pPr>
            <a:r>
              <a:rPr lang="en-US" sz="1400" dirty="0">
                <a:solidFill>
                  <a:schemeClr val="tx1">
                    <a:lumMod val="95000"/>
                    <a:lumOff val="5000"/>
                  </a:schemeClr>
                </a:solidFill>
              </a:rPr>
              <a:t>Most easiest and convenient operation is inbuilt payment option. </a:t>
            </a:r>
          </a:p>
          <a:p>
            <a:pPr marL="285750" indent="-285750">
              <a:buFont typeface="Arial" panose="020B0604020202020204" pitchFamily="34" charset="0"/>
              <a:buChar char="•"/>
            </a:pPr>
            <a:r>
              <a:rPr lang="en-US" sz="1400" dirty="0">
                <a:solidFill>
                  <a:schemeClr val="tx1">
                    <a:lumMod val="95000"/>
                    <a:lumOff val="5000"/>
                  </a:schemeClr>
                </a:solidFill>
              </a:rPr>
              <a:t>Major thing upon which consumers look while looking for a cab is fare rates, followed by safety and then service.</a:t>
            </a:r>
            <a:endParaRPr lang="en-IN" sz="1400" dirty="0">
              <a:solidFill>
                <a:schemeClr val="tx1">
                  <a:lumMod val="95000"/>
                  <a:lumOff val="5000"/>
                </a:schemeClr>
              </a:solidFill>
            </a:endParaRPr>
          </a:p>
        </p:txBody>
      </p:sp>
    </p:spTree>
    <p:extLst>
      <p:ext uri="{BB962C8B-B14F-4D97-AF65-F5344CB8AC3E}">
        <p14:creationId xmlns:p14="http://schemas.microsoft.com/office/powerpoint/2010/main" val="677124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25383-6DC7-DD34-171D-602DA1D934D5}"/>
              </a:ext>
            </a:extLst>
          </p:cNvPr>
          <p:cNvSpPr>
            <a:spLocks noGrp="1"/>
          </p:cNvSpPr>
          <p:nvPr>
            <p:ph type="ctrTitle"/>
          </p:nvPr>
        </p:nvSpPr>
        <p:spPr>
          <a:xfrm>
            <a:off x="685800" y="457201"/>
            <a:ext cx="2133600" cy="514349"/>
          </a:xfrm>
        </p:spPr>
        <p:txBody>
          <a:bodyPr>
            <a:normAutofit/>
          </a:bodyPr>
          <a:lstStyle/>
          <a:p>
            <a:r>
              <a:rPr lang="en-IN" sz="2700" b="1" u="sng" dirty="0"/>
              <a:t>Reference</a:t>
            </a:r>
          </a:p>
        </p:txBody>
      </p:sp>
      <p:sp>
        <p:nvSpPr>
          <p:cNvPr id="3" name="Subtitle 2">
            <a:extLst>
              <a:ext uri="{FF2B5EF4-FFF2-40B4-BE49-F238E27FC236}">
                <a16:creationId xmlns:a16="http://schemas.microsoft.com/office/drawing/2014/main" id="{A9C2FCE9-511D-30B2-030A-91BD890A6ECE}"/>
              </a:ext>
            </a:extLst>
          </p:cNvPr>
          <p:cNvSpPr>
            <a:spLocks noGrp="1"/>
          </p:cNvSpPr>
          <p:nvPr>
            <p:ph type="subTitle" idx="1"/>
          </p:nvPr>
        </p:nvSpPr>
        <p:spPr>
          <a:xfrm>
            <a:off x="1219200" y="1065529"/>
            <a:ext cx="7010400" cy="3657600"/>
          </a:xfrm>
        </p:spPr>
        <p:txBody>
          <a:bodyPr>
            <a:noAutofit/>
          </a:bodyPr>
          <a:lstStyle/>
          <a:p>
            <a:pPr marL="72000" indent="0" algn="l">
              <a:spcBef>
                <a:spcPts val="200"/>
              </a:spcBef>
              <a:buClrTx/>
              <a:buNone/>
            </a:pPr>
            <a:r>
              <a:rPr lang="en-IN" sz="1400" dirty="0">
                <a:solidFill>
                  <a:schemeClr val="tx1">
                    <a:lumMod val="95000"/>
                    <a:lumOff val="5000"/>
                  </a:schemeClr>
                </a:solidFill>
                <a:latin typeface="+mj-lt"/>
              </a:rPr>
              <a:t>1. </a:t>
            </a:r>
            <a:r>
              <a:rPr lang="en-IN" sz="1400" b="1" u="sng" dirty="0">
                <a:solidFill>
                  <a:schemeClr val="tx1">
                    <a:lumMod val="95000"/>
                    <a:lumOff val="5000"/>
                  </a:schemeClr>
                </a:solidFill>
                <a:latin typeface="+mj-lt"/>
              </a:rPr>
              <a:t>Create Servlet in eclipse</a:t>
            </a:r>
          </a:p>
          <a:p>
            <a:pPr marL="72000" indent="0" algn="l">
              <a:lnSpc>
                <a:spcPct val="107000"/>
              </a:lnSpc>
              <a:spcBef>
                <a:spcPts val="200"/>
              </a:spcBef>
              <a:spcAft>
                <a:spcPts val="800"/>
              </a:spcAft>
              <a:buNone/>
            </a:pPr>
            <a:r>
              <a:rPr lang="en-IN" sz="1400" dirty="0">
                <a:solidFill>
                  <a:schemeClr val="tx1"/>
                </a:solidFill>
                <a:latin typeface="+mj-lt"/>
                <a:cs typeface="Times New Roman" pitchFamily="18" charset="0"/>
              </a:rPr>
              <a:t>       </a:t>
            </a:r>
            <a:r>
              <a:rPr lang="en-IN" sz="1400" u="sng" dirty="0">
                <a:solidFill>
                  <a:srgbClr val="0563C1"/>
                </a:solidFill>
                <a:effectLst/>
                <a:latin typeface="+mj-lt"/>
                <a:ea typeface="Calibri" panose="020F0502020204030204" pitchFamily="34" charset="0"/>
                <a:cs typeface="Arial" panose="020B0604020202020204" pitchFamily="34" charset="0"/>
                <a:hlinkClick r:id="rId2"/>
              </a:rPr>
              <a:t>https://www.geeksforgeeks.org/creating-servlet-example-in-eclipse/</a:t>
            </a:r>
            <a:endParaRPr lang="en-IN" sz="1400" dirty="0">
              <a:latin typeface="+mj-lt"/>
              <a:ea typeface="Calibri" panose="020F0502020204030204" pitchFamily="34" charset="0"/>
              <a:cs typeface="Arial" panose="020B0604020202020204" pitchFamily="34" charset="0"/>
            </a:endParaRPr>
          </a:p>
          <a:p>
            <a:pPr marL="72000" lvl="0" indent="-342900" algn="l">
              <a:lnSpc>
                <a:spcPct val="107000"/>
              </a:lnSpc>
              <a:spcBef>
                <a:spcPts val="200"/>
              </a:spcBef>
              <a:spcAft>
                <a:spcPts val="800"/>
              </a:spcAft>
              <a:buClrTx/>
              <a:buFont typeface="+mj-lt"/>
              <a:buAutoNum type="arabicPeriod" startAt="2"/>
            </a:pPr>
            <a:r>
              <a:rPr lang="en-IN" sz="1400" b="1" u="sng" dirty="0">
                <a:solidFill>
                  <a:schemeClr val="tx1">
                    <a:lumMod val="95000"/>
                    <a:lumOff val="5000"/>
                  </a:schemeClr>
                </a:solidFill>
                <a:latin typeface="+mj-lt"/>
              </a:rPr>
              <a:t>Packages</a:t>
            </a:r>
          </a:p>
          <a:p>
            <a:pPr marL="72000" lvl="0" indent="0" algn="l">
              <a:lnSpc>
                <a:spcPct val="107000"/>
              </a:lnSpc>
              <a:spcBef>
                <a:spcPts val="200"/>
              </a:spcBef>
              <a:spcAft>
                <a:spcPts val="800"/>
              </a:spcAft>
              <a:buNone/>
            </a:pPr>
            <a:r>
              <a:rPr lang="en-IN" sz="1400" b="1" dirty="0">
                <a:solidFill>
                  <a:schemeClr val="tx1"/>
                </a:solidFill>
                <a:latin typeface="+mj-lt"/>
                <a:cs typeface="Arial" panose="020B0604020202020204" pitchFamily="34" charset="0"/>
              </a:rPr>
              <a:t>    </a:t>
            </a:r>
            <a:r>
              <a:rPr lang="en-IN" sz="1400" dirty="0">
                <a:solidFill>
                  <a:schemeClr val="tx1"/>
                </a:solidFill>
                <a:latin typeface="+mj-lt"/>
                <a:cs typeface="Arial" panose="020B0604020202020204" pitchFamily="34" charset="0"/>
              </a:rPr>
              <a:t> </a:t>
            </a:r>
            <a:r>
              <a:rPr lang="en-IN" sz="1400" u="sng" dirty="0">
                <a:solidFill>
                  <a:srgbClr val="0563C1"/>
                </a:solidFill>
                <a:effectLst/>
                <a:latin typeface="+mj-lt"/>
                <a:ea typeface="Calibri" panose="020F0502020204030204" pitchFamily="34" charset="0"/>
                <a:cs typeface="Arial" panose="020B0604020202020204" pitchFamily="34" charset="0"/>
                <a:hlinkClick r:id="rId3"/>
              </a:rPr>
              <a:t>https://www.w3schools.com/java/java_packages.asp</a:t>
            </a:r>
            <a:endParaRPr lang="en-IN" sz="1400" dirty="0">
              <a:effectLst/>
              <a:latin typeface="+mj-lt"/>
              <a:ea typeface="Calibri" panose="020F0502020204030204" pitchFamily="34" charset="0"/>
              <a:cs typeface="Arial" panose="020B0604020202020204" pitchFamily="34" charset="0"/>
            </a:endParaRPr>
          </a:p>
          <a:p>
            <a:pPr marL="72000" lvl="0" indent="-457200" algn="l">
              <a:lnSpc>
                <a:spcPct val="107000"/>
              </a:lnSpc>
              <a:spcBef>
                <a:spcPts val="200"/>
              </a:spcBef>
              <a:spcAft>
                <a:spcPts val="800"/>
              </a:spcAft>
              <a:buClrTx/>
              <a:buAutoNum type="arabicPeriod" startAt="3"/>
            </a:pPr>
            <a:r>
              <a:rPr lang="en-IN" sz="1400" b="1" u="sng" dirty="0">
                <a:solidFill>
                  <a:schemeClr val="tx1">
                    <a:lumMod val="95000"/>
                    <a:lumOff val="5000"/>
                  </a:schemeClr>
                </a:solidFill>
                <a:latin typeface="+mj-lt"/>
              </a:rPr>
              <a:t>JSP </a:t>
            </a:r>
          </a:p>
          <a:p>
            <a:pPr marL="72000" lvl="0" indent="0" algn="l">
              <a:lnSpc>
                <a:spcPct val="107000"/>
              </a:lnSpc>
              <a:spcBef>
                <a:spcPts val="200"/>
              </a:spcBef>
              <a:spcAft>
                <a:spcPts val="800"/>
              </a:spcAft>
              <a:buNone/>
            </a:pPr>
            <a:r>
              <a:rPr lang="en-IN" sz="1400" dirty="0">
                <a:solidFill>
                  <a:schemeClr val="tx1"/>
                </a:solidFill>
                <a:latin typeface="+mj-lt"/>
                <a:cs typeface="Times New Roman" pitchFamily="18" charset="0"/>
              </a:rPr>
              <a:t>        </a:t>
            </a:r>
            <a:r>
              <a:rPr lang="en-IN" sz="1400" u="sng" dirty="0">
                <a:solidFill>
                  <a:srgbClr val="0563C1"/>
                </a:solidFill>
                <a:effectLst/>
                <a:latin typeface="+mj-lt"/>
                <a:ea typeface="Calibri" panose="020F0502020204030204" pitchFamily="34" charset="0"/>
                <a:cs typeface="Arial" panose="020B0604020202020204" pitchFamily="34" charset="0"/>
                <a:hlinkClick r:id="rId4"/>
              </a:rPr>
              <a:t>https://www.tutorialspoint.com/jsp/jsp_syntax.html</a:t>
            </a:r>
            <a:r>
              <a:rPr lang="en-IN" sz="1400" u="sng" dirty="0">
                <a:solidFill>
                  <a:srgbClr val="0563C1"/>
                </a:solidFill>
                <a:effectLst/>
                <a:latin typeface="+mj-lt"/>
                <a:ea typeface="Calibri" panose="020F0502020204030204" pitchFamily="34" charset="0"/>
                <a:cs typeface="Arial" panose="020B0604020202020204" pitchFamily="34" charset="0"/>
              </a:rPr>
              <a:t> </a:t>
            </a:r>
          </a:p>
          <a:p>
            <a:pPr marL="76200" algn="l">
              <a:buClrTx/>
            </a:pPr>
            <a:r>
              <a:rPr lang="en-IN" sz="1400" dirty="0">
                <a:solidFill>
                  <a:schemeClr val="tx1">
                    <a:lumMod val="95000"/>
                    <a:lumOff val="5000"/>
                  </a:schemeClr>
                </a:solidFill>
                <a:latin typeface="+mj-lt"/>
              </a:rPr>
              <a:t>4.  </a:t>
            </a:r>
            <a:r>
              <a:rPr lang="en-IN" sz="1400" b="1" u="sng" dirty="0">
                <a:solidFill>
                  <a:schemeClr val="tx1">
                    <a:lumMod val="95000"/>
                    <a:lumOff val="5000"/>
                  </a:schemeClr>
                </a:solidFill>
                <a:latin typeface="+mj-lt"/>
              </a:rPr>
              <a:t>Download </a:t>
            </a:r>
            <a:r>
              <a:rPr lang="en-IN" sz="1400" b="1" u="sng" dirty="0" err="1">
                <a:solidFill>
                  <a:schemeClr val="tx1">
                    <a:lumMod val="95000"/>
                    <a:lumOff val="5000"/>
                  </a:schemeClr>
                </a:solidFill>
                <a:latin typeface="+mj-lt"/>
              </a:rPr>
              <a:t>JQuery</a:t>
            </a:r>
            <a:endParaRPr lang="en-IN" sz="1400" b="1" u="sng" dirty="0">
              <a:solidFill>
                <a:schemeClr val="tx1">
                  <a:lumMod val="95000"/>
                  <a:lumOff val="5000"/>
                </a:schemeClr>
              </a:solidFill>
              <a:latin typeface="+mj-lt"/>
            </a:endParaRPr>
          </a:p>
          <a:p>
            <a:pPr marL="76200" indent="0" algn="l">
              <a:buNone/>
            </a:pPr>
            <a:r>
              <a:rPr lang="en-IN" sz="1400" dirty="0">
                <a:latin typeface="+mj-lt"/>
                <a:cs typeface="Times New Roman" panose="02020603050405020304" pitchFamily="18" charset="0"/>
              </a:rPr>
              <a:t>      </a:t>
            </a:r>
            <a:r>
              <a:rPr lang="en-IN" sz="1400" u="sng" dirty="0">
                <a:solidFill>
                  <a:srgbClr val="0563C1"/>
                </a:solidFill>
                <a:effectLst/>
                <a:latin typeface="+mj-lt"/>
                <a:ea typeface="Calibri" panose="020F0502020204030204" pitchFamily="34" charset="0"/>
                <a:cs typeface="Arial" panose="020B0604020202020204" pitchFamily="34" charset="0"/>
                <a:hlinkClick r:id="rId5"/>
              </a:rPr>
              <a:t>https://jquery.com/download/</a:t>
            </a:r>
            <a:endParaRPr lang="en-IN" sz="1400" dirty="0">
              <a:effectLst/>
              <a:latin typeface="+mj-lt"/>
              <a:ea typeface="Calibri" panose="020F0502020204030204" pitchFamily="34" charset="0"/>
              <a:cs typeface="Times New Roman" panose="02020603050405020304" pitchFamily="18" charset="0"/>
            </a:endParaRPr>
          </a:p>
          <a:p>
            <a:pPr marL="342900" lvl="0" indent="-342900" algn="l">
              <a:lnSpc>
                <a:spcPct val="107000"/>
              </a:lnSpc>
              <a:spcAft>
                <a:spcPts val="800"/>
              </a:spcAft>
              <a:buClrTx/>
              <a:buAutoNum type="arabicPeriod" startAt="5"/>
            </a:pPr>
            <a:r>
              <a:rPr lang="en-IN" sz="1400" b="1" u="sng" dirty="0">
                <a:solidFill>
                  <a:schemeClr val="tx1">
                    <a:lumMod val="95000"/>
                    <a:lumOff val="5000"/>
                  </a:schemeClr>
                </a:solidFill>
                <a:latin typeface="+mj-lt"/>
              </a:rPr>
              <a:t>Finally Keyword  </a:t>
            </a:r>
            <a:r>
              <a:rPr lang="en-IN" sz="1400" u="sng" dirty="0">
                <a:solidFill>
                  <a:srgbClr val="0563C1"/>
                </a:solidFill>
                <a:effectLst/>
                <a:latin typeface="+mj-lt"/>
                <a:ea typeface="Calibri" panose="020F0502020204030204" pitchFamily="34" charset="0"/>
                <a:cs typeface="Arial" panose="020B0604020202020204" pitchFamily="34" charset="0"/>
                <a:hlinkClick r:id="rId6"/>
              </a:rPr>
              <a:t>https://docs.oracle.com/javase/tutorial/essential/exceptions/finally.html </a:t>
            </a:r>
            <a:r>
              <a:rPr lang="en-IN" sz="1400" dirty="0">
                <a:effectLst/>
                <a:latin typeface="+mj-lt"/>
                <a:ea typeface="Calibri" panose="020F0502020204030204" pitchFamily="34" charset="0"/>
                <a:cs typeface="Arial" panose="020B0604020202020204" pitchFamily="34" charset="0"/>
              </a:rPr>
              <a:t> </a:t>
            </a:r>
          </a:p>
          <a:p>
            <a:pPr marL="72000" lvl="0" indent="0" algn="l">
              <a:lnSpc>
                <a:spcPct val="107000"/>
              </a:lnSpc>
              <a:spcBef>
                <a:spcPts val="200"/>
              </a:spcBef>
              <a:spcAft>
                <a:spcPts val="800"/>
              </a:spcAft>
              <a:buNone/>
            </a:pPr>
            <a:endParaRPr lang="en-IN" sz="1400" dirty="0">
              <a:effectLst/>
              <a:latin typeface="+mj-lt"/>
              <a:ea typeface="Calibri" panose="020F0502020204030204" pitchFamily="34" charset="0"/>
              <a:cs typeface="Arial" panose="020B0604020202020204" pitchFamily="34" charset="0"/>
            </a:endParaRPr>
          </a:p>
          <a:p>
            <a:endParaRPr lang="en-IN" sz="1400" dirty="0">
              <a:latin typeface="+mj-lt"/>
            </a:endParaRPr>
          </a:p>
        </p:txBody>
      </p:sp>
    </p:spTree>
    <p:extLst>
      <p:ext uri="{BB962C8B-B14F-4D97-AF65-F5344CB8AC3E}">
        <p14:creationId xmlns:p14="http://schemas.microsoft.com/office/powerpoint/2010/main" val="1330041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Google Shape;140;p27"/>
          <p:cNvSpPr txBox="1"/>
          <p:nvPr/>
        </p:nvSpPr>
        <p:spPr>
          <a:xfrm>
            <a:off x="311760" y="2151360"/>
            <a:ext cx="8520120" cy="1523520"/>
          </a:xfrm>
          <a:prstGeom prst="rect">
            <a:avLst/>
          </a:prstGeom>
          <a:noFill/>
          <a:ln w="0">
            <a:noFill/>
          </a:ln>
        </p:spPr>
        <p:txBody>
          <a:bodyPr tIns="91440" bIns="91440">
            <a:noAutofit/>
          </a:bodyPr>
          <a:lstStyle/>
          <a:p>
            <a:pPr algn="ctr">
              <a:lnSpc>
                <a:spcPct val="100000"/>
              </a:lnSpc>
              <a:tabLst>
                <a:tab pos="0" algn="l"/>
              </a:tabLst>
            </a:pPr>
            <a:r>
              <a:rPr lang="en-GB" sz="6010" b="1" u="sng" strike="noStrike" spc="-1" dirty="0">
                <a:solidFill>
                  <a:srgbClr val="000000"/>
                </a:solidFill>
                <a:latin typeface="+mj-lt"/>
                <a:ea typeface="Times New Roman"/>
              </a:rPr>
              <a:t>THANK YOU</a:t>
            </a:r>
            <a:endParaRPr lang="en-IN" sz="6010" b="1" u="sng" strike="noStrike" spc="-1" dirty="0">
              <a:solidFill>
                <a:srgbClr val="000000"/>
              </a:solidFill>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Google Shape;81;p17"/>
          <p:cNvSpPr txBox="1"/>
          <p:nvPr/>
        </p:nvSpPr>
        <p:spPr>
          <a:xfrm>
            <a:off x="1131480" y="514350"/>
            <a:ext cx="7688520" cy="534960"/>
          </a:xfrm>
          <a:prstGeom prst="rect">
            <a:avLst/>
          </a:prstGeom>
          <a:noFill/>
          <a:ln w="0">
            <a:noFill/>
          </a:ln>
        </p:spPr>
        <p:txBody>
          <a:bodyPr tIns="91440" bIns="91440">
            <a:normAutofit fontScale="90000" lnSpcReduction="20000"/>
          </a:bodyPr>
          <a:lstStyle/>
          <a:p>
            <a:pPr>
              <a:lnSpc>
                <a:spcPct val="100000"/>
              </a:lnSpc>
              <a:tabLst>
                <a:tab pos="0" algn="l"/>
              </a:tabLst>
            </a:pPr>
            <a:r>
              <a:rPr lang="en-GB" sz="3000" b="1" u="sng" strike="noStrike" spc="-1" dirty="0">
                <a:solidFill>
                  <a:schemeClr val="tx2"/>
                </a:solidFill>
                <a:latin typeface="+mj-lt"/>
                <a:ea typeface="Times New Roman"/>
              </a:rPr>
              <a:t>Problem</a:t>
            </a:r>
            <a:r>
              <a:rPr lang="en-GB" sz="2800" b="1" u="sng" strike="noStrike" spc="-1" dirty="0">
                <a:solidFill>
                  <a:schemeClr val="tx2"/>
                </a:solidFill>
                <a:latin typeface="+mj-lt"/>
                <a:ea typeface="Times New Roman"/>
              </a:rPr>
              <a:t> Introduction-</a:t>
            </a:r>
            <a:endParaRPr lang="en-IN" sz="2800" b="1" u="sng" strike="noStrike" spc="-1" dirty="0">
              <a:solidFill>
                <a:schemeClr val="tx2"/>
              </a:solidFill>
              <a:latin typeface="+mj-lt"/>
            </a:endParaRPr>
          </a:p>
        </p:txBody>
      </p:sp>
      <p:sp>
        <p:nvSpPr>
          <p:cNvPr id="85" name="Google Shape;82;p17"/>
          <p:cNvSpPr txBox="1"/>
          <p:nvPr/>
        </p:nvSpPr>
        <p:spPr>
          <a:xfrm>
            <a:off x="304800" y="1200150"/>
            <a:ext cx="8515200" cy="3943350"/>
          </a:xfrm>
          <a:prstGeom prst="rect">
            <a:avLst/>
          </a:prstGeom>
          <a:noFill/>
          <a:ln w="0">
            <a:noFill/>
          </a:ln>
        </p:spPr>
        <p:txBody>
          <a:bodyPr tIns="91440" bIns="91440">
            <a:noAutofit/>
          </a:bodyPr>
          <a:lstStyle/>
          <a:p>
            <a:pPr>
              <a:lnSpc>
                <a:spcPct val="115000"/>
              </a:lnSpc>
              <a:spcBef>
                <a:spcPts val="1199"/>
              </a:spcBef>
              <a:spcAft>
                <a:spcPts val="1199"/>
              </a:spcAft>
              <a:tabLst>
                <a:tab pos="0" algn="l"/>
              </a:tabLst>
            </a:pPr>
            <a:r>
              <a:rPr lang="en-IN" sz="1400" dirty="0"/>
              <a:t>Cab booking is a common kind of transportation provided by several transportation companies in a given city. The majority of individuals rely on cab services for their everyday transportation requirements. The firm must be registered and meet all of the transportation department's criteria and security standards. Here </a:t>
            </a:r>
            <a:r>
              <a:rPr lang="en-IN" sz="1400" dirty="0" err="1"/>
              <a:t>TaxiCo</a:t>
            </a:r>
            <a:r>
              <a:rPr lang="en-IN" sz="1400" dirty="0"/>
              <a:t> is the application that is built to provide the best taxi service to the people who love to travel whether it is a small as well as Long Tour at a low-cost price. There are many Applications which are already running in the market after that also I have seen that people are facing Many problems such as taxi is cancelled at the last moment, may be driver is telling lie to us i.e. he is about to reach at your location or he is stuck in the traffic jam, and cab does not go for long distance such as someone has to go Sri Nagar from Noida, it is impossible to get a single taxi from which the client can reach own his/her location. By Keeping all such problems in the mind, we have made this Application to resolve such types of problems.</a:t>
            </a:r>
          </a:p>
          <a:p>
            <a:pPr>
              <a:lnSpc>
                <a:spcPct val="115000"/>
              </a:lnSpc>
              <a:spcBef>
                <a:spcPts val="1199"/>
              </a:spcBef>
              <a:spcAft>
                <a:spcPts val="1199"/>
              </a:spcAft>
              <a:tabLst>
                <a:tab pos="0" algn="l"/>
              </a:tabLst>
            </a:pPr>
            <a:endParaRPr lang="en-IN"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Google Shape;61;p14"/>
          <p:cNvSpPr txBox="1"/>
          <p:nvPr/>
        </p:nvSpPr>
        <p:spPr>
          <a:xfrm>
            <a:off x="1066800" y="438151"/>
            <a:ext cx="4255200" cy="543960"/>
          </a:xfrm>
          <a:prstGeom prst="rect">
            <a:avLst/>
          </a:prstGeom>
          <a:noFill/>
          <a:ln w="0">
            <a:noFill/>
          </a:ln>
        </p:spPr>
        <p:txBody>
          <a:bodyPr tIns="91440" bIns="91440" anchor="b">
            <a:noAutofit/>
          </a:bodyPr>
          <a:lstStyle/>
          <a:p>
            <a:pPr>
              <a:lnSpc>
                <a:spcPct val="100000"/>
              </a:lnSpc>
              <a:tabLst>
                <a:tab pos="0" algn="l"/>
              </a:tabLst>
            </a:pPr>
            <a:r>
              <a:rPr lang="en-GB" sz="2700" b="1" u="sng" strike="noStrike" spc="-1" dirty="0">
                <a:solidFill>
                  <a:schemeClr val="tx2"/>
                </a:solidFill>
                <a:latin typeface="+mj-lt"/>
              </a:rPr>
              <a:t>Technologies</a:t>
            </a:r>
            <a:endParaRPr lang="en-IN" sz="2700" b="1" u="sng" strike="noStrike" spc="-1" dirty="0">
              <a:solidFill>
                <a:schemeClr val="tx2"/>
              </a:solidFill>
              <a:latin typeface="+mj-lt"/>
            </a:endParaRPr>
          </a:p>
        </p:txBody>
      </p:sp>
      <p:sp>
        <p:nvSpPr>
          <p:cNvPr id="82" name="Google Shape;62;p14"/>
          <p:cNvSpPr txBox="1"/>
          <p:nvPr/>
        </p:nvSpPr>
        <p:spPr>
          <a:xfrm>
            <a:off x="1295400" y="1504950"/>
            <a:ext cx="8414528" cy="3200399"/>
          </a:xfrm>
          <a:prstGeom prst="rect">
            <a:avLst/>
          </a:prstGeom>
          <a:noFill/>
          <a:ln w="0">
            <a:noFill/>
          </a:ln>
        </p:spPr>
        <p:txBody>
          <a:bodyPr tIns="91440" bIns="91440">
            <a:normAutofit lnSpcReduction="10000"/>
          </a:bodyPr>
          <a:lstStyle/>
          <a:p>
            <a:pPr marL="285750" indent="-285750">
              <a:lnSpc>
                <a:spcPct val="150000"/>
              </a:lnSpc>
              <a:buClrTx/>
              <a:buFont typeface="Wingdings" panose="05000000000000000000" pitchFamily="2" charset="2"/>
              <a:buChar char="ü"/>
            </a:pPr>
            <a:r>
              <a:rPr lang="en-IN" sz="1400" dirty="0"/>
              <a:t>HTML</a:t>
            </a:r>
          </a:p>
          <a:p>
            <a:pPr marL="285750" indent="-285750">
              <a:lnSpc>
                <a:spcPct val="150000"/>
              </a:lnSpc>
              <a:buClrTx/>
              <a:buFont typeface="Wingdings" panose="05000000000000000000" pitchFamily="2" charset="2"/>
              <a:buChar char="ü"/>
            </a:pPr>
            <a:r>
              <a:rPr lang="en-IN" sz="1400" dirty="0"/>
              <a:t>CSS</a:t>
            </a:r>
          </a:p>
          <a:p>
            <a:pPr marL="285750" indent="-285750">
              <a:lnSpc>
                <a:spcPct val="150000"/>
              </a:lnSpc>
              <a:buClrTx/>
              <a:buFont typeface="Wingdings" panose="05000000000000000000" pitchFamily="2" charset="2"/>
              <a:buChar char="ü"/>
            </a:pPr>
            <a:r>
              <a:rPr lang="en-IN" sz="1400" dirty="0"/>
              <a:t>JavaScript</a:t>
            </a:r>
          </a:p>
          <a:p>
            <a:pPr marL="285750" indent="-285750">
              <a:lnSpc>
                <a:spcPct val="150000"/>
              </a:lnSpc>
              <a:buClrTx/>
              <a:buFont typeface="Wingdings" panose="05000000000000000000" pitchFamily="2" charset="2"/>
              <a:buChar char="ü"/>
            </a:pPr>
            <a:r>
              <a:rPr lang="en-IN" sz="1400" dirty="0"/>
              <a:t>Bootstrap</a:t>
            </a:r>
          </a:p>
          <a:p>
            <a:pPr marL="285750" indent="-285750">
              <a:lnSpc>
                <a:spcPct val="150000"/>
              </a:lnSpc>
              <a:buClrTx/>
              <a:buFont typeface="Wingdings" panose="05000000000000000000" pitchFamily="2" charset="2"/>
              <a:buChar char="ü"/>
            </a:pPr>
            <a:r>
              <a:rPr lang="en-IN" sz="1400" dirty="0"/>
              <a:t>Java</a:t>
            </a:r>
          </a:p>
          <a:p>
            <a:pPr marL="285750" indent="-285750">
              <a:lnSpc>
                <a:spcPct val="150000"/>
              </a:lnSpc>
              <a:buClrTx/>
              <a:buFont typeface="Wingdings" panose="05000000000000000000" pitchFamily="2" charset="2"/>
              <a:buChar char="ü"/>
            </a:pPr>
            <a:r>
              <a:rPr lang="en-IN" sz="1400" dirty="0"/>
              <a:t>Servlet</a:t>
            </a:r>
          </a:p>
          <a:p>
            <a:pPr marL="285750" indent="-285750">
              <a:lnSpc>
                <a:spcPct val="150000"/>
              </a:lnSpc>
              <a:buClrTx/>
              <a:buFont typeface="Wingdings" panose="05000000000000000000" pitchFamily="2" charset="2"/>
              <a:buChar char="ü"/>
            </a:pPr>
            <a:r>
              <a:rPr lang="en-IN" sz="1400" dirty="0"/>
              <a:t>JSP</a:t>
            </a:r>
          </a:p>
          <a:p>
            <a:pPr marL="285750" indent="-285750">
              <a:lnSpc>
                <a:spcPct val="150000"/>
              </a:lnSpc>
              <a:buClrTx/>
              <a:buFont typeface="Wingdings" panose="05000000000000000000" pitchFamily="2" charset="2"/>
              <a:buChar char="ü"/>
            </a:pPr>
            <a:r>
              <a:rPr lang="en-IN" sz="1400" dirty="0"/>
              <a:t>JDBC</a:t>
            </a:r>
          </a:p>
          <a:p>
            <a:pPr marL="285750" indent="-285750">
              <a:lnSpc>
                <a:spcPct val="150000"/>
              </a:lnSpc>
              <a:buClrTx/>
              <a:buFont typeface="Wingdings" panose="05000000000000000000" pitchFamily="2" charset="2"/>
              <a:buChar char="ü"/>
            </a:pPr>
            <a:r>
              <a:rPr lang="en-IN" sz="1400" dirty="0"/>
              <a:t>MYSQL</a:t>
            </a:r>
          </a:p>
          <a:p>
            <a:pPr marL="285750" indent="-285750">
              <a:lnSpc>
                <a:spcPct val="150000"/>
              </a:lnSpc>
              <a:buClrTx/>
              <a:buFont typeface="Wingdings" panose="05000000000000000000" pitchFamily="2" charset="2"/>
              <a:buChar char="ü"/>
            </a:pPr>
            <a:r>
              <a:rPr lang="en-IN" sz="1400" dirty="0"/>
              <a:t>XML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44DAB-E909-9A98-7BFD-073462F8AA77}"/>
              </a:ext>
            </a:extLst>
          </p:cNvPr>
          <p:cNvSpPr>
            <a:spLocks noGrp="1"/>
          </p:cNvSpPr>
          <p:nvPr>
            <p:ph type="ctrTitle"/>
          </p:nvPr>
        </p:nvSpPr>
        <p:spPr>
          <a:xfrm>
            <a:off x="1143000" y="438150"/>
            <a:ext cx="1981200" cy="533400"/>
          </a:xfrm>
        </p:spPr>
        <p:txBody>
          <a:bodyPr>
            <a:normAutofit/>
          </a:bodyPr>
          <a:lstStyle/>
          <a:p>
            <a:r>
              <a:rPr lang="en-IN" sz="2700" b="1" u="sng" dirty="0"/>
              <a:t>Tools</a:t>
            </a:r>
          </a:p>
        </p:txBody>
      </p:sp>
      <p:sp>
        <p:nvSpPr>
          <p:cNvPr id="3" name="Subtitle 2">
            <a:extLst>
              <a:ext uri="{FF2B5EF4-FFF2-40B4-BE49-F238E27FC236}">
                <a16:creationId xmlns:a16="http://schemas.microsoft.com/office/drawing/2014/main" id="{69C2BB6A-9A59-B9BE-44F0-BF5EADEA45CF}"/>
              </a:ext>
            </a:extLst>
          </p:cNvPr>
          <p:cNvSpPr>
            <a:spLocks noGrp="1"/>
          </p:cNvSpPr>
          <p:nvPr>
            <p:ph type="subTitle" idx="1"/>
          </p:nvPr>
        </p:nvSpPr>
        <p:spPr>
          <a:xfrm>
            <a:off x="1219200" y="1276350"/>
            <a:ext cx="6934200" cy="3733800"/>
          </a:xfrm>
        </p:spPr>
        <p:txBody>
          <a:bodyPr>
            <a:normAutofit/>
          </a:bodyPr>
          <a:lstStyle/>
          <a:p>
            <a:pPr marL="685800" lvl="1" indent="-342900" algn="l">
              <a:buClrTx/>
              <a:buFont typeface="Wingdings" panose="05000000000000000000" pitchFamily="2" charset="2"/>
              <a:buChar char="ü"/>
            </a:pPr>
            <a:r>
              <a:rPr lang="en-IN" sz="1400" dirty="0">
                <a:solidFill>
                  <a:schemeClr val="tx1">
                    <a:lumMod val="95000"/>
                    <a:lumOff val="5000"/>
                  </a:schemeClr>
                </a:solidFill>
              </a:rPr>
              <a:t>Windows 10</a:t>
            </a:r>
          </a:p>
          <a:p>
            <a:pPr marL="685800" lvl="1" indent="-342900" algn="l">
              <a:buClrTx/>
              <a:buFont typeface="Wingdings" panose="05000000000000000000" pitchFamily="2" charset="2"/>
              <a:buChar char="ü"/>
            </a:pPr>
            <a:r>
              <a:rPr lang="en-IN" sz="1400" dirty="0">
                <a:solidFill>
                  <a:schemeClr val="tx1">
                    <a:lumMod val="95000"/>
                    <a:lumOff val="5000"/>
                  </a:schemeClr>
                </a:solidFill>
              </a:rPr>
              <a:t>Visual Studio Code</a:t>
            </a:r>
          </a:p>
          <a:p>
            <a:pPr marL="685800" lvl="1" indent="-342900" algn="l">
              <a:buClrTx/>
              <a:buFont typeface="Wingdings" panose="05000000000000000000" pitchFamily="2" charset="2"/>
              <a:buChar char="ü"/>
            </a:pPr>
            <a:r>
              <a:rPr lang="en-IN" sz="1400" dirty="0">
                <a:solidFill>
                  <a:schemeClr val="tx1">
                    <a:lumMod val="95000"/>
                    <a:lumOff val="5000"/>
                  </a:schemeClr>
                </a:solidFill>
              </a:rPr>
              <a:t>JDK 18</a:t>
            </a:r>
          </a:p>
          <a:p>
            <a:pPr marL="685800" lvl="1" indent="-342900" algn="l">
              <a:buClrTx/>
              <a:buFont typeface="Wingdings" panose="05000000000000000000" pitchFamily="2" charset="2"/>
              <a:buChar char="ü"/>
            </a:pPr>
            <a:r>
              <a:rPr lang="en-IN" sz="1400" dirty="0">
                <a:solidFill>
                  <a:schemeClr val="tx1">
                    <a:lumMod val="95000"/>
                    <a:lumOff val="5000"/>
                  </a:schemeClr>
                </a:solidFill>
              </a:rPr>
              <a:t>Eclipse</a:t>
            </a:r>
          </a:p>
          <a:p>
            <a:pPr marL="685800" lvl="1" indent="-342900" algn="l">
              <a:buClrTx/>
              <a:buFont typeface="Wingdings" panose="05000000000000000000" pitchFamily="2" charset="2"/>
              <a:buChar char="ü"/>
            </a:pPr>
            <a:r>
              <a:rPr lang="en-IN" sz="1400" dirty="0">
                <a:solidFill>
                  <a:schemeClr val="tx1">
                    <a:lumMod val="95000"/>
                    <a:lumOff val="5000"/>
                  </a:schemeClr>
                </a:solidFill>
              </a:rPr>
              <a:t>Apache Tomcat Server</a:t>
            </a:r>
          </a:p>
          <a:p>
            <a:pPr marL="685800" lvl="1" indent="-342900" algn="l">
              <a:buClrTx/>
              <a:buFont typeface="Wingdings" panose="05000000000000000000" pitchFamily="2" charset="2"/>
              <a:buChar char="ü"/>
            </a:pPr>
            <a:r>
              <a:rPr lang="en-IN" sz="1400" dirty="0">
                <a:solidFill>
                  <a:schemeClr val="tx1">
                    <a:lumMod val="95000"/>
                    <a:lumOff val="5000"/>
                  </a:schemeClr>
                </a:solidFill>
              </a:rPr>
              <a:t>MySQL Database</a:t>
            </a:r>
          </a:p>
          <a:p>
            <a:pPr marL="685800" lvl="1" indent="-342900" algn="l">
              <a:buClrTx/>
              <a:buFont typeface="Wingdings" panose="05000000000000000000" pitchFamily="2" charset="2"/>
              <a:buChar char="ü"/>
            </a:pPr>
            <a:r>
              <a:rPr lang="en-IN" sz="1400" dirty="0">
                <a:solidFill>
                  <a:schemeClr val="tx1">
                    <a:lumMod val="95000"/>
                    <a:lumOff val="5000"/>
                  </a:schemeClr>
                </a:solidFill>
              </a:rPr>
              <a:t>Drivers(Connecting API)</a:t>
            </a:r>
          </a:p>
          <a:p>
            <a:pPr marL="685800" lvl="1" indent="-342900" algn="l">
              <a:buFont typeface="Wingdings" panose="05000000000000000000" pitchFamily="2" charset="2"/>
              <a:buChar char="ü"/>
            </a:pPr>
            <a:endParaRPr lang="en-IN" sz="1400" dirty="0">
              <a:solidFill>
                <a:schemeClr val="tx1">
                  <a:lumMod val="95000"/>
                  <a:lumOff val="5000"/>
                </a:schemeClr>
              </a:solidFill>
            </a:endParaRPr>
          </a:p>
        </p:txBody>
      </p:sp>
    </p:spTree>
    <p:extLst>
      <p:ext uri="{BB962C8B-B14F-4D97-AF65-F5344CB8AC3E}">
        <p14:creationId xmlns:p14="http://schemas.microsoft.com/office/powerpoint/2010/main" val="3293065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Google Shape;68;p15"/>
          <p:cNvSpPr txBox="1"/>
          <p:nvPr/>
        </p:nvSpPr>
        <p:spPr>
          <a:xfrm>
            <a:off x="1143000" y="361950"/>
            <a:ext cx="7030080" cy="999000"/>
          </a:xfrm>
          <a:prstGeom prst="rect">
            <a:avLst/>
          </a:prstGeom>
          <a:noFill/>
          <a:ln w="0">
            <a:noFill/>
          </a:ln>
        </p:spPr>
        <p:txBody>
          <a:bodyPr tIns="91440" bIns="91440">
            <a:noAutofit/>
          </a:bodyPr>
          <a:lstStyle/>
          <a:p>
            <a:pPr>
              <a:lnSpc>
                <a:spcPct val="100000"/>
              </a:lnSpc>
              <a:tabLst>
                <a:tab pos="0" algn="l"/>
              </a:tabLst>
            </a:pPr>
            <a:r>
              <a:rPr lang="en-GB" sz="2700" b="1" u="sng" strike="noStrike" spc="-1" dirty="0">
                <a:solidFill>
                  <a:schemeClr val="tx2"/>
                </a:solidFill>
                <a:latin typeface="+mj-lt"/>
                <a:ea typeface="Times New Roman"/>
              </a:rPr>
              <a:t>Objectives-</a:t>
            </a:r>
            <a:endParaRPr lang="en-IN" sz="2700" b="1" u="sng" strike="noStrike" spc="-1" dirty="0">
              <a:solidFill>
                <a:schemeClr val="tx2"/>
              </a:solidFill>
              <a:latin typeface="+mj-lt"/>
            </a:endParaRPr>
          </a:p>
        </p:txBody>
      </p:sp>
      <p:sp>
        <p:nvSpPr>
          <p:cNvPr id="87" name="Google Shape;69;p15_0"/>
          <p:cNvSpPr txBox="1"/>
          <p:nvPr/>
        </p:nvSpPr>
        <p:spPr>
          <a:xfrm>
            <a:off x="685800" y="1123950"/>
            <a:ext cx="7601816" cy="3796090"/>
          </a:xfrm>
          <a:prstGeom prst="rect">
            <a:avLst/>
          </a:prstGeom>
          <a:noFill/>
          <a:ln w="0">
            <a:noFill/>
          </a:ln>
        </p:spPr>
        <p:txBody>
          <a:bodyPr tIns="91440" bIns="91440">
            <a:normAutofit/>
          </a:bodyPr>
          <a:lstStyle/>
          <a:p>
            <a:pPr>
              <a:lnSpc>
                <a:spcPct val="115000"/>
              </a:lnSpc>
            </a:pPr>
            <a:r>
              <a:rPr lang="en-US" sz="1400" dirty="0"/>
              <a:t>The purpose is to make this TaxiCo application to resolve the problems which are currently faced by the people right now occurring at the time of traveling. This TaxiCo service provides us good environment, safety, security and comfortability to our every customer. Every type and size of taxi will be available to our customers like Hatchback, Sedan, SUV, and luxury cars. That’s why the User can book according to their requirement. Here the best thing is that the service which is not provided by another taxi company is provided here, suppose any user is going anywhere and coming back within an hour then only one side rent will be charged to customer.</a:t>
            </a:r>
            <a:endParaRPr lang="en-GB"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E84A7-9DF4-524D-E0A2-DA518E87B3F3}"/>
              </a:ext>
            </a:extLst>
          </p:cNvPr>
          <p:cNvSpPr>
            <a:spLocks noGrp="1"/>
          </p:cNvSpPr>
          <p:nvPr>
            <p:ph type="ctrTitle"/>
          </p:nvPr>
        </p:nvSpPr>
        <p:spPr>
          <a:xfrm>
            <a:off x="1295400" y="330005"/>
            <a:ext cx="1828800" cy="514349"/>
          </a:xfrm>
        </p:spPr>
        <p:txBody>
          <a:bodyPr>
            <a:normAutofit/>
          </a:bodyPr>
          <a:lstStyle/>
          <a:p>
            <a:r>
              <a:rPr lang="en-IN" sz="2700" b="1" u="sng" dirty="0"/>
              <a:t>Reviews</a:t>
            </a:r>
          </a:p>
        </p:txBody>
      </p:sp>
      <p:sp>
        <p:nvSpPr>
          <p:cNvPr id="3" name="Subtitle 2">
            <a:extLst>
              <a:ext uri="{FF2B5EF4-FFF2-40B4-BE49-F238E27FC236}">
                <a16:creationId xmlns:a16="http://schemas.microsoft.com/office/drawing/2014/main" id="{15315DA5-D173-C7FE-298C-4DDA328E4F38}"/>
              </a:ext>
            </a:extLst>
          </p:cNvPr>
          <p:cNvSpPr>
            <a:spLocks noGrp="1"/>
          </p:cNvSpPr>
          <p:nvPr>
            <p:ph type="subTitle" idx="1"/>
          </p:nvPr>
        </p:nvSpPr>
        <p:spPr>
          <a:xfrm>
            <a:off x="1219200" y="971550"/>
            <a:ext cx="6934200" cy="3505200"/>
          </a:xfrm>
        </p:spPr>
        <p:txBody>
          <a:bodyPr>
            <a:noAutofit/>
          </a:bodyPr>
          <a:lstStyle/>
          <a:p>
            <a:pPr marL="285750" indent="-285750" algn="l">
              <a:buFont typeface="Wingdings" panose="05000000000000000000" pitchFamily="2" charset="2"/>
              <a:buChar char="ü"/>
            </a:pPr>
            <a:r>
              <a:rPr lang="en-US" sz="1400" dirty="0">
                <a:solidFill>
                  <a:schemeClr val="tx1">
                    <a:lumMod val="95000"/>
                    <a:lumOff val="5000"/>
                  </a:schemeClr>
                </a:solidFill>
              </a:rPr>
              <a:t> TaxiCo is an application which is open for all the user who loves to travel and those to enjoy their traveling jobs.</a:t>
            </a:r>
          </a:p>
          <a:p>
            <a:pPr marL="285750" indent="-285750" algn="l">
              <a:buFont typeface="Wingdings" panose="05000000000000000000" pitchFamily="2" charset="2"/>
              <a:buChar char="ü"/>
            </a:pPr>
            <a:r>
              <a:rPr lang="en-US" sz="1400" dirty="0">
                <a:solidFill>
                  <a:schemeClr val="tx1">
                    <a:lumMod val="95000"/>
                    <a:lumOff val="5000"/>
                  </a:schemeClr>
                </a:solidFill>
              </a:rPr>
              <a:t> Every taxi owner, their cars, taxi Driver are verified by the Admin.</a:t>
            </a:r>
          </a:p>
          <a:p>
            <a:pPr marL="285750" indent="-285750" algn="l">
              <a:buFont typeface="Wingdings" panose="05000000000000000000" pitchFamily="2" charset="2"/>
              <a:buChar char="ü"/>
            </a:pPr>
            <a:r>
              <a:rPr lang="en-US" sz="1400" dirty="0">
                <a:solidFill>
                  <a:schemeClr val="tx1">
                    <a:lumMod val="95000"/>
                    <a:lumOff val="5000"/>
                  </a:schemeClr>
                </a:solidFill>
              </a:rPr>
              <a:t> Without registration, users can search for their service taxi at the home page.</a:t>
            </a:r>
          </a:p>
          <a:p>
            <a:pPr marL="285750" indent="-285750" algn="l">
              <a:buFont typeface="Wingdings" panose="05000000000000000000" pitchFamily="2" charset="2"/>
              <a:buChar char="ü"/>
            </a:pPr>
            <a:r>
              <a:rPr lang="en-US" sz="1400" dirty="0">
                <a:solidFill>
                  <a:schemeClr val="tx1">
                    <a:lumMod val="95000"/>
                    <a:lumOff val="5000"/>
                  </a:schemeClr>
                </a:solidFill>
              </a:rPr>
              <a:t> Every type of taxi is available here.</a:t>
            </a:r>
          </a:p>
          <a:p>
            <a:pPr marL="285750" indent="-285750" algn="l">
              <a:buFont typeface="Wingdings" panose="05000000000000000000" pitchFamily="2" charset="2"/>
              <a:buChar char="ü"/>
            </a:pPr>
            <a:r>
              <a:rPr lang="en-US" sz="1400" dirty="0">
                <a:solidFill>
                  <a:schemeClr val="tx1">
                    <a:lumMod val="95000"/>
                    <a:lumOff val="5000"/>
                  </a:schemeClr>
                </a:solidFill>
              </a:rPr>
              <a:t> Users can search for their taxi by their current location.</a:t>
            </a:r>
          </a:p>
          <a:p>
            <a:pPr marL="285750" indent="-285750" algn="l">
              <a:buFont typeface="Wingdings" panose="05000000000000000000" pitchFamily="2" charset="2"/>
              <a:buChar char="ü"/>
            </a:pPr>
            <a:r>
              <a:rPr lang="en-US" sz="1400" dirty="0">
                <a:solidFill>
                  <a:schemeClr val="tx1">
                    <a:lumMod val="95000"/>
                    <a:lumOff val="5000"/>
                  </a:schemeClr>
                </a:solidFill>
              </a:rPr>
              <a:t> After booking a taxi users can communicate with their driver.</a:t>
            </a:r>
          </a:p>
          <a:p>
            <a:pPr marL="285750" indent="-285750" algn="l">
              <a:buFont typeface="Wingdings" panose="05000000000000000000" pitchFamily="2" charset="2"/>
              <a:buChar char="ü"/>
            </a:pPr>
            <a:r>
              <a:rPr lang="en-US" sz="1400" dirty="0">
                <a:solidFill>
                  <a:schemeClr val="tx1">
                    <a:lumMod val="95000"/>
                    <a:lumOff val="5000"/>
                  </a:schemeClr>
                </a:solidFill>
              </a:rPr>
              <a:t> After booking the taxi user can see the status of the taxi.</a:t>
            </a:r>
          </a:p>
          <a:p>
            <a:pPr marL="285750" indent="-285750" algn="l">
              <a:buFont typeface="Wingdings" panose="05000000000000000000" pitchFamily="2" charset="2"/>
              <a:buChar char="ü"/>
            </a:pPr>
            <a:r>
              <a:rPr lang="en-US" sz="1400" dirty="0">
                <a:solidFill>
                  <a:schemeClr val="tx1">
                    <a:lumMod val="95000"/>
                    <a:lumOff val="5000"/>
                  </a:schemeClr>
                </a:solidFill>
              </a:rPr>
              <a:t> The status of taxi service is automatically updated when we drop the                 customer at their destination.</a:t>
            </a:r>
          </a:p>
          <a:p>
            <a:pPr marL="285750" indent="-285750" algn="l">
              <a:buFont typeface="Wingdings" panose="05000000000000000000" pitchFamily="2" charset="2"/>
              <a:buChar char="ü"/>
            </a:pPr>
            <a:r>
              <a:rPr lang="en-US" sz="1400" dirty="0">
                <a:solidFill>
                  <a:schemeClr val="tx1">
                    <a:lumMod val="95000"/>
                    <a:lumOff val="5000"/>
                  </a:schemeClr>
                </a:solidFill>
              </a:rPr>
              <a:t> The taxi owner can easily deactivate their id without any problem.</a:t>
            </a:r>
          </a:p>
          <a:p>
            <a:pPr marL="285750" indent="-285750" algn="l">
              <a:buFont typeface="Wingdings" panose="05000000000000000000" pitchFamily="2" charset="2"/>
              <a:buChar char="ü"/>
            </a:pPr>
            <a:r>
              <a:rPr lang="en-US" sz="1400" dirty="0">
                <a:solidFill>
                  <a:schemeClr val="tx1">
                    <a:lumMod val="95000"/>
                    <a:lumOff val="5000"/>
                  </a:schemeClr>
                </a:solidFill>
              </a:rPr>
              <a:t> If Admin found any misbehaving or feel insecurity then he/she can reject their taxi services</a:t>
            </a:r>
            <a:endParaRPr lang="en-IN" sz="1400" dirty="0">
              <a:solidFill>
                <a:schemeClr val="tx1">
                  <a:lumMod val="95000"/>
                  <a:lumOff val="5000"/>
                </a:schemeClr>
              </a:solidFill>
            </a:endParaRPr>
          </a:p>
        </p:txBody>
      </p:sp>
    </p:spTree>
    <p:extLst>
      <p:ext uri="{BB962C8B-B14F-4D97-AF65-F5344CB8AC3E}">
        <p14:creationId xmlns:p14="http://schemas.microsoft.com/office/powerpoint/2010/main" val="1136023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6A600-5BA4-9E6A-DDD6-76BAF1A048C8}"/>
              </a:ext>
            </a:extLst>
          </p:cNvPr>
          <p:cNvSpPr>
            <a:spLocks noGrp="1"/>
          </p:cNvSpPr>
          <p:nvPr>
            <p:ph type="ctrTitle"/>
          </p:nvPr>
        </p:nvSpPr>
        <p:spPr>
          <a:xfrm>
            <a:off x="685800" y="457201"/>
            <a:ext cx="2590800" cy="438149"/>
          </a:xfrm>
        </p:spPr>
        <p:txBody>
          <a:bodyPr>
            <a:noAutofit/>
          </a:bodyPr>
          <a:lstStyle/>
          <a:p>
            <a:r>
              <a:rPr lang="en-IN" sz="2700" b="1" u="sng" dirty="0"/>
              <a:t>Website View</a:t>
            </a:r>
          </a:p>
        </p:txBody>
      </p:sp>
      <p:pic>
        <p:nvPicPr>
          <p:cNvPr id="6" name="Picture 5">
            <a:extLst>
              <a:ext uri="{FF2B5EF4-FFF2-40B4-BE49-F238E27FC236}">
                <a16:creationId xmlns:a16="http://schemas.microsoft.com/office/drawing/2014/main" id="{760534D0-2EB0-6F8F-9216-355B11778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1018931"/>
            <a:ext cx="6934200" cy="3898584"/>
          </a:xfrm>
          <a:prstGeom prst="rect">
            <a:avLst/>
          </a:prstGeom>
        </p:spPr>
      </p:pic>
    </p:spTree>
    <p:extLst>
      <p:ext uri="{BB962C8B-B14F-4D97-AF65-F5344CB8AC3E}">
        <p14:creationId xmlns:p14="http://schemas.microsoft.com/office/powerpoint/2010/main" val="504457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B3E80-1693-7EBD-A0B4-C784EFD517C6}"/>
              </a:ext>
            </a:extLst>
          </p:cNvPr>
          <p:cNvSpPr>
            <a:spLocks noGrp="1"/>
          </p:cNvSpPr>
          <p:nvPr>
            <p:ph type="ctrTitle"/>
          </p:nvPr>
        </p:nvSpPr>
        <p:spPr>
          <a:xfrm>
            <a:off x="990600" y="372853"/>
            <a:ext cx="7637859" cy="674897"/>
          </a:xfrm>
        </p:spPr>
        <p:txBody>
          <a:bodyPr>
            <a:normAutofit/>
          </a:bodyPr>
          <a:lstStyle/>
          <a:p>
            <a:r>
              <a:rPr lang="en-US" sz="2700" b="1" u="sng" dirty="0"/>
              <a:t>Interactive User Interface</a:t>
            </a:r>
            <a:endParaRPr lang="en-IN" sz="2700" b="1" u="sng" dirty="0"/>
          </a:p>
        </p:txBody>
      </p:sp>
      <p:sp>
        <p:nvSpPr>
          <p:cNvPr id="3" name="Subtitle 2">
            <a:extLst>
              <a:ext uri="{FF2B5EF4-FFF2-40B4-BE49-F238E27FC236}">
                <a16:creationId xmlns:a16="http://schemas.microsoft.com/office/drawing/2014/main" id="{E0607F69-C25D-A8AA-583E-CEEB3900FC79}"/>
              </a:ext>
            </a:extLst>
          </p:cNvPr>
          <p:cNvSpPr>
            <a:spLocks noGrp="1"/>
          </p:cNvSpPr>
          <p:nvPr>
            <p:ph type="subTitle" idx="1"/>
          </p:nvPr>
        </p:nvSpPr>
        <p:spPr>
          <a:xfrm>
            <a:off x="990600" y="1200150"/>
            <a:ext cx="7637859" cy="3227597"/>
          </a:xfrm>
        </p:spPr>
        <p:txBody>
          <a:bodyPr>
            <a:normAutofit/>
          </a:bodyPr>
          <a:lstStyle/>
          <a:p>
            <a:r>
              <a:rPr lang="en-US" sz="1800" dirty="0">
                <a:solidFill>
                  <a:schemeClr val="tx1">
                    <a:lumMod val="95000"/>
                    <a:lumOff val="5000"/>
                  </a:schemeClr>
                </a:solidFill>
              </a:rPr>
              <a:t>An interactive user interface (UI) is a key component of a website that enables users to interact with the site's content, features, and functionality. It includes various visual elements and interactive elements that enhance the user experience and facilitate navigation, information retrieval, and task completion. Here are some common interactive UI elements found on websites:</a:t>
            </a:r>
          </a:p>
          <a:p>
            <a:endParaRPr lang="en-US" sz="1800" dirty="0">
              <a:solidFill>
                <a:schemeClr val="tx1">
                  <a:lumMod val="95000"/>
                  <a:lumOff val="5000"/>
                </a:schemeClr>
              </a:solidFill>
            </a:endParaRPr>
          </a:p>
          <a:p>
            <a:endParaRPr lang="en-IN" sz="1800" dirty="0">
              <a:solidFill>
                <a:schemeClr val="tx1">
                  <a:lumMod val="95000"/>
                  <a:lumOff val="5000"/>
                </a:schemeClr>
              </a:solidFill>
            </a:endParaRPr>
          </a:p>
        </p:txBody>
      </p:sp>
    </p:spTree>
    <p:extLst>
      <p:ext uri="{BB962C8B-B14F-4D97-AF65-F5344CB8AC3E}">
        <p14:creationId xmlns:p14="http://schemas.microsoft.com/office/powerpoint/2010/main" val="79384319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2657</TotalTime>
  <Words>2031</Words>
  <Application>Microsoft Office PowerPoint</Application>
  <PresentationFormat>On-screen Show (16:9)</PresentationFormat>
  <Paragraphs>102</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Century Gothic</vt:lpstr>
      <vt:lpstr>Times New Roman</vt:lpstr>
      <vt:lpstr>Wingdings</vt:lpstr>
      <vt:lpstr>Wingdings 3</vt:lpstr>
      <vt:lpstr>Wisp</vt:lpstr>
      <vt:lpstr>PowerPoint Presentation</vt:lpstr>
      <vt:lpstr>Table of Contents-</vt:lpstr>
      <vt:lpstr>PowerPoint Presentation</vt:lpstr>
      <vt:lpstr>PowerPoint Presentation</vt:lpstr>
      <vt:lpstr>Tools</vt:lpstr>
      <vt:lpstr>PowerPoint Presentation</vt:lpstr>
      <vt:lpstr>Reviews</vt:lpstr>
      <vt:lpstr>Website View</vt:lpstr>
      <vt:lpstr>Interactive User Interface</vt:lpstr>
      <vt:lpstr>Navigation Menu: A menu typically located at the top or side of a website, containing links to different pages or sections within the site. It allows users to easily navigate and access different areas of the website.  Buttons: Interactive elements that users can click or tap to trigger an action, such as submitting a form, making a purchase, or expanding/collapsing content.  Forms: Input fields and checkboxes that allow users to enter or select data, such as contact information, login credentials, or search queries. Forms typically include submit buttons for users to send their input.  Interactive Maps: Maps that users can interact with, such as zooming, panning, and clicking on specific locations to view more details.</vt:lpstr>
      <vt:lpstr>Price Fare</vt:lpstr>
      <vt:lpstr>Price Fare   The fare for a taxi can vary depending on several factors, including the city or region, distance traveled, time of day, and any additional charges or surcharges. Without specific information about your location, it is challenging to provide an accurate estimate. However, I can give you a general idea of what factors contribute to the pricing structure of a taxi fare. </vt:lpstr>
      <vt:lpstr>Base fare: Taxis usually have a fixed initial charge, which covers a certain distance or duration. This is the starting point for the fare calculation.  Distance traveled: Most taxi fares are determined by the distance traveled. The fare per mile or kilometer varies by location and can be influenced by factors such as fuel prices and local regulations.  Time-based charges: In some areas, taxis may charge an additional fee for time spent in traffic or waiting time, especially during peak hours or in congested areas.  Additional fees: Extra charges may apply for specific circumstances such as airport pickups, tolls, luggage handling, or late-night services. These additional fees should be clearly communicated by the taxi company.  </vt:lpstr>
      <vt:lpstr>Different Login Portals </vt:lpstr>
      <vt:lpstr>Log in Portals</vt:lpstr>
      <vt:lpstr>User Login and User Registration</vt:lpstr>
      <vt:lpstr>Admin Login </vt:lpstr>
      <vt:lpstr>Taxi Owner Login</vt:lpstr>
      <vt:lpstr>Opportunities</vt:lpstr>
      <vt:lpstr>Ride-hailing services: Apps like Uber and Lyft have revolutionized the taxi industry by connecting passengers directly with nearby drivers. These platforms provide convenience and flexibility for both passengers and drivers, allowing them to request and provide rides on-demand.  Taxi dispatch and management: Taxi applications can streamline the dispatch and management processes for traditional taxi companies. These apps can handle booking requests, track driver locations, manage payments, and provide real-time analytics for better operational efficiency.  Carpooling and ride-sharing: Taxi applications can incorporate features that facilitate carpooling or ride-sharing. This allows multiple passengers traveling in the same direction to share a ride, reducing costs for passengers and easing traffic congestion.  Accessibility and special services: Taxi apps can include features to accommodate passengers with disabilities, such as wheelchair-accessible vehicles or specialized transportation services. Additionally, apps can offer options for luxury or executive services, catering to specific customer segments.  Integration with other services: Taxi applications can integrate with other services, such as public transportation, to provide a seamless travel experience. This could include offering combined itineraries, ticketing integration, or last-mile transportation solutions.</vt:lpstr>
      <vt:lpstr>Limitations</vt:lpstr>
      <vt:lpstr>Scope</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Omer</dc:creator>
  <cp:lastModifiedBy>Lakshay Chauhan</cp:lastModifiedBy>
  <cp:revision>68</cp:revision>
  <dcterms:modified xsi:type="dcterms:W3CDTF">2024-01-02T16:23:47Z</dcterms:modified>
  <dc:language>en-IN</dc:language>
</cp:coreProperties>
</file>