
<file path=[Content_Types].xml><?xml version="1.0" encoding="utf-8"?>
<Types xmlns="http://schemas.openxmlformats.org/package/2006/content-types">
  <Default Extension="bin" ContentType="image/unknown"/>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4" r:id="rId2"/>
    <p:sldId id="257" r:id="rId3"/>
    <p:sldId id="275" r:id="rId4"/>
    <p:sldId id="291" r:id="rId5"/>
    <p:sldId id="293" r:id="rId6"/>
    <p:sldId id="294" r:id="rId7"/>
    <p:sldId id="295" r:id="rId8"/>
    <p:sldId id="296" r:id="rId9"/>
    <p:sldId id="285" r:id="rId10"/>
    <p:sldId id="276" r:id="rId11"/>
    <p:sldId id="290" r:id="rId12"/>
    <p:sldId id="280" r:id="rId13"/>
    <p:sldId id="283" r:id="rId14"/>
    <p:sldId id="288" r:id="rId15"/>
    <p:sldId id="289"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6A0493-38B3-4CE4-A571-6A9E1A16B077}" type="datetimeFigureOut">
              <a:rPr lang="en-IN" smtClean="0"/>
              <a:t>02-01-2024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0332906-F6C7-4612-81F3-8B844402B93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A0493-38B3-4CE4-A571-6A9E1A16B077}"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06A0493-38B3-4CE4-A571-6A9E1A16B077}" type="datetimeFigureOut">
              <a:rPr lang="en-IN" smtClean="0"/>
              <a:t>02-01-2024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0332906-F6C7-4612-81F3-8B844402B93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A0493-38B3-4CE4-A571-6A9E1A16B077}"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0332906-F6C7-4612-81F3-8B844402B93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06A0493-38B3-4CE4-A571-6A9E1A16B077}" type="datetimeFigureOut">
              <a:rPr lang="en-IN" smtClean="0"/>
              <a:t>02-01-2024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0332906-F6C7-4612-81F3-8B844402B93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A0493-38B3-4CE4-A571-6A9E1A16B077}"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A0493-38B3-4CE4-A571-6A9E1A16B077}"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A0493-38B3-4CE4-A571-6A9E1A16B077}" type="datetimeFigureOut">
              <a:rPr lang="en-IN" smtClean="0"/>
              <a:t>02-01-2024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A0493-38B3-4CE4-A571-6A9E1A16B077}" type="datetimeFigureOut">
              <a:rPr lang="en-IN" smtClean="0"/>
              <a:t>02-01-2024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A0493-38B3-4CE4-A571-6A9E1A16B077}" type="datetimeFigureOut">
              <a:rPr lang="en-IN" smtClean="0"/>
              <a:t>02-01-2024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0332906-F6C7-4612-81F3-8B844402B93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A0493-38B3-4CE4-A571-6A9E1A16B077}"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32906-F6C7-4612-81F3-8B844402B93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06A0493-38B3-4CE4-A571-6A9E1A16B077}" type="datetimeFigureOut">
              <a:rPr lang="en-IN" smtClean="0"/>
              <a:t>02-01-2024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0332906-F6C7-4612-81F3-8B844402B93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0562" y="600891"/>
            <a:ext cx="11279884" cy="2338251"/>
          </a:xfrm>
        </p:spPr>
        <p:txBody>
          <a:bodyPr>
            <a:normAutofit fontScale="90000"/>
          </a:bodyPr>
          <a:lstStyle/>
          <a:p>
            <a:r>
              <a:rPr lang="en-US" dirty="0"/>
              <a:t>GAUTAM BUDDHA UNIVERSITY,</a:t>
            </a:r>
            <a:br>
              <a:rPr lang="en-US" dirty="0"/>
            </a:br>
            <a:r>
              <a:rPr lang="en-US" dirty="0"/>
              <a:t>GREATER NOIDA, UP</a:t>
            </a:r>
            <a:br>
              <a:rPr lang="en-US" dirty="0"/>
            </a:br>
            <a:br>
              <a:rPr lang="en-US" dirty="0"/>
            </a:br>
            <a:r>
              <a:rPr lang="en-US" sz="2700" dirty="0"/>
              <a:t>TOPIC:</a:t>
            </a:r>
            <a:br>
              <a:rPr lang="en-US" sz="2700" dirty="0"/>
            </a:br>
            <a:r>
              <a:rPr lang="en-US" sz="2700" dirty="0"/>
              <a:t>texas (VOICE ASSISTANT) USING PYTHON AND AI</a:t>
            </a:r>
            <a:endParaRPr lang="en-IN" dirty="0"/>
          </a:p>
        </p:txBody>
      </p:sp>
      <p:sp>
        <p:nvSpPr>
          <p:cNvPr id="6" name="TextBox 5"/>
          <p:cNvSpPr txBox="1"/>
          <p:nvPr/>
        </p:nvSpPr>
        <p:spPr>
          <a:xfrm>
            <a:off x="6305132" y="3571777"/>
            <a:ext cx="5172890" cy="1754326"/>
          </a:xfrm>
          <a:prstGeom prst="rect">
            <a:avLst/>
          </a:prstGeom>
          <a:noFill/>
        </p:spPr>
        <p:txBody>
          <a:bodyPr wrap="square" rtlCol="0">
            <a:spAutoFit/>
          </a:bodyPr>
          <a:lstStyle/>
          <a:p>
            <a:r>
              <a:rPr lang="en-US" dirty="0">
                <a:solidFill>
                  <a:schemeClr val="bg1"/>
                </a:solidFill>
              </a:rPr>
              <a:t>PRESENTED BY :-</a:t>
            </a:r>
          </a:p>
          <a:p>
            <a:endParaRPr lang="en-US" dirty="0">
              <a:solidFill>
                <a:schemeClr val="bg1"/>
              </a:solidFill>
            </a:endParaRPr>
          </a:p>
          <a:p>
            <a:r>
              <a:rPr lang="en-US" dirty="0">
                <a:solidFill>
                  <a:schemeClr val="bg1"/>
                </a:solidFill>
              </a:rPr>
              <a:t>	LAKSHAY CHAUHAN      --- 20/BCA/007</a:t>
            </a:r>
          </a:p>
          <a:p>
            <a:r>
              <a:rPr lang="en-US" dirty="0">
                <a:solidFill>
                  <a:schemeClr val="bg1"/>
                </a:solidFill>
              </a:rPr>
              <a:t>	</a:t>
            </a:r>
          </a:p>
          <a:p>
            <a:endParaRPr lang="en-US" dirty="0">
              <a:solidFill>
                <a:schemeClr val="bg1"/>
              </a:solidFill>
            </a:endParaRPr>
          </a:p>
          <a:p>
            <a:endParaRPr lang="en-IN" dirty="0">
              <a:solidFill>
                <a:schemeClr val="bg1"/>
              </a:solidFill>
            </a:endParaRPr>
          </a:p>
        </p:txBody>
      </p:sp>
      <p:pic>
        <p:nvPicPr>
          <p:cNvPr id="2050" name="Picture 2" descr="Gautam Buddha University Logo Png, Transparent Png - kin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6117" y="600891"/>
            <a:ext cx="2234329" cy="23382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59" y="3069254"/>
            <a:ext cx="5706164" cy="3290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79" y="383373"/>
            <a:ext cx="11029616" cy="1135609"/>
          </a:xfrm>
        </p:spPr>
        <p:txBody>
          <a:bodyPr>
            <a:normAutofit fontScale="90000"/>
          </a:bodyPr>
          <a:lstStyle/>
          <a:p>
            <a:br>
              <a:rPr lang="en-IN" sz="2800" dirty="0">
                <a:latin typeface="Corbel" panose="020B0503020204020204" pitchFamily="34" charset="0"/>
              </a:rPr>
            </a:br>
            <a:br>
              <a:rPr lang="en-IN" sz="2800" dirty="0">
                <a:latin typeface="Corbel" panose="020B0503020204020204" pitchFamily="34" charset="0"/>
              </a:rPr>
            </a:br>
            <a:br>
              <a:rPr lang="en-IN" sz="2800" dirty="0">
                <a:latin typeface="Corbel" panose="020B0503020204020204" pitchFamily="34" charset="0"/>
              </a:rPr>
            </a:br>
            <a:br>
              <a:rPr lang="en-IN" sz="2800" dirty="0">
                <a:latin typeface="Corbel" panose="020B0503020204020204" pitchFamily="34" charset="0"/>
              </a:rPr>
            </a:br>
            <a:r>
              <a:rPr lang="en-IN" sz="3100" dirty="0">
                <a:latin typeface="Corbel" panose="020B0503020204020204" pitchFamily="34" charset="0"/>
              </a:rPr>
              <a:t>Technology Behind Voice Assistant</a:t>
            </a:r>
            <a:endParaRPr lang="en-US" dirty="0"/>
          </a:p>
        </p:txBody>
      </p:sp>
      <p:sp>
        <p:nvSpPr>
          <p:cNvPr id="3" name="Content Placeholder 2"/>
          <p:cNvSpPr>
            <a:spLocks noGrp="1"/>
          </p:cNvSpPr>
          <p:nvPr>
            <p:ph idx="1"/>
          </p:nvPr>
        </p:nvSpPr>
        <p:spPr>
          <a:xfrm>
            <a:off x="466166" y="1927412"/>
            <a:ext cx="11144642" cy="3863788"/>
          </a:xfrm>
        </p:spPr>
        <p:txBody>
          <a:bodyPr/>
          <a:lstStyle/>
          <a:p>
            <a:pPr algn="l" fontAlgn="base"/>
            <a:r>
              <a:rPr lang="en-US" i="0" dirty="0">
                <a:solidFill>
                  <a:srgbClr val="0D1940"/>
                </a:solidFill>
                <a:effectLst/>
                <a:latin typeface="Corbel" panose="020B0503020204020204" pitchFamily="34" charset="0"/>
              </a:rPr>
              <a:t>Voice Recognition</a:t>
            </a:r>
          </a:p>
          <a:p>
            <a:pPr algn="l" fontAlgn="base"/>
            <a:r>
              <a:rPr lang="en-US" i="0" dirty="0">
                <a:solidFill>
                  <a:srgbClr val="0D1940"/>
                </a:solidFill>
                <a:effectLst/>
                <a:latin typeface="Corbel" panose="020B0503020204020204" pitchFamily="34" charset="0"/>
              </a:rPr>
              <a:t>Machine Learning</a:t>
            </a:r>
          </a:p>
          <a:p>
            <a:pPr algn="l" fontAlgn="base"/>
            <a:r>
              <a:rPr lang="en-US" i="0" dirty="0">
                <a:solidFill>
                  <a:srgbClr val="0D1940"/>
                </a:solidFill>
                <a:effectLst/>
                <a:latin typeface="Corbel" panose="020B0503020204020204" pitchFamily="34" charset="0"/>
              </a:rPr>
              <a:t>Artificial Intelligence</a:t>
            </a:r>
          </a:p>
          <a:p>
            <a:pPr algn="l" fontAlgn="base"/>
            <a:endParaRPr lang="en-US" sz="2000" b="1" i="0" dirty="0">
              <a:solidFill>
                <a:srgbClr val="0D1940"/>
              </a:solidFill>
              <a:effectLst/>
              <a:latin typeface="Corbel" panose="020B0503020204020204" pitchFamily="34" charset="0"/>
            </a:endParaRPr>
          </a:p>
          <a:p>
            <a:pPr algn="l" fontAlgn="base"/>
            <a:endParaRPr lang="en-US" dirty="0">
              <a:solidFill>
                <a:srgbClr val="0D1940"/>
              </a:solidFill>
              <a:latin typeface="Nunito Sans" pitchFamily="2" charset="0"/>
            </a:endParaRPr>
          </a:p>
          <a:p>
            <a:pPr algn="l" fontAlgn="base"/>
            <a:endParaRPr lang="en-US" b="0" i="0" dirty="0">
              <a:solidFill>
                <a:srgbClr val="0D1940"/>
              </a:solidFill>
              <a:effectLst/>
              <a:latin typeface="Nunito Sans" pitchFamily="2" charset="0"/>
            </a:endParaRPr>
          </a:p>
          <a:p>
            <a:pPr marL="0" indent="0">
              <a:buNone/>
            </a:pPr>
            <a:endParaRPr lang="en-US" b="1" i="0" dirty="0">
              <a:solidFill>
                <a:srgbClr val="0D1940"/>
              </a:solidFill>
              <a:effectLst/>
              <a:latin typeface="Nunito Sans" pitchFamily="2"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pic>
        <p:nvPicPr>
          <p:cNvPr id="6" name="Content Placeholder 5"/>
          <p:cNvPicPr>
            <a:picLocks noGrp="1" noChangeAspect="1"/>
          </p:cNvPicPr>
          <p:nvPr>
            <p:ph idx="1"/>
          </p:nvPr>
        </p:nvPicPr>
        <p:blipFill>
          <a:blip r:embed="rId2"/>
          <a:stretch>
            <a:fillRect/>
          </a:stretch>
        </p:blipFill>
        <p:spPr>
          <a:xfrm>
            <a:off x="3225800" y="2180590"/>
            <a:ext cx="5661660" cy="4276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42682"/>
            <a:ext cx="11029616" cy="873273"/>
          </a:xfrm>
        </p:spPr>
        <p:txBody>
          <a:bodyPr>
            <a:normAutofit fontScale="90000"/>
          </a:bodyPr>
          <a:lstStyle/>
          <a:p>
            <a:r>
              <a:rPr lang="en-IN" sz="2800" dirty="0">
                <a:latin typeface="Corbel" panose="020B0503020204020204" pitchFamily="34" charset="0"/>
              </a:rPr>
              <a:t>Benefits Of Voice Assistants</a:t>
            </a:r>
            <a:br>
              <a:rPr lang="en-IN" sz="2800" dirty="0">
                <a:latin typeface="Corbel" panose="020B0503020204020204" pitchFamily="34" charset="0"/>
              </a:rPr>
            </a:br>
            <a:endParaRPr lang="en-US" dirty="0"/>
          </a:p>
        </p:txBody>
      </p:sp>
      <p:sp>
        <p:nvSpPr>
          <p:cNvPr id="3" name="Content Placeholder 2"/>
          <p:cNvSpPr>
            <a:spLocks noGrp="1"/>
          </p:cNvSpPr>
          <p:nvPr>
            <p:ph idx="1"/>
          </p:nvPr>
        </p:nvSpPr>
        <p:spPr>
          <a:xfrm>
            <a:off x="457200" y="1945340"/>
            <a:ext cx="11153607" cy="4912659"/>
          </a:xfrm>
        </p:spPr>
        <p:txBody>
          <a:bodyPr>
            <a:normAutofit fontScale="92500" lnSpcReduction="10000"/>
          </a:bodyPr>
          <a:lstStyle/>
          <a:p>
            <a:pPr marL="0" indent="0" algn="just" fontAlgn="base">
              <a:buNone/>
            </a:pPr>
            <a:r>
              <a:rPr lang="en-US" b="1" i="0" dirty="0">
                <a:effectLst/>
                <a:latin typeface="Corbel" panose="020B0503020204020204" pitchFamily="34" charset="0"/>
              </a:rPr>
              <a:t>1</a:t>
            </a:r>
            <a:r>
              <a:rPr lang="en-US" sz="1730" b="1" i="0" dirty="0">
                <a:effectLst/>
                <a:latin typeface="Corbel" panose="020B0503020204020204" pitchFamily="34" charset="0"/>
              </a:rPr>
              <a:t>)    Minimal Effort</a:t>
            </a:r>
          </a:p>
          <a:p>
            <a:pPr lvl="1" algn="just" fontAlgn="base"/>
            <a:r>
              <a:rPr lang="en-US" sz="1730" b="0" i="0" dirty="0">
                <a:effectLst/>
                <a:latin typeface="Corbel" panose="020B0503020204020204" pitchFamily="34" charset="0"/>
              </a:rPr>
              <a:t>It’s easier to say a few words than type them on a small smartphone screen.</a:t>
            </a:r>
          </a:p>
          <a:p>
            <a:pPr marL="0" indent="0" algn="just" fontAlgn="base">
              <a:buNone/>
            </a:pPr>
            <a:r>
              <a:rPr lang="en-US" sz="1730" b="1" i="0" dirty="0">
                <a:effectLst/>
                <a:latin typeface="Corbel" panose="020B0503020204020204" pitchFamily="34" charset="0"/>
              </a:rPr>
              <a:t>2)    Eyes Free</a:t>
            </a:r>
          </a:p>
          <a:p>
            <a:pPr lvl="1" algn="just" fontAlgn="base"/>
            <a:r>
              <a:rPr lang="en-US" sz="1730" b="0" i="0" dirty="0">
                <a:effectLst/>
                <a:latin typeface="Corbel" panose="020B0503020204020204" pitchFamily="34" charset="0"/>
              </a:rPr>
              <a:t>Are you wearing glasses or lenses? Me too. You can be as blind as a bat, but a voice assistant will always help you. Your ears are enough. You can also ask the bot about something while cooking at the same time.</a:t>
            </a:r>
          </a:p>
          <a:p>
            <a:pPr marL="0" indent="0" algn="just" fontAlgn="base">
              <a:buNone/>
            </a:pPr>
            <a:r>
              <a:rPr lang="en-US" sz="1730" b="1" i="0" dirty="0">
                <a:effectLst/>
                <a:latin typeface="Corbel" panose="020B0503020204020204" pitchFamily="34" charset="0"/>
              </a:rPr>
              <a:t>3)    Hands-free</a:t>
            </a:r>
          </a:p>
          <a:p>
            <a:pPr lvl="1" algn="just" fontAlgn="base"/>
            <a:r>
              <a:rPr lang="en-US" sz="1730" b="0" i="0" dirty="0">
                <a:effectLst/>
                <a:latin typeface="Corbel" panose="020B0503020204020204" pitchFamily="34" charset="0"/>
              </a:rPr>
              <a:t>The communication with a voice assistant can take place even when your hands are occupied. the voice assistant will be happy to hear what you have to say.</a:t>
            </a:r>
          </a:p>
          <a:p>
            <a:pPr marL="0" indent="0" algn="just" fontAlgn="base">
              <a:buNone/>
            </a:pPr>
            <a:r>
              <a:rPr lang="en-US" sz="1730" b="1" i="0" dirty="0">
                <a:effectLst/>
                <a:latin typeface="Corbel" panose="020B0503020204020204" pitchFamily="34" charset="0"/>
              </a:rPr>
              <a:t>4)    Minimally Disruptive</a:t>
            </a:r>
          </a:p>
          <a:p>
            <a:pPr lvl="1" algn="just" fontAlgn="base"/>
            <a:r>
              <a:rPr lang="en-US" sz="1730" b="0" i="0" dirty="0">
                <a:effectLst/>
                <a:latin typeface="Corbel" panose="020B0503020204020204" pitchFamily="34" charset="0"/>
              </a:rPr>
              <a:t>Have you ever wondered how many times you turn on and off your mobile while texting via Messenger? If your smartphone is not muted, you hear a notification sound each time. That’s it. Comfortably read your book and check what is happening in the world using your voice only.</a:t>
            </a:r>
          </a:p>
          <a:p>
            <a:pPr marL="0" indent="0" algn="just" fontAlgn="base">
              <a:buNone/>
            </a:pPr>
            <a:r>
              <a:rPr lang="en-US" sz="1730" b="1" i="0" dirty="0">
                <a:effectLst/>
                <a:latin typeface="Corbel" panose="020B0503020204020204" pitchFamily="34" charset="0"/>
              </a:rPr>
              <a:t>5)    Fast response</a:t>
            </a:r>
          </a:p>
          <a:p>
            <a:pPr lvl="1" algn="just" fontAlgn="base"/>
            <a:r>
              <a:rPr lang="en-US" sz="1730" b="0" i="0" dirty="0">
                <a:effectLst/>
                <a:latin typeface="Corbel" panose="020B0503020204020204" pitchFamily="34" charset="0"/>
              </a:rPr>
              <a:t>Imagine how much time you have to spend to find some information on a website? Or how many clicks do you need to make before you find the thing you need in a mobile application? Voice assistants don’t generate such difficulties. You ask a question and you have the answer.</a:t>
            </a:r>
          </a:p>
          <a:p>
            <a:endParaRPr lang="en-US" sz="1730" b="0" i="0" dirty="0">
              <a:effectLst/>
              <a:latin typeface="Corbel" panose="020B05030202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75" y="875668"/>
            <a:ext cx="11029616" cy="988332"/>
          </a:xfrm>
        </p:spPr>
        <p:txBody>
          <a:bodyPr/>
          <a:lstStyle/>
          <a:p>
            <a:r>
              <a:rPr lang="en-IN" sz="2800" dirty="0">
                <a:latin typeface="Corbel" panose="020B0503020204020204" pitchFamily="34" charset="0"/>
              </a:rPr>
              <a:t>Popular Voice Assistants</a:t>
            </a:r>
            <a:br>
              <a:rPr lang="en-IN" sz="2800" dirty="0">
                <a:latin typeface="Corbel" panose="020B0503020204020204" pitchFamily="34" charset="0"/>
              </a:rPr>
            </a:br>
            <a:endParaRPr lang="en-US" dirty="0"/>
          </a:p>
        </p:txBody>
      </p:sp>
      <p:sp>
        <p:nvSpPr>
          <p:cNvPr id="3" name="Content Placeholder 2"/>
          <p:cNvSpPr>
            <a:spLocks noGrp="1"/>
          </p:cNvSpPr>
          <p:nvPr>
            <p:ph sz="half" idx="1"/>
          </p:nvPr>
        </p:nvSpPr>
        <p:spPr/>
        <p:txBody>
          <a:bodyPr>
            <a:normAutofit/>
          </a:bodyPr>
          <a:lstStyle/>
          <a:p>
            <a:pPr marL="0" indent="0">
              <a:buNone/>
            </a:pPr>
            <a:r>
              <a:rPr lang="en-US" b="1" i="0" dirty="0">
                <a:solidFill>
                  <a:srgbClr val="585858"/>
                </a:solidFill>
                <a:effectLst/>
                <a:latin typeface="Open Sans" panose="020B0606030504020204" pitchFamily="34" charset="0"/>
              </a:rPr>
              <a:t>													</a:t>
            </a:r>
          </a:p>
          <a:p>
            <a:pPr algn="l"/>
            <a:endParaRPr lang="en-US" b="0" i="0" dirty="0">
              <a:solidFill>
                <a:srgbClr val="585858"/>
              </a:solidFill>
              <a:effectLst/>
              <a:latin typeface="Open Sans" panose="020B0606030504020204" pitchFamily="34" charset="0"/>
            </a:endParaRPr>
          </a:p>
          <a:p>
            <a:pPr algn="l"/>
            <a:endParaRPr lang="en-US" dirty="0">
              <a:solidFill>
                <a:srgbClr val="585858"/>
              </a:solidFill>
              <a:latin typeface="Open Sans" panose="020B0606030504020204" pitchFamily="34" charset="0"/>
            </a:endParaRPr>
          </a:p>
          <a:p>
            <a:pPr algn="l"/>
            <a:endParaRPr lang="en-US" b="0" i="0" dirty="0">
              <a:solidFill>
                <a:srgbClr val="585858"/>
              </a:solidFill>
              <a:effectLst/>
              <a:latin typeface="Open Sans" panose="020B0606030504020204" pitchFamily="34" charset="0"/>
            </a:endParaRPr>
          </a:p>
          <a:p>
            <a:pPr marL="0" indent="0" algn="l">
              <a:buNone/>
            </a:pPr>
            <a:r>
              <a:rPr lang="en-US" sz="1600" b="0" i="0" dirty="0">
                <a:solidFill>
                  <a:srgbClr val="585858"/>
                </a:solidFill>
                <a:effectLst/>
                <a:latin typeface="Corbel" panose="020B0503020204020204" pitchFamily="34" charset="0"/>
              </a:rPr>
              <a:t>		</a:t>
            </a:r>
            <a:r>
              <a:rPr lang="en-US" sz="1600" b="0" i="0" dirty="0">
                <a:solidFill>
                  <a:srgbClr val="585858"/>
                </a:solidFill>
                <a:effectLst/>
                <a:latin typeface="Nunito Sans" pitchFamily="2" charset="0"/>
              </a:rPr>
              <a:t>					</a:t>
            </a:r>
            <a:endParaRPr lang="en-US" sz="1600" b="0" i="0" dirty="0">
              <a:solidFill>
                <a:srgbClr val="585858"/>
              </a:solidFill>
              <a:effectLst/>
              <a:latin typeface="Corbel" panose="020B0503020204020204" pitchFamily="34" charset="0"/>
            </a:endParaRPr>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901" y="2658036"/>
            <a:ext cx="2393576" cy="112507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8730" y="2524947"/>
            <a:ext cx="2286000" cy="1125070"/>
          </a:xfrm>
          <a:prstGeom prst="rect">
            <a:avLst/>
          </a:prstGeom>
        </p:spPr>
      </p:pic>
      <p:pic>
        <p:nvPicPr>
          <p:cNvPr id="5" name="Content Placeholder 4"/>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7305675" y="4457065"/>
            <a:ext cx="1631950" cy="165036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1397" y="4456392"/>
            <a:ext cx="2340910" cy="168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5" name="Content Placeholder 4"/>
          <p:cNvSpPr>
            <a:spLocks noGrp="1"/>
          </p:cNvSpPr>
          <p:nvPr>
            <p:ph sz="half" idx="1"/>
          </p:nvPr>
        </p:nvSpPr>
        <p:spPr>
          <a:xfrm>
            <a:off x="581025" y="2228215"/>
            <a:ext cx="6982460" cy="3474085"/>
          </a:xfrm>
        </p:spPr>
        <p:txBody>
          <a:bodyPr/>
          <a:lstStyle/>
          <a:p>
            <a:pPr marL="0" indent="0">
              <a:buNone/>
            </a:pPr>
            <a:r>
              <a:rPr lang="en-US">
                <a:latin typeface="Corbel" panose="020B0503020204020204" pitchFamily="34" charset="0"/>
                <a:cs typeface="Corbel" panose="020B0503020204020204" pitchFamily="34" charset="0"/>
              </a:rPr>
              <a:t>Voice-Controlled Devices uses Natural Language Processing to process the language spoken by the human and understand the query and process the query and respond to the human with the result. The understanding of the device means Artificial Intelligence needs to be integrated with the device so that the device can work in a smart way and can also control IoT applications and devices and can also respond to query which will search the web for results and process it.</a:t>
            </a:r>
          </a:p>
        </p:txBody>
      </p:sp>
      <p:pic>
        <p:nvPicPr>
          <p:cNvPr id="10" name="Content Placeholder 9"/>
          <p:cNvPicPr>
            <a:picLocks noGrp="1" noChangeAspect="1"/>
          </p:cNvPicPr>
          <p:nvPr>
            <p:ph sz="half" idx="2"/>
          </p:nvPr>
        </p:nvPicPr>
        <p:blipFill>
          <a:blip r:embed="rId2"/>
          <a:stretch>
            <a:fillRect/>
          </a:stretch>
        </p:blipFill>
        <p:spPr>
          <a:xfrm>
            <a:off x="7620000" y="2857500"/>
            <a:ext cx="3990975" cy="2250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xfrm>
            <a:off x="581660" y="2249170"/>
            <a:ext cx="11029315" cy="2674620"/>
          </a:xfrm>
        </p:spPr>
        <p:txBody>
          <a:bodyPr/>
          <a:lstStyle/>
          <a:p>
            <a:pPr algn="just"/>
            <a:r>
              <a:rPr lang="en-US" dirty="0"/>
              <a:t>“</a:t>
            </a:r>
            <a:r>
              <a:rPr lang="en-US" dirty="0">
                <a:latin typeface="Corbel" panose="020B0503020204020204" pitchFamily="34" charset="0"/>
                <a:cs typeface="Corbel" panose="020B0503020204020204" pitchFamily="34" charset="0"/>
              </a:rPr>
              <a:t>Accurate and compact large vocabulary speech recognition on mobile devices,” in INTERSPEECH.2013, pp.662–665, ISCA</a:t>
            </a:r>
          </a:p>
          <a:p>
            <a:pPr algn="just"/>
            <a:r>
              <a:rPr lang="en-US" dirty="0" err="1">
                <a:latin typeface="Corbel" panose="020B0503020204020204" pitchFamily="34" charset="0"/>
                <a:cs typeface="Corbel" panose="020B0503020204020204" pitchFamily="34" charset="0"/>
              </a:rPr>
              <a:t>Arriany</a:t>
            </a:r>
            <a:r>
              <a:rPr lang="en-US" dirty="0">
                <a:latin typeface="Corbel" panose="020B0503020204020204" pitchFamily="34" charset="0"/>
                <a:cs typeface="Corbel" panose="020B0503020204020204" pitchFamily="34" charset="0"/>
              </a:rPr>
              <a:t> A. A., </a:t>
            </a:r>
            <a:r>
              <a:rPr lang="en-US" dirty="0" err="1">
                <a:latin typeface="Corbel" panose="020B0503020204020204" pitchFamily="34" charset="0"/>
                <a:cs typeface="Corbel" panose="020B0503020204020204" pitchFamily="34" charset="0"/>
              </a:rPr>
              <a:t>Musbah</a:t>
            </a:r>
            <a:r>
              <a:rPr lang="en-US" dirty="0">
                <a:latin typeface="Corbel" panose="020B0503020204020204" pitchFamily="34" charset="0"/>
                <a:cs typeface="Corbel" panose="020B0503020204020204" pitchFamily="34" charset="0"/>
              </a:rPr>
              <a:t> M. S. Applying voice recognition technology for smart home networks //Engineering &amp; MIS(ICEMIS), International Conference on. – IEEE, 2016. –С. 1-6.</a:t>
            </a:r>
          </a:p>
          <a:p>
            <a:pPr algn="just"/>
            <a:r>
              <a:rPr lang="en-US" dirty="0">
                <a:latin typeface="Corbel" panose="020B0503020204020204" pitchFamily="34" charset="0"/>
                <a:cs typeface="Corbel" panose="020B0503020204020204" pitchFamily="34" charset="0"/>
              </a:rPr>
              <a:t>https://alan.app/blog/voiceassistant-2/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3" y="179294"/>
            <a:ext cx="12120326" cy="652630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619125"/>
            <a:ext cx="11315699" cy="876300"/>
          </a:xfrm>
        </p:spPr>
        <p:txBody>
          <a:bodyPr>
            <a:normAutofit/>
          </a:bodyPr>
          <a:lstStyle/>
          <a:p>
            <a:r>
              <a:rPr lang="en-IN" sz="3600" dirty="0">
                <a:latin typeface="Corbel" panose="020B0503020204020204" pitchFamily="34" charset="0"/>
                <a:cs typeface="Aparajita" panose="02020603050405020304" pitchFamily="18" charset="0"/>
              </a:rPr>
              <a:t>OUTLINE</a:t>
            </a:r>
          </a:p>
        </p:txBody>
      </p:sp>
      <p:sp>
        <p:nvSpPr>
          <p:cNvPr id="3" name="Content Placeholder 2"/>
          <p:cNvSpPr>
            <a:spLocks noGrp="1"/>
          </p:cNvSpPr>
          <p:nvPr>
            <p:ph idx="1"/>
          </p:nvPr>
        </p:nvSpPr>
        <p:spPr>
          <a:xfrm>
            <a:off x="428625" y="2072005"/>
            <a:ext cx="11315700" cy="3919855"/>
          </a:xfrm>
          <a:noFill/>
        </p:spPr>
        <p:txBody>
          <a:bodyPr>
            <a:normAutofit fontScale="90000" lnSpcReduction="10000"/>
          </a:bodyPr>
          <a:lstStyle/>
          <a:p>
            <a:r>
              <a:rPr lang="en-IN" sz="2000" dirty="0">
                <a:latin typeface="Corbel" panose="020B0503020204020204" pitchFamily="34" charset="0"/>
              </a:rPr>
              <a:t>What is Voice  Assistant?</a:t>
            </a:r>
          </a:p>
          <a:p>
            <a:r>
              <a:rPr lang="en-US" altLang="en-IN" sz="2000" dirty="0">
                <a:latin typeface="Corbel" panose="020B0503020204020204" pitchFamily="34" charset="0"/>
              </a:rPr>
              <a:t>Literature review</a:t>
            </a:r>
          </a:p>
          <a:p>
            <a:r>
              <a:rPr lang="en-US" altLang="en-IN" sz="2000" dirty="0">
                <a:latin typeface="Corbel" panose="020B0503020204020204" pitchFamily="34" charset="0"/>
                <a:sym typeface="+mn-ea"/>
              </a:rPr>
              <a:t>Objective</a:t>
            </a:r>
            <a:endParaRPr lang="en-US" altLang="en-IN" sz="2000" dirty="0">
              <a:latin typeface="Corbel" panose="020B0503020204020204" pitchFamily="34" charset="0"/>
            </a:endParaRPr>
          </a:p>
          <a:p>
            <a:r>
              <a:rPr lang="en-US" altLang="en-IN" sz="2000" dirty="0">
                <a:latin typeface="Corbel" panose="020B0503020204020204" pitchFamily="34" charset="0"/>
              </a:rPr>
              <a:t>Technology behind voice assistant</a:t>
            </a:r>
          </a:p>
          <a:p>
            <a:r>
              <a:rPr lang="en-US" altLang="en-IN" sz="2000" dirty="0">
                <a:latin typeface="Corbel" panose="020B0503020204020204" pitchFamily="34" charset="0"/>
              </a:rPr>
              <a:t>Methadology</a:t>
            </a:r>
          </a:p>
          <a:p>
            <a:r>
              <a:rPr lang="en-US" altLang="en-IN" sz="2000" dirty="0">
                <a:latin typeface="Corbel" panose="020B0503020204020204" pitchFamily="34" charset="0"/>
              </a:rPr>
              <a:t>Modules used in TEXAS</a:t>
            </a:r>
          </a:p>
          <a:p>
            <a:r>
              <a:rPr lang="en-US" altLang="en-IN" sz="2000" dirty="0">
                <a:latin typeface="Corbel" panose="020B0503020204020204" pitchFamily="34" charset="0"/>
              </a:rPr>
              <a:t>Benefits</a:t>
            </a:r>
            <a:r>
              <a:rPr lang="en-IN" sz="2000" dirty="0">
                <a:latin typeface="Corbel" panose="020B0503020204020204" pitchFamily="34" charset="0"/>
              </a:rPr>
              <a:t> Of Voice Assistants</a:t>
            </a:r>
          </a:p>
          <a:p>
            <a:r>
              <a:rPr lang="en-IN" sz="2000" dirty="0">
                <a:latin typeface="Corbel" panose="020B0503020204020204" pitchFamily="34" charset="0"/>
              </a:rPr>
              <a:t>Popular Voice Assistants</a:t>
            </a:r>
          </a:p>
          <a:p>
            <a:r>
              <a:rPr lang="en-US" altLang="en-IN" sz="2000" dirty="0">
                <a:latin typeface="Corbel" panose="020B0503020204020204" pitchFamily="34" charset="0"/>
              </a:rPr>
              <a:t>Conclusion</a:t>
            </a:r>
          </a:p>
          <a:p>
            <a:r>
              <a:rPr lang="en-US" altLang="en-IN" sz="2000" dirty="0">
                <a:latin typeface="Corbel" panose="020B0503020204020204" pitchFamily="34" charset="0"/>
              </a:rPr>
              <a:t>References</a:t>
            </a:r>
            <a:endParaRPr lang="en-IN" sz="2000" dirty="0">
              <a:latin typeface="Corbel" panose="020B05030202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117679"/>
          </a:xfrm>
        </p:spPr>
        <p:txBody>
          <a:bodyPr>
            <a:normAutofit fontScale="90000"/>
          </a:bodyPr>
          <a:lstStyle/>
          <a:p>
            <a:br>
              <a:rPr lang="en-IN" sz="2800" dirty="0">
                <a:latin typeface="Corbel" panose="020B0503020204020204" pitchFamily="34" charset="0"/>
              </a:rPr>
            </a:br>
            <a:r>
              <a:rPr lang="en-IN" sz="2800" dirty="0">
                <a:latin typeface="Corbel" panose="020B0503020204020204" pitchFamily="34" charset="0"/>
              </a:rPr>
              <a:t>What is Voice  Assistant?</a:t>
            </a:r>
            <a:br>
              <a:rPr lang="en-IN" sz="2800" dirty="0">
                <a:latin typeface="Corbel" panose="020B0503020204020204" pitchFamily="34" charset="0"/>
              </a:rPr>
            </a:br>
            <a:endParaRPr lang="en-US" dirty="0"/>
          </a:p>
        </p:txBody>
      </p:sp>
      <p:sp>
        <p:nvSpPr>
          <p:cNvPr id="3" name="Content Placeholder 2"/>
          <p:cNvSpPr>
            <a:spLocks noGrp="1"/>
          </p:cNvSpPr>
          <p:nvPr>
            <p:ph idx="1"/>
          </p:nvPr>
        </p:nvSpPr>
        <p:spPr>
          <a:xfrm>
            <a:off x="484094" y="1891554"/>
            <a:ext cx="11126713" cy="2286001"/>
          </a:xfrm>
        </p:spPr>
        <p:txBody>
          <a:bodyPr>
            <a:normAutofit fontScale="90000"/>
          </a:bodyPr>
          <a:lstStyle/>
          <a:p>
            <a:pPr algn="l" fontAlgn="base"/>
            <a:endParaRPr lang="en-US" b="0" i="0" dirty="0">
              <a:solidFill>
                <a:srgbClr val="0D1940"/>
              </a:solidFill>
              <a:effectLst/>
              <a:latin typeface="Corbel" panose="020B0503020204020204" pitchFamily="34" charset="0"/>
            </a:endParaRPr>
          </a:p>
          <a:p>
            <a:pPr algn="l" fontAlgn="base"/>
            <a:r>
              <a:rPr lang="en-US" b="0" i="0" dirty="0">
                <a:solidFill>
                  <a:srgbClr val="0D1940"/>
                </a:solidFill>
                <a:effectLst/>
                <a:latin typeface="Corbel" panose="020B0503020204020204" pitchFamily="34" charset="0"/>
              </a:rPr>
              <a:t>A </a:t>
            </a:r>
            <a:r>
              <a:rPr lang="en-US" b="1" i="0" dirty="0">
                <a:solidFill>
                  <a:srgbClr val="0D1940"/>
                </a:solidFill>
                <a:effectLst/>
                <a:latin typeface="Corbel" panose="020B0503020204020204" pitchFamily="34" charset="0"/>
              </a:rPr>
              <a:t>voice assistant</a:t>
            </a:r>
            <a:r>
              <a:rPr lang="en-US" b="0" i="0" dirty="0">
                <a:solidFill>
                  <a:srgbClr val="0D1940"/>
                </a:solidFill>
                <a:effectLst/>
                <a:latin typeface="Corbel" panose="020B0503020204020204" pitchFamily="34" charset="0"/>
              </a:rPr>
              <a:t> is a digital assistant that uses </a:t>
            </a:r>
            <a:r>
              <a:rPr lang="en-US" b="1" i="0" dirty="0">
                <a:solidFill>
                  <a:srgbClr val="0D1940"/>
                </a:solidFill>
                <a:effectLst/>
                <a:latin typeface="Corbel" panose="020B0503020204020204" pitchFamily="34" charset="0"/>
              </a:rPr>
              <a:t>voice recognition</a:t>
            </a:r>
            <a:r>
              <a:rPr lang="en-US" b="0" i="0" dirty="0">
                <a:solidFill>
                  <a:srgbClr val="0D1940"/>
                </a:solidFill>
                <a:effectLst/>
                <a:latin typeface="Corbel" panose="020B0503020204020204" pitchFamily="34" charset="0"/>
              </a:rPr>
              <a:t>, language processing algorithms, and voice synthesis to listen to specific voice commands and return relevant information or perform specific functions as requested by the user.</a:t>
            </a:r>
          </a:p>
          <a:p>
            <a:pPr algn="l" fontAlgn="base"/>
            <a:r>
              <a:rPr lang="en-US" b="0" i="0" dirty="0">
                <a:solidFill>
                  <a:srgbClr val="0D1940"/>
                </a:solidFill>
                <a:effectLst/>
                <a:latin typeface="Corbel" panose="020B0503020204020204" pitchFamily="34" charset="0"/>
              </a:rPr>
              <a:t>Based on specific commands, sometimes called intents, spoken by the user, voice assistants can return relevant information by listening for specific keywords and filtering out the ambient noise.</a:t>
            </a:r>
          </a:p>
          <a:p>
            <a:pPr algn="l" fontAlgn="base"/>
            <a:r>
              <a:rPr lang="en-US" b="0" i="0" dirty="0">
                <a:solidFill>
                  <a:srgbClr val="0D1940"/>
                </a:solidFill>
                <a:effectLst/>
                <a:latin typeface="Corbel" panose="020B0503020204020204" pitchFamily="34" charset="0"/>
              </a:rPr>
              <a:t>Today, voice assistants are integrated into many of the devices we use on a daily basis, such as cell phones, computers, and smart speakers.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26" y="3881718"/>
            <a:ext cx="6769100" cy="29762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a:t>
            </a:r>
          </a:p>
        </p:txBody>
      </p:sp>
      <p:sp>
        <p:nvSpPr>
          <p:cNvPr id="3" name="Content Placeholder 2"/>
          <p:cNvSpPr>
            <a:spLocks noGrp="1"/>
          </p:cNvSpPr>
          <p:nvPr>
            <p:ph idx="1"/>
          </p:nvPr>
        </p:nvSpPr>
        <p:spPr>
          <a:xfrm>
            <a:off x="581025" y="2180590"/>
            <a:ext cx="11029315" cy="2226310"/>
          </a:xfrm>
        </p:spPr>
        <p:txBody>
          <a:bodyPr/>
          <a:lstStyle/>
          <a:p>
            <a:pPr marL="0" indent="0">
              <a:buNone/>
            </a:pPr>
            <a:r>
              <a:rPr lang="en-US" sz="1600">
                <a:latin typeface="Corbel" panose="020B0503020204020204" pitchFamily="34" charset="0"/>
                <a:cs typeface="Corbel" panose="020B0503020204020204" pitchFamily="34" charset="0"/>
              </a:rPr>
              <a:t>This system has some basic features and most importantly mailing and secondly calendar, where user has the privilege to mail and able to create their required event by providing voice commands. For instance, if we use artificial intelligence we can are able to turn off the lights without the instruction given by the user.  Almost, Everyone has some knowledge about trending voice assistant like cortana for windows, and Siri for apple users, this virtual voice assistants aren’t as brainy and intelligent as Ironman's Jarvis which appear in the superhero movie, but the intended actions are almost similar by virtual voice assistant. It’s like you need a ask question, and within a few fraction of seconds you will get an answer. It’s just give a command and get result.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B09E-6723-4421-89A5-E27FDFF5D7F5}"/>
              </a:ext>
            </a:extLst>
          </p:cNvPr>
          <p:cNvSpPr>
            <a:spLocks noGrp="1"/>
          </p:cNvSpPr>
          <p:nvPr>
            <p:ph type="title"/>
          </p:nvPr>
        </p:nvSpPr>
        <p:spPr/>
        <p:txBody>
          <a:bodyPr/>
          <a:lstStyle/>
          <a:p>
            <a:r>
              <a:rPr lang="en-IN" dirty="0"/>
              <a:t>Modules used in </a:t>
            </a:r>
            <a:r>
              <a:rPr lang="en-IN" dirty="0" err="1"/>
              <a:t>texas</a:t>
            </a:r>
            <a:endParaRPr lang="en-IN" dirty="0"/>
          </a:p>
        </p:txBody>
      </p:sp>
      <p:pic>
        <p:nvPicPr>
          <p:cNvPr id="7" name="Picture 6">
            <a:extLst>
              <a:ext uri="{FF2B5EF4-FFF2-40B4-BE49-F238E27FC236}">
                <a16:creationId xmlns:a16="http://schemas.microsoft.com/office/drawing/2014/main" id="{5AE28F4F-6A39-4FD2-9EDB-08353DD443F7}"/>
              </a:ext>
            </a:extLst>
          </p:cNvPr>
          <p:cNvPicPr>
            <a:picLocks noChangeAspect="1"/>
          </p:cNvPicPr>
          <p:nvPr/>
        </p:nvPicPr>
        <p:blipFill rotWithShape="1">
          <a:blip r:embed="rId2"/>
          <a:srcRect t="8626"/>
          <a:stretch/>
        </p:blipFill>
        <p:spPr>
          <a:xfrm>
            <a:off x="3028811" y="2650921"/>
            <a:ext cx="5117992" cy="2754560"/>
          </a:xfrm>
          <a:prstGeom prst="rect">
            <a:avLst/>
          </a:prstGeom>
        </p:spPr>
      </p:pic>
    </p:spTree>
    <p:extLst>
      <p:ext uri="{BB962C8B-B14F-4D97-AF65-F5344CB8AC3E}">
        <p14:creationId xmlns:p14="http://schemas.microsoft.com/office/powerpoint/2010/main" val="84325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A229-B47D-49A4-B510-E17F54EA417C}"/>
              </a:ext>
            </a:extLst>
          </p:cNvPr>
          <p:cNvSpPr>
            <a:spLocks noGrp="1"/>
          </p:cNvSpPr>
          <p:nvPr>
            <p:ph type="title"/>
          </p:nvPr>
        </p:nvSpPr>
        <p:spPr>
          <a:xfrm>
            <a:off x="463747" y="509209"/>
            <a:ext cx="11029616" cy="1013800"/>
          </a:xfrm>
        </p:spPr>
        <p:txBody>
          <a:bodyPr/>
          <a:lstStyle/>
          <a:p>
            <a:r>
              <a:rPr lang="en-IN" dirty="0"/>
              <a:t>Opening of </a:t>
            </a:r>
            <a:r>
              <a:rPr lang="en-IN" dirty="0" err="1"/>
              <a:t>texas</a:t>
            </a:r>
            <a:endParaRPr lang="en-IN" dirty="0"/>
          </a:p>
        </p:txBody>
      </p:sp>
      <p:pic>
        <p:nvPicPr>
          <p:cNvPr id="4" name="Time">
            <a:hlinkClick r:id="" action="ppaction://media"/>
            <a:extLst>
              <a:ext uri="{FF2B5EF4-FFF2-40B4-BE49-F238E27FC236}">
                <a16:creationId xmlns:a16="http://schemas.microsoft.com/office/drawing/2014/main" id="{2B67CDBC-E69B-4266-A4D5-C92F9D2D034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46851" y="2406362"/>
            <a:ext cx="7698297" cy="3749482"/>
          </a:xfrm>
        </p:spPr>
      </p:pic>
    </p:spTree>
    <p:extLst>
      <p:ext uri="{BB962C8B-B14F-4D97-AF65-F5344CB8AC3E}">
        <p14:creationId xmlns:p14="http://schemas.microsoft.com/office/powerpoint/2010/main" val="206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3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4149-B161-44DB-B99B-09D1BCD9E146}"/>
              </a:ext>
            </a:extLst>
          </p:cNvPr>
          <p:cNvSpPr>
            <a:spLocks noGrp="1"/>
          </p:cNvSpPr>
          <p:nvPr>
            <p:ph type="title"/>
          </p:nvPr>
        </p:nvSpPr>
        <p:spPr>
          <a:xfrm>
            <a:off x="505691" y="517598"/>
            <a:ext cx="11029616" cy="1013800"/>
          </a:xfrm>
        </p:spPr>
        <p:txBody>
          <a:bodyPr/>
          <a:lstStyle/>
          <a:p>
            <a:r>
              <a:rPr lang="en-IN" dirty="0"/>
              <a:t>Searching..</a:t>
            </a:r>
          </a:p>
        </p:txBody>
      </p:sp>
      <p:pic>
        <p:nvPicPr>
          <p:cNvPr id="4" name="Search">
            <a:hlinkClick r:id="" action="ppaction://media"/>
            <a:extLst>
              <a:ext uri="{FF2B5EF4-FFF2-40B4-BE49-F238E27FC236}">
                <a16:creationId xmlns:a16="http://schemas.microsoft.com/office/drawing/2014/main" id="{D8E394C9-4335-470C-AD37-95094E7205B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38525" y="2374172"/>
            <a:ext cx="7485529" cy="3678238"/>
          </a:xfrm>
        </p:spPr>
      </p:pic>
    </p:spTree>
    <p:extLst>
      <p:ext uri="{BB962C8B-B14F-4D97-AF65-F5344CB8AC3E}">
        <p14:creationId xmlns:p14="http://schemas.microsoft.com/office/powerpoint/2010/main" val="341784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E808-C98B-4F5B-BBB9-AD27F4A97814}"/>
              </a:ext>
            </a:extLst>
          </p:cNvPr>
          <p:cNvSpPr>
            <a:spLocks noGrp="1"/>
          </p:cNvSpPr>
          <p:nvPr>
            <p:ph type="title"/>
          </p:nvPr>
        </p:nvSpPr>
        <p:spPr>
          <a:xfrm>
            <a:off x="480524" y="492431"/>
            <a:ext cx="11029616" cy="1013800"/>
          </a:xfrm>
        </p:spPr>
        <p:txBody>
          <a:bodyPr/>
          <a:lstStyle/>
          <a:p>
            <a:r>
              <a:rPr lang="en-IN" dirty="0"/>
              <a:t>Shopping..</a:t>
            </a:r>
          </a:p>
        </p:txBody>
      </p:sp>
      <p:pic>
        <p:nvPicPr>
          <p:cNvPr id="4" name="Shopping">
            <a:hlinkClick r:id="" action="ppaction://media"/>
            <a:extLst>
              <a:ext uri="{FF2B5EF4-FFF2-40B4-BE49-F238E27FC236}">
                <a16:creationId xmlns:a16="http://schemas.microsoft.com/office/drawing/2014/main" id="{0728EFCE-E06F-47F9-8518-A303A38406F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14695" y="2332227"/>
            <a:ext cx="7124802" cy="3678238"/>
          </a:xfrm>
        </p:spPr>
      </p:pic>
    </p:spTree>
    <p:extLst>
      <p:ext uri="{BB962C8B-B14F-4D97-AF65-F5344CB8AC3E}">
        <p14:creationId xmlns:p14="http://schemas.microsoft.com/office/powerpoint/2010/main" val="2920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5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82" y="822121"/>
            <a:ext cx="11029616" cy="1046871"/>
          </a:xfrm>
        </p:spPr>
        <p:txBody>
          <a:bodyPr>
            <a:normAutofit/>
          </a:bodyPr>
          <a:lstStyle/>
          <a:p>
            <a:r>
              <a:rPr lang="en-US" altLang="en-IN" sz="2800" dirty="0">
                <a:latin typeface="Corbel" panose="020B0503020204020204" pitchFamily="34" charset="0"/>
              </a:rPr>
              <a:t>Objectives</a:t>
            </a:r>
            <a:br>
              <a:rPr lang="en-IN" sz="2800" dirty="0">
                <a:latin typeface="Corbel" panose="020B0503020204020204" pitchFamily="34" charset="0"/>
              </a:rPr>
            </a:br>
            <a:endParaRPr lang="en-US" dirty="0"/>
          </a:p>
        </p:txBody>
      </p:sp>
      <p:sp>
        <p:nvSpPr>
          <p:cNvPr id="3" name="Content Placeholder 2"/>
          <p:cNvSpPr>
            <a:spLocks noGrp="1"/>
          </p:cNvSpPr>
          <p:nvPr>
            <p:ph sz="half" idx="1"/>
          </p:nvPr>
        </p:nvSpPr>
        <p:spPr>
          <a:xfrm>
            <a:off x="581193" y="3212984"/>
            <a:ext cx="5422390" cy="3263318"/>
          </a:xfrm>
        </p:spPr>
        <p:txBody>
          <a:bodyPr>
            <a:normAutofit fontScale="85000" lnSpcReduction="20000"/>
          </a:bodyPr>
          <a:lstStyle/>
          <a:p>
            <a:r>
              <a:rPr lang="en-US" sz="1600" dirty="0">
                <a:latin typeface="Corbel" panose="020B0503020204020204" pitchFamily="34" charset="0"/>
              </a:rPr>
              <a:t>Tell  The Time</a:t>
            </a:r>
          </a:p>
          <a:p>
            <a:r>
              <a:rPr lang="en-US" sz="1600" dirty="0">
                <a:latin typeface="Corbel" panose="020B0503020204020204" pitchFamily="34" charset="0"/>
              </a:rPr>
              <a:t>Open </a:t>
            </a:r>
            <a:r>
              <a:rPr lang="en-US" sz="1600" dirty="0" err="1">
                <a:latin typeface="Corbel" panose="020B0503020204020204" pitchFamily="34" charset="0"/>
              </a:rPr>
              <a:t>Wikepedia</a:t>
            </a:r>
            <a:endParaRPr lang="en-US" sz="1600" dirty="0">
              <a:latin typeface="Corbel" panose="020B0503020204020204" pitchFamily="34" charset="0"/>
            </a:endParaRPr>
          </a:p>
          <a:p>
            <a:r>
              <a:rPr lang="en-US" sz="1600" dirty="0">
                <a:latin typeface="Corbel" panose="020B0503020204020204" pitchFamily="34" charset="0"/>
              </a:rPr>
              <a:t>Check Internet Speed Right Now</a:t>
            </a:r>
          </a:p>
          <a:p>
            <a:r>
              <a:rPr lang="en-US" sz="1600" dirty="0">
                <a:latin typeface="Corbel" panose="020B0503020204020204" pitchFamily="34" charset="0"/>
              </a:rPr>
              <a:t>Open Google Map </a:t>
            </a:r>
          </a:p>
          <a:p>
            <a:r>
              <a:rPr lang="en-US" sz="1600" dirty="0">
                <a:latin typeface="Corbel" panose="020B0503020204020204" pitchFamily="34" charset="0"/>
              </a:rPr>
              <a:t>Open Social Media Websites</a:t>
            </a:r>
          </a:p>
          <a:p>
            <a:r>
              <a:rPr lang="en-US" sz="1600" dirty="0">
                <a:latin typeface="Corbel" panose="020B0503020204020204" pitchFamily="34" charset="0"/>
              </a:rPr>
              <a:t>Email Generate Using Voice</a:t>
            </a:r>
          </a:p>
          <a:p>
            <a:r>
              <a:rPr lang="en-US" sz="1600" dirty="0">
                <a:latin typeface="Corbel" panose="020B0503020204020204" pitchFamily="34" charset="0"/>
              </a:rPr>
              <a:t>Tourism (search hotels and places)</a:t>
            </a:r>
          </a:p>
          <a:p>
            <a:r>
              <a:rPr lang="en-US" sz="1600" dirty="0">
                <a:latin typeface="Corbel" panose="020B0503020204020204" pitchFamily="34" charset="0"/>
              </a:rPr>
              <a:t>Open </a:t>
            </a:r>
            <a:r>
              <a:rPr lang="en-US" sz="1600" dirty="0" err="1">
                <a:latin typeface="Corbel" panose="020B0503020204020204" pitchFamily="34" charset="0"/>
              </a:rPr>
              <a:t>Youtube</a:t>
            </a:r>
            <a:r>
              <a:rPr lang="en-US" sz="1600" dirty="0">
                <a:latin typeface="Corbel" panose="020B0503020204020204" pitchFamily="34" charset="0"/>
              </a:rPr>
              <a:t> (search and play anything)</a:t>
            </a:r>
          </a:p>
          <a:p>
            <a:r>
              <a:rPr lang="en-US" sz="1600" dirty="0">
                <a:latin typeface="Corbel" panose="020B0503020204020204" pitchFamily="34" charset="0"/>
              </a:rPr>
              <a:t>Open Google and search anything</a:t>
            </a:r>
          </a:p>
          <a:p>
            <a:r>
              <a:rPr lang="en-US" sz="1600" dirty="0">
                <a:latin typeface="Corbel" panose="020B0503020204020204" pitchFamily="34" charset="0"/>
              </a:rPr>
              <a:t>Shopping (Search product for user)</a:t>
            </a:r>
          </a:p>
          <a:p>
            <a:r>
              <a:rPr lang="en-US" sz="1600" dirty="0">
                <a:latin typeface="Corbel" panose="020B0503020204020204" pitchFamily="34" charset="0"/>
              </a:rPr>
              <a:t>Latest news(using Voice)</a:t>
            </a:r>
          </a:p>
          <a:p>
            <a:endParaRPr lang="en-US" sz="1600" dirty="0">
              <a:latin typeface="Corbel" panose="020B0503020204020204" pitchFamily="34" charset="0"/>
            </a:endParaRPr>
          </a:p>
          <a:p>
            <a:endParaRPr lang="en-US" sz="1600" dirty="0">
              <a:latin typeface="Corbel" panose="020B0503020204020204" pitchFamily="34" charset="0"/>
            </a:endParaRPr>
          </a:p>
          <a:p>
            <a:endParaRPr lang="en-US" sz="1600" dirty="0">
              <a:latin typeface="Corbel" panose="020B0503020204020204" pitchFamily="34" charset="0"/>
            </a:endParaRPr>
          </a:p>
          <a:p>
            <a:endParaRPr lang="en-US" sz="1600" dirty="0">
              <a:latin typeface="Corbel" panose="020B0503020204020204" pitchFamily="34" charset="0"/>
            </a:endParaRPr>
          </a:p>
          <a:p>
            <a:endParaRPr lang="en-US" sz="1600" dirty="0">
              <a:latin typeface="Corbel" panose="020B0503020204020204" pitchFamily="34" charset="0"/>
            </a:endParaRPr>
          </a:p>
        </p:txBody>
      </p:sp>
      <p:pic>
        <p:nvPicPr>
          <p:cNvPr id="4" name="Content Placeholder 3"/>
          <p:cNvPicPr>
            <a:picLocks noGrp="1" noChangeAspect="1"/>
          </p:cNvPicPr>
          <p:nvPr>
            <p:ph sz="half" idx="2"/>
          </p:nvPr>
        </p:nvPicPr>
        <p:blipFill>
          <a:blip r:embed="rId2"/>
          <a:stretch>
            <a:fillRect/>
          </a:stretch>
        </p:blipFill>
        <p:spPr>
          <a:xfrm>
            <a:off x="6003290" y="2729865"/>
            <a:ext cx="4672330" cy="2628900"/>
          </a:xfrm>
          <a:prstGeom prst="rect">
            <a:avLst/>
          </a:prstGeom>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798</Words>
  <Application>Microsoft Office PowerPoint</Application>
  <PresentationFormat>Widescreen</PresentationFormat>
  <Paragraphs>73</Paragraphs>
  <Slides>16</Slides>
  <Notes>2</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Corbel</vt:lpstr>
      <vt:lpstr>Gill Sans MT</vt:lpstr>
      <vt:lpstr>Nunito Sans</vt:lpstr>
      <vt:lpstr>Open Sans</vt:lpstr>
      <vt:lpstr>Wingdings 2</vt:lpstr>
      <vt:lpstr>Dividend</vt:lpstr>
      <vt:lpstr>GAUTAM BUDDHA UNIVERSITY, GREATER NOIDA, UP  TOPIC: texas (VOICE ASSISTANT) USING PYTHON AND AI</vt:lpstr>
      <vt:lpstr>OUTLINE</vt:lpstr>
      <vt:lpstr> What is Voice  Assistant? </vt:lpstr>
      <vt:lpstr>LITERATURE REVIEW</vt:lpstr>
      <vt:lpstr>Modules used in texas</vt:lpstr>
      <vt:lpstr>Opening of texas</vt:lpstr>
      <vt:lpstr>Searching..</vt:lpstr>
      <vt:lpstr>Shopping..</vt:lpstr>
      <vt:lpstr>Objectives </vt:lpstr>
      <vt:lpstr>    Technology Behind Voice Assistant</vt:lpstr>
      <vt:lpstr>METHODOLOGY</vt:lpstr>
      <vt:lpstr>Benefits Of Voice Assistants </vt:lpstr>
      <vt:lpstr>Popular Voice Assistants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Kumar Yadav</dc:creator>
  <cp:lastModifiedBy>Lakshay Chauhan</cp:lastModifiedBy>
  <cp:revision>24</cp:revision>
  <dcterms:created xsi:type="dcterms:W3CDTF">2021-12-08T09:56:00Z</dcterms:created>
  <dcterms:modified xsi:type="dcterms:W3CDTF">2024-01-02T16:25:03Z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FD8DDBC59BF94B86A78B5D750F0A30FC</vt:lpwstr>
  </property>
  <property fmtid="{D5CDD505-2E9C-101B-9397-08002B2CF9AE}" pid="3" name="KSOProductBuildVer">
    <vt:lpwstr>1033-11.2.0.11074</vt:lpwstr>
  </property>
</Properties>
</file>