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80" r:id="rId3"/>
    <p:sldId id="284" r:id="rId4"/>
    <p:sldId id="274" r:id="rId5"/>
    <p:sldId id="286" r:id="rId6"/>
    <p:sldId id="291" r:id="rId7"/>
    <p:sldId id="292" r:id="rId8"/>
    <p:sldId id="293" r:id="rId9"/>
    <p:sldId id="294" r:id="rId10"/>
    <p:sldId id="287" r:id="rId11"/>
    <p:sldId id="289" r:id="rId12"/>
    <p:sldId id="290" r:id="rId13"/>
    <p:sldId id="262"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C00E88-1AA6-41F7-95D6-86EA201CE1D2}" v="26" dt="2024-06-27T02:04:18.6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49" autoAdjust="0"/>
    <p:restoredTop sz="94654"/>
  </p:normalViewPr>
  <p:slideViewPr>
    <p:cSldViewPr snapToGrid="0">
      <p:cViewPr varScale="1">
        <p:scale>
          <a:sx n="104" d="100"/>
          <a:sy n="104" d="100"/>
        </p:scale>
        <p:origin x="76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8/9/24</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167188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8/9/24</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80752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8/9/24</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946404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8/9/24</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315767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8/9/24</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307005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8/9/24</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772260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8/9/24</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911212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8/9/24</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514646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8/9/24</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422625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8/9/24</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708750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8/9/24</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664621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8/9/24</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236788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84" r:id="rId6"/>
    <p:sldLayoutId id="2147483689" r:id="rId7"/>
    <p:sldLayoutId id="2147483685" r:id="rId8"/>
    <p:sldLayoutId id="2147483686" r:id="rId9"/>
    <p:sldLayoutId id="2147483687" r:id="rId10"/>
    <p:sldLayoutId id="2147483688"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descr="Light switch on green wall">
            <a:extLst>
              <a:ext uri="{FF2B5EF4-FFF2-40B4-BE49-F238E27FC236}">
                <a16:creationId xmlns:a16="http://schemas.microsoft.com/office/drawing/2014/main" id="{863B64B8-0DB5-7660-B727-1EDF6B2F3B33}"/>
              </a:ext>
            </a:extLst>
          </p:cNvPr>
          <p:cNvPicPr>
            <a:picLocks noChangeAspect="1"/>
          </p:cNvPicPr>
          <p:nvPr/>
        </p:nvPicPr>
        <p:blipFill rotWithShape="1">
          <a:blip r:embed="rId2"/>
          <a:srcRect t="12727" b="3003"/>
          <a:stretch/>
        </p:blipFill>
        <p:spPr>
          <a:xfrm>
            <a:off x="20" y="10"/>
            <a:ext cx="12191980" cy="6857990"/>
          </a:xfrm>
          <a:prstGeom prst="rect">
            <a:avLst/>
          </a:prstGeom>
        </p:spPr>
      </p:pic>
      <p:sp>
        <p:nvSpPr>
          <p:cNvPr id="62" name="Rectangle 61">
            <a:extLst>
              <a:ext uri="{FF2B5EF4-FFF2-40B4-BE49-F238E27FC236}">
                <a16:creationId xmlns:a16="http://schemas.microsoft.com/office/drawing/2014/main" id="{6BB6B482-ACCA-4938-8AEA-49D525C17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905" y="46904"/>
            <a:ext cx="6865150" cy="6771342"/>
          </a:xfrm>
          <a:prstGeom prst="rect">
            <a:avLst/>
          </a:prstGeom>
          <a:gradFill>
            <a:gsLst>
              <a:gs pos="42000">
                <a:srgbClr val="000000">
                  <a:alpha val="18000"/>
                </a:srgbClr>
              </a:gs>
              <a:gs pos="0">
                <a:srgbClr val="000000">
                  <a:alpha val="0"/>
                </a:srgbClr>
              </a:gs>
              <a:gs pos="100000">
                <a:srgbClr val="000000">
                  <a:alpha val="3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3">
            <a:extLst>
              <a:ext uri="{FF2B5EF4-FFF2-40B4-BE49-F238E27FC236}">
                <a16:creationId xmlns:a16="http://schemas.microsoft.com/office/drawing/2014/main" id="{C419583F-4424-5023-8DE3-EDF24A309E55}"/>
              </a:ext>
            </a:extLst>
          </p:cNvPr>
          <p:cNvSpPr>
            <a:spLocks noGrp="1" noChangeArrowheads="1"/>
          </p:cNvSpPr>
          <p:nvPr>
            <p:ph type="ctrTitle"/>
          </p:nvPr>
        </p:nvSpPr>
        <p:spPr bwMode="auto">
          <a:xfrm>
            <a:off x="704088" y="2244909"/>
            <a:ext cx="4693473" cy="395404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b" anchorCtr="0" compatLnSpc="1">
            <a:prstTxWarp prst="textNoShape">
              <a:avLst/>
            </a:prstTxWarp>
            <a:normAutofit/>
          </a:bodyPr>
          <a:lstStyle/>
          <a:p>
            <a:pPr lvl="0" eaLnBrk="0" fontAlgn="base" hangingPunct="0">
              <a:lnSpc>
                <a:spcPct val="90000"/>
              </a:lnSpc>
              <a:spcAft>
                <a:spcPct val="0"/>
              </a:spcAft>
            </a:pPr>
            <a:r>
              <a:rPr lang="en-US" sz="3400" dirty="0">
                <a:solidFill>
                  <a:srgbClr val="FFFFFF"/>
                </a:solidFill>
              </a:rPr>
              <a:t>Harnessing Predictive Analytics: Reducing Customer Churn and Enhancing Retention Strategies</a:t>
            </a:r>
            <a:endParaRPr kumimoji="0" lang="en-US" altLang="en-US" sz="3400" b="0" i="0" u="none" strike="noStrike" cap="none" normalizeH="0" baseline="0" dirty="0">
              <a:ln>
                <a:noFill/>
              </a:ln>
              <a:solidFill>
                <a:srgbClr val="FFFFFF"/>
              </a:solidFill>
              <a:effectLst/>
              <a:latin typeface="Arial" panose="020B0604020202020204" pitchFamily="34" charset="0"/>
            </a:endParaRPr>
          </a:p>
        </p:txBody>
      </p:sp>
      <p:sp>
        <p:nvSpPr>
          <p:cNvPr id="3" name="Subtitle 2">
            <a:extLst>
              <a:ext uri="{FF2B5EF4-FFF2-40B4-BE49-F238E27FC236}">
                <a16:creationId xmlns:a16="http://schemas.microsoft.com/office/drawing/2014/main" id="{FAC08124-2BEA-6E71-D5AF-0E4F80A127F9}"/>
              </a:ext>
            </a:extLst>
          </p:cNvPr>
          <p:cNvSpPr>
            <a:spLocks noGrp="1"/>
          </p:cNvSpPr>
          <p:nvPr>
            <p:ph type="subTitle" idx="1"/>
          </p:nvPr>
        </p:nvSpPr>
        <p:spPr>
          <a:xfrm>
            <a:off x="704088" y="659052"/>
            <a:ext cx="5819775" cy="670945"/>
          </a:xfrm>
        </p:spPr>
        <p:txBody>
          <a:bodyPr anchor="t">
            <a:normAutofit/>
          </a:bodyPr>
          <a:lstStyle/>
          <a:p>
            <a:r>
              <a:rPr lang="en-CA" b="1">
                <a:solidFill>
                  <a:srgbClr val="FFFFFF"/>
                </a:solidFill>
              </a:rPr>
              <a:t>Presented by: Group 4</a:t>
            </a:r>
          </a:p>
        </p:txBody>
      </p:sp>
      <p:cxnSp>
        <p:nvCxnSpPr>
          <p:cNvPr id="64" name="Straight Connector 6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1447800"/>
            <a:ext cx="1638300" cy="0"/>
          </a:xfrm>
          <a:prstGeom prst="line">
            <a:avLst/>
          </a:prstGeom>
          <a:ln w="44450">
            <a:solidFill>
              <a:srgbClr val="FFFFFF"/>
            </a:solidFill>
          </a:ln>
          <a:effectLst>
            <a:outerShdw blurRad="50800" dist="38100" dir="2700000" algn="tl" rotWithShape="0">
              <a:prstClr val="black">
                <a:alpha val="13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18996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400"/>
                                        <p:tgtEl>
                                          <p:spTgt spid="7"/>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AAD0195E-7F27-4D06-9427-0C121D721A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D74C2FC-3228-4FC1-B97B-87AD35508D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9">
            <a:extLst>
              <a:ext uri="{FF2B5EF4-FFF2-40B4-BE49-F238E27FC236}">
                <a16:creationId xmlns:a16="http://schemas.microsoft.com/office/drawing/2014/main" id="{A117C32B-9965-EBB2-00A9-53F3658A4072}"/>
              </a:ext>
            </a:extLst>
          </p:cNvPr>
          <p:cNvSpPr>
            <a:spLocks noGrp="1"/>
          </p:cNvSpPr>
          <p:nvPr>
            <p:ph type="title"/>
          </p:nvPr>
        </p:nvSpPr>
        <p:spPr>
          <a:xfrm>
            <a:off x="700087" y="909638"/>
            <a:ext cx="10691813" cy="1155618"/>
          </a:xfrm>
        </p:spPr>
        <p:txBody>
          <a:bodyPr vert="horz" lIns="91440" tIns="45720" rIns="91440" bIns="45720" rtlCol="0" anchor="t">
            <a:normAutofit/>
          </a:bodyPr>
          <a:lstStyle/>
          <a:p>
            <a:pPr>
              <a:lnSpc>
                <a:spcPct val="90000"/>
              </a:lnSpc>
            </a:pPr>
            <a:r>
              <a:rPr lang="en-US" sz="2800" dirty="0"/>
              <a:t>3. Correlation Matrix (Heatmap</a:t>
            </a:r>
            <a:r>
              <a:rPr lang="en-US" sz="1400" dirty="0"/>
              <a:t>)</a:t>
            </a:r>
            <a:endParaRPr lang="en-US" sz="6000" dirty="0"/>
          </a:p>
        </p:txBody>
      </p:sp>
      <p:pic>
        <p:nvPicPr>
          <p:cNvPr id="3" name="Picture 2" descr="A screenshot of a graph">
            <a:extLst>
              <a:ext uri="{FF2B5EF4-FFF2-40B4-BE49-F238E27FC236}">
                <a16:creationId xmlns:a16="http://schemas.microsoft.com/office/drawing/2014/main" id="{E5A71442-04FE-E879-FCEE-2D9A1CCB57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374" y="1211095"/>
            <a:ext cx="5198286" cy="4830135"/>
          </a:xfrm>
          <a:prstGeom prst="rect">
            <a:avLst/>
          </a:prstGeom>
        </p:spPr>
      </p:pic>
      <p:sp>
        <p:nvSpPr>
          <p:cNvPr id="5" name="TextBox 4">
            <a:extLst>
              <a:ext uri="{FF2B5EF4-FFF2-40B4-BE49-F238E27FC236}">
                <a16:creationId xmlns:a16="http://schemas.microsoft.com/office/drawing/2014/main" id="{7807C85A-0FEC-542C-C731-6FFE0C7F9B8A}"/>
              </a:ext>
            </a:extLst>
          </p:cNvPr>
          <p:cNvSpPr txBox="1"/>
          <p:nvPr/>
        </p:nvSpPr>
        <p:spPr>
          <a:xfrm>
            <a:off x="1012723" y="3626162"/>
            <a:ext cx="3549445" cy="1477328"/>
          </a:xfrm>
          <a:prstGeom prst="rect">
            <a:avLst/>
          </a:prstGeom>
          <a:noFill/>
        </p:spPr>
        <p:txBody>
          <a:bodyPr wrap="square">
            <a:spAutoFit/>
          </a:bodyPr>
          <a:lstStyle/>
          <a:p>
            <a:r>
              <a:rPr lang="en-US" dirty="0"/>
              <a:t>These correlations aids in identifying predictors of churn and refining our predictive model, ensuring robust feature selection and mitigating multicollinearity.</a:t>
            </a:r>
          </a:p>
        </p:txBody>
      </p:sp>
    </p:spTree>
    <p:extLst>
      <p:ext uri="{BB962C8B-B14F-4D97-AF65-F5344CB8AC3E}">
        <p14:creationId xmlns:p14="http://schemas.microsoft.com/office/powerpoint/2010/main" val="2894955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AAD0195E-7F27-4D06-9427-0C121D721A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D74C2FC-3228-4FC1-B97B-87AD35508D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9">
            <a:extLst>
              <a:ext uri="{FF2B5EF4-FFF2-40B4-BE49-F238E27FC236}">
                <a16:creationId xmlns:a16="http://schemas.microsoft.com/office/drawing/2014/main" id="{A117C32B-9965-EBB2-00A9-53F3658A4072}"/>
              </a:ext>
            </a:extLst>
          </p:cNvPr>
          <p:cNvSpPr>
            <a:spLocks noGrp="1"/>
          </p:cNvSpPr>
          <p:nvPr>
            <p:ph type="title"/>
          </p:nvPr>
        </p:nvSpPr>
        <p:spPr>
          <a:xfrm>
            <a:off x="700087" y="909638"/>
            <a:ext cx="10691813" cy="1155618"/>
          </a:xfrm>
        </p:spPr>
        <p:txBody>
          <a:bodyPr vert="horz" lIns="91440" tIns="45720" rIns="91440" bIns="45720" rtlCol="0" anchor="t">
            <a:normAutofit/>
          </a:bodyPr>
          <a:lstStyle/>
          <a:p>
            <a:pPr>
              <a:lnSpc>
                <a:spcPct val="90000"/>
              </a:lnSpc>
            </a:pPr>
            <a:r>
              <a:rPr lang="en-US" sz="2400" dirty="0"/>
              <a:t>5. SHAP Summary Plot</a:t>
            </a:r>
            <a:endParaRPr lang="en-US" sz="28700" dirty="0"/>
          </a:p>
        </p:txBody>
      </p:sp>
      <p:pic>
        <p:nvPicPr>
          <p:cNvPr id="3" name="Picture 2" descr="A graph of numbers and text&#10;&#10;Description automatically generated with medium confidence">
            <a:extLst>
              <a:ext uri="{FF2B5EF4-FFF2-40B4-BE49-F238E27FC236}">
                <a16:creationId xmlns:a16="http://schemas.microsoft.com/office/drawing/2014/main" id="{B411C493-6B25-035C-A972-D41B29709C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8407" y="1158236"/>
            <a:ext cx="4535671" cy="4790126"/>
          </a:xfrm>
          <a:prstGeom prst="rect">
            <a:avLst/>
          </a:prstGeom>
        </p:spPr>
      </p:pic>
      <p:sp>
        <p:nvSpPr>
          <p:cNvPr id="5" name="TextBox 4">
            <a:extLst>
              <a:ext uri="{FF2B5EF4-FFF2-40B4-BE49-F238E27FC236}">
                <a16:creationId xmlns:a16="http://schemas.microsoft.com/office/drawing/2014/main" id="{0ED10B59-0F75-4AA5-CED6-F7499FE560C8}"/>
              </a:ext>
            </a:extLst>
          </p:cNvPr>
          <p:cNvSpPr txBox="1"/>
          <p:nvPr/>
        </p:nvSpPr>
        <p:spPr>
          <a:xfrm>
            <a:off x="934065" y="1609785"/>
            <a:ext cx="3866420" cy="4524315"/>
          </a:xfrm>
          <a:prstGeom prst="rect">
            <a:avLst/>
          </a:prstGeom>
          <a:noFill/>
        </p:spPr>
        <p:txBody>
          <a:bodyPr wrap="square">
            <a:spAutoFit/>
          </a:bodyPr>
          <a:lstStyle/>
          <a:p>
            <a:r>
              <a:rPr lang="en-US" dirty="0"/>
              <a:t>The SHAP summary plot reveals the impact of various features on customer churn prediction. Key variables like usage frequency, account age, and customer service interactions show strong predictive power. Features with higher SHAP values push the model towards predicting churn, indicating areas where targeted interventions could reduce churn. Understanding these influences helps in tailoring personalized retention strategies, optimizing resource allocation, and enhancing overall customer experience.</a:t>
            </a:r>
          </a:p>
        </p:txBody>
      </p:sp>
    </p:spTree>
    <p:extLst>
      <p:ext uri="{BB962C8B-B14F-4D97-AF65-F5344CB8AC3E}">
        <p14:creationId xmlns:p14="http://schemas.microsoft.com/office/powerpoint/2010/main" val="936079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AAD0195E-7F27-4D06-9427-0C121D721A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D74C2FC-3228-4FC1-B97B-87AD35508D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9">
            <a:extLst>
              <a:ext uri="{FF2B5EF4-FFF2-40B4-BE49-F238E27FC236}">
                <a16:creationId xmlns:a16="http://schemas.microsoft.com/office/drawing/2014/main" id="{A117C32B-9965-EBB2-00A9-53F3658A4072}"/>
              </a:ext>
            </a:extLst>
          </p:cNvPr>
          <p:cNvSpPr>
            <a:spLocks noGrp="1"/>
          </p:cNvSpPr>
          <p:nvPr>
            <p:ph type="title"/>
          </p:nvPr>
        </p:nvSpPr>
        <p:spPr>
          <a:xfrm>
            <a:off x="700087" y="909638"/>
            <a:ext cx="10691813" cy="1155618"/>
          </a:xfrm>
        </p:spPr>
        <p:txBody>
          <a:bodyPr vert="horz" lIns="91440" tIns="45720" rIns="91440" bIns="45720" rtlCol="0" anchor="t">
            <a:normAutofit/>
          </a:bodyPr>
          <a:lstStyle/>
          <a:p>
            <a:pPr>
              <a:lnSpc>
                <a:spcPct val="90000"/>
              </a:lnSpc>
            </a:pPr>
            <a:r>
              <a:rPr lang="en-US" sz="2400" dirty="0"/>
              <a:t>6. Feature Importances (Bar Chart)</a:t>
            </a:r>
            <a:endParaRPr lang="en-US" sz="28700" dirty="0"/>
          </a:p>
        </p:txBody>
      </p:sp>
      <p:pic>
        <p:nvPicPr>
          <p:cNvPr id="3" name="Picture 2" descr="A graph of blue rectangular bars with white text&#10;&#10;Description automatically generated">
            <a:extLst>
              <a:ext uri="{FF2B5EF4-FFF2-40B4-BE49-F238E27FC236}">
                <a16:creationId xmlns:a16="http://schemas.microsoft.com/office/drawing/2014/main" id="{A02BD4FF-6863-0FB2-E7D4-A978270A54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1650" y="1363354"/>
            <a:ext cx="6401002" cy="4585008"/>
          </a:xfrm>
          <a:prstGeom prst="rect">
            <a:avLst/>
          </a:prstGeom>
        </p:spPr>
      </p:pic>
      <p:sp>
        <p:nvSpPr>
          <p:cNvPr id="5" name="TextBox 4">
            <a:extLst>
              <a:ext uri="{FF2B5EF4-FFF2-40B4-BE49-F238E27FC236}">
                <a16:creationId xmlns:a16="http://schemas.microsoft.com/office/drawing/2014/main" id="{6277D87A-0947-3D53-D3B7-201ECAD4ADF0}"/>
              </a:ext>
            </a:extLst>
          </p:cNvPr>
          <p:cNvSpPr txBox="1"/>
          <p:nvPr/>
        </p:nvSpPr>
        <p:spPr>
          <a:xfrm>
            <a:off x="642418" y="2086922"/>
            <a:ext cx="4109884" cy="3693319"/>
          </a:xfrm>
          <a:prstGeom prst="rect">
            <a:avLst/>
          </a:prstGeom>
          <a:noFill/>
        </p:spPr>
        <p:txBody>
          <a:bodyPr wrap="square">
            <a:spAutoFit/>
          </a:bodyPr>
          <a:lstStyle/>
          <a:p>
            <a:r>
              <a:rPr lang="en-US" dirty="0"/>
              <a:t>The feature importance graph highlights key predictors of customer churn, with usage frequency being the most significant. Demographics, account age, and recent activity are also crucial, emphasizing the need for personalized engagement and long-term relationship nurturing. Improving service quality and ensuring timely payments can further enhance retention. These insights are vital for developing effective strategies to reduce churn and improve customer satisfaction.</a:t>
            </a:r>
          </a:p>
        </p:txBody>
      </p:sp>
    </p:spTree>
    <p:extLst>
      <p:ext uri="{BB962C8B-B14F-4D97-AF65-F5344CB8AC3E}">
        <p14:creationId xmlns:p14="http://schemas.microsoft.com/office/powerpoint/2010/main" val="973734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D8B5B-1C86-8E8D-6A7C-C700E5CED3BA}"/>
              </a:ext>
            </a:extLst>
          </p:cNvPr>
          <p:cNvSpPr>
            <a:spLocks noGrp="1"/>
          </p:cNvSpPr>
          <p:nvPr>
            <p:ph type="title"/>
          </p:nvPr>
        </p:nvSpPr>
        <p:spPr/>
        <p:txBody>
          <a:bodyPr>
            <a:normAutofit/>
          </a:bodyPr>
          <a:lstStyle/>
          <a:p>
            <a:r>
              <a:rPr lang="en-US" sz="3600" b="1" dirty="0"/>
              <a:t>Conclusion: Insights and Implications</a:t>
            </a:r>
          </a:p>
        </p:txBody>
      </p:sp>
      <p:sp>
        <p:nvSpPr>
          <p:cNvPr id="3" name="Content Placeholder 2">
            <a:extLst>
              <a:ext uri="{FF2B5EF4-FFF2-40B4-BE49-F238E27FC236}">
                <a16:creationId xmlns:a16="http://schemas.microsoft.com/office/drawing/2014/main" id="{107AB22C-043A-1DDC-2998-3143084FD657}"/>
              </a:ext>
            </a:extLst>
          </p:cNvPr>
          <p:cNvSpPr>
            <a:spLocks noGrp="1"/>
          </p:cNvSpPr>
          <p:nvPr>
            <p:ph idx="1"/>
          </p:nvPr>
        </p:nvSpPr>
        <p:spPr/>
        <p:txBody>
          <a:bodyPr/>
          <a:lstStyle/>
          <a:p>
            <a:pPr marL="0" indent="0">
              <a:buNone/>
            </a:pPr>
            <a:r>
              <a:rPr lang="en-US" dirty="0"/>
              <a:t>Our analysis revealed significant predictors of customer churn, including usage patterns and customer demographics. The predictive model highlighted critical areas for intervention. Implementing targeted strategies based on these insights can significantly enhance customer retention. Ongoing monitoring and model refinement will ensure the effectiveness of our retention strategies, ultimately boosting customer satisfaction and loyalty.</a:t>
            </a:r>
          </a:p>
        </p:txBody>
      </p:sp>
    </p:spTree>
    <p:extLst>
      <p:ext uri="{BB962C8B-B14F-4D97-AF65-F5344CB8AC3E}">
        <p14:creationId xmlns:p14="http://schemas.microsoft.com/office/powerpoint/2010/main" val="1760242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99" name="Straight Connector 209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1" name="Straight Connector 210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103" name="Rectangle 2102">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784C78B-C661-63DA-0927-13BB575BF3DF}"/>
              </a:ext>
            </a:extLst>
          </p:cNvPr>
          <p:cNvSpPr txBox="1"/>
          <p:nvPr/>
        </p:nvSpPr>
        <p:spPr>
          <a:xfrm>
            <a:off x="800102" y="960594"/>
            <a:ext cx="5828114" cy="4936812"/>
          </a:xfrm>
          <a:prstGeom prst="rect">
            <a:avLst/>
          </a:prstGeom>
        </p:spPr>
        <p:txBody>
          <a:bodyPr vert="horz" lIns="91440" tIns="45720" rIns="91440" bIns="45720" rtlCol="0" anchor="ctr">
            <a:normAutofit/>
          </a:bodyPr>
          <a:lstStyle/>
          <a:p>
            <a:pPr algn="r">
              <a:spcBef>
                <a:spcPct val="0"/>
              </a:spcBef>
              <a:spcAft>
                <a:spcPts val="600"/>
              </a:spcAft>
            </a:pPr>
            <a:r>
              <a:rPr lang="en-US" sz="6000" cap="all" spc="30">
                <a:latin typeface="+mj-lt"/>
                <a:ea typeface="+mj-ea"/>
                <a:cs typeface="+mj-cs"/>
              </a:rPr>
              <a:t>Thank You</a:t>
            </a:r>
          </a:p>
        </p:txBody>
      </p:sp>
      <p:cxnSp>
        <p:nvCxnSpPr>
          <p:cNvPr id="2105" name="Straight Connector 2104">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315200" y="1733549"/>
            <a:ext cx="0" cy="3390901"/>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415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B3EB2F87-A2D6-11F0-0DB5-4856680D386D}"/>
              </a:ext>
            </a:extLst>
          </p:cNvPr>
          <p:cNvPicPr>
            <a:picLocks noChangeAspect="1"/>
          </p:cNvPicPr>
          <p:nvPr/>
        </p:nvPicPr>
        <p:blipFill rotWithShape="1">
          <a:blip r:embed="rId2"/>
          <a:srcRect l="45028" r="770"/>
          <a:stretch/>
        </p:blipFill>
        <p:spPr>
          <a:xfrm>
            <a:off x="20" y="10"/>
            <a:ext cx="5495795" cy="6857990"/>
          </a:xfrm>
          <a:prstGeom prst="rect">
            <a:avLst/>
          </a:prstGeom>
        </p:spPr>
      </p:pic>
      <p:sp>
        <p:nvSpPr>
          <p:cNvPr id="2" name="Title 1">
            <a:extLst>
              <a:ext uri="{FF2B5EF4-FFF2-40B4-BE49-F238E27FC236}">
                <a16:creationId xmlns:a16="http://schemas.microsoft.com/office/drawing/2014/main" id="{7D8797BC-60EF-16C1-6A1E-F947A1059EE0}"/>
              </a:ext>
            </a:extLst>
          </p:cNvPr>
          <p:cNvSpPr>
            <a:spLocks noGrp="1"/>
          </p:cNvSpPr>
          <p:nvPr>
            <p:ph type="title"/>
          </p:nvPr>
        </p:nvSpPr>
        <p:spPr>
          <a:xfrm>
            <a:off x="5715335" y="893575"/>
            <a:ext cx="5044031" cy="1386753"/>
          </a:xfrm>
        </p:spPr>
        <p:txBody>
          <a:bodyPr>
            <a:noAutofit/>
          </a:bodyPr>
          <a:lstStyle/>
          <a:p>
            <a:r>
              <a:rPr lang="en-US" sz="2800" b="1" dirty="0"/>
              <a:t>Project Goal: Reducing Customer Churn through Predictive Analytics</a:t>
            </a:r>
          </a:p>
        </p:txBody>
      </p:sp>
      <p:sp>
        <p:nvSpPr>
          <p:cNvPr id="3" name="Content Placeholder 2">
            <a:extLst>
              <a:ext uri="{FF2B5EF4-FFF2-40B4-BE49-F238E27FC236}">
                <a16:creationId xmlns:a16="http://schemas.microsoft.com/office/drawing/2014/main" id="{DDFD9A84-FAB2-0B49-A8B2-48BC02091FD1}"/>
              </a:ext>
            </a:extLst>
          </p:cNvPr>
          <p:cNvSpPr>
            <a:spLocks noGrp="1"/>
          </p:cNvSpPr>
          <p:nvPr>
            <p:ph idx="1"/>
          </p:nvPr>
        </p:nvSpPr>
        <p:spPr>
          <a:xfrm>
            <a:off x="5981327" y="2671700"/>
            <a:ext cx="5640402" cy="3021175"/>
          </a:xfrm>
        </p:spPr>
        <p:txBody>
          <a:bodyPr>
            <a:normAutofit lnSpcReduction="10000"/>
          </a:bodyPr>
          <a:lstStyle/>
          <a:p>
            <a:pPr marL="0" indent="0">
              <a:buNone/>
            </a:pPr>
            <a:r>
              <a:rPr lang="en-US" sz="1600" dirty="0"/>
              <a:t>Our project aims to leverage predictive analytics to identify key factors contributing to customer churn in e-commerce. By analyzing historical data, we will develop a predictive model using a Random Forest Classifier to forecast the likelihood of churn. This model will help us understand the critical drivers behind customer decisions to discontinue services. Insights gained will inform targeted intervention strategies to enhance customer retention rates. Ultimately, this project seeks to transform raw data into actionable insights, enabling the formulation of effective retention strategies that improve customer satisfaction and loyalty.</a:t>
            </a:r>
          </a:p>
        </p:txBody>
      </p:sp>
      <p:cxnSp>
        <p:nvCxnSpPr>
          <p:cNvPr id="11" name="Straight Connector 10">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723900"/>
            <a:ext cx="461007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6142781"/>
            <a:ext cx="46100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510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6" name="Straight Connector 55">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60" name="Rectangle 59">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A117C32B-9965-EBB2-00A9-53F3658A4072}"/>
              </a:ext>
            </a:extLst>
          </p:cNvPr>
          <p:cNvSpPr>
            <a:spLocks noGrp="1"/>
          </p:cNvSpPr>
          <p:nvPr>
            <p:ph type="title"/>
          </p:nvPr>
        </p:nvSpPr>
        <p:spPr>
          <a:xfrm>
            <a:off x="800102" y="960594"/>
            <a:ext cx="5828114" cy="4936812"/>
          </a:xfrm>
        </p:spPr>
        <p:txBody>
          <a:bodyPr vert="horz" lIns="91440" tIns="45720" rIns="91440" bIns="45720" rtlCol="0" anchor="ctr">
            <a:normAutofit/>
          </a:bodyPr>
          <a:lstStyle/>
          <a:p>
            <a:pPr algn="r"/>
            <a:r>
              <a:rPr lang="en-US" altLang="en-US" sz="6000"/>
              <a:t>EDA </a:t>
            </a:r>
            <a:br>
              <a:rPr lang="en-US" altLang="en-US" sz="6000"/>
            </a:br>
            <a:endParaRPr lang="en-US" sz="6000"/>
          </a:p>
        </p:txBody>
      </p:sp>
      <p:cxnSp>
        <p:nvCxnSpPr>
          <p:cNvPr id="62" name="Straight Connector 61">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315200" y="1733549"/>
            <a:ext cx="0" cy="3390901"/>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5102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AAD0195E-7F27-4D06-9427-0C121D721A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D74C2FC-3228-4FC1-B97B-87AD35508D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9">
            <a:extLst>
              <a:ext uri="{FF2B5EF4-FFF2-40B4-BE49-F238E27FC236}">
                <a16:creationId xmlns:a16="http://schemas.microsoft.com/office/drawing/2014/main" id="{A117C32B-9965-EBB2-00A9-53F3658A4072}"/>
              </a:ext>
            </a:extLst>
          </p:cNvPr>
          <p:cNvSpPr>
            <a:spLocks noGrp="1"/>
          </p:cNvSpPr>
          <p:nvPr>
            <p:ph type="title"/>
          </p:nvPr>
        </p:nvSpPr>
        <p:spPr>
          <a:xfrm>
            <a:off x="700087" y="909638"/>
            <a:ext cx="10691813" cy="1155618"/>
          </a:xfrm>
        </p:spPr>
        <p:txBody>
          <a:bodyPr vert="horz" lIns="91440" tIns="45720" rIns="91440" bIns="45720" rtlCol="0" anchor="t">
            <a:normAutofit/>
          </a:bodyPr>
          <a:lstStyle/>
          <a:p>
            <a:pPr>
              <a:lnSpc>
                <a:spcPct val="90000"/>
              </a:lnSpc>
            </a:pPr>
            <a:r>
              <a:rPr lang="en-US" sz="2400" dirty="0"/>
              <a:t>1. Churn Distribution (Count Plot)</a:t>
            </a:r>
            <a:endParaRPr lang="en-US" sz="4800" dirty="0"/>
          </a:p>
        </p:txBody>
      </p:sp>
      <p:pic>
        <p:nvPicPr>
          <p:cNvPr id="3" name="Picture 2" descr="A graph with a number of blue squares&#10;&#10;Description automatically generated with medium confidence">
            <a:extLst>
              <a:ext uri="{FF2B5EF4-FFF2-40B4-BE49-F238E27FC236}">
                <a16:creationId xmlns:a16="http://schemas.microsoft.com/office/drawing/2014/main" id="{8B703EAD-7606-257C-ADFF-71A6F7676B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3870" y="1487447"/>
            <a:ext cx="6248030" cy="4388954"/>
          </a:xfrm>
          <a:prstGeom prst="rect">
            <a:avLst/>
          </a:prstGeom>
        </p:spPr>
      </p:pic>
      <p:sp>
        <p:nvSpPr>
          <p:cNvPr id="5" name="TextBox 4">
            <a:extLst>
              <a:ext uri="{FF2B5EF4-FFF2-40B4-BE49-F238E27FC236}">
                <a16:creationId xmlns:a16="http://schemas.microsoft.com/office/drawing/2014/main" id="{A0F22760-A030-1668-2FE3-409CF017F49F}"/>
              </a:ext>
            </a:extLst>
          </p:cNvPr>
          <p:cNvSpPr txBox="1"/>
          <p:nvPr/>
        </p:nvSpPr>
        <p:spPr>
          <a:xfrm>
            <a:off x="700087" y="4464328"/>
            <a:ext cx="3431458" cy="1200329"/>
          </a:xfrm>
          <a:prstGeom prst="rect">
            <a:avLst/>
          </a:prstGeom>
          <a:noFill/>
        </p:spPr>
        <p:txBody>
          <a:bodyPr wrap="square">
            <a:spAutoFit/>
          </a:bodyPr>
          <a:lstStyle/>
          <a:p>
            <a:r>
              <a:rPr lang="en-US" dirty="0"/>
              <a:t>This count plot illustrates the distribution of the 'Churn' variable, categorizing customers into churned and retained.</a:t>
            </a:r>
          </a:p>
        </p:txBody>
      </p:sp>
    </p:spTree>
    <p:extLst>
      <p:ext uri="{BB962C8B-B14F-4D97-AF65-F5344CB8AC3E}">
        <p14:creationId xmlns:p14="http://schemas.microsoft.com/office/powerpoint/2010/main" val="883215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35A8B9ED-4476-44C5-9209-0146C28B53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Connector 76">
            <a:extLst>
              <a:ext uri="{FF2B5EF4-FFF2-40B4-BE49-F238E27FC236}">
                <a16:creationId xmlns:a16="http://schemas.microsoft.com/office/drawing/2014/main" id="{C25D32A2-9FC1-4397-9A7C-9D84021CB4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5800" y="753214"/>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A graph of a number of different colored bars&#10;&#10;Description automatically generated">
            <a:extLst>
              <a:ext uri="{FF2B5EF4-FFF2-40B4-BE49-F238E27FC236}">
                <a16:creationId xmlns:a16="http://schemas.microsoft.com/office/drawing/2014/main" id="{564C6D8C-350B-A457-6479-030B4414CA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2927" y="912187"/>
            <a:ext cx="3389081" cy="2490975"/>
          </a:xfrm>
          <a:prstGeom prst="rect">
            <a:avLst/>
          </a:prstGeom>
        </p:spPr>
      </p:pic>
      <p:pic>
        <p:nvPicPr>
          <p:cNvPr id="5" name="Picture 4" descr="A graph of a customer&#10;&#10;Description automatically generated with medium confidence">
            <a:extLst>
              <a:ext uri="{FF2B5EF4-FFF2-40B4-BE49-F238E27FC236}">
                <a16:creationId xmlns:a16="http://schemas.microsoft.com/office/drawing/2014/main" id="{E6D3F145-9947-9DF9-E793-6A09E0C64A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3461" y="912187"/>
            <a:ext cx="3235032" cy="2490975"/>
          </a:xfrm>
          <a:prstGeom prst="rect">
            <a:avLst/>
          </a:prstGeom>
        </p:spPr>
      </p:pic>
      <p:pic>
        <p:nvPicPr>
          <p:cNvPr id="3" name="Picture 2" descr="A graph of a distribution of cityier&#10;&#10;Description automatically generated with medium confidence">
            <a:extLst>
              <a:ext uri="{FF2B5EF4-FFF2-40B4-BE49-F238E27FC236}">
                <a16:creationId xmlns:a16="http://schemas.microsoft.com/office/drawing/2014/main" id="{F94BB889-F198-4237-B58C-BAC5DB7C6B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3485" y="3720940"/>
            <a:ext cx="3368522" cy="2425336"/>
          </a:xfrm>
          <a:prstGeom prst="rect">
            <a:avLst/>
          </a:prstGeom>
        </p:spPr>
      </p:pic>
      <p:pic>
        <p:nvPicPr>
          <p:cNvPr id="9" name="Picture 8" descr="A graph of login data&#10;&#10;Description automatically generated">
            <a:extLst>
              <a:ext uri="{FF2B5EF4-FFF2-40B4-BE49-F238E27FC236}">
                <a16:creationId xmlns:a16="http://schemas.microsoft.com/office/drawing/2014/main" id="{CE793840-7ABE-5290-D754-F08C3CEEB8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33461" y="3720940"/>
            <a:ext cx="3170373" cy="2425336"/>
          </a:xfrm>
          <a:prstGeom prst="rect">
            <a:avLst/>
          </a:prstGeom>
        </p:spPr>
      </p:pic>
      <p:sp>
        <p:nvSpPr>
          <p:cNvPr id="10" name="Title 9">
            <a:extLst>
              <a:ext uri="{FF2B5EF4-FFF2-40B4-BE49-F238E27FC236}">
                <a16:creationId xmlns:a16="http://schemas.microsoft.com/office/drawing/2014/main" id="{A117C32B-9965-EBB2-00A9-53F3658A4072}"/>
              </a:ext>
            </a:extLst>
          </p:cNvPr>
          <p:cNvSpPr>
            <a:spLocks noGrp="1"/>
          </p:cNvSpPr>
          <p:nvPr>
            <p:ph type="title"/>
          </p:nvPr>
        </p:nvSpPr>
        <p:spPr>
          <a:xfrm>
            <a:off x="685800" y="902761"/>
            <a:ext cx="3375790" cy="3914947"/>
          </a:xfrm>
        </p:spPr>
        <p:txBody>
          <a:bodyPr vert="horz" lIns="91440" tIns="45720" rIns="91440" bIns="45720" rtlCol="0" anchor="t">
            <a:normAutofit/>
          </a:bodyPr>
          <a:lstStyle/>
          <a:p>
            <a:r>
              <a:rPr lang="en-US" sz="3700"/>
              <a:t>2. Feature Distributions with Respect to Churn (Histograms)</a:t>
            </a:r>
          </a:p>
        </p:txBody>
      </p:sp>
    </p:spTree>
    <p:extLst>
      <p:ext uri="{BB962C8B-B14F-4D97-AF65-F5344CB8AC3E}">
        <p14:creationId xmlns:p14="http://schemas.microsoft.com/office/powerpoint/2010/main" val="4091197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1" name="Straight Connector 8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83" name="Rectangle 82">
            <a:extLst>
              <a:ext uri="{FF2B5EF4-FFF2-40B4-BE49-F238E27FC236}">
                <a16:creationId xmlns:a16="http://schemas.microsoft.com/office/drawing/2014/main" id="{35A8B9ED-4476-44C5-9209-0146C28B53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C25D32A2-9FC1-4397-9A7C-9D84021CB4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5800" y="753214"/>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descr="A graph of a number of payment&#10;&#10;Description automatically generated with medium confidence">
            <a:extLst>
              <a:ext uri="{FF2B5EF4-FFF2-40B4-BE49-F238E27FC236}">
                <a16:creationId xmlns:a16="http://schemas.microsoft.com/office/drawing/2014/main" id="{E529B879-863B-0706-E200-338A6348AD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2703" y="912187"/>
            <a:ext cx="3299305" cy="2490975"/>
          </a:xfrm>
          <a:prstGeom prst="rect">
            <a:avLst/>
          </a:prstGeom>
        </p:spPr>
      </p:pic>
      <p:pic>
        <p:nvPicPr>
          <p:cNvPr id="14" name="Picture 13" descr="A graph of a number of bars&#10;&#10;Description automatically generated with medium confidence">
            <a:extLst>
              <a:ext uri="{FF2B5EF4-FFF2-40B4-BE49-F238E27FC236}">
                <a16:creationId xmlns:a16="http://schemas.microsoft.com/office/drawing/2014/main" id="{4C6B8B2D-F3A8-9F41-ACB0-D8EB6D7906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3461" y="912187"/>
            <a:ext cx="3235032" cy="2490975"/>
          </a:xfrm>
          <a:prstGeom prst="rect">
            <a:avLst/>
          </a:prstGeom>
        </p:spPr>
      </p:pic>
      <p:pic>
        <p:nvPicPr>
          <p:cNvPr id="12" name="Picture 11" descr="A diagram of a distribution of a person&#10;&#10;Description automatically generated with medium confidence">
            <a:extLst>
              <a:ext uri="{FF2B5EF4-FFF2-40B4-BE49-F238E27FC236}">
                <a16:creationId xmlns:a16="http://schemas.microsoft.com/office/drawing/2014/main" id="{9FF11464-D3E7-F36E-FC0B-B6EF542099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0969" y="3720940"/>
            <a:ext cx="3311039" cy="2425336"/>
          </a:xfrm>
          <a:prstGeom prst="rect">
            <a:avLst/>
          </a:prstGeom>
        </p:spPr>
      </p:pic>
      <p:pic>
        <p:nvPicPr>
          <p:cNvPr id="4" name="Picture 3" descr="A graph of a distribution of goods&#10;&#10;Description automatically generated">
            <a:extLst>
              <a:ext uri="{FF2B5EF4-FFF2-40B4-BE49-F238E27FC236}">
                <a16:creationId xmlns:a16="http://schemas.microsoft.com/office/drawing/2014/main" id="{165BB873-D533-FF59-8CF2-C04913DB35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33461" y="3720940"/>
            <a:ext cx="3212366" cy="2425336"/>
          </a:xfrm>
          <a:prstGeom prst="rect">
            <a:avLst/>
          </a:prstGeom>
        </p:spPr>
      </p:pic>
      <p:sp>
        <p:nvSpPr>
          <p:cNvPr id="10" name="Title 9">
            <a:extLst>
              <a:ext uri="{FF2B5EF4-FFF2-40B4-BE49-F238E27FC236}">
                <a16:creationId xmlns:a16="http://schemas.microsoft.com/office/drawing/2014/main" id="{A117C32B-9965-EBB2-00A9-53F3658A4072}"/>
              </a:ext>
            </a:extLst>
          </p:cNvPr>
          <p:cNvSpPr>
            <a:spLocks noGrp="1"/>
          </p:cNvSpPr>
          <p:nvPr>
            <p:ph type="title"/>
          </p:nvPr>
        </p:nvSpPr>
        <p:spPr>
          <a:xfrm>
            <a:off x="685800" y="902761"/>
            <a:ext cx="3375790" cy="3914947"/>
          </a:xfrm>
        </p:spPr>
        <p:txBody>
          <a:bodyPr vert="horz" lIns="91440" tIns="45720" rIns="91440" bIns="45720" rtlCol="0" anchor="t">
            <a:normAutofit/>
          </a:bodyPr>
          <a:lstStyle/>
          <a:p>
            <a:r>
              <a:rPr lang="en-US" sz="3700"/>
              <a:t>2. Feature Distributions with Respect to Churn (Histograms)</a:t>
            </a:r>
          </a:p>
        </p:txBody>
      </p:sp>
    </p:spTree>
    <p:extLst>
      <p:ext uri="{BB962C8B-B14F-4D97-AF65-F5344CB8AC3E}">
        <p14:creationId xmlns:p14="http://schemas.microsoft.com/office/powerpoint/2010/main" val="4095345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2" name="Straight Connector 101">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06" name="Rectangle 105">
            <a:extLst>
              <a:ext uri="{FF2B5EF4-FFF2-40B4-BE49-F238E27FC236}">
                <a16:creationId xmlns:a16="http://schemas.microsoft.com/office/drawing/2014/main" id="{35A8B9ED-4476-44C5-9209-0146C28B53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a:extLst>
              <a:ext uri="{FF2B5EF4-FFF2-40B4-BE49-F238E27FC236}">
                <a16:creationId xmlns:a16="http://schemas.microsoft.com/office/drawing/2014/main" id="{C25D32A2-9FC1-4397-9A7C-9D84021CB4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5800" y="753214"/>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descr="A graph of a number of devices&#10;&#10;Description automatically generated">
            <a:extLst>
              <a:ext uri="{FF2B5EF4-FFF2-40B4-BE49-F238E27FC236}">
                <a16:creationId xmlns:a16="http://schemas.microsoft.com/office/drawing/2014/main" id="{D80A2461-DBB3-06B5-C98F-7B201A8B7D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1359" y="912187"/>
            <a:ext cx="3400649" cy="2490975"/>
          </a:xfrm>
          <a:prstGeom prst="rect">
            <a:avLst/>
          </a:prstGeom>
        </p:spPr>
      </p:pic>
      <p:pic>
        <p:nvPicPr>
          <p:cNvPr id="9" name="Picture 8" descr="A graph with blue and orange bars&#10;&#10;Description automatically generated">
            <a:extLst>
              <a:ext uri="{FF2B5EF4-FFF2-40B4-BE49-F238E27FC236}">
                <a16:creationId xmlns:a16="http://schemas.microsoft.com/office/drawing/2014/main" id="{74D00FED-1A06-DD96-C51B-035512AF85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3461" y="912187"/>
            <a:ext cx="3266852" cy="2490975"/>
          </a:xfrm>
          <a:prstGeom prst="rect">
            <a:avLst/>
          </a:prstGeom>
        </p:spPr>
      </p:pic>
      <p:pic>
        <p:nvPicPr>
          <p:cNvPr id="6" name="Picture 5" descr="A graph with blue and orange lines&#10;&#10;Description automatically generated">
            <a:extLst>
              <a:ext uri="{FF2B5EF4-FFF2-40B4-BE49-F238E27FC236}">
                <a16:creationId xmlns:a16="http://schemas.microsoft.com/office/drawing/2014/main" id="{987262C8-29C6-2C07-0E1D-467BF43C16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3485" y="3720940"/>
            <a:ext cx="3368522" cy="2425336"/>
          </a:xfrm>
          <a:prstGeom prst="rect">
            <a:avLst/>
          </a:prstGeom>
        </p:spPr>
      </p:pic>
      <p:pic>
        <p:nvPicPr>
          <p:cNvPr id="13" name="Picture 12" descr="A graph of a number of different colored bars&#10;&#10;Description automatically generated with medium confidence">
            <a:extLst>
              <a:ext uri="{FF2B5EF4-FFF2-40B4-BE49-F238E27FC236}">
                <a16:creationId xmlns:a16="http://schemas.microsoft.com/office/drawing/2014/main" id="{5B2A9CD1-D488-2283-8D18-C02CA8E479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33461" y="3720940"/>
            <a:ext cx="3212366" cy="2425336"/>
          </a:xfrm>
          <a:prstGeom prst="rect">
            <a:avLst/>
          </a:prstGeom>
        </p:spPr>
      </p:pic>
      <p:sp>
        <p:nvSpPr>
          <p:cNvPr id="10" name="Title 9">
            <a:extLst>
              <a:ext uri="{FF2B5EF4-FFF2-40B4-BE49-F238E27FC236}">
                <a16:creationId xmlns:a16="http://schemas.microsoft.com/office/drawing/2014/main" id="{A117C32B-9965-EBB2-00A9-53F3658A4072}"/>
              </a:ext>
            </a:extLst>
          </p:cNvPr>
          <p:cNvSpPr>
            <a:spLocks noGrp="1"/>
          </p:cNvSpPr>
          <p:nvPr>
            <p:ph type="title"/>
          </p:nvPr>
        </p:nvSpPr>
        <p:spPr>
          <a:xfrm>
            <a:off x="685800" y="902761"/>
            <a:ext cx="3375790" cy="3914947"/>
          </a:xfrm>
        </p:spPr>
        <p:txBody>
          <a:bodyPr vert="horz" lIns="91440" tIns="45720" rIns="91440" bIns="45720" rtlCol="0" anchor="t">
            <a:normAutofit/>
          </a:bodyPr>
          <a:lstStyle/>
          <a:p>
            <a:r>
              <a:rPr lang="en-US" sz="3700"/>
              <a:t>2. Feature Distributions with Respect to Churn (Histograms)</a:t>
            </a:r>
          </a:p>
        </p:txBody>
      </p:sp>
    </p:spTree>
    <p:extLst>
      <p:ext uri="{BB962C8B-B14F-4D97-AF65-F5344CB8AC3E}">
        <p14:creationId xmlns:p14="http://schemas.microsoft.com/office/powerpoint/2010/main" val="1039433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2" name="Straight Connector 101">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06" name="Rectangle 105">
            <a:extLst>
              <a:ext uri="{FF2B5EF4-FFF2-40B4-BE49-F238E27FC236}">
                <a16:creationId xmlns:a16="http://schemas.microsoft.com/office/drawing/2014/main" id="{35A8B9ED-4476-44C5-9209-0146C28B53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a:extLst>
              <a:ext uri="{FF2B5EF4-FFF2-40B4-BE49-F238E27FC236}">
                <a16:creationId xmlns:a16="http://schemas.microsoft.com/office/drawing/2014/main" id="{C25D32A2-9FC1-4397-9A7C-9D84021CB4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5800" y="753214"/>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A graph of numbers and a line&#10;&#10;Description automatically generated">
            <a:extLst>
              <a:ext uri="{FF2B5EF4-FFF2-40B4-BE49-F238E27FC236}">
                <a16:creationId xmlns:a16="http://schemas.microsoft.com/office/drawing/2014/main" id="{6FED7992-3184-5CF5-EA4D-9C5319E3AE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2703" y="912187"/>
            <a:ext cx="3299305" cy="2490975"/>
          </a:xfrm>
          <a:prstGeom prst="rect">
            <a:avLst/>
          </a:prstGeom>
        </p:spPr>
      </p:pic>
      <p:pic>
        <p:nvPicPr>
          <p:cNvPr id="14" name="Picture 13" descr="A graph of a number of bars&#10;&#10;Description automatically generated with medium confidence">
            <a:extLst>
              <a:ext uri="{FF2B5EF4-FFF2-40B4-BE49-F238E27FC236}">
                <a16:creationId xmlns:a16="http://schemas.microsoft.com/office/drawing/2014/main" id="{48124D4C-22B1-25CE-C589-F417150EC3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3461" y="912187"/>
            <a:ext cx="3256176" cy="2490975"/>
          </a:xfrm>
          <a:prstGeom prst="rect">
            <a:avLst/>
          </a:prstGeom>
        </p:spPr>
      </p:pic>
      <p:pic>
        <p:nvPicPr>
          <p:cNvPr id="11" name="Picture 10" descr="A graph of a distribution of a number of objects&#10;&#10;Description automatically generated with medium confidence">
            <a:extLst>
              <a:ext uri="{FF2B5EF4-FFF2-40B4-BE49-F238E27FC236}">
                <a16:creationId xmlns:a16="http://schemas.microsoft.com/office/drawing/2014/main" id="{91E2777A-DA29-9B18-A606-78068F808D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8971" y="3720940"/>
            <a:ext cx="3223037" cy="2425336"/>
          </a:xfrm>
          <a:prstGeom prst="rect">
            <a:avLst/>
          </a:prstGeom>
        </p:spPr>
      </p:pic>
      <p:pic>
        <p:nvPicPr>
          <p:cNvPr id="4" name="Picture 3" descr="A graph of a number of bars&#10;&#10;Description automatically generated with medium confidence">
            <a:extLst>
              <a:ext uri="{FF2B5EF4-FFF2-40B4-BE49-F238E27FC236}">
                <a16:creationId xmlns:a16="http://schemas.microsoft.com/office/drawing/2014/main" id="{AB462A91-929C-F7F2-52B7-19C1A340B5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33461" y="3720940"/>
            <a:ext cx="3180768" cy="2425336"/>
          </a:xfrm>
          <a:prstGeom prst="rect">
            <a:avLst/>
          </a:prstGeom>
        </p:spPr>
      </p:pic>
      <p:sp>
        <p:nvSpPr>
          <p:cNvPr id="10" name="Title 9">
            <a:extLst>
              <a:ext uri="{FF2B5EF4-FFF2-40B4-BE49-F238E27FC236}">
                <a16:creationId xmlns:a16="http://schemas.microsoft.com/office/drawing/2014/main" id="{A117C32B-9965-EBB2-00A9-53F3658A4072}"/>
              </a:ext>
            </a:extLst>
          </p:cNvPr>
          <p:cNvSpPr>
            <a:spLocks noGrp="1"/>
          </p:cNvSpPr>
          <p:nvPr>
            <p:ph type="title"/>
          </p:nvPr>
        </p:nvSpPr>
        <p:spPr>
          <a:xfrm>
            <a:off x="685800" y="902761"/>
            <a:ext cx="3375790" cy="3914947"/>
          </a:xfrm>
        </p:spPr>
        <p:txBody>
          <a:bodyPr vert="horz" lIns="91440" tIns="45720" rIns="91440" bIns="45720" rtlCol="0" anchor="t">
            <a:normAutofit/>
          </a:bodyPr>
          <a:lstStyle/>
          <a:p>
            <a:r>
              <a:rPr lang="en-US" sz="3700"/>
              <a:t>2. Feature Distributions with Respect to Churn (Histograms)</a:t>
            </a:r>
          </a:p>
        </p:txBody>
      </p:sp>
    </p:spTree>
    <p:extLst>
      <p:ext uri="{BB962C8B-B14F-4D97-AF65-F5344CB8AC3E}">
        <p14:creationId xmlns:p14="http://schemas.microsoft.com/office/powerpoint/2010/main" val="3449010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3" name="Straight Connector 112">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7" name="Rectangle 116">
            <a:extLst>
              <a:ext uri="{FF2B5EF4-FFF2-40B4-BE49-F238E27FC236}">
                <a16:creationId xmlns:a16="http://schemas.microsoft.com/office/drawing/2014/main" id="{35A8B9ED-4476-44C5-9209-0146C28B53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9" name="Straight Connector 118">
            <a:extLst>
              <a:ext uri="{FF2B5EF4-FFF2-40B4-BE49-F238E27FC236}">
                <a16:creationId xmlns:a16="http://schemas.microsoft.com/office/drawing/2014/main" id="{C25D32A2-9FC1-4397-9A7C-9D84021CB4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5800" y="753214"/>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descr="A graph of a number of bars&#10;&#10;Description automatically generated with medium confidence">
            <a:extLst>
              <a:ext uri="{FF2B5EF4-FFF2-40B4-BE49-F238E27FC236}">
                <a16:creationId xmlns:a16="http://schemas.microsoft.com/office/drawing/2014/main" id="{51DCA8DE-57E9-6247-E1B0-6F0BAB47CF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1743" y="912187"/>
            <a:ext cx="3310265" cy="2490975"/>
          </a:xfrm>
          <a:prstGeom prst="rect">
            <a:avLst/>
          </a:prstGeom>
        </p:spPr>
      </p:pic>
      <p:pic>
        <p:nvPicPr>
          <p:cNvPr id="6" name="Picture 5" descr="A graph of a number of different colored lines&#10;&#10;Description automatically generated with medium confidence">
            <a:extLst>
              <a:ext uri="{FF2B5EF4-FFF2-40B4-BE49-F238E27FC236}">
                <a16:creationId xmlns:a16="http://schemas.microsoft.com/office/drawing/2014/main" id="{BAE00B52-8DAB-ED02-38FA-2494663CA7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3461" y="945006"/>
            <a:ext cx="3233781" cy="2425336"/>
          </a:xfrm>
          <a:prstGeom prst="rect">
            <a:avLst/>
          </a:prstGeom>
        </p:spPr>
      </p:pic>
      <p:pic>
        <p:nvPicPr>
          <p:cNvPr id="9" name="Picture 8" descr="A graph of a number of cashback amount&#10;&#10;Description automatically generated">
            <a:extLst>
              <a:ext uri="{FF2B5EF4-FFF2-40B4-BE49-F238E27FC236}">
                <a16:creationId xmlns:a16="http://schemas.microsoft.com/office/drawing/2014/main" id="{81623E1E-1C96-1496-7E3A-1B2A23D352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3152" y="3717445"/>
            <a:ext cx="3139593" cy="2425336"/>
          </a:xfrm>
          <a:prstGeom prst="rect">
            <a:avLst/>
          </a:prstGeom>
        </p:spPr>
      </p:pic>
      <p:sp>
        <p:nvSpPr>
          <p:cNvPr id="10" name="Title 9">
            <a:extLst>
              <a:ext uri="{FF2B5EF4-FFF2-40B4-BE49-F238E27FC236}">
                <a16:creationId xmlns:a16="http://schemas.microsoft.com/office/drawing/2014/main" id="{A117C32B-9965-EBB2-00A9-53F3658A4072}"/>
              </a:ext>
            </a:extLst>
          </p:cNvPr>
          <p:cNvSpPr>
            <a:spLocks noGrp="1"/>
          </p:cNvSpPr>
          <p:nvPr>
            <p:ph type="title"/>
          </p:nvPr>
        </p:nvSpPr>
        <p:spPr>
          <a:xfrm>
            <a:off x="685800" y="902761"/>
            <a:ext cx="3375790" cy="3914947"/>
          </a:xfrm>
        </p:spPr>
        <p:txBody>
          <a:bodyPr vert="horz" lIns="91440" tIns="45720" rIns="91440" bIns="45720" rtlCol="0" anchor="t">
            <a:normAutofit/>
          </a:bodyPr>
          <a:lstStyle/>
          <a:p>
            <a:r>
              <a:rPr lang="en-US" sz="3700"/>
              <a:t>2. Feature Distributions with Respect to Churn (Histograms)</a:t>
            </a:r>
          </a:p>
        </p:txBody>
      </p:sp>
    </p:spTree>
    <p:extLst>
      <p:ext uri="{BB962C8B-B14F-4D97-AF65-F5344CB8AC3E}">
        <p14:creationId xmlns:p14="http://schemas.microsoft.com/office/powerpoint/2010/main" val="2370391492"/>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1156</TotalTime>
  <Words>458</Words>
  <Application>Microsoft Macintosh PowerPoint</Application>
  <PresentationFormat>Widescreen</PresentationFormat>
  <Paragraphs>21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Calisto MT</vt:lpstr>
      <vt:lpstr>Univers Condensed</vt:lpstr>
      <vt:lpstr>ChronicleVTI</vt:lpstr>
      <vt:lpstr>Harnessing Predictive Analytics: Reducing Customer Churn and Enhancing Retention Strategies</vt:lpstr>
      <vt:lpstr>Project Goal: Reducing Customer Churn through Predictive Analytics</vt:lpstr>
      <vt:lpstr>EDA  </vt:lpstr>
      <vt:lpstr>1. Churn Distribution (Count Plot)</vt:lpstr>
      <vt:lpstr>2. Feature Distributions with Respect to Churn (Histograms)</vt:lpstr>
      <vt:lpstr>2. Feature Distributions with Respect to Churn (Histograms)</vt:lpstr>
      <vt:lpstr>2. Feature Distributions with Respect to Churn (Histograms)</vt:lpstr>
      <vt:lpstr>2. Feature Distributions with Respect to Churn (Histograms)</vt:lpstr>
      <vt:lpstr>2. Feature Distributions with Respect to Churn (Histograms)</vt:lpstr>
      <vt:lpstr>3. Correlation Matrix (Heatmap)</vt:lpstr>
      <vt:lpstr>5. SHAP Summary Plot</vt:lpstr>
      <vt:lpstr>6. Feature Importances (Bar Chart)</vt:lpstr>
      <vt:lpstr>Conclusion: Insights and Implications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AI-Driven Insights for Fair and Efficient Health Insurance Underwriting</dc:title>
  <dc:creator>Rubel Thomas Binu</dc:creator>
  <cp:lastModifiedBy>Lakshay Soni</cp:lastModifiedBy>
  <cp:revision>9</cp:revision>
  <dcterms:created xsi:type="dcterms:W3CDTF">2024-05-30T13:05:59Z</dcterms:created>
  <dcterms:modified xsi:type="dcterms:W3CDTF">2024-08-09T18:22:34Z</dcterms:modified>
</cp:coreProperties>
</file>