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Oswald" pitchFamily="2" charset="77"/>
      <p:regular r:id="rId12"/>
      <p:bold r:id="rId13"/>
    </p:embeddedFont>
    <p:embeddedFont>
      <p:font typeface="Source Code Pro" panose="020B0509030403020204" pitchFamily="49"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p:cViewPr varScale="1">
        <p:scale>
          <a:sx n="138" d="100"/>
          <a:sy n="138" d="100"/>
        </p:scale>
        <p:origin x="88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c6f80d1f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c6f80d1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6f80d1f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6f80d1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6f80d1ff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6f80d1f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6f80d1ff_0_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6f80d1f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80d1ff_0_3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80d1f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f1a6454aa8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f1a6454aa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6f80d1ff_0_5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c6f80d1f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80d1ff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80d1f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6f80d1f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6f80d1f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2.png"/><Relationship Id="rId5" Type="http://schemas.openxmlformats.org/officeDocument/2006/relationships/slide" Target="slide5.xml"/><Relationship Id="rId4" Type="http://schemas.openxmlformats.org/officeDocument/2006/relationships/hyperlink" Target="https://stuconestogacon-my.sharepoint.com/:p:/g/personal/lsoni8349_conestogac_on_ca/EW8Y4fJeXtBMh8FtpcsWO24Byi3ZloHeEdrWqZpsIg_D1g?e=sEGMcz"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stuconestogacon-my.sharepoint.com/:p:/g/personal/lsoni8349_conestogac_on_ca/EYnx75XKjtRLj3VmQknRC_wBxRlhOxbRiDWWChTrIbGUZg?e=DkY7f6"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hyperlink" Target="https://stuconestogacon-my.sharepoint.com/:p:/g/personal/lsoni8349_conestogac_on_ca/Ea1xYwdwCSBLjy-88l0EC-sBSJJoZ5a8X1DITszwH6H2wQ?e=tmkDKW"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drive.google.com/file/d/1xAZBf-XYk13IUe16Seao8wHadtXTNHgN/view" TargetMode="Externa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hyperlink" Target="http://drive.google.com/file/d/1NRdeiXVCCe2VbBLFQ92_kSzjHKVnnO9M/view" TargetMode="External"/><Relationship Id="rId5" Type="http://schemas.openxmlformats.org/officeDocument/2006/relationships/hyperlink" Target="https://docs.google.com/document/d/10ZT2uskMX6cXU8fP_Qx-vc5ZxaM2mvja6n1a2P1Fow4/edit" TargetMode="Externa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Lakshay Soni</a:t>
            </a:r>
            <a:endParaRPr/>
          </a:p>
        </p:txBody>
      </p:sp>
      <p:sp>
        <p:nvSpPr>
          <p:cNvPr id="63" name="Google Shape;63;p13"/>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Analyst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About me</a:t>
            </a:r>
            <a:endParaRPr/>
          </a:p>
        </p:txBody>
      </p:sp>
      <p:sp>
        <p:nvSpPr>
          <p:cNvPr id="69" name="Google Shape;69;p1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Hello! I’m Lakshay Soni, a passionate and detail-oriented Data Analyst with a strong foundation in statistical analysis, data visualization, and machine learning. I am about to graduate with a diploma in Artificial Intelligence and Machine Learning from Conestoga College, where I honed my skills in analyzing and interpreting complex data to drive actionable insights.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cxnSp>
        <p:nvCxnSpPr>
          <p:cNvPr id="74" name="Google Shape;74;p15"/>
          <p:cNvCxnSpPr/>
          <p:nvPr/>
        </p:nvCxnSpPr>
        <p:spPr>
          <a:xfrm>
            <a:off x="-6875" y="2900700"/>
            <a:ext cx="9150900" cy="0"/>
          </a:xfrm>
          <a:prstGeom prst="straightConnector1">
            <a:avLst/>
          </a:prstGeom>
          <a:noFill/>
          <a:ln w="19050" cap="flat" cmpd="sng">
            <a:solidFill>
              <a:schemeClr val="dk2"/>
            </a:solidFill>
            <a:prstDash val="solid"/>
            <a:round/>
            <a:headEnd type="none" w="sm" len="sm"/>
            <a:tailEnd type="none" w="sm" len="sm"/>
          </a:ln>
        </p:spPr>
      </p:cxnSp>
      <p:sp>
        <p:nvSpPr>
          <p:cNvPr id="75" name="Google Shape;75;p1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Skills &amp; expertise</a:t>
            </a:r>
            <a:endParaRPr/>
          </a:p>
        </p:txBody>
      </p:sp>
      <p:sp>
        <p:nvSpPr>
          <p:cNvPr id="76" name="Google Shape;76;p15"/>
          <p:cNvSpPr/>
          <p:nvPr/>
        </p:nvSpPr>
        <p:spPr>
          <a:xfrm>
            <a:off x="293675" y="2156200"/>
            <a:ext cx="1562100" cy="1497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txBox="1"/>
          <p:nvPr/>
        </p:nvSpPr>
        <p:spPr>
          <a:xfrm>
            <a:off x="305075" y="2571750"/>
            <a:ext cx="1562100" cy="60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Source Code Pro"/>
                <a:ea typeface="Source Code Pro"/>
                <a:cs typeface="Source Code Pro"/>
                <a:sym typeface="Source Code Pro"/>
              </a:rPr>
              <a:t> Database Management</a:t>
            </a:r>
            <a:endParaRPr sz="1800">
              <a:solidFill>
                <a:schemeClr val="lt1"/>
              </a:solidFill>
              <a:latin typeface="Source Code Pro"/>
              <a:ea typeface="Source Code Pro"/>
              <a:cs typeface="Source Code Pro"/>
              <a:sym typeface="Source Code Pro"/>
            </a:endParaRPr>
          </a:p>
        </p:txBody>
      </p:sp>
      <p:sp>
        <p:nvSpPr>
          <p:cNvPr id="78" name="Google Shape;78;p15"/>
          <p:cNvSpPr/>
          <p:nvPr/>
        </p:nvSpPr>
        <p:spPr>
          <a:xfrm>
            <a:off x="2253125" y="1106001"/>
            <a:ext cx="3098700" cy="327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txBox="1"/>
          <p:nvPr/>
        </p:nvSpPr>
        <p:spPr>
          <a:xfrm>
            <a:off x="2253125" y="2596750"/>
            <a:ext cx="2954700" cy="60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Source Code Pro"/>
                <a:ea typeface="Source Code Pro"/>
                <a:cs typeface="Source Code Pro"/>
                <a:sym typeface="Source Code Pro"/>
              </a:rPr>
              <a:t>CRM Systems</a:t>
            </a:r>
            <a:endParaRPr sz="3000">
              <a:solidFill>
                <a:schemeClr val="lt1"/>
              </a:solidFill>
              <a:latin typeface="Source Code Pro"/>
              <a:ea typeface="Source Code Pro"/>
              <a:cs typeface="Source Code Pro"/>
              <a:sym typeface="Source Code Pro"/>
            </a:endParaRPr>
          </a:p>
          <a:p>
            <a:pPr marL="0" lvl="0" indent="0" algn="ctr" rtl="0">
              <a:spcBef>
                <a:spcPts val="0"/>
              </a:spcBef>
              <a:spcAft>
                <a:spcPts val="0"/>
              </a:spcAft>
              <a:buNone/>
            </a:pPr>
            <a:r>
              <a:rPr lang="en" sz="3000">
                <a:solidFill>
                  <a:schemeClr val="lt1"/>
                </a:solidFill>
                <a:latin typeface="Source Code Pro"/>
                <a:ea typeface="Source Code Pro"/>
                <a:cs typeface="Source Code Pro"/>
                <a:sym typeface="Source Code Pro"/>
              </a:rPr>
              <a:t>&amp;</a:t>
            </a:r>
            <a:endParaRPr sz="3000">
              <a:solidFill>
                <a:schemeClr val="lt1"/>
              </a:solidFill>
              <a:latin typeface="Source Code Pro"/>
              <a:ea typeface="Source Code Pro"/>
              <a:cs typeface="Source Code Pro"/>
              <a:sym typeface="Source Code Pro"/>
            </a:endParaRPr>
          </a:p>
          <a:p>
            <a:pPr marL="0" lvl="0" indent="0" algn="ctr" rtl="0">
              <a:spcBef>
                <a:spcPts val="0"/>
              </a:spcBef>
              <a:spcAft>
                <a:spcPts val="0"/>
              </a:spcAft>
              <a:buNone/>
            </a:pPr>
            <a:r>
              <a:rPr lang="en" sz="3000">
                <a:solidFill>
                  <a:schemeClr val="lt1"/>
                </a:solidFill>
                <a:latin typeface="Source Code Pro"/>
                <a:ea typeface="Source Code Pro"/>
                <a:cs typeface="Source Code Pro"/>
                <a:sym typeface="Source Code Pro"/>
              </a:rPr>
              <a:t>Ads Platform</a:t>
            </a:r>
            <a:endParaRPr sz="3000">
              <a:solidFill>
                <a:schemeClr val="lt1"/>
              </a:solidFill>
              <a:latin typeface="Source Code Pro"/>
              <a:ea typeface="Source Code Pro"/>
              <a:cs typeface="Source Code Pro"/>
              <a:sym typeface="Source Code Pro"/>
            </a:endParaRPr>
          </a:p>
        </p:txBody>
      </p:sp>
      <p:sp>
        <p:nvSpPr>
          <p:cNvPr id="80" name="Google Shape;80;p15"/>
          <p:cNvSpPr/>
          <p:nvPr/>
        </p:nvSpPr>
        <p:spPr>
          <a:xfrm>
            <a:off x="5709625" y="1999201"/>
            <a:ext cx="1868400" cy="1654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txBox="1"/>
          <p:nvPr/>
        </p:nvSpPr>
        <p:spPr>
          <a:xfrm>
            <a:off x="5890525" y="2522700"/>
            <a:ext cx="1506600" cy="60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Source Code Pro"/>
                <a:ea typeface="Source Code Pro"/>
                <a:cs typeface="Source Code Pro"/>
                <a:sym typeface="Source Code Pro"/>
              </a:rPr>
              <a:t>Statistical Analysis</a:t>
            </a:r>
            <a:endParaRPr sz="1800">
              <a:solidFill>
                <a:schemeClr val="lt1"/>
              </a:solidFill>
              <a:latin typeface="Source Code Pro"/>
              <a:ea typeface="Source Code Pro"/>
              <a:cs typeface="Source Code Pro"/>
              <a:sym typeface="Source Code Pro"/>
            </a:endParaRPr>
          </a:p>
        </p:txBody>
      </p:sp>
      <p:sp>
        <p:nvSpPr>
          <p:cNvPr id="82" name="Google Shape;82;p15"/>
          <p:cNvSpPr/>
          <p:nvPr/>
        </p:nvSpPr>
        <p:spPr>
          <a:xfrm>
            <a:off x="7640925" y="2334150"/>
            <a:ext cx="1191300" cy="1130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txBox="1"/>
          <p:nvPr/>
        </p:nvSpPr>
        <p:spPr>
          <a:xfrm>
            <a:off x="7718425" y="2596750"/>
            <a:ext cx="1012500" cy="60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lt1"/>
                </a:solidFill>
                <a:latin typeface="Source Code Pro"/>
                <a:ea typeface="Source Code Pro"/>
                <a:cs typeface="Source Code Pro"/>
                <a:sym typeface="Source Code Pro"/>
              </a:rPr>
              <a:t>Programming Languages</a:t>
            </a:r>
            <a:endParaRPr sz="1500">
              <a:solidFill>
                <a:schemeClr val="lt1"/>
              </a:solidFill>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Portfolio samples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cxnSp>
        <p:nvCxnSpPr>
          <p:cNvPr id="93" name="Google Shape;93;p17"/>
          <p:cNvCxnSpPr/>
          <p:nvPr/>
        </p:nvCxnSpPr>
        <p:spPr>
          <a:xfrm>
            <a:off x="433425" y="3724283"/>
            <a:ext cx="3891000" cy="0"/>
          </a:xfrm>
          <a:prstGeom prst="straightConnector1">
            <a:avLst/>
          </a:prstGeom>
          <a:noFill/>
          <a:ln w="19050" cap="flat" cmpd="sng">
            <a:solidFill>
              <a:schemeClr val="lt2"/>
            </a:solidFill>
            <a:prstDash val="solid"/>
            <a:round/>
            <a:headEnd type="none" w="sm" len="sm"/>
            <a:tailEnd type="none" w="sm" len="sm"/>
          </a:ln>
        </p:spPr>
      </p:cxnSp>
      <p:cxnSp>
        <p:nvCxnSpPr>
          <p:cNvPr id="94" name="Google Shape;94;p17"/>
          <p:cNvCxnSpPr/>
          <p:nvPr/>
        </p:nvCxnSpPr>
        <p:spPr>
          <a:xfrm>
            <a:off x="4941300" y="3724283"/>
            <a:ext cx="3891000" cy="0"/>
          </a:xfrm>
          <a:prstGeom prst="straightConnector1">
            <a:avLst/>
          </a:prstGeom>
          <a:noFill/>
          <a:ln w="19050" cap="flat" cmpd="sng">
            <a:solidFill>
              <a:schemeClr val="lt2"/>
            </a:solidFill>
            <a:prstDash val="solid"/>
            <a:round/>
            <a:headEnd type="none" w="sm" len="sm"/>
            <a:tailEnd type="none" w="sm" len="sm"/>
          </a:ln>
        </p:spPr>
      </p:cxnSp>
      <p:pic>
        <p:nvPicPr>
          <p:cNvPr id="95" name="Google Shape;95;p17"/>
          <p:cNvPicPr preferRelativeResize="0"/>
          <p:nvPr/>
        </p:nvPicPr>
        <p:blipFill rotWithShape="1">
          <a:blip r:embed="rId3">
            <a:alphaModFix/>
          </a:blip>
          <a:srcRect l="5414" r="2504"/>
          <a:stretch/>
        </p:blipFill>
        <p:spPr>
          <a:xfrm>
            <a:off x="4941300" y="400450"/>
            <a:ext cx="3891001" cy="3046575"/>
          </a:xfrm>
          <a:prstGeom prst="rect">
            <a:avLst/>
          </a:prstGeom>
          <a:noFill/>
          <a:ln>
            <a:noFill/>
          </a:ln>
        </p:spPr>
      </p:pic>
      <p:sp>
        <p:nvSpPr>
          <p:cNvPr id="96" name="Google Shape;96;p17">
            <a:hlinkClick r:id="rId4"/>
          </p:cNvPr>
          <p:cNvSpPr txBox="1">
            <a:spLocks noGrp="1"/>
          </p:cNvSpPr>
          <p:nvPr>
            <p:ph type="body" idx="4294967295"/>
          </p:nvPr>
        </p:nvSpPr>
        <p:spPr>
          <a:xfrm>
            <a:off x="240175" y="3877988"/>
            <a:ext cx="3999900" cy="60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2100" b="1">
              <a:solidFill>
                <a:schemeClr val="accent3"/>
              </a:solidFill>
            </a:endParaRPr>
          </a:p>
          <a:p>
            <a:pPr marL="0" lvl="0" indent="0" algn="l" rtl="0">
              <a:spcBef>
                <a:spcPts val="1600"/>
              </a:spcBef>
              <a:spcAft>
                <a:spcPts val="0"/>
              </a:spcAft>
              <a:buNone/>
            </a:pPr>
            <a:endParaRPr sz="2100" b="1">
              <a:solidFill>
                <a:schemeClr val="accent3"/>
              </a:solidFill>
            </a:endParaRPr>
          </a:p>
          <a:p>
            <a:pPr marL="0" lvl="0" indent="0" algn="l" rtl="0">
              <a:spcBef>
                <a:spcPts val="1600"/>
              </a:spcBef>
              <a:spcAft>
                <a:spcPts val="1600"/>
              </a:spcAft>
              <a:buNone/>
            </a:pPr>
            <a:r>
              <a:rPr lang="en" sz="2100" b="1">
                <a:solidFill>
                  <a:schemeClr val="accent3"/>
                </a:solidFill>
              </a:rPr>
              <a:t>PREDECTIVE ANALYSIS</a:t>
            </a:r>
            <a:endParaRPr sz="2100" b="1">
              <a:solidFill>
                <a:schemeClr val="accent3"/>
              </a:solidFill>
            </a:endParaRPr>
          </a:p>
        </p:txBody>
      </p:sp>
      <p:sp>
        <p:nvSpPr>
          <p:cNvPr id="97" name="Google Shape;97;p17">
            <a:hlinkClick r:id="rId5" action="ppaction://hlinksldjump"/>
          </p:cNvPr>
          <p:cNvSpPr txBox="1">
            <a:spLocks noGrp="1"/>
          </p:cNvSpPr>
          <p:nvPr>
            <p:ph type="body" idx="4294967295"/>
          </p:nvPr>
        </p:nvSpPr>
        <p:spPr>
          <a:xfrm>
            <a:off x="240175" y="4269100"/>
            <a:ext cx="3891000" cy="841200"/>
          </a:xfrm>
          <a:prstGeom prst="rect">
            <a:avLst/>
          </a:prstGeom>
          <a:solidFill>
            <a:schemeClr val="lt1"/>
          </a:solidFill>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Arial"/>
                <a:ea typeface="Arial"/>
                <a:cs typeface="Arial"/>
                <a:sym typeface="Arial"/>
              </a:rPr>
              <a:t>HARNESSING PREDICTIVE ANALYTICS: REDUCING CUSTOMER CHURN AND ENHANCING RETENTION STRATEGIES PREDICTIVE ANALYTICS: REDUCING CUSTOMER CHURN AND ENHANCING RETENTION STRATEGIES ANALYTICS: REDUCING CUSTOMER CHURN AND ENHANCING RETENTION STRATEGIES.</a:t>
            </a:r>
            <a:endParaRPr sz="800">
              <a:latin typeface="Arial"/>
              <a:ea typeface="Arial"/>
              <a:cs typeface="Arial"/>
              <a:sym typeface="Arial"/>
            </a:endParaRPr>
          </a:p>
          <a:p>
            <a:pPr marL="0" lvl="0" indent="0" algn="l" rtl="0">
              <a:spcBef>
                <a:spcPts val="1600"/>
              </a:spcBef>
              <a:spcAft>
                <a:spcPts val="1600"/>
              </a:spcAft>
              <a:buNone/>
            </a:pPr>
            <a:endParaRPr sz="800">
              <a:solidFill>
                <a:srgbClr val="FFFFFF"/>
              </a:solidFill>
              <a:latin typeface="Arial"/>
              <a:ea typeface="Arial"/>
              <a:cs typeface="Arial"/>
              <a:sym typeface="Arial"/>
            </a:endParaRPr>
          </a:p>
        </p:txBody>
      </p:sp>
      <p:sp>
        <p:nvSpPr>
          <p:cNvPr id="98" name="Google Shape;98;p17">
            <a:hlinkClick r:id="rId4"/>
          </p:cNvPr>
          <p:cNvSpPr txBox="1">
            <a:spLocks noGrp="1"/>
          </p:cNvSpPr>
          <p:nvPr>
            <p:ph type="body" idx="4294967295"/>
          </p:nvPr>
        </p:nvSpPr>
        <p:spPr>
          <a:xfrm>
            <a:off x="4825250" y="3724275"/>
            <a:ext cx="3999900" cy="5304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2100" b="1">
                <a:solidFill>
                  <a:schemeClr val="accent3"/>
                </a:solidFill>
              </a:rPr>
              <a:t>GOODLIFE FITNESS</a:t>
            </a:r>
            <a:endParaRPr sz="2100" b="1">
              <a:solidFill>
                <a:schemeClr val="accent3"/>
              </a:solidFill>
            </a:endParaRPr>
          </a:p>
        </p:txBody>
      </p:sp>
      <p:sp>
        <p:nvSpPr>
          <p:cNvPr id="99" name="Google Shape;99;p17"/>
          <p:cNvSpPr txBox="1">
            <a:spLocks noGrp="1"/>
          </p:cNvSpPr>
          <p:nvPr>
            <p:ph type="body" idx="4294967295"/>
          </p:nvPr>
        </p:nvSpPr>
        <p:spPr>
          <a:xfrm>
            <a:off x="4825250" y="4269100"/>
            <a:ext cx="3999900" cy="1056300"/>
          </a:xfrm>
          <a:prstGeom prst="rect">
            <a:avLst/>
          </a:prstGeom>
          <a:solidFill>
            <a:schemeClr val="lt1"/>
          </a:solidFill>
        </p:spPr>
        <p:txBody>
          <a:bodyPr spcFirstLastPara="1" wrap="square" lIns="91425" tIns="91425" rIns="91425" bIns="91425" anchor="t" anchorCtr="0">
            <a:noAutofit/>
          </a:bodyPr>
          <a:lstStyle/>
          <a:p>
            <a:pPr marL="0" lvl="0" indent="0" algn="l" rtl="0">
              <a:spcBef>
                <a:spcPts val="0"/>
              </a:spcBef>
              <a:spcAft>
                <a:spcPts val="1600"/>
              </a:spcAft>
              <a:buNone/>
            </a:pPr>
            <a:r>
              <a:rPr lang="en" sz="900">
                <a:latin typeface="Arial"/>
                <a:ea typeface="Arial"/>
                <a:cs typeface="Arial"/>
                <a:sym typeface="Arial"/>
              </a:rPr>
              <a:t>Our project aims to harness the power of artificial intelligence to optimize gym utilization and enhance client satisfaction at GoodLife fitness clubs across Canada. By employing predictive analytics and AI-driven personalization, the initiative seeks to improve resource management, reduce overcrowding, and tailor fitness experiences to individual member preferences, thereby increasing both client retention and profitability.</a:t>
            </a:r>
            <a:endParaRPr sz="400"/>
          </a:p>
        </p:txBody>
      </p:sp>
      <p:pic>
        <p:nvPicPr>
          <p:cNvPr id="100" name="Google Shape;100;p17"/>
          <p:cNvPicPr preferRelativeResize="0"/>
          <p:nvPr/>
        </p:nvPicPr>
        <p:blipFill>
          <a:blip r:embed="rId6">
            <a:alphaModFix/>
          </a:blip>
          <a:stretch>
            <a:fillRect/>
          </a:stretch>
        </p:blipFill>
        <p:spPr>
          <a:xfrm>
            <a:off x="363550" y="179050"/>
            <a:ext cx="4111651" cy="3315600"/>
          </a:xfrm>
          <a:prstGeom prst="rect">
            <a:avLst/>
          </a:prstGeom>
          <a:noFill/>
          <a:ln>
            <a:noFill/>
          </a:ln>
        </p:spPr>
      </p:pic>
      <p:pic>
        <p:nvPicPr>
          <p:cNvPr id="101" name="Google Shape;101;p17"/>
          <p:cNvPicPr preferRelativeResize="0"/>
          <p:nvPr/>
        </p:nvPicPr>
        <p:blipFill>
          <a:blip r:embed="rId7">
            <a:alphaModFix/>
          </a:blip>
          <a:stretch>
            <a:fillRect/>
          </a:stretch>
        </p:blipFill>
        <p:spPr>
          <a:xfrm>
            <a:off x="4830975" y="179050"/>
            <a:ext cx="4111649" cy="3315600"/>
          </a:xfrm>
          <a:prstGeom prst="rect">
            <a:avLst/>
          </a:prstGeom>
          <a:noFill/>
          <a:ln>
            <a:noFill/>
          </a:ln>
        </p:spPr>
      </p:pic>
      <p:sp>
        <p:nvSpPr>
          <p:cNvPr id="102" name="Google Shape;102;p17"/>
          <p:cNvSpPr txBox="1"/>
          <p:nvPr/>
        </p:nvSpPr>
        <p:spPr>
          <a:xfrm>
            <a:off x="7525800" y="5327725"/>
            <a:ext cx="6029100" cy="4617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p:nvPr/>
        </p:nvSpPr>
        <p:spPr>
          <a:xfrm>
            <a:off x="460525" y="3359925"/>
            <a:ext cx="2480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latin typeface="Source Code Pro"/>
              <a:ea typeface="Source Code Pro"/>
              <a:cs typeface="Source Code Pro"/>
              <a:sym typeface="Source Code Pro"/>
            </a:endParaRPr>
          </a:p>
        </p:txBody>
      </p:sp>
      <p:sp>
        <p:nvSpPr>
          <p:cNvPr id="108" name="Google Shape;108;p18">
            <a:hlinkClick r:id="rId3"/>
          </p:cNvPr>
          <p:cNvSpPr txBox="1"/>
          <p:nvPr/>
        </p:nvSpPr>
        <p:spPr>
          <a:xfrm>
            <a:off x="612925" y="3512325"/>
            <a:ext cx="2721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latin typeface="Source Code Pro"/>
                <a:ea typeface="Source Code Pro"/>
                <a:cs typeface="Source Code Pro"/>
                <a:sym typeface="Source Code Pro"/>
              </a:rPr>
              <a:t> HEALTH INSURANCE</a:t>
            </a:r>
            <a:endParaRPr sz="1800">
              <a:solidFill>
                <a:schemeClr val="dk2"/>
              </a:solidFill>
              <a:latin typeface="Source Code Pro"/>
              <a:ea typeface="Source Code Pro"/>
              <a:cs typeface="Source Code Pro"/>
              <a:sym typeface="Source Code Pro"/>
            </a:endParaRPr>
          </a:p>
        </p:txBody>
      </p:sp>
      <p:sp>
        <p:nvSpPr>
          <p:cNvPr id="109" name="Google Shape;109;p18">
            <a:hlinkClick r:id="rId4"/>
          </p:cNvPr>
          <p:cNvSpPr txBox="1"/>
          <p:nvPr/>
        </p:nvSpPr>
        <p:spPr>
          <a:xfrm>
            <a:off x="5097450" y="3512325"/>
            <a:ext cx="2690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latin typeface="Source Code Pro"/>
                <a:ea typeface="Source Code Pro"/>
                <a:cs typeface="Source Code Pro"/>
                <a:sym typeface="Source Code Pro"/>
              </a:rPr>
              <a:t>    ROAD SENSE</a:t>
            </a:r>
            <a:endParaRPr sz="1800">
              <a:solidFill>
                <a:schemeClr val="dk2"/>
              </a:solidFill>
              <a:latin typeface="Source Code Pro"/>
              <a:ea typeface="Source Code Pro"/>
              <a:cs typeface="Source Code Pro"/>
              <a:sym typeface="Source Code Pro"/>
            </a:endParaRPr>
          </a:p>
        </p:txBody>
      </p:sp>
      <p:pic>
        <p:nvPicPr>
          <p:cNvPr id="110" name="Google Shape;110;p18"/>
          <p:cNvPicPr preferRelativeResize="0"/>
          <p:nvPr/>
        </p:nvPicPr>
        <p:blipFill>
          <a:blip r:embed="rId5">
            <a:alphaModFix/>
          </a:blip>
          <a:stretch>
            <a:fillRect/>
          </a:stretch>
        </p:blipFill>
        <p:spPr>
          <a:xfrm>
            <a:off x="4811400" y="403625"/>
            <a:ext cx="3073811" cy="3055125"/>
          </a:xfrm>
          <a:prstGeom prst="rect">
            <a:avLst/>
          </a:prstGeom>
          <a:noFill/>
          <a:ln>
            <a:noFill/>
          </a:ln>
        </p:spPr>
      </p:pic>
      <p:pic>
        <p:nvPicPr>
          <p:cNvPr id="111" name="Google Shape;111;p18"/>
          <p:cNvPicPr preferRelativeResize="0"/>
          <p:nvPr/>
        </p:nvPicPr>
        <p:blipFill>
          <a:blip r:embed="rId6">
            <a:alphaModFix/>
          </a:blip>
          <a:stretch>
            <a:fillRect/>
          </a:stretch>
        </p:blipFill>
        <p:spPr>
          <a:xfrm>
            <a:off x="539675" y="403625"/>
            <a:ext cx="2721325" cy="3055126"/>
          </a:xfrm>
          <a:prstGeom prst="rect">
            <a:avLst/>
          </a:prstGeom>
          <a:noFill/>
          <a:ln>
            <a:noFill/>
          </a:ln>
        </p:spPr>
      </p:pic>
      <p:sp>
        <p:nvSpPr>
          <p:cNvPr id="112" name="Google Shape;112;p18"/>
          <p:cNvSpPr txBox="1"/>
          <p:nvPr/>
        </p:nvSpPr>
        <p:spPr>
          <a:xfrm>
            <a:off x="345400" y="3977475"/>
            <a:ext cx="3234300" cy="1119900"/>
          </a:xfrm>
          <a:prstGeom prst="rect">
            <a:avLst/>
          </a:prstGeom>
          <a:noFill/>
          <a:ln>
            <a:noFill/>
          </a:ln>
        </p:spPr>
        <p:txBody>
          <a:bodyPr spcFirstLastPara="1" wrap="square" lIns="91425" tIns="91425" rIns="91425" bIns="91425" anchor="t" anchorCtr="0">
            <a:noAutofit/>
          </a:bodyPr>
          <a:lstStyle/>
          <a:p>
            <a:pPr marL="0" lvl="0" indent="0" algn="l" rtl="0">
              <a:lnSpc>
                <a:spcPct val="98181"/>
              </a:lnSpc>
              <a:spcBef>
                <a:spcPts val="1000"/>
              </a:spcBef>
              <a:spcAft>
                <a:spcPts val="0"/>
              </a:spcAft>
              <a:buNone/>
            </a:pPr>
            <a:r>
              <a:rPr lang="en" sz="900"/>
              <a:t>The health insurance sector protects individuals from excessive medical expenses by assessing risk factors like age, sex, BMI, and smoking status to set rates. However, challenges such as complex underwriting guidelines and regulatory compliance persist, requiring insurers to strike a balance between profitability and customer needs.</a:t>
            </a:r>
            <a:endParaRPr sz="900"/>
          </a:p>
          <a:p>
            <a:pPr marL="0" lvl="0" indent="0" algn="l" rtl="0">
              <a:spcBef>
                <a:spcPts val="0"/>
              </a:spcBef>
              <a:spcAft>
                <a:spcPts val="0"/>
              </a:spcAft>
              <a:buNone/>
            </a:pPr>
            <a:endParaRPr sz="700">
              <a:solidFill>
                <a:schemeClr val="dk2"/>
              </a:solidFill>
              <a:latin typeface="Source Code Pro"/>
              <a:ea typeface="Source Code Pro"/>
              <a:cs typeface="Source Code Pro"/>
              <a:sym typeface="Source Code Pro"/>
            </a:endParaRPr>
          </a:p>
        </p:txBody>
      </p:sp>
      <p:sp>
        <p:nvSpPr>
          <p:cNvPr id="113" name="Google Shape;113;p18"/>
          <p:cNvSpPr txBox="1"/>
          <p:nvPr/>
        </p:nvSpPr>
        <p:spPr>
          <a:xfrm>
            <a:off x="4647450" y="3925125"/>
            <a:ext cx="3401700" cy="1078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b="1">
                <a:solidFill>
                  <a:schemeClr val="dk2"/>
                </a:solidFill>
              </a:rPr>
              <a:t>The introduction of the project "RoadSense" highlights the significant financial burden of poor-quality roads on Canadian drivers, estimated at $3 billion annually. The project aims to enhance road inspection efficiency through real-time damage detection and severity assessment using artificial intelligence, addressing the limitations of traditional methods.</a:t>
            </a:r>
            <a:endParaRPr sz="900" b="1">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19" title="rl-video-episode-729.mp4">
            <a:hlinkClick r:id="rId3"/>
          </p:cNvPr>
          <p:cNvPicPr preferRelativeResize="0"/>
          <p:nvPr/>
        </p:nvPicPr>
        <p:blipFill>
          <a:blip r:embed="rId4">
            <a:alphaModFix/>
          </a:blip>
          <a:stretch>
            <a:fillRect/>
          </a:stretch>
        </p:blipFill>
        <p:spPr>
          <a:xfrm>
            <a:off x="68650" y="2665975"/>
            <a:ext cx="3448275" cy="2414325"/>
          </a:xfrm>
          <a:prstGeom prst="rect">
            <a:avLst/>
          </a:prstGeom>
          <a:noFill/>
          <a:ln>
            <a:noFill/>
          </a:ln>
        </p:spPr>
      </p:pic>
      <p:sp>
        <p:nvSpPr>
          <p:cNvPr id="119" name="Google Shape;119;p19">
            <a:hlinkClick r:id="rId5"/>
          </p:cNvPr>
          <p:cNvSpPr txBox="1"/>
          <p:nvPr/>
        </p:nvSpPr>
        <p:spPr>
          <a:xfrm>
            <a:off x="240750" y="-83725"/>
            <a:ext cx="3087900" cy="942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latin typeface="Times New Roman"/>
                <a:ea typeface="Times New Roman"/>
                <a:cs typeface="Times New Roman"/>
                <a:sym typeface="Times New Roman"/>
              </a:rPr>
              <a:t>Atari Game "Assault"</a:t>
            </a:r>
            <a:endParaRPr sz="1800">
              <a:solidFill>
                <a:schemeClr val="dk2"/>
              </a:solidFill>
              <a:latin typeface="Source Code Pro"/>
              <a:ea typeface="Source Code Pro"/>
              <a:cs typeface="Source Code Pro"/>
              <a:sym typeface="Source Code Pro"/>
            </a:endParaRPr>
          </a:p>
        </p:txBody>
      </p:sp>
      <p:sp>
        <p:nvSpPr>
          <p:cNvPr id="120" name="Google Shape;120;p19"/>
          <p:cNvSpPr txBox="1"/>
          <p:nvPr/>
        </p:nvSpPr>
        <p:spPr>
          <a:xfrm>
            <a:off x="240750" y="373650"/>
            <a:ext cx="3380700" cy="1855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100">
                <a:latin typeface="Times New Roman"/>
                <a:ea typeface="Times New Roman"/>
                <a:cs typeface="Times New Roman"/>
                <a:sym typeface="Times New Roman"/>
              </a:rPr>
              <a:t>This project focuses on developing and optimizing reinforcement learning (RL) algorithms for the Atari game "Assault" using the Gymnasium environment. In "Assault," players control a vehicle to destroy enemy drones while avoiding attacks from a larger mothership. The goal is to enhance the agent's performance by leveraging and comparing different RL algorithms, namely Deep Q-Networks (DQN), and Advantage Actor-Critic (A2C).</a:t>
            </a:r>
            <a:endParaRPr sz="1800">
              <a:solidFill>
                <a:schemeClr val="dk2"/>
              </a:solidFill>
              <a:latin typeface="Source Code Pro"/>
              <a:ea typeface="Source Code Pro"/>
              <a:cs typeface="Source Code Pro"/>
              <a:sym typeface="Source Code Pro"/>
            </a:endParaRPr>
          </a:p>
        </p:txBody>
      </p:sp>
      <p:pic>
        <p:nvPicPr>
          <p:cNvPr id="121" name="Google Shape;121;p19" title="rl-video-episode-27.mp4">
            <a:hlinkClick r:id="rId6"/>
          </p:cNvPr>
          <p:cNvPicPr preferRelativeResize="0"/>
          <p:nvPr/>
        </p:nvPicPr>
        <p:blipFill>
          <a:blip r:embed="rId7">
            <a:alphaModFix/>
          </a:blip>
          <a:stretch>
            <a:fillRect/>
          </a:stretch>
        </p:blipFill>
        <p:spPr>
          <a:xfrm>
            <a:off x="4458975" y="267525"/>
            <a:ext cx="3572875" cy="2679650"/>
          </a:xfrm>
          <a:prstGeom prst="rect">
            <a:avLst/>
          </a:prstGeom>
          <a:noFill/>
          <a:ln>
            <a:noFill/>
          </a:ln>
        </p:spPr>
      </p:pic>
      <p:sp>
        <p:nvSpPr>
          <p:cNvPr id="122" name="Google Shape;122;p19"/>
          <p:cNvSpPr txBox="1"/>
          <p:nvPr/>
        </p:nvSpPr>
        <p:spPr>
          <a:xfrm>
            <a:off x="929188" y="2260800"/>
            <a:ext cx="1852800" cy="373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100">
                <a:latin typeface="Times New Roman"/>
                <a:ea typeface="Times New Roman"/>
                <a:cs typeface="Times New Roman"/>
                <a:sym typeface="Times New Roman"/>
              </a:rPr>
              <a:t>Deep Q-Networks (DQN)</a:t>
            </a:r>
            <a:endParaRPr sz="1800">
              <a:solidFill>
                <a:schemeClr val="dk2"/>
              </a:solidFill>
              <a:latin typeface="Source Code Pro"/>
              <a:ea typeface="Source Code Pro"/>
              <a:cs typeface="Source Code Pro"/>
              <a:sym typeface="Source Code Pro"/>
            </a:endParaRPr>
          </a:p>
        </p:txBody>
      </p:sp>
      <p:sp>
        <p:nvSpPr>
          <p:cNvPr id="123" name="Google Shape;123;p19"/>
          <p:cNvSpPr txBox="1"/>
          <p:nvPr/>
        </p:nvSpPr>
        <p:spPr>
          <a:xfrm>
            <a:off x="5495200" y="3087775"/>
            <a:ext cx="2093400" cy="5652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100">
                <a:latin typeface="Times New Roman"/>
                <a:ea typeface="Times New Roman"/>
                <a:cs typeface="Times New Roman"/>
                <a:sym typeface="Times New Roman"/>
              </a:rPr>
              <a:t>Actor-Critic (A2C).</a:t>
            </a:r>
            <a:endParaRPr sz="1800">
              <a:solidFill>
                <a:schemeClr val="dk2"/>
              </a:solidFill>
              <a:latin typeface="Source Code Pro"/>
              <a:ea typeface="Source Code Pro"/>
              <a:cs typeface="Source Code Pro"/>
              <a:sym typeface="Source Code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1000"/>
                                        <p:tgtEl>
                                          <p:spTgt spid="1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fade">
                                      <p:cBhvr>
                                        <p:cTn id="12" dur="10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265500" y="1816950"/>
            <a:ext cx="4045200" cy="15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Career highlights</a:t>
            </a:r>
            <a:endParaRPr/>
          </a:p>
        </p:txBody>
      </p:sp>
      <p:sp>
        <p:nvSpPr>
          <p:cNvPr id="129" name="Google Shape;129;p20"/>
          <p:cNvSpPr txBox="1">
            <a:spLocks noGrp="1"/>
          </p:cNvSpPr>
          <p:nvPr>
            <p:ph type="body" idx="2"/>
          </p:nvPr>
        </p:nvSpPr>
        <p:spPr>
          <a:xfrm>
            <a:off x="4939500" y="724200"/>
            <a:ext cx="39291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a:t>Dept Manager</a:t>
            </a:r>
            <a:endParaRPr b="1" dirty="0"/>
          </a:p>
          <a:p>
            <a:pPr marL="0" lvl="0" indent="0" algn="l" rtl="0">
              <a:spcBef>
                <a:spcPts val="0"/>
              </a:spcBef>
              <a:spcAft>
                <a:spcPts val="0"/>
              </a:spcAft>
              <a:buNone/>
            </a:pPr>
            <a:r>
              <a:rPr lang="en" sz="1500" dirty="0"/>
              <a:t>Walmart, </a:t>
            </a:r>
            <a:r>
              <a:rPr lang="en" sz="1500" dirty="0" err="1"/>
              <a:t>Ottawa,ON</a:t>
            </a:r>
            <a:endParaRPr sz="1500" dirty="0"/>
          </a:p>
          <a:p>
            <a:pPr marL="0" lvl="0" indent="0" algn="l" rtl="0">
              <a:spcBef>
                <a:spcPts val="0"/>
              </a:spcBef>
              <a:spcAft>
                <a:spcPts val="0"/>
              </a:spcAft>
              <a:buNone/>
            </a:pPr>
            <a:r>
              <a:rPr lang="en" sz="1500" dirty="0"/>
              <a:t>August 2024 - Present</a:t>
            </a:r>
            <a:endParaRPr sz="1500" dirty="0"/>
          </a:p>
          <a:p>
            <a:pPr marL="0" lvl="0" indent="0" algn="l" rtl="0">
              <a:spcBef>
                <a:spcPts val="1600"/>
              </a:spcBef>
              <a:spcAft>
                <a:spcPts val="0"/>
              </a:spcAft>
              <a:buNone/>
            </a:pPr>
            <a:r>
              <a:rPr lang="en" b="1" dirty="0"/>
              <a:t>Marketing Strategist</a:t>
            </a:r>
            <a:endParaRPr b="1" dirty="0"/>
          </a:p>
          <a:p>
            <a:pPr marL="0" lvl="0" indent="0" algn="l" rtl="0">
              <a:spcBef>
                <a:spcPts val="0"/>
              </a:spcBef>
              <a:spcAft>
                <a:spcPts val="0"/>
              </a:spcAft>
              <a:buNone/>
            </a:pPr>
            <a:r>
              <a:rPr lang="en" sz="1500" dirty="0"/>
              <a:t>ICT KIKKAWA, </a:t>
            </a:r>
            <a:r>
              <a:rPr lang="en" sz="1500" dirty="0" err="1"/>
              <a:t>Toronto,ON</a:t>
            </a:r>
            <a:endParaRPr sz="1500" dirty="0"/>
          </a:p>
          <a:p>
            <a:pPr marL="0" lvl="0" indent="0" algn="l" rtl="0">
              <a:spcBef>
                <a:spcPts val="0"/>
              </a:spcBef>
              <a:spcAft>
                <a:spcPts val="0"/>
              </a:spcAft>
              <a:buNone/>
            </a:pPr>
            <a:r>
              <a:rPr lang="en" sz="1500" dirty="0"/>
              <a:t>September 2023 - December 2023</a:t>
            </a:r>
            <a:endParaRPr sz="1500" dirty="0"/>
          </a:p>
          <a:p>
            <a:pPr marL="0" lvl="0" indent="0" algn="l" rtl="0">
              <a:spcBef>
                <a:spcPts val="1600"/>
              </a:spcBef>
              <a:spcAft>
                <a:spcPts val="0"/>
              </a:spcAft>
              <a:buNone/>
            </a:pPr>
            <a:r>
              <a:rPr lang="en" b="1" dirty="0"/>
              <a:t>Technical Administrator</a:t>
            </a:r>
            <a:endParaRPr b="1" dirty="0"/>
          </a:p>
          <a:p>
            <a:pPr marL="0" lvl="0" indent="0" algn="l" rtl="0">
              <a:spcBef>
                <a:spcPts val="0"/>
              </a:spcBef>
              <a:spcAft>
                <a:spcPts val="0"/>
              </a:spcAft>
              <a:buNone/>
            </a:pPr>
            <a:r>
              <a:rPr lang="en" sz="1500" dirty="0"/>
              <a:t>Code Pulse, </a:t>
            </a:r>
            <a:r>
              <a:rPr lang="en" sz="1500" dirty="0" err="1"/>
              <a:t>Gurgram,IN</a:t>
            </a:r>
            <a:endParaRPr sz="1500" dirty="0"/>
          </a:p>
          <a:p>
            <a:pPr marL="0" lvl="0" indent="0" algn="l" rtl="0">
              <a:spcBef>
                <a:spcPts val="0"/>
              </a:spcBef>
              <a:spcAft>
                <a:spcPts val="1600"/>
              </a:spcAft>
              <a:buNone/>
            </a:pPr>
            <a:r>
              <a:rPr lang="en" sz="1500" dirty="0"/>
              <a:t>December 2020 - October 2022</a:t>
            </a:r>
            <a:endParaRPr sz="1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6" name="Google Shape;136;p21" descr="Upward shot of Golden Gate Bridge against blue sky"/>
          <p:cNvPicPr preferRelativeResize="0"/>
          <p:nvPr/>
        </p:nvPicPr>
        <p:blipFill rotWithShape="1">
          <a:blip r:embed="rId3">
            <a:alphaModFix/>
          </a:blip>
          <a:srcRect l="19071" t="9" r="4853"/>
          <a:stretch/>
        </p:blipFill>
        <p:spPr>
          <a:xfrm>
            <a:off x="3274676" y="0"/>
            <a:ext cx="5869325" cy="5143504"/>
          </a:xfrm>
          <a:prstGeom prst="rect">
            <a:avLst/>
          </a:prstGeom>
          <a:noFill/>
          <a:ln>
            <a:noFill/>
          </a:ln>
        </p:spPr>
      </p:pic>
      <p:sp>
        <p:nvSpPr>
          <p:cNvPr id="5" name="TextBox 4">
            <a:extLst>
              <a:ext uri="{FF2B5EF4-FFF2-40B4-BE49-F238E27FC236}">
                <a16:creationId xmlns:a16="http://schemas.microsoft.com/office/drawing/2014/main" id="{DA7E00A0-D6E4-6D67-9C8F-EDA798BDCD9A}"/>
              </a:ext>
            </a:extLst>
          </p:cNvPr>
          <p:cNvSpPr txBox="1"/>
          <p:nvPr/>
        </p:nvSpPr>
        <p:spPr>
          <a:xfrm>
            <a:off x="297712" y="1105785"/>
            <a:ext cx="1807383" cy="307777"/>
          </a:xfrm>
          <a:prstGeom prst="rect">
            <a:avLst/>
          </a:prstGeom>
          <a:noFill/>
        </p:spPr>
        <p:txBody>
          <a:bodyPr wrap="square" rtlCol="0">
            <a:spAutoFit/>
          </a:bodyPr>
          <a:lstStyle/>
          <a:p>
            <a:r>
              <a:rPr lang="en-US" dirty="0"/>
              <a:t>Thank You</a:t>
            </a:r>
          </a:p>
        </p:txBody>
      </p:sp>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420</Words>
  <Application>Microsoft Macintosh PowerPoint</Application>
  <PresentationFormat>On-screen Show (16:9)</PresentationFormat>
  <Paragraphs>37</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Times New Roman</vt:lpstr>
      <vt:lpstr>Source Code Pro</vt:lpstr>
      <vt:lpstr>Oswald</vt:lpstr>
      <vt:lpstr>Arial</vt:lpstr>
      <vt:lpstr>Modern Writer</vt:lpstr>
      <vt:lpstr>Lakshay Soni</vt:lpstr>
      <vt:lpstr>About me</vt:lpstr>
      <vt:lpstr>Skills &amp; expertise</vt:lpstr>
      <vt:lpstr>Portfolio samples</vt:lpstr>
      <vt:lpstr>PowerPoint Presentation</vt:lpstr>
      <vt:lpstr>PowerPoint Presentation</vt:lpstr>
      <vt:lpstr>PowerPoint Presentation</vt:lpstr>
      <vt:lpstr>Career highlights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Lakshay Soni</cp:lastModifiedBy>
  <cp:revision>2</cp:revision>
  <dcterms:modified xsi:type="dcterms:W3CDTF">2024-10-08T21:15:43Z</dcterms:modified>
</cp:coreProperties>
</file>