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2"/>
  </p:notesMasterIdLst>
  <p:handoutMasterIdLst>
    <p:handoutMasterId r:id="rId13"/>
  </p:handoutMasterIdLst>
  <p:sldIdLst>
    <p:sldId id="256" r:id="rId5"/>
    <p:sldId id="257" r:id="rId6"/>
    <p:sldId id="269" r:id="rId7"/>
    <p:sldId id="270" r:id="rId8"/>
    <p:sldId id="271" r:id="rId9"/>
    <p:sldId id="272" r:id="rId10"/>
    <p:sldId id="268" r:id="rId1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33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3/5/2025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3/5/2025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827571" y="987414"/>
            <a:ext cx="7681161" cy="6039028"/>
          </a:xfrm>
          <a:prstGeom prst="rect">
            <a:avLst/>
          </a:prstGeom>
          <a:noFill/>
          <a:ln w="9360">
            <a:solidFill>
              <a:schemeClr val="accent1"/>
            </a:solid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Full Stack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FSE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Elev8 </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b="1" spc="-1" dirty="0">
                <a:solidFill>
                  <a:srgbClr val="000000"/>
                </a:solidFill>
                <a:latin typeface="Times New Roman" panose="02020603050405020304" pitchFamily="18" charset="0"/>
                <a:ea typeface="MS PGothic"/>
                <a:cs typeface="Times New Roman" panose="02020603050405020304" pitchFamily="18" charset="0"/>
              </a:rPr>
              <a:t>Team Details</a:t>
            </a: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Kumar Gaurav</a:t>
            </a:r>
            <a:r>
              <a:rPr lang="en-US" sz="2000" spc="-1" dirty="0">
                <a:solidFill>
                  <a:srgbClr val="000000"/>
                </a:solidFill>
                <a:latin typeface="Times New Roman" panose="02020603050405020304" pitchFamily="18" charset="0"/>
                <a:ea typeface="MS PGothic"/>
                <a:cs typeface="Times New Roman" panose="02020603050405020304" pitchFamily="18" charset="0"/>
              </a:rPr>
              <a:t>(2210991821)</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Kundan </a:t>
            </a:r>
            <a:r>
              <a:rPr lang="en-US" sz="2000" spc="-1" dirty="0" err="1">
                <a:solidFill>
                  <a:srgbClr val="000000"/>
                </a:solidFill>
                <a:latin typeface="Times New Roman" panose="02020603050405020304" pitchFamily="18" charset="0"/>
                <a:ea typeface="MS PGothic"/>
                <a:cs typeface="Times New Roman" panose="02020603050405020304" pitchFamily="18" charset="0"/>
              </a:rPr>
              <a:t>Tamsoy</a:t>
            </a:r>
            <a:r>
              <a:rPr lang="en-US" sz="2000" spc="-1" dirty="0">
                <a:solidFill>
                  <a:srgbClr val="000000"/>
                </a:solidFill>
                <a:latin typeface="Times New Roman" panose="02020603050405020304" pitchFamily="18" charset="0"/>
                <a:ea typeface="MS PGothic"/>
                <a:cs typeface="Times New Roman" panose="02020603050405020304" pitchFamily="18" charset="0"/>
              </a:rPr>
              <a:t>(2210991827)</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Kush(2210991830)</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Lakshay(2210991838)</a:t>
            </a:r>
          </a:p>
          <a:p>
            <a:pPr algn="ctr">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Lakshay Mittal(2210991842)</a:t>
            </a:r>
          </a:p>
          <a:p>
            <a:pPr algn="ctr">
              <a:lnSpc>
                <a:spcPct val="100000"/>
              </a:lnSpc>
              <a:spcBef>
                <a:spcPts val="400"/>
              </a:spcBef>
            </a:pPr>
            <a:r>
              <a:rPr lang="en-US" sz="2000" b="1"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Rahul Sir</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algn="ctr">
              <a:lnSpc>
                <a:spcPts val="4224"/>
              </a:lnSpc>
            </a:pPr>
            <a:r>
              <a:rPr lang="en-US" sz="2000" dirty="0">
                <a:solidFill>
                  <a:srgbClr val="000000"/>
                </a:solidFill>
                <a:latin typeface="Arimo Bold"/>
                <a:ea typeface="Arimo Bold"/>
                <a:cs typeface="Arimo Bold"/>
                <a:sym typeface="Arimo Bold"/>
              </a:rPr>
              <a:t>A Local Event Finder &amp; Manager</a:t>
            </a:r>
          </a:p>
          <a:p>
            <a:pPr algn="just">
              <a:lnSpc>
                <a:spcPts val="2304"/>
              </a:lnSpc>
            </a:pPr>
            <a:endParaRPr lang="en-US" dirty="0"/>
          </a:p>
          <a:p>
            <a:pPr marL="830097" lvl="2" indent="-276699" algn="just">
              <a:lnSpc>
                <a:spcPts val="2688"/>
              </a:lnSpc>
              <a:buAutoNum type="arabicPeriod"/>
            </a:pPr>
            <a:r>
              <a:rPr lang="en-US" sz="2240" spc="-1" dirty="0">
                <a:solidFill>
                  <a:srgbClr val="000000"/>
                </a:solidFill>
                <a:latin typeface="Times New Roman"/>
                <a:ea typeface="Times New Roman"/>
                <a:cs typeface="Times New Roman"/>
                <a:sym typeface="Times New Roman"/>
              </a:rPr>
              <a:t>Organizing and managing </a:t>
            </a:r>
            <a:r>
              <a:rPr lang="en-US" sz="2240" spc="-1" dirty="0" err="1">
                <a:solidFill>
                  <a:srgbClr val="000000"/>
                </a:solidFill>
                <a:latin typeface="Times New Roman"/>
                <a:ea typeface="Times New Roman"/>
                <a:cs typeface="Times New Roman"/>
                <a:sym typeface="Times New Roman"/>
              </a:rPr>
              <a:t>hackathon</a:t>
            </a:r>
            <a:r>
              <a:rPr lang="en-US" sz="2240" spc="-1" dirty="0">
                <a:solidFill>
                  <a:srgbClr val="000000"/>
                </a:solidFill>
                <a:latin typeface="Times New Roman"/>
                <a:ea typeface="Times New Roman"/>
                <a:cs typeface="Times New Roman"/>
                <a:sym typeface="Times New Roman"/>
              </a:rPr>
              <a:t> events in the local region presents an exciting opportunity to foster innovation, collaboration, and the development of cutting-edge technology solutions.</a:t>
            </a:r>
          </a:p>
          <a:p>
            <a:pPr marL="830097" lvl="2" indent="-276699" algn="just">
              <a:lnSpc>
                <a:spcPts val="2688"/>
              </a:lnSpc>
              <a:buAutoNum type="arabicPeriod"/>
            </a:pPr>
            <a:r>
              <a:rPr lang="en-US" sz="2240" spc="-1" dirty="0">
                <a:solidFill>
                  <a:srgbClr val="000000"/>
                </a:solidFill>
                <a:latin typeface="Times New Roman"/>
                <a:ea typeface="Times New Roman"/>
                <a:cs typeface="Times New Roman"/>
                <a:sym typeface="Times New Roman"/>
              </a:rPr>
              <a:t>This backend project aims to create a robust and user-friendly platform that can streamline the entire </a:t>
            </a:r>
            <a:r>
              <a:rPr lang="en-US" sz="2240" spc="-1" dirty="0" err="1">
                <a:solidFill>
                  <a:srgbClr val="000000"/>
                </a:solidFill>
                <a:latin typeface="Times New Roman"/>
                <a:ea typeface="Times New Roman"/>
                <a:cs typeface="Times New Roman"/>
                <a:sym typeface="Times New Roman"/>
              </a:rPr>
              <a:t>hackathon</a:t>
            </a:r>
            <a:r>
              <a:rPr lang="en-US" sz="2240" spc="-1" dirty="0">
                <a:solidFill>
                  <a:srgbClr val="000000"/>
                </a:solidFill>
                <a:latin typeface="Times New Roman"/>
                <a:ea typeface="Times New Roman"/>
                <a:cs typeface="Times New Roman"/>
                <a:sym typeface="Times New Roman"/>
              </a:rPr>
              <a:t> experience, from event registration to participant management and beyond.</a:t>
            </a:r>
          </a:p>
          <a:p>
            <a:pPr marL="830097" lvl="2" indent="-276699" algn="just">
              <a:lnSpc>
                <a:spcPts val="2688"/>
              </a:lnSpc>
              <a:buAutoNum type="arabicPeriod"/>
            </a:pPr>
            <a:r>
              <a:rPr lang="en-US" sz="2240" spc="-1" dirty="0">
                <a:solidFill>
                  <a:srgbClr val="000000"/>
                </a:solidFill>
                <a:latin typeface="Times New Roman"/>
                <a:ea typeface="Times New Roman"/>
                <a:cs typeface="Times New Roman"/>
                <a:sym typeface="Times New Roman"/>
              </a:rPr>
              <a:t>By leveraging the power of technology, we can enhance the accessibility, efficiency, and overall success of these dynamic events, empowering developers, designers, and entrepreneurs to thrive in a supportive and innovative environment.</a:t>
            </a:r>
          </a:p>
          <a:p>
            <a:pPr algn="ctr">
              <a:lnSpc>
                <a:spcPts val="4224"/>
              </a:lnSpc>
            </a:pPr>
            <a:endParaRPr lang="en-US" sz="2000" dirty="0">
              <a:solidFill>
                <a:srgbClr val="000000"/>
              </a:solidFill>
              <a:latin typeface="Arimo Bold"/>
              <a:ea typeface="Arimo Bold"/>
              <a:cs typeface="Arimo Bold"/>
              <a:sym typeface="Arimo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838080"/>
            <a:chOff x="0" y="0"/>
            <a:chExt cx="13004800" cy="1191936"/>
          </a:xfrm>
        </p:grpSpPr>
        <p:sp>
          <p:nvSpPr>
            <p:cNvPr id="3" name="Freeform 3"/>
            <p:cNvSpPr/>
            <p:nvPr/>
          </p:nvSpPr>
          <p:spPr>
            <a:xfrm>
              <a:off x="0" y="0"/>
              <a:ext cx="13004800" cy="1191895"/>
            </a:xfrm>
            <a:custGeom>
              <a:avLst/>
              <a:gdLst/>
              <a:ahLst/>
              <a:cxnLst/>
              <a:rect l="l" t="t" r="r" b="b"/>
              <a:pathLst>
                <a:path w="13004800" h="1191895">
                  <a:moveTo>
                    <a:pt x="0" y="0"/>
                  </a:moveTo>
                  <a:lnTo>
                    <a:pt x="13004800" y="0"/>
                  </a:lnTo>
                  <a:lnTo>
                    <a:pt x="13004800" y="1191895"/>
                  </a:lnTo>
                  <a:lnTo>
                    <a:pt x="0" y="1191895"/>
                  </a:lnTo>
                  <a:lnTo>
                    <a:pt x="0" y="0"/>
                  </a:lnTo>
                  <a:close/>
                </a:path>
              </a:pathLst>
            </a:custGeom>
            <a:solidFill>
              <a:srgbClr val="FF3200"/>
            </a:solidFill>
          </p:spPr>
        </p:sp>
      </p:grpSp>
      <p:grpSp>
        <p:nvGrpSpPr>
          <p:cNvPr id="4" name="Group 4"/>
          <p:cNvGrpSpPr/>
          <p:nvPr/>
        </p:nvGrpSpPr>
        <p:grpSpPr>
          <a:xfrm>
            <a:off x="0" y="6704640"/>
            <a:ext cx="9144000" cy="198000"/>
            <a:chOff x="0" y="0"/>
            <a:chExt cx="13004800" cy="281600"/>
          </a:xfrm>
        </p:grpSpPr>
        <p:sp>
          <p:nvSpPr>
            <p:cNvPr id="5" name="Freeform 5"/>
            <p:cNvSpPr/>
            <p:nvPr/>
          </p:nvSpPr>
          <p:spPr>
            <a:xfrm>
              <a:off x="0" y="0"/>
              <a:ext cx="13004800" cy="281559"/>
            </a:xfrm>
            <a:custGeom>
              <a:avLst/>
              <a:gdLst/>
              <a:ahLst/>
              <a:cxnLst/>
              <a:rect l="l" t="t" r="r" b="b"/>
              <a:pathLst>
                <a:path w="13004800" h="281559">
                  <a:moveTo>
                    <a:pt x="0" y="0"/>
                  </a:moveTo>
                  <a:lnTo>
                    <a:pt x="13004800" y="0"/>
                  </a:lnTo>
                  <a:lnTo>
                    <a:pt x="13004800" y="281559"/>
                  </a:lnTo>
                  <a:lnTo>
                    <a:pt x="0" y="281559"/>
                  </a:lnTo>
                  <a:lnTo>
                    <a:pt x="0" y="0"/>
                  </a:lnTo>
                  <a:close/>
                </a:path>
              </a:pathLst>
            </a:custGeom>
            <a:solidFill>
              <a:srgbClr val="FF0000"/>
            </a:solidFill>
          </p:spPr>
        </p:sp>
      </p:grpSp>
      <p:sp>
        <p:nvSpPr>
          <p:cNvPr id="6" name="Freeform 6"/>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sp>
        <p:nvSpPr>
          <p:cNvPr id="7" name="Freeform 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8" name="Group 8"/>
          <p:cNvGrpSpPr/>
          <p:nvPr/>
        </p:nvGrpSpPr>
        <p:grpSpPr>
          <a:xfrm>
            <a:off x="6146640" y="0"/>
            <a:ext cx="2997360" cy="838080"/>
            <a:chOff x="0" y="0"/>
            <a:chExt cx="4262912" cy="1191936"/>
          </a:xfrm>
        </p:grpSpPr>
        <p:sp>
          <p:nvSpPr>
            <p:cNvPr id="9" name="Freeform 9"/>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0" name="Freeform 10"/>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1" name="Group 11"/>
          <p:cNvGrpSpPr/>
          <p:nvPr/>
        </p:nvGrpSpPr>
        <p:grpSpPr>
          <a:xfrm>
            <a:off x="6527880" y="190440"/>
            <a:ext cx="2076480" cy="685800"/>
            <a:chOff x="0" y="0"/>
            <a:chExt cx="2953216" cy="975360"/>
          </a:xfrm>
        </p:grpSpPr>
        <p:sp>
          <p:nvSpPr>
            <p:cNvPr id="12" name="Freeform 12"/>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13" name="Freeform 13"/>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14" name="Freeform 14"/>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5" name="Group 15"/>
          <p:cNvGrpSpPr/>
          <p:nvPr/>
        </p:nvGrpSpPr>
        <p:grpSpPr>
          <a:xfrm>
            <a:off x="6146640" y="0"/>
            <a:ext cx="2997360" cy="838080"/>
            <a:chOff x="0" y="0"/>
            <a:chExt cx="4262912" cy="1191936"/>
          </a:xfrm>
        </p:grpSpPr>
        <p:sp>
          <p:nvSpPr>
            <p:cNvPr id="16" name="Freeform 16"/>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7" name="Freeform 1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8" name="Group 18"/>
          <p:cNvGrpSpPr/>
          <p:nvPr/>
        </p:nvGrpSpPr>
        <p:grpSpPr>
          <a:xfrm>
            <a:off x="6527880" y="190440"/>
            <a:ext cx="2076480" cy="685800"/>
            <a:chOff x="0" y="0"/>
            <a:chExt cx="2953216" cy="975360"/>
          </a:xfrm>
        </p:grpSpPr>
        <p:sp>
          <p:nvSpPr>
            <p:cNvPr id="19" name="Freeform 19"/>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20" name="Freeform 20"/>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21" name="TextBox 21"/>
          <p:cNvSpPr txBox="1"/>
          <p:nvPr/>
        </p:nvSpPr>
        <p:spPr>
          <a:xfrm>
            <a:off x="685800" y="210741"/>
            <a:ext cx="5759370" cy="487313"/>
          </a:xfrm>
          <a:prstGeom prst="rect">
            <a:avLst/>
          </a:prstGeom>
        </p:spPr>
        <p:txBody>
          <a:bodyPr lIns="0" tIns="0" rIns="0" bIns="0" rtlCol="0" anchor="t">
            <a:spAutoFit/>
          </a:bodyPr>
          <a:lstStyle/>
          <a:p>
            <a:pPr algn="ctr">
              <a:lnSpc>
                <a:spcPts val="3839"/>
              </a:lnSpc>
            </a:pPr>
            <a:r>
              <a:rPr lang="en-US" sz="3200" spc="-1">
                <a:solidFill>
                  <a:srgbClr val="000000"/>
                </a:solidFill>
                <a:latin typeface="Arimo"/>
                <a:ea typeface="Arimo"/>
                <a:cs typeface="Arimo"/>
                <a:sym typeface="Arimo"/>
              </a:rPr>
              <a:t>Primitive Idea for the Backend</a:t>
            </a:r>
          </a:p>
        </p:txBody>
      </p:sp>
      <p:sp>
        <p:nvSpPr>
          <p:cNvPr id="22" name="TextBox 22"/>
          <p:cNvSpPr txBox="1"/>
          <p:nvPr/>
        </p:nvSpPr>
        <p:spPr>
          <a:xfrm>
            <a:off x="-120330" y="969624"/>
            <a:ext cx="8578530" cy="5598914"/>
          </a:xfrm>
          <a:prstGeom prst="rect">
            <a:avLst/>
          </a:prstGeom>
        </p:spPr>
        <p:txBody>
          <a:bodyPr lIns="0" tIns="0" rIns="0" bIns="0" rtlCol="0" anchor="t">
            <a:spAutoFit/>
          </a:bodyPr>
          <a:lstStyle/>
          <a:p>
            <a:pPr algn="just">
              <a:lnSpc>
                <a:spcPts val="2160"/>
              </a:lnSpc>
            </a:pPr>
            <a:r>
              <a:rPr lang="en-US" spc="-1">
                <a:solidFill>
                  <a:srgbClr val="000000"/>
                </a:solidFill>
                <a:latin typeface="DejaVu Sans Light"/>
                <a:ea typeface="DejaVu Sans Light"/>
                <a:cs typeface="DejaVu Sans Light"/>
                <a:sym typeface="DejaVu Sans Light"/>
              </a:rPr>
              <a:t>  </a:t>
            </a:r>
          </a:p>
          <a:p>
            <a:pPr marL="1286176" lvl="3" indent="-321544" algn="just">
              <a:lnSpc>
                <a:spcPts val="2520"/>
              </a:lnSpc>
              <a:buAutoNum type="arabicPeriod"/>
            </a:pPr>
            <a:r>
              <a:rPr lang="en-US" sz="2100" spc="-1">
                <a:solidFill>
                  <a:srgbClr val="000000"/>
                </a:solidFill>
                <a:latin typeface="Times New Roman Bold"/>
                <a:ea typeface="Times New Roman Bold"/>
                <a:cs typeface="Times New Roman Bold"/>
                <a:sym typeface="Times New Roman Bold"/>
              </a:rPr>
              <a:t>Event Management -&gt;  </a:t>
            </a:r>
            <a:r>
              <a:rPr lang="en-US" sz="2100" spc="-1">
                <a:solidFill>
                  <a:srgbClr val="000000"/>
                </a:solidFill>
                <a:latin typeface="Times New Roman"/>
                <a:ea typeface="Times New Roman"/>
                <a:cs typeface="Times New Roman"/>
                <a:sym typeface="Times New Roman"/>
              </a:rPr>
              <a:t>The backend system will provide comprehensive event management capabilities, allowing organisers to easily create, manage, and promote hackathon events. This includes features such as event registration, schedule planning, and participant tracking.</a:t>
            </a:r>
          </a:p>
          <a:p>
            <a:pPr marL="1286176" lvl="3" indent="-321544" algn="just">
              <a:lnSpc>
                <a:spcPts val="2520"/>
              </a:lnSpc>
              <a:buAutoNum type="arabicPeriod"/>
            </a:pPr>
            <a:r>
              <a:rPr lang="en-US" sz="2100" spc="-1">
                <a:solidFill>
                  <a:srgbClr val="000000"/>
                </a:solidFill>
                <a:latin typeface="Times New Roman Bold"/>
                <a:ea typeface="Times New Roman Bold"/>
                <a:cs typeface="Times New Roman Bold"/>
                <a:sym typeface="Times New Roman Bold"/>
              </a:rPr>
              <a:t>Participant Engagement-&gt; </a:t>
            </a:r>
            <a:r>
              <a:rPr lang="en-US" sz="2100" spc="-1">
                <a:solidFill>
                  <a:srgbClr val="000000"/>
                </a:solidFill>
                <a:latin typeface="Times New Roman"/>
                <a:ea typeface="Times New Roman"/>
                <a:cs typeface="Times New Roman"/>
                <a:sym typeface="Times New Roman"/>
              </a:rPr>
              <a:t>The platform will offer tools to enhance participant engagement, such as team formation, communication channels, and real-time project updates. This will help foster collaboration, idea-sharing, and a sense of community among the participants.</a:t>
            </a:r>
          </a:p>
          <a:p>
            <a:pPr marL="1286176" lvl="3" indent="-321544" algn="just">
              <a:lnSpc>
                <a:spcPts val="2520"/>
              </a:lnSpc>
              <a:buAutoNum type="arabicPeriod"/>
            </a:pPr>
            <a:r>
              <a:rPr lang="en-US" sz="2100" spc="-1">
                <a:solidFill>
                  <a:srgbClr val="000000"/>
                </a:solidFill>
                <a:latin typeface="Times New Roman Bold"/>
                <a:ea typeface="Times New Roman Bold"/>
                <a:cs typeface="Times New Roman Bold"/>
                <a:sym typeface="Times New Roman Bold"/>
              </a:rPr>
              <a:t>Data Analytics -&gt; </a:t>
            </a:r>
            <a:r>
              <a:rPr lang="en-US" sz="2100" spc="-1">
                <a:solidFill>
                  <a:srgbClr val="000000"/>
                </a:solidFill>
                <a:latin typeface="Times New Roman"/>
                <a:ea typeface="Times New Roman"/>
                <a:cs typeface="Times New Roman"/>
                <a:sym typeface="Times New Roman"/>
              </a:rPr>
              <a:t>The backend system will incorporate advanced data analytics capabilities, allowing organisers to track and analyse key metrics, such as participant demographics, project performance, and event success. This data-driven approach will enable data-informed decision-making and continuous improvement of the hackathon experience.</a:t>
            </a:r>
          </a:p>
        </p:txBody>
      </p:sp>
    </p:spTree>
    <p:extLst>
      <p:ext uri="{BB962C8B-B14F-4D97-AF65-F5344CB8AC3E}">
        <p14:creationId xmlns:p14="http://schemas.microsoft.com/office/powerpoint/2010/main" val="1606674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838080"/>
            <a:chOff x="0" y="0"/>
            <a:chExt cx="13004800" cy="1191936"/>
          </a:xfrm>
        </p:grpSpPr>
        <p:sp>
          <p:nvSpPr>
            <p:cNvPr id="3" name="Freeform 3"/>
            <p:cNvSpPr/>
            <p:nvPr/>
          </p:nvSpPr>
          <p:spPr>
            <a:xfrm>
              <a:off x="0" y="0"/>
              <a:ext cx="13004800" cy="1191895"/>
            </a:xfrm>
            <a:custGeom>
              <a:avLst/>
              <a:gdLst/>
              <a:ahLst/>
              <a:cxnLst/>
              <a:rect l="l" t="t" r="r" b="b"/>
              <a:pathLst>
                <a:path w="13004800" h="1191895">
                  <a:moveTo>
                    <a:pt x="0" y="0"/>
                  </a:moveTo>
                  <a:lnTo>
                    <a:pt x="13004800" y="0"/>
                  </a:lnTo>
                  <a:lnTo>
                    <a:pt x="13004800" y="1191895"/>
                  </a:lnTo>
                  <a:lnTo>
                    <a:pt x="0" y="1191895"/>
                  </a:lnTo>
                  <a:lnTo>
                    <a:pt x="0" y="0"/>
                  </a:lnTo>
                  <a:close/>
                </a:path>
              </a:pathLst>
            </a:custGeom>
            <a:solidFill>
              <a:srgbClr val="FF3200"/>
            </a:solidFill>
          </p:spPr>
        </p:sp>
      </p:grpSp>
      <p:grpSp>
        <p:nvGrpSpPr>
          <p:cNvPr id="4" name="Group 4"/>
          <p:cNvGrpSpPr/>
          <p:nvPr/>
        </p:nvGrpSpPr>
        <p:grpSpPr>
          <a:xfrm>
            <a:off x="0" y="6704640"/>
            <a:ext cx="9144000" cy="198000"/>
            <a:chOff x="0" y="0"/>
            <a:chExt cx="13004800" cy="281600"/>
          </a:xfrm>
        </p:grpSpPr>
        <p:sp>
          <p:nvSpPr>
            <p:cNvPr id="5" name="Freeform 5"/>
            <p:cNvSpPr/>
            <p:nvPr/>
          </p:nvSpPr>
          <p:spPr>
            <a:xfrm>
              <a:off x="0" y="0"/>
              <a:ext cx="13004800" cy="281559"/>
            </a:xfrm>
            <a:custGeom>
              <a:avLst/>
              <a:gdLst/>
              <a:ahLst/>
              <a:cxnLst/>
              <a:rect l="l" t="t" r="r" b="b"/>
              <a:pathLst>
                <a:path w="13004800" h="281559">
                  <a:moveTo>
                    <a:pt x="0" y="0"/>
                  </a:moveTo>
                  <a:lnTo>
                    <a:pt x="13004800" y="0"/>
                  </a:lnTo>
                  <a:lnTo>
                    <a:pt x="13004800" y="281559"/>
                  </a:lnTo>
                  <a:lnTo>
                    <a:pt x="0" y="281559"/>
                  </a:lnTo>
                  <a:lnTo>
                    <a:pt x="0" y="0"/>
                  </a:lnTo>
                  <a:close/>
                </a:path>
              </a:pathLst>
            </a:custGeom>
            <a:solidFill>
              <a:srgbClr val="FF0000"/>
            </a:solidFill>
          </p:spPr>
        </p:sp>
      </p:grpSp>
      <p:sp>
        <p:nvSpPr>
          <p:cNvPr id="6" name="Freeform 6"/>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sp>
        <p:nvSpPr>
          <p:cNvPr id="7" name="Freeform 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8" name="Group 8"/>
          <p:cNvGrpSpPr/>
          <p:nvPr/>
        </p:nvGrpSpPr>
        <p:grpSpPr>
          <a:xfrm>
            <a:off x="6146640" y="0"/>
            <a:ext cx="2997360" cy="838080"/>
            <a:chOff x="0" y="0"/>
            <a:chExt cx="4262912" cy="1191936"/>
          </a:xfrm>
        </p:grpSpPr>
        <p:sp>
          <p:nvSpPr>
            <p:cNvPr id="9" name="Freeform 9"/>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0" name="Freeform 10"/>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1" name="Group 11"/>
          <p:cNvGrpSpPr/>
          <p:nvPr/>
        </p:nvGrpSpPr>
        <p:grpSpPr>
          <a:xfrm>
            <a:off x="6527880" y="190440"/>
            <a:ext cx="2076480" cy="685800"/>
            <a:chOff x="0" y="0"/>
            <a:chExt cx="2953216" cy="975360"/>
          </a:xfrm>
        </p:grpSpPr>
        <p:sp>
          <p:nvSpPr>
            <p:cNvPr id="12" name="Freeform 12"/>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13" name="Freeform 13"/>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14" name="Freeform 14"/>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5" name="Group 15"/>
          <p:cNvGrpSpPr/>
          <p:nvPr/>
        </p:nvGrpSpPr>
        <p:grpSpPr>
          <a:xfrm>
            <a:off x="6146640" y="0"/>
            <a:ext cx="2997360" cy="838080"/>
            <a:chOff x="0" y="0"/>
            <a:chExt cx="4262912" cy="1191936"/>
          </a:xfrm>
        </p:grpSpPr>
        <p:sp>
          <p:nvSpPr>
            <p:cNvPr id="16" name="Freeform 16"/>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7" name="Freeform 1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8" name="Group 18"/>
          <p:cNvGrpSpPr/>
          <p:nvPr/>
        </p:nvGrpSpPr>
        <p:grpSpPr>
          <a:xfrm>
            <a:off x="6527880" y="190440"/>
            <a:ext cx="2076480" cy="685800"/>
            <a:chOff x="0" y="0"/>
            <a:chExt cx="2953216" cy="975360"/>
          </a:xfrm>
        </p:grpSpPr>
        <p:sp>
          <p:nvSpPr>
            <p:cNvPr id="19" name="Freeform 19"/>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20" name="Freeform 20"/>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21" name="TextBox 21"/>
          <p:cNvSpPr txBox="1"/>
          <p:nvPr/>
        </p:nvSpPr>
        <p:spPr>
          <a:xfrm>
            <a:off x="587295" y="172581"/>
            <a:ext cx="5759370" cy="487313"/>
          </a:xfrm>
          <a:prstGeom prst="rect">
            <a:avLst/>
          </a:prstGeom>
        </p:spPr>
        <p:txBody>
          <a:bodyPr lIns="0" tIns="0" rIns="0" bIns="0" rtlCol="0" anchor="t">
            <a:spAutoFit/>
          </a:bodyPr>
          <a:lstStyle/>
          <a:p>
            <a:pPr algn="ctr">
              <a:lnSpc>
                <a:spcPts val="3839"/>
              </a:lnSpc>
            </a:pPr>
            <a:r>
              <a:rPr lang="en-US" sz="3200" spc="-1">
                <a:solidFill>
                  <a:srgbClr val="000000"/>
                </a:solidFill>
                <a:latin typeface="Arimo"/>
                <a:ea typeface="Arimo"/>
                <a:cs typeface="Arimo"/>
                <a:sym typeface="Arimo"/>
              </a:rPr>
              <a:t>Key Features &amp; Functionalities</a:t>
            </a:r>
          </a:p>
        </p:txBody>
      </p:sp>
      <p:sp>
        <p:nvSpPr>
          <p:cNvPr id="22" name="TextBox 22"/>
          <p:cNvSpPr txBox="1"/>
          <p:nvPr/>
        </p:nvSpPr>
        <p:spPr>
          <a:xfrm>
            <a:off x="31590" y="1558230"/>
            <a:ext cx="8578530" cy="3808735"/>
          </a:xfrm>
          <a:prstGeom prst="rect">
            <a:avLst/>
          </a:prstGeom>
        </p:spPr>
        <p:txBody>
          <a:bodyPr lIns="0" tIns="0" rIns="0" bIns="0" rtlCol="0" anchor="t">
            <a:spAutoFit/>
          </a:bodyPr>
          <a:lstStyle/>
          <a:p>
            <a:pPr>
              <a:lnSpc>
                <a:spcPts val="2160"/>
              </a:lnSpc>
            </a:pPr>
            <a:r>
              <a:rPr lang="en-US" spc="-1">
                <a:solidFill>
                  <a:srgbClr val="000000"/>
                </a:solidFill>
                <a:latin typeface="DejaVu Sans Light"/>
                <a:ea typeface="DejaVu Sans Light"/>
                <a:cs typeface="DejaVu Sans Light"/>
                <a:sym typeface="DejaVu Sans Light"/>
              </a:rPr>
              <a:t> </a:t>
            </a: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Event Registration-&gt;</a:t>
            </a:r>
            <a:r>
              <a:rPr lang="en-US" sz="2100" spc="-1">
                <a:solidFill>
                  <a:srgbClr val="000000"/>
                </a:solidFill>
                <a:latin typeface="Times New Roman"/>
                <a:ea typeface="Times New Roman"/>
                <a:cs typeface="Times New Roman"/>
                <a:sym typeface="Times New Roman"/>
              </a:rPr>
              <a:t> Streamlined event registration process, allowing participants to easily sign up and submit their project ideas.</a:t>
            </a: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Team Formation -&gt;</a:t>
            </a:r>
            <a:r>
              <a:rPr lang="en-US" sz="2100" spc="-1">
                <a:solidFill>
                  <a:srgbClr val="000000"/>
                </a:solidFill>
                <a:latin typeface="Times New Roman"/>
                <a:ea typeface="Times New Roman"/>
                <a:cs typeface="Times New Roman"/>
                <a:sym typeface="Times New Roman"/>
              </a:rPr>
              <a:t> Intuitive tools for participants to connect with like-minded individuals and form collaborative teams.</a:t>
            </a: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Communication Channels -&gt;</a:t>
            </a:r>
            <a:r>
              <a:rPr lang="en-US" sz="2100" spc="-1">
                <a:solidFill>
                  <a:srgbClr val="000000"/>
                </a:solidFill>
                <a:latin typeface="Times New Roman"/>
                <a:ea typeface="Times New Roman"/>
                <a:cs typeface="Times New Roman"/>
                <a:sym typeface="Times New Roman"/>
              </a:rPr>
              <a:t> Secure and interactive communication channels, enabling participants to share updates, ask questions, and engage with the wider community.</a:t>
            </a: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Data Insights -&gt; </a:t>
            </a:r>
            <a:r>
              <a:rPr lang="en-US" sz="2100" spc="-1">
                <a:solidFill>
                  <a:srgbClr val="000000"/>
                </a:solidFill>
                <a:latin typeface="Times New Roman"/>
                <a:ea typeface="Times New Roman"/>
                <a:cs typeface="Times New Roman"/>
                <a:sym typeface="Times New Roman"/>
              </a:rPr>
              <a:t>Advanced data analytics and reporting capabilities to help organisers make data-driven decisions and optimise the event experience.</a:t>
            </a:r>
          </a:p>
        </p:txBody>
      </p:sp>
    </p:spTree>
    <p:extLst>
      <p:ext uri="{BB962C8B-B14F-4D97-AF65-F5344CB8AC3E}">
        <p14:creationId xmlns:p14="http://schemas.microsoft.com/office/powerpoint/2010/main" val="7197587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838080"/>
            <a:chOff x="0" y="0"/>
            <a:chExt cx="13004800" cy="1191936"/>
          </a:xfrm>
        </p:grpSpPr>
        <p:sp>
          <p:nvSpPr>
            <p:cNvPr id="3" name="Freeform 3"/>
            <p:cNvSpPr/>
            <p:nvPr/>
          </p:nvSpPr>
          <p:spPr>
            <a:xfrm>
              <a:off x="0" y="0"/>
              <a:ext cx="13004800" cy="1191895"/>
            </a:xfrm>
            <a:custGeom>
              <a:avLst/>
              <a:gdLst/>
              <a:ahLst/>
              <a:cxnLst/>
              <a:rect l="l" t="t" r="r" b="b"/>
              <a:pathLst>
                <a:path w="13004800" h="1191895">
                  <a:moveTo>
                    <a:pt x="0" y="0"/>
                  </a:moveTo>
                  <a:lnTo>
                    <a:pt x="13004800" y="0"/>
                  </a:lnTo>
                  <a:lnTo>
                    <a:pt x="13004800" y="1191895"/>
                  </a:lnTo>
                  <a:lnTo>
                    <a:pt x="0" y="1191895"/>
                  </a:lnTo>
                  <a:lnTo>
                    <a:pt x="0" y="0"/>
                  </a:lnTo>
                  <a:close/>
                </a:path>
              </a:pathLst>
            </a:custGeom>
            <a:solidFill>
              <a:srgbClr val="FF3200"/>
            </a:solidFill>
          </p:spPr>
        </p:sp>
      </p:grpSp>
      <p:grpSp>
        <p:nvGrpSpPr>
          <p:cNvPr id="4" name="Group 4"/>
          <p:cNvGrpSpPr/>
          <p:nvPr/>
        </p:nvGrpSpPr>
        <p:grpSpPr>
          <a:xfrm>
            <a:off x="0" y="6704640"/>
            <a:ext cx="9144000" cy="198000"/>
            <a:chOff x="0" y="0"/>
            <a:chExt cx="13004800" cy="281600"/>
          </a:xfrm>
        </p:grpSpPr>
        <p:sp>
          <p:nvSpPr>
            <p:cNvPr id="5" name="Freeform 5"/>
            <p:cNvSpPr/>
            <p:nvPr/>
          </p:nvSpPr>
          <p:spPr>
            <a:xfrm>
              <a:off x="0" y="0"/>
              <a:ext cx="13004800" cy="281559"/>
            </a:xfrm>
            <a:custGeom>
              <a:avLst/>
              <a:gdLst/>
              <a:ahLst/>
              <a:cxnLst/>
              <a:rect l="l" t="t" r="r" b="b"/>
              <a:pathLst>
                <a:path w="13004800" h="281559">
                  <a:moveTo>
                    <a:pt x="0" y="0"/>
                  </a:moveTo>
                  <a:lnTo>
                    <a:pt x="13004800" y="0"/>
                  </a:lnTo>
                  <a:lnTo>
                    <a:pt x="13004800" y="281559"/>
                  </a:lnTo>
                  <a:lnTo>
                    <a:pt x="0" y="281559"/>
                  </a:lnTo>
                  <a:lnTo>
                    <a:pt x="0" y="0"/>
                  </a:lnTo>
                  <a:close/>
                </a:path>
              </a:pathLst>
            </a:custGeom>
            <a:solidFill>
              <a:srgbClr val="FF0000"/>
            </a:solidFill>
          </p:spPr>
        </p:sp>
      </p:grpSp>
      <p:sp>
        <p:nvSpPr>
          <p:cNvPr id="6" name="Freeform 6"/>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sp>
        <p:nvSpPr>
          <p:cNvPr id="7" name="Freeform 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8" name="Group 8"/>
          <p:cNvGrpSpPr/>
          <p:nvPr/>
        </p:nvGrpSpPr>
        <p:grpSpPr>
          <a:xfrm>
            <a:off x="6146640" y="0"/>
            <a:ext cx="2997360" cy="838080"/>
            <a:chOff x="0" y="0"/>
            <a:chExt cx="4262912" cy="1191936"/>
          </a:xfrm>
        </p:grpSpPr>
        <p:sp>
          <p:nvSpPr>
            <p:cNvPr id="9" name="Freeform 9"/>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0" name="Freeform 10"/>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1" name="Group 11"/>
          <p:cNvGrpSpPr/>
          <p:nvPr/>
        </p:nvGrpSpPr>
        <p:grpSpPr>
          <a:xfrm>
            <a:off x="6527880" y="190440"/>
            <a:ext cx="2076480" cy="685800"/>
            <a:chOff x="0" y="0"/>
            <a:chExt cx="2953216" cy="975360"/>
          </a:xfrm>
        </p:grpSpPr>
        <p:sp>
          <p:nvSpPr>
            <p:cNvPr id="12" name="Freeform 12"/>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13" name="Freeform 13"/>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14" name="Freeform 14"/>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5" name="Group 15"/>
          <p:cNvGrpSpPr/>
          <p:nvPr/>
        </p:nvGrpSpPr>
        <p:grpSpPr>
          <a:xfrm>
            <a:off x="6146640" y="0"/>
            <a:ext cx="2997360" cy="838080"/>
            <a:chOff x="0" y="0"/>
            <a:chExt cx="4262912" cy="1191936"/>
          </a:xfrm>
        </p:grpSpPr>
        <p:sp>
          <p:nvSpPr>
            <p:cNvPr id="16" name="Freeform 16"/>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7" name="Freeform 1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8" name="Group 18"/>
          <p:cNvGrpSpPr/>
          <p:nvPr/>
        </p:nvGrpSpPr>
        <p:grpSpPr>
          <a:xfrm>
            <a:off x="6527880" y="190440"/>
            <a:ext cx="2076480" cy="685800"/>
            <a:chOff x="0" y="0"/>
            <a:chExt cx="2953216" cy="975360"/>
          </a:xfrm>
        </p:grpSpPr>
        <p:sp>
          <p:nvSpPr>
            <p:cNvPr id="19" name="Freeform 19"/>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20" name="Freeform 20"/>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21" name="TextBox 21"/>
          <p:cNvSpPr txBox="1"/>
          <p:nvPr/>
        </p:nvSpPr>
        <p:spPr>
          <a:xfrm>
            <a:off x="553310" y="223262"/>
            <a:ext cx="5793355" cy="462538"/>
          </a:xfrm>
          <a:prstGeom prst="rect">
            <a:avLst/>
          </a:prstGeom>
        </p:spPr>
        <p:txBody>
          <a:bodyPr lIns="0" tIns="0" rIns="0" bIns="0" rtlCol="0" anchor="t">
            <a:spAutoFit/>
          </a:bodyPr>
          <a:lstStyle/>
          <a:p>
            <a:pPr algn="ctr">
              <a:lnSpc>
                <a:spcPts val="3470"/>
              </a:lnSpc>
            </a:pPr>
            <a:r>
              <a:rPr lang="en-US" sz="2900">
                <a:solidFill>
                  <a:srgbClr val="000000"/>
                </a:solidFill>
                <a:latin typeface="Arimo"/>
                <a:ea typeface="Arimo"/>
                <a:cs typeface="Arimo"/>
                <a:sym typeface="Arimo"/>
              </a:rPr>
              <a:t>Technical Architectural Framework </a:t>
            </a:r>
          </a:p>
        </p:txBody>
      </p:sp>
      <p:sp>
        <p:nvSpPr>
          <p:cNvPr id="22" name="TextBox 22"/>
          <p:cNvSpPr txBox="1"/>
          <p:nvPr/>
        </p:nvSpPr>
        <p:spPr>
          <a:xfrm>
            <a:off x="-120330" y="1558230"/>
            <a:ext cx="8578530" cy="3808735"/>
          </a:xfrm>
          <a:prstGeom prst="rect">
            <a:avLst/>
          </a:prstGeom>
        </p:spPr>
        <p:txBody>
          <a:bodyPr lIns="0" tIns="0" rIns="0" bIns="0" rtlCol="0" anchor="t">
            <a:spAutoFit/>
          </a:bodyPr>
          <a:lstStyle/>
          <a:p>
            <a:pPr>
              <a:lnSpc>
                <a:spcPts val="2160"/>
              </a:lnSpc>
            </a:pPr>
            <a:endParaRP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Scalable Backend -&gt;</a:t>
            </a:r>
            <a:r>
              <a:rPr lang="en-US" sz="2100" spc="-1">
                <a:solidFill>
                  <a:srgbClr val="000000"/>
                </a:solidFill>
                <a:latin typeface="Times New Roman"/>
                <a:ea typeface="Times New Roman"/>
                <a:cs typeface="Times New Roman"/>
                <a:sym typeface="Times New Roman"/>
              </a:rPr>
              <a:t> The backend system will be built using a robust and scalable architecture, leveraging technologies such as Node.js, Express, and MongoDB to handle the high-traffic demands of the hackathon events.</a:t>
            </a: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Secure APIs -&gt;</a:t>
            </a:r>
            <a:r>
              <a:rPr lang="en-US" sz="2100" spc="-1">
                <a:solidFill>
                  <a:srgbClr val="000000"/>
                </a:solidFill>
                <a:latin typeface="Times New Roman"/>
                <a:ea typeface="Times New Roman"/>
                <a:cs typeface="Times New Roman"/>
                <a:sym typeface="Times New Roman"/>
              </a:rPr>
              <a:t> A well-designed API layer will enable seamless integration with various frontend applications and third-party services, ensuring secure and reliable data exchange.</a:t>
            </a:r>
          </a:p>
          <a:p>
            <a:pPr marL="1286176" lvl="3" indent="-321544">
              <a:lnSpc>
                <a:spcPts val="2520"/>
              </a:lnSpc>
              <a:buAutoNum type="arabicPeriod"/>
            </a:pPr>
            <a:r>
              <a:rPr lang="en-US" sz="2100" spc="-1">
                <a:solidFill>
                  <a:srgbClr val="000000"/>
                </a:solidFill>
                <a:latin typeface="Times New Roman Bold"/>
                <a:ea typeface="Times New Roman Bold"/>
                <a:cs typeface="Times New Roman Bold"/>
                <a:sym typeface="Times New Roman Bold"/>
              </a:rPr>
              <a:t>Micro services Approach -&gt;</a:t>
            </a:r>
            <a:r>
              <a:rPr lang="en-US" sz="2100" spc="-1">
                <a:solidFill>
                  <a:srgbClr val="000000"/>
                </a:solidFill>
                <a:latin typeface="Times New Roman"/>
                <a:ea typeface="Times New Roman"/>
                <a:cs typeface="Times New Roman"/>
                <a:sym typeface="Times New Roman"/>
              </a:rPr>
              <a:t> The backend will be structured using a micro services architecture, allowing for modular development, independent scalability, and enhanced flexibility in adapting to evolving requirements.</a:t>
            </a:r>
          </a:p>
        </p:txBody>
      </p:sp>
    </p:spTree>
    <p:extLst>
      <p:ext uri="{BB962C8B-B14F-4D97-AF65-F5344CB8AC3E}">
        <p14:creationId xmlns:p14="http://schemas.microsoft.com/office/powerpoint/2010/main" val="236566725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144000" cy="838080"/>
            <a:chOff x="0" y="0"/>
            <a:chExt cx="13004800" cy="1191936"/>
          </a:xfrm>
        </p:grpSpPr>
        <p:sp>
          <p:nvSpPr>
            <p:cNvPr id="3" name="Freeform 3"/>
            <p:cNvSpPr/>
            <p:nvPr/>
          </p:nvSpPr>
          <p:spPr>
            <a:xfrm>
              <a:off x="0" y="0"/>
              <a:ext cx="13004800" cy="1191895"/>
            </a:xfrm>
            <a:custGeom>
              <a:avLst/>
              <a:gdLst/>
              <a:ahLst/>
              <a:cxnLst/>
              <a:rect l="l" t="t" r="r" b="b"/>
              <a:pathLst>
                <a:path w="13004800" h="1191895">
                  <a:moveTo>
                    <a:pt x="0" y="0"/>
                  </a:moveTo>
                  <a:lnTo>
                    <a:pt x="13004800" y="0"/>
                  </a:lnTo>
                  <a:lnTo>
                    <a:pt x="13004800" y="1191895"/>
                  </a:lnTo>
                  <a:lnTo>
                    <a:pt x="0" y="1191895"/>
                  </a:lnTo>
                  <a:lnTo>
                    <a:pt x="0" y="0"/>
                  </a:lnTo>
                  <a:close/>
                </a:path>
              </a:pathLst>
            </a:custGeom>
            <a:solidFill>
              <a:srgbClr val="FF3200"/>
            </a:solidFill>
          </p:spPr>
        </p:sp>
      </p:grpSp>
      <p:grpSp>
        <p:nvGrpSpPr>
          <p:cNvPr id="4" name="Group 4"/>
          <p:cNvGrpSpPr/>
          <p:nvPr/>
        </p:nvGrpSpPr>
        <p:grpSpPr>
          <a:xfrm>
            <a:off x="0" y="6704640"/>
            <a:ext cx="9144000" cy="198000"/>
            <a:chOff x="0" y="0"/>
            <a:chExt cx="13004800" cy="281600"/>
          </a:xfrm>
        </p:grpSpPr>
        <p:sp>
          <p:nvSpPr>
            <p:cNvPr id="5" name="Freeform 5"/>
            <p:cNvSpPr/>
            <p:nvPr/>
          </p:nvSpPr>
          <p:spPr>
            <a:xfrm>
              <a:off x="0" y="0"/>
              <a:ext cx="13004800" cy="281559"/>
            </a:xfrm>
            <a:custGeom>
              <a:avLst/>
              <a:gdLst/>
              <a:ahLst/>
              <a:cxnLst/>
              <a:rect l="l" t="t" r="r" b="b"/>
              <a:pathLst>
                <a:path w="13004800" h="281559">
                  <a:moveTo>
                    <a:pt x="0" y="0"/>
                  </a:moveTo>
                  <a:lnTo>
                    <a:pt x="13004800" y="0"/>
                  </a:lnTo>
                  <a:lnTo>
                    <a:pt x="13004800" y="281559"/>
                  </a:lnTo>
                  <a:lnTo>
                    <a:pt x="0" y="281559"/>
                  </a:lnTo>
                  <a:lnTo>
                    <a:pt x="0" y="0"/>
                  </a:lnTo>
                  <a:close/>
                </a:path>
              </a:pathLst>
            </a:custGeom>
            <a:solidFill>
              <a:srgbClr val="FF0000"/>
            </a:solidFill>
          </p:spPr>
        </p:sp>
      </p:grpSp>
      <p:sp>
        <p:nvSpPr>
          <p:cNvPr id="6" name="Freeform 6"/>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sp>
        <p:nvSpPr>
          <p:cNvPr id="7" name="Freeform 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8" name="Group 8"/>
          <p:cNvGrpSpPr/>
          <p:nvPr/>
        </p:nvGrpSpPr>
        <p:grpSpPr>
          <a:xfrm>
            <a:off x="6146640" y="0"/>
            <a:ext cx="2997360" cy="838080"/>
            <a:chOff x="0" y="0"/>
            <a:chExt cx="4262912" cy="1191936"/>
          </a:xfrm>
        </p:grpSpPr>
        <p:sp>
          <p:nvSpPr>
            <p:cNvPr id="9" name="Freeform 9"/>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0" name="Freeform 10"/>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1" name="Group 11"/>
          <p:cNvGrpSpPr/>
          <p:nvPr/>
        </p:nvGrpSpPr>
        <p:grpSpPr>
          <a:xfrm>
            <a:off x="6527880" y="190440"/>
            <a:ext cx="2076480" cy="685800"/>
            <a:chOff x="0" y="0"/>
            <a:chExt cx="2953216" cy="975360"/>
          </a:xfrm>
        </p:grpSpPr>
        <p:sp>
          <p:nvSpPr>
            <p:cNvPr id="12" name="Freeform 12"/>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13" name="Freeform 13"/>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14" name="Freeform 14"/>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5" name="Group 15"/>
          <p:cNvGrpSpPr/>
          <p:nvPr/>
        </p:nvGrpSpPr>
        <p:grpSpPr>
          <a:xfrm>
            <a:off x="6146640" y="0"/>
            <a:ext cx="2997360" cy="838080"/>
            <a:chOff x="0" y="0"/>
            <a:chExt cx="4262912" cy="1191936"/>
          </a:xfrm>
        </p:grpSpPr>
        <p:sp>
          <p:nvSpPr>
            <p:cNvPr id="16" name="Freeform 16"/>
            <p:cNvSpPr/>
            <p:nvPr/>
          </p:nvSpPr>
          <p:spPr>
            <a:xfrm>
              <a:off x="0" y="0"/>
              <a:ext cx="4262882" cy="1191895"/>
            </a:xfrm>
            <a:custGeom>
              <a:avLst/>
              <a:gdLst/>
              <a:ahLst/>
              <a:cxnLst/>
              <a:rect l="l" t="t" r="r" b="b"/>
              <a:pathLst>
                <a:path w="4262882" h="1191895">
                  <a:moveTo>
                    <a:pt x="0" y="0"/>
                  </a:moveTo>
                  <a:lnTo>
                    <a:pt x="4262882" y="0"/>
                  </a:lnTo>
                  <a:lnTo>
                    <a:pt x="4262882" y="1191895"/>
                  </a:lnTo>
                  <a:lnTo>
                    <a:pt x="0" y="1191895"/>
                  </a:lnTo>
                  <a:lnTo>
                    <a:pt x="0" y="0"/>
                  </a:lnTo>
                  <a:close/>
                </a:path>
              </a:pathLst>
            </a:custGeom>
            <a:solidFill>
              <a:srgbClr val="FF3200"/>
            </a:solidFill>
          </p:spPr>
        </p:sp>
      </p:grpSp>
      <p:sp>
        <p:nvSpPr>
          <p:cNvPr id="17" name="Freeform 17"/>
          <p:cNvSpPr/>
          <p:nvPr/>
        </p:nvSpPr>
        <p:spPr>
          <a:xfrm>
            <a:off x="6553080" y="228600"/>
            <a:ext cx="2057040" cy="634680"/>
          </a:xfrm>
          <a:custGeom>
            <a:avLst/>
            <a:gdLst/>
            <a:ahLst/>
            <a:cxnLst/>
            <a:rect l="l" t="t" r="r" b="b"/>
            <a:pathLst>
              <a:path w="2194176" h="676992">
                <a:moveTo>
                  <a:pt x="0" y="0"/>
                </a:moveTo>
                <a:lnTo>
                  <a:pt x="2194176" y="0"/>
                </a:lnTo>
                <a:lnTo>
                  <a:pt x="2194176" y="676992"/>
                </a:lnTo>
                <a:lnTo>
                  <a:pt x="0" y="676992"/>
                </a:lnTo>
                <a:lnTo>
                  <a:pt x="0" y="0"/>
                </a:lnTo>
                <a:close/>
              </a:path>
            </a:pathLst>
          </a:custGeom>
          <a:blipFill>
            <a:blip r:embed="rId2"/>
            <a:stretch>
              <a:fillRect t="-6024" b="-6024"/>
            </a:stretch>
          </a:blipFill>
        </p:spPr>
      </p:sp>
      <p:grpSp>
        <p:nvGrpSpPr>
          <p:cNvPr id="18" name="Group 18"/>
          <p:cNvGrpSpPr/>
          <p:nvPr/>
        </p:nvGrpSpPr>
        <p:grpSpPr>
          <a:xfrm>
            <a:off x="6527880" y="190440"/>
            <a:ext cx="2076480" cy="685800"/>
            <a:chOff x="0" y="0"/>
            <a:chExt cx="2953216" cy="975360"/>
          </a:xfrm>
        </p:grpSpPr>
        <p:sp>
          <p:nvSpPr>
            <p:cNvPr id="19" name="Freeform 19"/>
            <p:cNvSpPr/>
            <p:nvPr/>
          </p:nvSpPr>
          <p:spPr>
            <a:xfrm>
              <a:off x="0" y="0"/>
              <a:ext cx="2953258" cy="975360"/>
            </a:xfrm>
            <a:custGeom>
              <a:avLst/>
              <a:gdLst/>
              <a:ahLst/>
              <a:cxnLst/>
              <a:rect l="l" t="t" r="r" b="b"/>
              <a:pathLst>
                <a:path w="2953258" h="975360">
                  <a:moveTo>
                    <a:pt x="0" y="0"/>
                  </a:moveTo>
                  <a:lnTo>
                    <a:pt x="2953258" y="0"/>
                  </a:lnTo>
                  <a:lnTo>
                    <a:pt x="2953258" y="975360"/>
                  </a:lnTo>
                  <a:lnTo>
                    <a:pt x="0" y="975360"/>
                  </a:lnTo>
                  <a:lnTo>
                    <a:pt x="0" y="0"/>
                  </a:lnTo>
                  <a:close/>
                </a:path>
              </a:pathLst>
            </a:custGeom>
            <a:solidFill>
              <a:srgbClr val="FFFFFF"/>
            </a:solidFill>
          </p:spPr>
        </p:sp>
      </p:grpSp>
      <p:sp>
        <p:nvSpPr>
          <p:cNvPr id="20" name="Freeform 20"/>
          <p:cNvSpPr/>
          <p:nvPr/>
        </p:nvSpPr>
        <p:spPr>
          <a:xfrm>
            <a:off x="6553080" y="228600"/>
            <a:ext cx="1920600" cy="609120"/>
          </a:xfrm>
          <a:custGeom>
            <a:avLst/>
            <a:gdLst/>
            <a:ahLst/>
            <a:cxnLst/>
            <a:rect l="l" t="t" r="r" b="b"/>
            <a:pathLst>
              <a:path w="2048640" h="649728">
                <a:moveTo>
                  <a:pt x="0" y="0"/>
                </a:moveTo>
                <a:lnTo>
                  <a:pt x="2048640" y="0"/>
                </a:lnTo>
                <a:lnTo>
                  <a:pt x="2048640" y="649728"/>
                </a:lnTo>
                <a:lnTo>
                  <a:pt x="0" y="649728"/>
                </a:lnTo>
                <a:lnTo>
                  <a:pt x="0" y="0"/>
                </a:lnTo>
                <a:close/>
              </a:path>
            </a:pathLst>
          </a:custGeom>
          <a:blipFill>
            <a:blip r:embed="rId3"/>
            <a:stretch>
              <a:fillRect t="-11" b="-11"/>
            </a:stretch>
          </a:blipFill>
        </p:spPr>
      </p:sp>
      <p:sp>
        <p:nvSpPr>
          <p:cNvPr id="21" name="TextBox 21"/>
          <p:cNvSpPr txBox="1"/>
          <p:nvPr/>
        </p:nvSpPr>
        <p:spPr>
          <a:xfrm>
            <a:off x="587295" y="190828"/>
            <a:ext cx="5759370" cy="487313"/>
          </a:xfrm>
          <a:prstGeom prst="rect">
            <a:avLst/>
          </a:prstGeom>
        </p:spPr>
        <p:txBody>
          <a:bodyPr lIns="0" tIns="0" rIns="0" bIns="0" rtlCol="0" anchor="t">
            <a:spAutoFit/>
          </a:bodyPr>
          <a:lstStyle/>
          <a:p>
            <a:pPr algn="ctr">
              <a:lnSpc>
                <a:spcPts val="3839"/>
              </a:lnSpc>
            </a:pPr>
            <a:r>
              <a:rPr lang="en-US" sz="3200" spc="-1">
                <a:solidFill>
                  <a:srgbClr val="000000"/>
                </a:solidFill>
                <a:latin typeface="Arimo"/>
                <a:ea typeface="Arimo"/>
                <a:cs typeface="Arimo"/>
                <a:sym typeface="Arimo"/>
              </a:rPr>
              <a:t>User Interface &amp; Accessibility</a:t>
            </a:r>
          </a:p>
        </p:txBody>
      </p:sp>
      <p:sp>
        <p:nvSpPr>
          <p:cNvPr id="22" name="TextBox 22"/>
          <p:cNvSpPr txBox="1"/>
          <p:nvPr/>
        </p:nvSpPr>
        <p:spPr>
          <a:xfrm>
            <a:off x="-254275" y="1553553"/>
            <a:ext cx="8578530" cy="4449936"/>
          </a:xfrm>
          <a:prstGeom prst="rect">
            <a:avLst/>
          </a:prstGeom>
        </p:spPr>
        <p:txBody>
          <a:bodyPr lIns="0" tIns="0" rIns="0" bIns="0" rtlCol="0" anchor="t">
            <a:spAutoFit/>
          </a:bodyPr>
          <a:lstStyle/>
          <a:p>
            <a:pPr algn="just">
              <a:lnSpc>
                <a:spcPts val="2160"/>
              </a:lnSpc>
            </a:pPr>
            <a:r>
              <a:rPr lang="en-US" spc="-1">
                <a:solidFill>
                  <a:srgbClr val="000000"/>
                </a:solidFill>
                <a:latin typeface="DejaVu Sans Light"/>
                <a:ea typeface="DejaVu Sans Light"/>
                <a:cs typeface="DejaVu Sans Light"/>
                <a:sym typeface="DejaVu Sans Light"/>
              </a:rPr>
              <a:t> </a:t>
            </a:r>
          </a:p>
          <a:p>
            <a:pPr marL="1286176" lvl="3" indent="-321544" algn="just">
              <a:lnSpc>
                <a:spcPts val="2520"/>
              </a:lnSpc>
              <a:buAutoNum type="arabicPeriod"/>
            </a:pPr>
            <a:r>
              <a:rPr lang="en-US" sz="2100" spc="-1">
                <a:solidFill>
                  <a:srgbClr val="000000"/>
                </a:solidFill>
                <a:latin typeface="Times New Roman Bold"/>
                <a:ea typeface="Times New Roman Bold"/>
                <a:cs typeface="Times New Roman Bold"/>
                <a:sym typeface="Times New Roman Bold"/>
              </a:rPr>
              <a:t>Intuitive Design -&gt;</a:t>
            </a:r>
            <a:r>
              <a:rPr lang="en-US" sz="2100" spc="-1">
                <a:solidFill>
                  <a:srgbClr val="000000"/>
                </a:solidFill>
                <a:latin typeface="Times New Roman"/>
                <a:ea typeface="Times New Roman"/>
                <a:cs typeface="Times New Roman"/>
                <a:sym typeface="Times New Roman"/>
              </a:rPr>
              <a:t> The user interface will be designed with a focus on simplicity, intuitiveness, and ease of use, ensuring that both organisers and participants can navigate the platform with minimal friction.</a:t>
            </a:r>
          </a:p>
          <a:p>
            <a:pPr marL="1286176" lvl="3" indent="-321544" algn="just">
              <a:lnSpc>
                <a:spcPts val="2520"/>
              </a:lnSpc>
              <a:buAutoNum type="arabicPeriod"/>
            </a:pPr>
            <a:r>
              <a:rPr lang="en-US" sz="2100" spc="-1">
                <a:solidFill>
                  <a:srgbClr val="000000"/>
                </a:solidFill>
                <a:latin typeface="Times New Roman Bold"/>
                <a:ea typeface="Times New Roman Bold"/>
                <a:cs typeface="Times New Roman Bold"/>
                <a:sym typeface="Times New Roman Bold"/>
              </a:rPr>
              <a:t>Responsive layout -&gt;</a:t>
            </a:r>
            <a:r>
              <a:rPr lang="en-US" sz="2100" spc="-1">
                <a:solidFill>
                  <a:srgbClr val="000000"/>
                </a:solidFill>
                <a:latin typeface="Times New Roman"/>
                <a:ea typeface="Times New Roman"/>
                <a:cs typeface="Times New Roman"/>
                <a:sym typeface="Times New Roman"/>
              </a:rPr>
              <a:t> The backend-powered frontend will feature a responsive and mobile-friendly design, enabling seamless access and interaction from a variety of devices, catering to the diverse needs and preferences of the hackathon community.</a:t>
            </a:r>
          </a:p>
          <a:p>
            <a:pPr marL="1286176" lvl="3" indent="-321544" algn="just">
              <a:lnSpc>
                <a:spcPts val="2520"/>
              </a:lnSpc>
              <a:buAutoNum type="arabicPeriod"/>
            </a:pPr>
            <a:r>
              <a:rPr lang="en-US" sz="2100" spc="-1">
                <a:solidFill>
                  <a:srgbClr val="000000"/>
                </a:solidFill>
                <a:latin typeface="Times New Roman Bold"/>
                <a:ea typeface="Times New Roman Bold"/>
                <a:cs typeface="Times New Roman Bold"/>
                <a:sym typeface="Times New Roman Bold"/>
              </a:rPr>
              <a:t>Accessibility Features -&gt;</a:t>
            </a:r>
            <a:r>
              <a:rPr lang="en-US" sz="2100" spc="-1">
                <a:solidFill>
                  <a:srgbClr val="000000"/>
                </a:solidFill>
                <a:latin typeface="Times New Roman"/>
                <a:ea typeface="Times New Roman"/>
                <a:cs typeface="Times New Roman"/>
                <a:sym typeface="Times New Roman"/>
              </a:rPr>
              <a:t> The platform will incorporate accessibility best practices, such as support for screen readers, high-contrast modes, and keyboard navigation, ensuring an inclusive and user-friendly experience for all participants, regardless of their abilities.</a:t>
            </a:r>
          </a:p>
        </p:txBody>
      </p:sp>
    </p:spTree>
    <p:extLst>
      <p:ext uri="{BB962C8B-B14F-4D97-AF65-F5344CB8AC3E}">
        <p14:creationId xmlns:p14="http://schemas.microsoft.com/office/powerpoint/2010/main" val="25730089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7</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35150</TotalTime>
  <Words>618</Words>
  <Application>Microsoft Office PowerPoint</Application>
  <PresentationFormat>On-screen Show (4:3)</PresentationFormat>
  <Paragraphs>44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Arimo</vt:lpstr>
      <vt:lpstr>Arimo Bold</vt:lpstr>
      <vt:lpstr>Calibri</vt:lpstr>
      <vt:lpstr>DejaVu Sans Light</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Lakshay Pahuja</cp:lastModifiedBy>
  <cp:revision>2304</cp:revision>
  <dcterms:created xsi:type="dcterms:W3CDTF">2010-04-09T07:36:15Z</dcterms:created>
  <dcterms:modified xsi:type="dcterms:W3CDTF">2025-03-05T12:17:49Z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