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97" r:id="rId3"/>
    <p:sldId id="499" r:id="rId4"/>
    <p:sldId id="507" r:id="rId5"/>
    <p:sldId id="511" r:id="rId6"/>
    <p:sldId id="512" r:id="rId7"/>
    <p:sldId id="513" r:id="rId8"/>
    <p:sldId id="500" r:id="rId9"/>
    <p:sldId id="514" r:id="rId10"/>
    <p:sldId id="515" r:id="rId11"/>
    <p:sldId id="501" r:id="rId12"/>
    <p:sldId id="502" r:id="rId13"/>
    <p:sldId id="516" r:id="rId14"/>
    <p:sldId id="517" r:id="rId15"/>
    <p:sldId id="503" r:id="rId16"/>
    <p:sldId id="508" r:id="rId17"/>
    <p:sldId id="506" r:id="rId18"/>
    <p:sldId id="509" r:id="rId19"/>
    <p:sldId id="269" r:id="rId20"/>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A68606-341A-4DED-8454-EBB8E993CEE7}">
          <p14:sldIdLst>
            <p14:sldId id="256"/>
            <p14:sldId id="497"/>
            <p14:sldId id="499"/>
            <p14:sldId id="507"/>
            <p14:sldId id="511"/>
            <p14:sldId id="512"/>
            <p14:sldId id="513"/>
            <p14:sldId id="500"/>
          </p14:sldIdLst>
        </p14:section>
        <p14:section name="Untitled Section" id="{D5994113-107B-4E2F-BB98-CE1DBFA0F993}">
          <p14:sldIdLst/>
        </p14:section>
        <p14:section name="Untitled Section" id="{E505EA61-6A89-48CB-87AF-F936527D4591}">
          <p14:sldIdLst>
            <p14:sldId id="514"/>
            <p14:sldId id="515"/>
            <p14:sldId id="501"/>
            <p14:sldId id="502"/>
            <p14:sldId id="516"/>
            <p14:sldId id="517"/>
            <p14:sldId id="503"/>
            <p14:sldId id="508"/>
            <p14:sldId id="506"/>
            <p14:sldId id="509"/>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94660"/>
  </p:normalViewPr>
  <p:slideViewPr>
    <p:cSldViewPr>
      <p:cViewPr varScale="1">
        <p:scale>
          <a:sx n="84" d="100"/>
          <a:sy n="84" d="100"/>
        </p:scale>
        <p:origin x="931"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27-04-2025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12</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F0AF2-81D9-15D3-4DDB-B98C4E5E9F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4DE2A-D1AB-A97C-4ADB-9D0F6BB09A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8F9F06-411D-F871-8F9D-977F93441F33}"/>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1059CBC-B8BD-8FE5-1B0C-336CB620630C}"/>
              </a:ext>
            </a:extLst>
          </p:cNvPr>
          <p:cNvSpPr>
            <a:spLocks noGrp="1"/>
          </p:cNvSpPr>
          <p:nvPr>
            <p:ph type="sldNum" sz="quarter" idx="5"/>
          </p:nvPr>
        </p:nvSpPr>
        <p:spPr/>
        <p:txBody>
          <a:bodyPr/>
          <a:lstStyle/>
          <a:p>
            <a:fld id="{DAB949B3-C4AB-4FB2-8B24-B07A558BD59F}" type="slidenum">
              <a:rPr lang="en-IN" smtClean="0"/>
              <a:t>13</a:t>
            </a:fld>
            <a:endParaRPr lang="en-IN"/>
          </a:p>
        </p:txBody>
      </p:sp>
    </p:spTree>
    <p:extLst>
      <p:ext uri="{BB962C8B-B14F-4D97-AF65-F5344CB8AC3E}">
        <p14:creationId xmlns:p14="http://schemas.microsoft.com/office/powerpoint/2010/main" val="546248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E30D4-CA45-20D4-2006-AA81B1A748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70956-17C4-1B73-FC1E-1EE7DBE565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48A50D-D368-4D8F-9090-0D96A86F357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5A90742E-3E07-492B-708C-D7B9EB107A39}"/>
              </a:ext>
            </a:extLst>
          </p:cNvPr>
          <p:cNvSpPr>
            <a:spLocks noGrp="1"/>
          </p:cNvSpPr>
          <p:nvPr>
            <p:ph type="sldNum" sz="quarter" idx="5"/>
          </p:nvPr>
        </p:nvSpPr>
        <p:spPr/>
        <p:txBody>
          <a:bodyPr/>
          <a:lstStyle/>
          <a:p>
            <a:fld id="{DAB949B3-C4AB-4FB2-8B24-B07A558BD59F}" type="slidenum">
              <a:rPr lang="en-IN" smtClean="0"/>
              <a:t>14</a:t>
            </a:fld>
            <a:endParaRPr lang="en-IN"/>
          </a:p>
        </p:txBody>
      </p:sp>
    </p:spTree>
    <p:extLst>
      <p:ext uri="{BB962C8B-B14F-4D97-AF65-F5344CB8AC3E}">
        <p14:creationId xmlns:p14="http://schemas.microsoft.com/office/powerpoint/2010/main" val="15723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15</a:t>
            </a:fld>
            <a:endParaRPr lang="en-IN"/>
          </a:p>
        </p:txBody>
      </p:sp>
    </p:spTree>
    <p:extLst>
      <p:ext uri="{BB962C8B-B14F-4D97-AF65-F5344CB8AC3E}">
        <p14:creationId xmlns:p14="http://schemas.microsoft.com/office/powerpoint/2010/main" val="1469640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CB42-67FF-A56C-05D1-F3CA77565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9108E-4C40-8FA2-5882-5CAF979E3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1E6B8-D38C-99EF-99AB-B9CFD6B0BBF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4960A5D-F436-34AE-AEE7-EA596C7FBA4F}"/>
              </a:ext>
            </a:extLst>
          </p:cNvPr>
          <p:cNvSpPr>
            <a:spLocks noGrp="1"/>
          </p:cNvSpPr>
          <p:nvPr>
            <p:ph type="sldNum" sz="quarter" idx="5"/>
          </p:nvPr>
        </p:nvSpPr>
        <p:spPr/>
        <p:txBody>
          <a:bodyPr/>
          <a:lstStyle/>
          <a:p>
            <a:fld id="{DAB949B3-C4AB-4FB2-8B24-B07A558BD59F}" type="slidenum">
              <a:rPr lang="en-IN" smtClean="0"/>
              <a:t>16</a:t>
            </a:fld>
            <a:endParaRPr lang="en-IN"/>
          </a:p>
        </p:txBody>
      </p:sp>
    </p:spTree>
    <p:extLst>
      <p:ext uri="{BB962C8B-B14F-4D97-AF65-F5344CB8AC3E}">
        <p14:creationId xmlns:p14="http://schemas.microsoft.com/office/powerpoint/2010/main" val="937180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17</a:t>
            </a:fld>
            <a:endParaRPr lang="en-IN"/>
          </a:p>
        </p:txBody>
      </p:sp>
    </p:spTree>
    <p:extLst>
      <p:ext uri="{BB962C8B-B14F-4D97-AF65-F5344CB8AC3E}">
        <p14:creationId xmlns:p14="http://schemas.microsoft.com/office/powerpoint/2010/main" val="418369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0FAA-8FF1-CA16-503E-7EE1828F0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DDF11-2325-93C8-615C-4DD2EC242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7C88F-6B42-67A0-95F1-7C89B0444CF9}"/>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58F2525-8EA6-D7F2-FEE2-460ED625C131}"/>
              </a:ext>
            </a:extLst>
          </p:cNvPr>
          <p:cNvSpPr>
            <a:spLocks noGrp="1"/>
          </p:cNvSpPr>
          <p:nvPr>
            <p:ph type="sldNum" sz="quarter" idx="5"/>
          </p:nvPr>
        </p:nvSpPr>
        <p:spPr/>
        <p:txBody>
          <a:bodyPr/>
          <a:lstStyle/>
          <a:p>
            <a:fld id="{DAB949B3-C4AB-4FB2-8B24-B07A558BD59F}" type="slidenum">
              <a:rPr lang="en-IN" smtClean="0"/>
              <a:t>18</a:t>
            </a:fld>
            <a:endParaRPr lang="en-IN"/>
          </a:p>
        </p:txBody>
      </p:sp>
    </p:spTree>
    <p:extLst>
      <p:ext uri="{BB962C8B-B14F-4D97-AF65-F5344CB8AC3E}">
        <p14:creationId xmlns:p14="http://schemas.microsoft.com/office/powerpoint/2010/main" val="186688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27622-271F-512B-CF42-4E7C4E92B3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8B8D08-9A63-8A7A-2212-719AA39D48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FAFD3D-519B-21C4-4619-BDF3D9F8FC81}"/>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66E4C284-E844-0C07-2562-8C80EFC6FFBA}"/>
              </a:ext>
            </a:extLst>
          </p:cNvPr>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115922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6728A-4D88-8AE9-1E60-8FB9B71428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04BAE6-CCB1-EB2B-A306-90B159CF29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ADE04A-EE6A-3BEC-D9D2-2D6F768401FB}"/>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5D147A7-79D0-D21D-0B20-518E4D74DA52}"/>
              </a:ext>
            </a:extLst>
          </p:cNvPr>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3852559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FBA3F-16CC-4CDC-E1EA-F684051BE0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7DFE8B-522E-73E0-7DCF-A36E526BF0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362EAE-FAA4-064D-E49E-6A32A0273C75}"/>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5014A9C2-323C-A1B4-ECF8-9DB50D437D8C}"/>
              </a:ext>
            </a:extLst>
          </p:cNvPr>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638921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92214-06EA-AB62-96C9-CC1FF7106F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55B6EA-3506-2630-227A-DD62C0843D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6AA4A3-A818-5F2B-C4CB-75C521EC228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4BC415B6-BCE8-91E0-8CC6-DC83AD894A01}"/>
              </a:ext>
            </a:extLst>
          </p:cNvPr>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2144996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83392-0B00-DEE4-B540-C8EB067877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D57298-2FD2-2F94-3D66-F0220567A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5F94BA-824F-6144-0E91-ED9C8A34FACF}"/>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C114E115-C5E3-5C16-98F8-7B962357584D}"/>
              </a:ext>
            </a:extLst>
          </p:cNvPr>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2081475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27-04-2025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epa.gov/sm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oi.org/10.1097/01.ACM.0000221705.81793.24" TargetMode="External"/><Relationship Id="rId5" Type="http://schemas.openxmlformats.org/officeDocument/2006/relationships/hyperlink" Target="https://doi.org/10.1080/23251042.2014.981741" TargetMode="Externa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86BDE-6A17-6EF2-692A-07753C4D777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9815A89-61FA-46AF-7E9F-1C8B316C34F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134B95B6-DD4B-D497-3F1E-6205430660BB}"/>
              </a:ext>
            </a:extLst>
          </p:cNvPr>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E7CB000-CC68-3308-A575-DFB7AE043024}"/>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EDD51FB-190B-2503-D153-FFEC18ED2C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C318DC6A-2075-2FB7-6E20-EBAB0FE1A06F}"/>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A884ED7-83CD-C1B1-83EB-150A406CAEC2}"/>
              </a:ext>
            </a:extLst>
          </p:cNvPr>
          <p:cNvSpPr txBox="1"/>
          <p:nvPr/>
        </p:nvSpPr>
        <p:spPr>
          <a:xfrm>
            <a:off x="971600" y="1636540"/>
            <a:ext cx="7992888" cy="4832092"/>
          </a:xfrm>
          <a:prstGeom prst="rect">
            <a:avLst/>
          </a:prstGeom>
          <a:noFill/>
        </p:spPr>
        <p:txBody>
          <a:bodyPr wrap="square">
            <a:spAutoFit/>
          </a:bodyPr>
          <a:lstStyle/>
          <a:p>
            <a:r>
              <a:rPr lang="en-US" sz="3200" dirty="0"/>
              <a:t>Expected Impact of Solving This Problem</a:t>
            </a:r>
          </a:p>
          <a:p>
            <a:endParaRPr lang="en-US" sz="1200" b="1" dirty="0"/>
          </a:p>
          <a:p>
            <a:pPr marL="800100" lvl="1" indent="-342900">
              <a:buFont typeface="Arial" panose="020B0604020202020204" pitchFamily="34" charset="0"/>
              <a:buChar char="•"/>
            </a:pPr>
            <a:r>
              <a:rPr lang="en-US" sz="2000" dirty="0"/>
              <a:t> </a:t>
            </a:r>
            <a:r>
              <a:rPr lang="en-US" sz="2000" b="1" dirty="0"/>
              <a:t>Increased Environmental Awareness</a:t>
            </a:r>
            <a:r>
              <a:rPr lang="en-US" sz="2000" dirty="0"/>
              <a:t> – Users will learn how daily habits contribute to climate change.</a:t>
            </a:r>
          </a:p>
          <a:p>
            <a:pPr lvl="1"/>
            <a:endParaRPr lang="en-US" sz="800" dirty="0"/>
          </a:p>
          <a:p>
            <a:pPr marL="800100" lvl="1" indent="-342900">
              <a:buFont typeface="Arial" panose="020B0604020202020204" pitchFamily="34" charset="0"/>
              <a:buChar char="•"/>
            </a:pPr>
            <a:r>
              <a:rPr lang="en-US" sz="2000" dirty="0"/>
              <a:t> </a:t>
            </a:r>
            <a:r>
              <a:rPr lang="en-US" sz="2000" b="1" dirty="0"/>
              <a:t>Reduced Carbon Footprint</a:t>
            </a:r>
            <a:r>
              <a:rPr lang="en-US" sz="2000" dirty="0"/>
              <a:t> – Personalized AI recommendations will help individuals adopt greener alternatives.</a:t>
            </a:r>
          </a:p>
          <a:p>
            <a:pPr lvl="1"/>
            <a:endParaRPr lang="en-US" sz="800" dirty="0"/>
          </a:p>
          <a:p>
            <a:pPr marL="800100" lvl="1" indent="-342900">
              <a:buFont typeface="Arial" panose="020B0604020202020204" pitchFamily="34" charset="0"/>
              <a:buChar char="•"/>
            </a:pPr>
            <a:r>
              <a:rPr lang="en-US" sz="2000" b="1" dirty="0"/>
              <a:t>Data-Driven Sustainable Choices</a:t>
            </a:r>
            <a:r>
              <a:rPr lang="en-US" sz="2000" dirty="0"/>
              <a:t> – A real-time tracking system will motivate users to track progress and make better decisions.</a:t>
            </a:r>
          </a:p>
          <a:p>
            <a:pPr lvl="1"/>
            <a:endParaRPr lang="en-US" sz="800" dirty="0"/>
          </a:p>
          <a:p>
            <a:pPr marL="800100" lvl="1" indent="-342900">
              <a:buFont typeface="Arial" panose="020B0604020202020204" pitchFamily="34" charset="0"/>
              <a:buChar char="•"/>
            </a:pPr>
            <a:r>
              <a:rPr lang="en-US" sz="2000" b="1" dirty="0"/>
              <a:t>Long-Term Behavioral Change</a:t>
            </a:r>
            <a:r>
              <a:rPr lang="en-US" sz="2000" dirty="0"/>
              <a:t> – Interactive tools like quizzes and recommendations will encourage users to build </a:t>
            </a:r>
            <a:r>
              <a:rPr lang="en-US" sz="2000" b="1" dirty="0"/>
              <a:t>eco-friendly habits over time</a:t>
            </a:r>
            <a:r>
              <a:rPr lang="en-US" sz="2000" dirty="0"/>
              <a:t>.</a:t>
            </a:r>
            <a:br>
              <a:rPr lang="en-US" sz="2000" dirty="0"/>
            </a:br>
            <a:br>
              <a:rPr lang="en-US" sz="2000" dirty="0"/>
            </a:br>
            <a:br>
              <a:rPr lang="en-US" sz="2000" dirty="0"/>
            </a:br>
            <a:endParaRPr lang="en-US" sz="2000" dirty="0"/>
          </a:p>
        </p:txBody>
      </p:sp>
    </p:spTree>
    <p:extLst>
      <p:ext uri="{BB962C8B-B14F-4D97-AF65-F5344CB8AC3E}">
        <p14:creationId xmlns:p14="http://schemas.microsoft.com/office/powerpoint/2010/main" val="3585367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B14FE12-9F36-1DAE-B174-062D669256D2}"/>
              </a:ext>
            </a:extLst>
          </p:cNvPr>
          <p:cNvSpPr txBox="1"/>
          <p:nvPr/>
        </p:nvSpPr>
        <p:spPr>
          <a:xfrm>
            <a:off x="971600" y="1538147"/>
            <a:ext cx="7632848" cy="4339650"/>
          </a:xfrm>
          <a:prstGeom prst="rect">
            <a:avLst/>
          </a:prstGeom>
          <a:noFill/>
        </p:spPr>
        <p:txBody>
          <a:bodyPr wrap="square">
            <a:spAutoFit/>
          </a:bodyPr>
          <a:lstStyle/>
          <a:p>
            <a:pPr marL="342900" indent="-342900">
              <a:buFont typeface="Arial" panose="020B0604020202020204" pitchFamily="34" charset="0"/>
              <a:buChar char="•"/>
            </a:pPr>
            <a:r>
              <a:rPr lang="en-US" sz="2000" b="1" dirty="0"/>
              <a:t>Sustainable practices for everyday life</a:t>
            </a:r>
            <a:br>
              <a:rPr lang="en-US" sz="2000" dirty="0"/>
            </a:br>
            <a:r>
              <a:rPr lang="en-US" sz="2000" dirty="0"/>
              <a:t>Making eco-friendly choices can be simple. Everyone can start small and gradually adopt sustainable habits that helps to  reduce their environmental impact.</a:t>
            </a:r>
          </a:p>
          <a:p>
            <a:endParaRPr lang="en-US" sz="800" dirty="0"/>
          </a:p>
          <a:p>
            <a:pPr marL="342900" indent="-342900">
              <a:buFont typeface="Arial" panose="020B0604020202020204" pitchFamily="34" charset="0"/>
              <a:buChar char="•"/>
            </a:pPr>
            <a:r>
              <a:rPr lang="en-US" sz="2000" b="1" dirty="0"/>
              <a:t>AI-driven recommendations &amp; personalized guidance</a:t>
            </a:r>
            <a:br>
              <a:rPr lang="en-US" sz="2000" dirty="0"/>
            </a:br>
            <a:r>
              <a:rPr lang="en-US" sz="2000" dirty="0"/>
              <a:t>Our AI learns from your habits and preferences, offering personalized suggestions for sustainable products and actions that suit your lifestyle. It makes going green easy and practical.</a:t>
            </a:r>
          </a:p>
          <a:p>
            <a:endParaRPr lang="en-US" sz="800" dirty="0"/>
          </a:p>
          <a:p>
            <a:pPr marL="342900" indent="-342900">
              <a:buFont typeface="Arial" panose="020B0604020202020204" pitchFamily="34" charset="0"/>
              <a:buChar char="•"/>
            </a:pPr>
            <a:r>
              <a:rPr lang="en-US" sz="2000" b="1" dirty="0"/>
              <a:t>Interactive quizzes for sustainability knowledge</a:t>
            </a:r>
            <a:br>
              <a:rPr lang="en-US" sz="2000" dirty="0"/>
            </a:br>
            <a:r>
              <a:rPr lang="en-US" sz="2000" dirty="0"/>
              <a:t>Through fun and engaging quizzes, users can test their knowledge, learn new facts, and discover how they can contribute to environmental conservation. It’s an enjoyable way to become more eco-conscious.</a:t>
            </a:r>
          </a:p>
        </p:txBody>
      </p:sp>
    </p:spTree>
    <p:extLst>
      <p:ext uri="{BB962C8B-B14F-4D97-AF65-F5344CB8AC3E}">
        <p14:creationId xmlns:p14="http://schemas.microsoft.com/office/powerpoint/2010/main" val="95742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FD2DEC-853B-1F58-B958-D38FBE8F7014}"/>
              </a:ext>
            </a:extLst>
          </p:cNvPr>
          <p:cNvSpPr txBox="1"/>
          <p:nvPr/>
        </p:nvSpPr>
        <p:spPr>
          <a:xfrm>
            <a:off x="179512" y="1293834"/>
            <a:ext cx="7703840" cy="3785652"/>
          </a:xfrm>
          <a:prstGeom prst="rect">
            <a:avLst/>
          </a:prstGeom>
          <a:noFill/>
        </p:spPr>
        <p:txBody>
          <a:bodyPr wrap="square">
            <a:spAutoFit/>
          </a:bodyPr>
          <a:lstStyle/>
          <a:p>
            <a:r>
              <a:rPr lang="en-US" sz="3200" dirty="0"/>
              <a:t>Approach to Solve the Problem</a:t>
            </a:r>
          </a:p>
          <a:p>
            <a:endParaRPr lang="en-US" sz="800" b="1" dirty="0"/>
          </a:p>
          <a:p>
            <a:pPr lvl="1"/>
            <a:r>
              <a:rPr lang="en-US" sz="2000" dirty="0"/>
              <a:t>Sustanify helps users adopt sustainable practices through tools like the Carbon Footprint Calculator, which estimates their environmental impact based on daily activities.</a:t>
            </a:r>
          </a:p>
          <a:p>
            <a:pPr lvl="1"/>
            <a:endParaRPr lang="en-US" sz="2000" dirty="0"/>
          </a:p>
          <a:p>
            <a:pPr lvl="1"/>
            <a:r>
              <a:rPr lang="en-US" sz="2000" dirty="0"/>
              <a:t> This feature uses real-time data analysis to provide personalized insights and suggests ways to reduce carbon emissions through eco-friendly choices.</a:t>
            </a:r>
          </a:p>
          <a:p>
            <a:endParaRPr lang="en-US" sz="2000" dirty="0"/>
          </a:p>
          <a:p>
            <a:pPr lvl="1"/>
            <a:endParaRPr lang="en-US" sz="2000" dirty="0"/>
          </a:p>
          <a:p>
            <a:pPr marL="457200" indent="-4572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329581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49D0E-7D79-E1F9-E470-2F16BEFB785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29807DC-925B-7706-8F27-53E18124022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2520"/>
            <a:ext cx="9180512" cy="6885384"/>
          </a:xfrm>
        </p:spPr>
      </p:pic>
      <p:sp>
        <p:nvSpPr>
          <p:cNvPr id="5" name="Rectangle 1">
            <a:extLst>
              <a:ext uri="{FF2B5EF4-FFF2-40B4-BE49-F238E27FC236}">
                <a16:creationId xmlns:a16="http://schemas.microsoft.com/office/drawing/2014/main" id="{25AB6192-9049-9F6D-0C24-92E74AC1A97F}"/>
              </a:ext>
            </a:extLst>
          </p:cNvPr>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44F40D27-5F45-C666-B6B4-48DC0EFB3C9F}"/>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E163780-AE1B-563E-D55A-36F0383294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6F9D94AF-ECBA-2FF0-1BD4-EDE9A9BEAC07}"/>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8C0D97A9-9823-A982-E3F9-0150497D8CE9}"/>
              </a:ext>
            </a:extLst>
          </p:cNvPr>
          <p:cNvSpPr txBox="1"/>
          <p:nvPr/>
        </p:nvSpPr>
        <p:spPr>
          <a:xfrm>
            <a:off x="179512" y="1293834"/>
            <a:ext cx="7703840" cy="5201424"/>
          </a:xfrm>
          <a:prstGeom prst="rect">
            <a:avLst/>
          </a:prstGeom>
          <a:noFill/>
        </p:spPr>
        <p:txBody>
          <a:bodyPr wrap="square">
            <a:spAutoFit/>
          </a:bodyPr>
          <a:lstStyle/>
          <a:p>
            <a:r>
              <a:rPr lang="en-US" sz="3200" dirty="0"/>
              <a:t>Tools, Software, and Techniques Used</a:t>
            </a:r>
          </a:p>
          <a:p>
            <a:endParaRPr lang="en-US" sz="2000" b="1" dirty="0"/>
          </a:p>
          <a:p>
            <a:r>
              <a:rPr lang="en-US" sz="2000" b="1" dirty="0"/>
              <a:t>Carbon Footprint Calculator – Real-Time Data Analysis</a:t>
            </a:r>
          </a:p>
          <a:p>
            <a:endParaRPr lang="en-US" sz="800" b="1" dirty="0"/>
          </a:p>
          <a:p>
            <a:pPr lvl="1"/>
            <a:r>
              <a:rPr lang="en-US" sz="2000" dirty="0"/>
              <a:t>The calculator estimates carbon emissions based on user inputs such as energy usage, transportation habits, and lifestyle choices.</a:t>
            </a:r>
          </a:p>
          <a:p>
            <a:pPr lvl="1"/>
            <a:endParaRPr lang="en-US" sz="800" dirty="0"/>
          </a:p>
          <a:p>
            <a:pPr lvl="1">
              <a:buFont typeface="Arial" panose="020B0604020202020204" pitchFamily="34" charset="0"/>
              <a:buChar char="•"/>
            </a:pPr>
            <a:r>
              <a:rPr lang="en-US" sz="2000" b="1" dirty="0"/>
              <a:t>Data Input</a:t>
            </a:r>
            <a:r>
              <a:rPr lang="en-US" sz="2000" dirty="0"/>
              <a:t>: Users enter details on energy consumption, travel, and daily habits.</a:t>
            </a:r>
          </a:p>
          <a:p>
            <a:pPr lvl="1">
              <a:buFont typeface="Arial" panose="020B0604020202020204" pitchFamily="34" charset="0"/>
              <a:buChar char="•"/>
            </a:pPr>
            <a:r>
              <a:rPr lang="en-US" sz="2000" b="1" dirty="0"/>
              <a:t>Emission Factors</a:t>
            </a:r>
            <a:r>
              <a:rPr lang="en-US" sz="2000" dirty="0"/>
              <a:t>: Each input is assigned an emission factor based on environmental standards.</a:t>
            </a:r>
          </a:p>
          <a:p>
            <a:pPr lvl="1">
              <a:buFont typeface="Arial" panose="020B0604020202020204" pitchFamily="34" charset="0"/>
              <a:buChar char="•"/>
            </a:pPr>
            <a:r>
              <a:rPr lang="en-US" sz="2000" b="1" dirty="0"/>
              <a:t>Footprint Computation</a:t>
            </a:r>
            <a:r>
              <a:rPr lang="en-US" sz="2000" dirty="0"/>
              <a:t>: The system sums the emissions, giving users a total carbon footprint, compared to national/global averages.</a:t>
            </a:r>
          </a:p>
          <a:p>
            <a:pPr lvl="1"/>
            <a:endParaRPr lang="en-US" sz="1600" dirty="0"/>
          </a:p>
          <a:p>
            <a:pPr lvl="2"/>
            <a:endParaRPr lang="en-US" sz="1600" dirty="0"/>
          </a:p>
          <a:p>
            <a:pPr marL="457200" indent="-4572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248400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BFEB7-49AF-1D40-1F65-E7B2067C816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0971C49-D776-F23A-F6B4-B7457BDF8A6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13692"/>
            <a:ext cx="9180512" cy="6885384"/>
          </a:xfrm>
        </p:spPr>
      </p:pic>
      <p:sp>
        <p:nvSpPr>
          <p:cNvPr id="5" name="Rectangle 1">
            <a:extLst>
              <a:ext uri="{FF2B5EF4-FFF2-40B4-BE49-F238E27FC236}">
                <a16:creationId xmlns:a16="http://schemas.microsoft.com/office/drawing/2014/main" id="{B371914F-F762-7580-AD88-E44292A58197}"/>
              </a:ext>
            </a:extLst>
          </p:cNvPr>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C7769A2F-EA15-74D1-58BB-75A4016538DB}"/>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45F7492-9BBD-0AE1-3A5D-FCF3426BAC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9A603C96-5A5D-1424-ABA9-88D205830A54}"/>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8FE6A90-14C7-A44A-403E-81AFF2AB3757}"/>
              </a:ext>
            </a:extLst>
          </p:cNvPr>
          <p:cNvSpPr txBox="1"/>
          <p:nvPr/>
        </p:nvSpPr>
        <p:spPr>
          <a:xfrm>
            <a:off x="179512" y="1293834"/>
            <a:ext cx="7703840" cy="892552"/>
          </a:xfrm>
          <a:prstGeom prst="rect">
            <a:avLst/>
          </a:prstGeom>
          <a:noFill/>
        </p:spPr>
        <p:txBody>
          <a:bodyPr wrap="square">
            <a:spAutoFit/>
          </a:bodyPr>
          <a:lstStyle/>
          <a:p>
            <a:pPr lvl="1"/>
            <a:endParaRPr lang="en-US" sz="1600" dirty="0"/>
          </a:p>
          <a:p>
            <a:pPr lvl="2"/>
            <a:endParaRPr lang="en-US" sz="1600" dirty="0"/>
          </a:p>
          <a:p>
            <a:pPr marL="457200" indent="-457200" algn="just">
              <a:buFont typeface="Arial" panose="020B0604020202020204" pitchFamily="34" charset="0"/>
              <a:buChar char="•"/>
            </a:pPr>
            <a:endParaRPr lang="en-IN" sz="2000" dirty="0"/>
          </a:p>
        </p:txBody>
      </p:sp>
      <p:sp>
        <p:nvSpPr>
          <p:cNvPr id="11" name="Rectangle 4">
            <a:extLst>
              <a:ext uri="{FF2B5EF4-FFF2-40B4-BE49-F238E27FC236}">
                <a16:creationId xmlns:a16="http://schemas.microsoft.com/office/drawing/2014/main" id="{5FFD5166-DCC9-9CA6-3ED5-E5BA9504292C}"/>
              </a:ext>
            </a:extLst>
          </p:cNvPr>
          <p:cNvSpPr>
            <a:spLocks noChangeArrowheads="1"/>
          </p:cNvSpPr>
          <p:nvPr/>
        </p:nvSpPr>
        <p:spPr bwMode="auto">
          <a:xfrm>
            <a:off x="476366" y="1273281"/>
            <a:ext cx="824834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dirty="0"/>
              <a:t>Frontend Development: JavaScript &amp; React.js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React.js was chosen for its efficient, scalable, and modular component-based structure, making it perfect for dynamic applications.</a:t>
            </a:r>
          </a:p>
          <a:p>
            <a:pPr lvl="1" eaLnBrk="0" fontAlgn="base" hangingPunct="0">
              <a:spcBef>
                <a:spcPct val="0"/>
              </a:spcBef>
              <a:spcAft>
                <a:spcPct val="0"/>
              </a:spcAf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Component-based</a:t>
            </a:r>
            <a:r>
              <a:rPr kumimoji="0" lang="en-US" altLang="en-US" b="0" i="0" u="none" strike="noStrike" cap="none" normalizeH="0" baseline="0" dirty="0">
                <a:ln>
                  <a:noFill/>
                </a:ln>
                <a:solidFill>
                  <a:schemeClr val="tx1"/>
                </a:solidFill>
                <a:effectLst/>
                <a:latin typeface="Arial" panose="020B0604020202020204" pitchFamily="34" charset="0"/>
              </a:rPr>
              <a:t>: Easy to maintain and expand.</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Fast Rendering</a:t>
            </a:r>
            <a:r>
              <a:rPr kumimoji="0" lang="en-US" altLang="en-US" b="0" i="0" u="none" strike="noStrike" cap="none" normalizeH="0" baseline="0" dirty="0">
                <a:ln>
                  <a:noFill/>
                </a:ln>
                <a:solidFill>
                  <a:schemeClr val="tx1"/>
                </a:solidFill>
                <a:effectLst/>
                <a:latin typeface="Arial" panose="020B0604020202020204" pitchFamily="34" charset="0"/>
              </a:rPr>
              <a:t>: Virtual DOM improves performance.</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Rich Ecosystem</a:t>
            </a:r>
            <a:r>
              <a:rPr kumimoji="0" lang="en-US" altLang="en-US" b="0" i="0" u="none" strike="noStrike" cap="none" normalizeH="0" baseline="0" dirty="0">
                <a:ln>
                  <a:noFill/>
                </a:ln>
                <a:solidFill>
                  <a:schemeClr val="tx1"/>
                </a:solidFill>
                <a:effectLst/>
                <a:latin typeface="Arial" panose="020B0604020202020204" pitchFamily="34" charset="0"/>
              </a:rPr>
              <a:t>: Offers many libraries for enhanced UI/UX.</a:t>
            </a:r>
          </a:p>
          <a:p>
            <a:pPr eaLnBrk="0" fontAlgn="base" hangingPunct="0">
              <a:spcBef>
                <a:spcPct val="0"/>
              </a:spcBef>
              <a:spcAft>
                <a:spcPct val="0"/>
              </a:spcAf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Backend Development: Firebase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Firebase was selected for authentication, real-time data management, and scalability.</a:t>
            </a:r>
          </a:p>
          <a:p>
            <a:pPr lvl="1" eaLnBrk="0" fontAlgn="base" hangingPunct="0">
              <a:spcBef>
                <a:spcPct val="0"/>
              </a:spcBef>
              <a:spcAft>
                <a:spcPct val="0"/>
              </a:spcAf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Firestore</a:t>
            </a:r>
            <a:r>
              <a:rPr kumimoji="0" lang="en-US" altLang="en-US" b="0" i="0" u="none" strike="noStrike" cap="none" normalizeH="0" baseline="0" dirty="0">
                <a:ln>
                  <a:noFill/>
                </a:ln>
                <a:solidFill>
                  <a:schemeClr val="tx1"/>
                </a:solidFill>
                <a:effectLst/>
                <a:latin typeface="Arial" panose="020B0604020202020204" pitchFamily="34" charset="0"/>
              </a:rPr>
              <a:t>: Real-time updates to user data.</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Authentication</a:t>
            </a:r>
            <a:r>
              <a:rPr kumimoji="0" lang="en-US" altLang="en-US" b="0" i="0" u="none" strike="noStrike" cap="none" normalizeH="0" baseline="0" dirty="0">
                <a:ln>
                  <a:noFill/>
                </a:ln>
                <a:solidFill>
                  <a:schemeClr val="tx1"/>
                </a:solidFill>
                <a:effectLst/>
                <a:latin typeface="Arial" panose="020B0604020202020204" pitchFamily="34" charset="0"/>
              </a:rPr>
              <a:t>: Secure sign-in methods like Google and email.</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Scalability</a:t>
            </a:r>
            <a:r>
              <a:rPr kumimoji="0" lang="en-US" altLang="en-US" b="0" i="0" u="none" strike="noStrike" cap="none" normalizeH="0" baseline="0" dirty="0">
                <a:ln>
                  <a:noFill/>
                </a:ln>
                <a:solidFill>
                  <a:schemeClr val="tx1"/>
                </a:solidFill>
                <a:effectLst/>
                <a:latin typeface="Arial" panose="020B0604020202020204" pitchFamily="34" charset="0"/>
              </a:rPr>
              <a:t>: Efficient handling of growing user data.</a:t>
            </a:r>
          </a:p>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Hosting</a:t>
            </a:r>
            <a:r>
              <a:rPr kumimoji="0" lang="en-US" altLang="en-US" b="0" i="0" u="none" strike="noStrike" cap="none" normalizeH="0" baseline="0" dirty="0">
                <a:ln>
                  <a:noFill/>
                </a:ln>
                <a:solidFill>
                  <a:schemeClr val="tx1"/>
                </a:solidFill>
                <a:effectLst/>
                <a:latin typeface="Arial" panose="020B0604020202020204" pitchFamily="34" charset="0"/>
              </a:rPr>
              <a:t>: Secure deployment with SSL encryption.</a:t>
            </a:r>
          </a:p>
          <a:p>
            <a:pPr lvl="1"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267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Flowchart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76CB80C-90C0-1085-B490-E91745EF0F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8259" y="1061448"/>
            <a:ext cx="5843994" cy="5229200"/>
          </a:xfrm>
          <a:prstGeom prst="rect">
            <a:avLst/>
          </a:prstGeom>
        </p:spPr>
      </p:pic>
    </p:spTree>
    <p:extLst>
      <p:ext uri="{BB962C8B-B14F-4D97-AF65-F5344CB8AC3E}">
        <p14:creationId xmlns:p14="http://schemas.microsoft.com/office/powerpoint/2010/main" val="2093371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D841B-74CA-DD08-DC57-2744796991C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C2900B-3645-9BD6-81D9-B808969A661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C8ECEBC8-6DCD-2500-2951-CF7967A47215}"/>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B126F11-6A87-E75F-D5F6-D578C1CC7C2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6947D3-B53B-9D95-1C04-7E3AA0B64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45C40F21-AABC-DFB9-90B1-AD1CF565BB7B}"/>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28000CC-C39B-4200-8F80-30B288C9C5E6}"/>
              </a:ext>
            </a:extLst>
          </p:cNvPr>
          <p:cNvSpPr txBox="1"/>
          <p:nvPr/>
        </p:nvSpPr>
        <p:spPr>
          <a:xfrm>
            <a:off x="1403648" y="1992868"/>
            <a:ext cx="6624736" cy="1384995"/>
          </a:xfrm>
          <a:prstGeom prst="rect">
            <a:avLst/>
          </a:prstGeom>
          <a:noFill/>
        </p:spPr>
        <p:txBody>
          <a:bodyPr wrap="square">
            <a:spAutoFit/>
          </a:bodyPr>
          <a:lstStyle/>
          <a:p>
            <a:pPr marL="457200" indent="-457200" algn="just">
              <a:buFont typeface="Arial" panose="020B0604020202020204" pitchFamily="34" charset="0"/>
              <a:buChar char="•"/>
            </a:pPr>
            <a:r>
              <a:rPr lang="en-IN" sz="2800" dirty="0"/>
              <a:t>Gantt chart or timeline graph</a:t>
            </a:r>
          </a:p>
          <a:p>
            <a:pPr marL="457200" indent="-457200" algn="just">
              <a:buFont typeface="Arial" panose="020B0604020202020204" pitchFamily="34" charset="0"/>
              <a:buChar char="•"/>
            </a:pPr>
            <a:r>
              <a:rPr lang="en-IN" sz="2800" dirty="0"/>
              <a:t>Breakdown of project phases</a:t>
            </a:r>
          </a:p>
          <a:p>
            <a:pPr marL="457200" indent="-457200" algn="just">
              <a:buFont typeface="Arial" panose="020B0604020202020204" pitchFamily="34" charset="0"/>
              <a:buChar char="•"/>
            </a:pPr>
            <a:r>
              <a:rPr lang="en-IN" sz="2800" dirty="0"/>
              <a:t>Estimated duration for each phase</a:t>
            </a:r>
          </a:p>
        </p:txBody>
      </p:sp>
      <p:pic>
        <p:nvPicPr>
          <p:cNvPr id="15" name="Picture 14">
            <a:extLst>
              <a:ext uri="{FF2B5EF4-FFF2-40B4-BE49-F238E27FC236}">
                <a16:creationId xmlns:a16="http://schemas.microsoft.com/office/drawing/2014/main" id="{10071EEF-9BE3-02F1-A27F-ECDA8251A8E5}"/>
              </a:ext>
            </a:extLst>
          </p:cNvPr>
          <p:cNvPicPr>
            <a:picLocks noChangeAspect="1"/>
          </p:cNvPicPr>
          <p:nvPr/>
        </p:nvPicPr>
        <p:blipFill>
          <a:blip r:embed="rId5"/>
          <a:stretch>
            <a:fillRect/>
          </a:stretch>
        </p:blipFill>
        <p:spPr>
          <a:xfrm>
            <a:off x="0" y="1127039"/>
            <a:ext cx="9144000" cy="4603922"/>
          </a:xfrm>
          <a:prstGeom prst="rect">
            <a:avLst/>
          </a:prstGeom>
        </p:spPr>
      </p:pic>
    </p:spTree>
    <p:extLst>
      <p:ext uri="{BB962C8B-B14F-4D97-AF65-F5344CB8AC3E}">
        <p14:creationId xmlns:p14="http://schemas.microsoft.com/office/powerpoint/2010/main" val="1723701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8A0BA87-FFCE-0AD9-17CC-A811FB343CCE}"/>
              </a:ext>
            </a:extLst>
          </p:cNvPr>
          <p:cNvSpPr txBox="1"/>
          <p:nvPr/>
        </p:nvSpPr>
        <p:spPr>
          <a:xfrm>
            <a:off x="827584" y="1480231"/>
            <a:ext cx="7200800" cy="5201424"/>
          </a:xfrm>
          <a:prstGeom prst="rect">
            <a:avLst/>
          </a:prstGeom>
          <a:noFill/>
        </p:spPr>
        <p:txBody>
          <a:bodyPr wrap="square">
            <a:spAutoFit/>
          </a:bodyPr>
          <a:lstStyle/>
          <a:p>
            <a:pPr algn="just"/>
            <a:r>
              <a:rPr lang="en-IN" sz="3200" dirty="0"/>
              <a:t>Expected Results:</a:t>
            </a:r>
          </a:p>
          <a:p>
            <a:pPr lvl="1" algn="just"/>
            <a:endParaRPr lang="en-IN" sz="800" dirty="0"/>
          </a:p>
          <a:p>
            <a:pPr algn="just"/>
            <a:endParaRPr lang="en-IN" sz="2000" b="1" dirty="0"/>
          </a:p>
          <a:p>
            <a:pPr algn="just"/>
            <a:endParaRPr lang="en-IN" sz="2000" b="1" dirty="0"/>
          </a:p>
          <a:p>
            <a:pPr algn="just"/>
            <a:endParaRPr lang="en-IN" sz="2000" b="1" dirty="0"/>
          </a:p>
          <a:p>
            <a:pPr algn="just"/>
            <a:endParaRPr lang="en-IN" sz="2000" b="1" dirty="0"/>
          </a:p>
          <a:p>
            <a:pPr algn="just"/>
            <a:endParaRPr lang="en-IN" sz="2000" b="1" dirty="0"/>
          </a:p>
          <a:p>
            <a:pPr algn="just"/>
            <a:endParaRPr lang="en-IN" sz="2000" b="1" dirty="0"/>
          </a:p>
          <a:p>
            <a:pPr algn="just"/>
            <a:endParaRPr lang="en-IN" sz="2000" b="1" dirty="0"/>
          </a:p>
          <a:p>
            <a:pPr algn="just"/>
            <a:r>
              <a:rPr lang="en-IN" sz="3200" dirty="0"/>
              <a:t>Impact:</a:t>
            </a:r>
            <a:endParaRPr lang="en-IN" sz="2000" dirty="0"/>
          </a:p>
          <a:p>
            <a:pPr algn="just"/>
            <a:endParaRPr lang="en-IN" sz="2400" b="1" dirty="0"/>
          </a:p>
          <a:p>
            <a:pPr algn="just"/>
            <a:endParaRPr lang="en-IN" sz="2400" b="1" dirty="0"/>
          </a:p>
          <a:p>
            <a:pPr algn="just">
              <a:buFont typeface="Arial" panose="020B0604020202020204" pitchFamily="34" charset="0"/>
              <a:buChar char="•"/>
            </a:pPr>
            <a:endParaRPr lang="en-IN" sz="2400" dirty="0"/>
          </a:p>
          <a:p>
            <a:pPr algn="just">
              <a:buFont typeface="Arial" panose="020B0604020202020204" pitchFamily="34" charset="0"/>
              <a:buChar char="•"/>
            </a:pPr>
            <a:endParaRPr lang="en-IN" sz="2400" dirty="0"/>
          </a:p>
          <a:p>
            <a:pPr algn="just">
              <a:buFont typeface="Arial" panose="020B0604020202020204" pitchFamily="34" charset="0"/>
              <a:buChar char="•"/>
            </a:pPr>
            <a:endParaRPr lang="en-IN" sz="2400" dirty="0"/>
          </a:p>
        </p:txBody>
      </p:sp>
      <p:sp>
        <p:nvSpPr>
          <p:cNvPr id="12" name="Rectangle 5">
            <a:extLst>
              <a:ext uri="{FF2B5EF4-FFF2-40B4-BE49-F238E27FC236}">
                <a16:creationId xmlns:a16="http://schemas.microsoft.com/office/drawing/2014/main" id="{C17E8D61-A921-2CDC-5F12-5E8EE4C150D1}"/>
              </a:ext>
            </a:extLst>
          </p:cNvPr>
          <p:cNvSpPr>
            <a:spLocks noChangeArrowheads="1"/>
          </p:cNvSpPr>
          <p:nvPr/>
        </p:nvSpPr>
        <p:spPr bwMode="auto">
          <a:xfrm>
            <a:off x="1150248" y="1833932"/>
            <a:ext cx="786611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Increased user engagement through interactive quizzes and eco-friendly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awareness about sustainable living practices.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Positive feedback from users about the content and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Growth in website traffic, particularly from sustainability-focused communities.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Improved user behavior towards eco-friendly products and actions. </a:t>
            </a:r>
          </a:p>
        </p:txBody>
      </p:sp>
      <p:sp>
        <p:nvSpPr>
          <p:cNvPr id="13" name="Rectangle 6">
            <a:extLst>
              <a:ext uri="{FF2B5EF4-FFF2-40B4-BE49-F238E27FC236}">
                <a16:creationId xmlns:a16="http://schemas.microsoft.com/office/drawing/2014/main" id="{2157FBED-B1D8-0C1B-CB52-2126BB0AF165}"/>
              </a:ext>
            </a:extLst>
          </p:cNvPr>
          <p:cNvSpPr>
            <a:spLocks noChangeArrowheads="1"/>
          </p:cNvSpPr>
          <p:nvPr/>
        </p:nvSpPr>
        <p:spPr bwMode="auto">
          <a:xfrm>
            <a:off x="1115616" y="4554994"/>
            <a:ext cx="781424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Empowering individuals to make informed, eco-conscious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Encouraging long-term environmental responsibility and positive behavioral shifts.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Building a global community that actively participates in sustainability.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Shaping future market trends toward eco-friendly solutions. </a:t>
            </a:r>
          </a:p>
        </p:txBody>
      </p:sp>
    </p:spTree>
    <p:extLst>
      <p:ext uri="{BB962C8B-B14F-4D97-AF65-F5344CB8AC3E}">
        <p14:creationId xmlns:p14="http://schemas.microsoft.com/office/powerpoint/2010/main" val="256260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A90B0-DF45-D772-F2C2-4DA9C945970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841DBC-268C-A507-A4A1-7C736065634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1FEB11A7-55F7-BA44-4ABC-0E9514E1A407}"/>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References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914D0127-5B9D-1F1F-5AC4-DBE6A7B70C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913F5F-C1D7-7FAC-0C7C-5A9C9314CC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519A5981-DFEE-F419-D91C-B08F4A8F860A}"/>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8" name="Rectangle 2">
            <a:extLst>
              <a:ext uri="{FF2B5EF4-FFF2-40B4-BE49-F238E27FC236}">
                <a16:creationId xmlns:a16="http://schemas.microsoft.com/office/drawing/2014/main" id="{84DD6D75-19EC-F25D-D19B-C62A45F9A1BC}"/>
              </a:ext>
            </a:extLst>
          </p:cNvPr>
          <p:cNvSpPr>
            <a:spLocks noChangeArrowheads="1"/>
          </p:cNvSpPr>
          <p:nvPr/>
        </p:nvSpPr>
        <p:spPr bwMode="auto">
          <a:xfrm>
            <a:off x="395536" y="1536135"/>
            <a:ext cx="835292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i="0" u="none" strike="noStrike" cap="none" normalizeH="0" baseline="0" dirty="0" err="1">
                <a:ln>
                  <a:noFill/>
                </a:ln>
                <a:solidFill>
                  <a:schemeClr val="tx1"/>
                </a:solidFill>
                <a:effectLst/>
                <a:latin typeface="Arial" panose="020B0604020202020204" pitchFamily="34" charset="0"/>
              </a:rPr>
              <a:t>Akenji</a:t>
            </a:r>
            <a:r>
              <a:rPr kumimoji="0" lang="en-US" altLang="en-US" i="0" u="none" strike="noStrike" cap="none" normalizeH="0" baseline="0" dirty="0">
                <a:ln>
                  <a:noFill/>
                </a:ln>
                <a:solidFill>
                  <a:schemeClr val="tx1"/>
                </a:solidFill>
                <a:effectLst/>
                <a:latin typeface="Arial" panose="020B0604020202020204" pitchFamily="34" charset="0"/>
              </a:rPr>
              <a:t>, L. (2014). Consumer </a:t>
            </a:r>
            <a:r>
              <a:rPr kumimoji="0" lang="en-US" altLang="en-US" i="0" u="none" strike="noStrike" cap="none" normalizeH="0" baseline="0" dirty="0" err="1">
                <a:ln>
                  <a:noFill/>
                </a:ln>
                <a:solidFill>
                  <a:schemeClr val="tx1"/>
                </a:solidFill>
                <a:effectLst/>
                <a:latin typeface="Arial" panose="020B0604020202020204" pitchFamily="34" charset="0"/>
              </a:rPr>
              <a:t>scapegoatism</a:t>
            </a:r>
            <a:r>
              <a:rPr kumimoji="0" lang="en-US" altLang="en-US" i="0" u="none" strike="noStrike" cap="none" normalizeH="0" baseline="0" dirty="0">
                <a:ln>
                  <a:noFill/>
                </a:ln>
                <a:solidFill>
                  <a:schemeClr val="tx1"/>
                </a:solidFill>
                <a:effectLst/>
                <a:latin typeface="Arial" panose="020B0604020202020204" pitchFamily="34" charset="0"/>
              </a:rPr>
              <a:t> and limits to the sustainability discourse. </a:t>
            </a:r>
            <a:r>
              <a:rPr kumimoji="0" lang="en-US" altLang="en-US" i="1" u="none" strike="noStrike" cap="none" normalizeH="0" baseline="0" dirty="0">
                <a:ln>
                  <a:noFill/>
                </a:ln>
                <a:solidFill>
                  <a:schemeClr val="tx1"/>
                </a:solidFill>
                <a:effectLst/>
                <a:latin typeface="Arial" panose="020B0604020202020204" pitchFamily="34" charset="0"/>
              </a:rPr>
              <a:t>Environmental Sociology</a:t>
            </a:r>
            <a:r>
              <a:rPr kumimoji="0" lang="en-US" altLang="en-US" i="0" u="none" strike="noStrike" cap="none" normalizeH="0" baseline="0" dirty="0">
                <a:ln>
                  <a:noFill/>
                </a:ln>
                <a:solidFill>
                  <a:schemeClr val="tx1"/>
                </a:solidFill>
                <a:effectLst/>
                <a:latin typeface="Arial" panose="020B0604020202020204" pitchFamily="34" charset="0"/>
              </a:rPr>
              <a:t>, 1(2), 99-108. </a:t>
            </a:r>
            <a:r>
              <a:rPr kumimoji="0" lang="en-US" altLang="en-US" i="0" u="none" strike="noStrike" cap="none" normalizeH="0" baseline="0" dirty="0">
                <a:ln>
                  <a:noFill/>
                </a:ln>
                <a:solidFill>
                  <a:schemeClr val="tx1"/>
                </a:solidFill>
                <a:effectLst/>
                <a:latin typeface="Arial" panose="020B0604020202020204" pitchFamily="34" charset="0"/>
                <a:hlinkClick r:id="rId5"/>
              </a:rPr>
              <a:t>https://doi.org/10.1080/23251042.2014.981741</a:t>
            </a:r>
            <a:r>
              <a:rPr kumimoji="0" lang="en-US" altLang="en-US" i="0" u="none" strike="noStrike" cap="none" normalizeH="0" baseline="0" dirty="0">
                <a:ln>
                  <a:noFill/>
                </a:ln>
                <a:solidFill>
                  <a:schemeClr val="tx1"/>
                </a:solidFill>
                <a:effectLst/>
                <a:latin typeface="Arial" panose="020B0604020202020204" pitchFamily="34" charset="0"/>
              </a:rPr>
              <a:t>	</a:t>
            </a:r>
          </a:p>
          <a:p>
            <a:pPr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latin typeface="Arial" panose="020B0604020202020204" pitchFamily="34" charset="0"/>
              </a:rPr>
              <a:t>Jackson, T. (2009). Prosperity without growth: Economics for a finite planet. </a:t>
            </a:r>
            <a:r>
              <a:rPr kumimoji="0" lang="en-US" altLang="en-US" i="1" u="none" strike="noStrike" cap="none" normalizeH="0" baseline="0" dirty="0">
                <a:ln>
                  <a:noFill/>
                </a:ln>
                <a:solidFill>
                  <a:schemeClr val="tx1"/>
                </a:solidFill>
                <a:effectLst/>
                <a:latin typeface="Arial" panose="020B0604020202020204" pitchFamily="34" charset="0"/>
              </a:rPr>
              <a:t>Sustainable Development Commission</a:t>
            </a:r>
            <a:r>
              <a:rPr kumimoji="0" lang="en-US" altLang="en-US" i="0" u="none" strike="noStrike" cap="none" normalizeH="0" baseline="0" dirty="0">
                <a:ln>
                  <a:noFill/>
                </a:ln>
                <a:solidFill>
                  <a:schemeClr val="tx1"/>
                </a:solidFill>
                <a:effectLst/>
                <a:latin typeface="Arial" panose="020B0604020202020204" pitchFamily="34" charset="0"/>
              </a:rPr>
              <a:t>. Retrieved from: https://www.sd-commission.org.uk/publications.php?id=914</a:t>
            </a:r>
          </a:p>
          <a:p>
            <a:pPr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latin typeface="Arial" panose="020B0604020202020204" pitchFamily="34" charset="0"/>
              </a:rPr>
              <a:t>Choi, J., &amp; Pak, A. (2006). Multidisciplinary, interdisciplinary, and transdisciplinary in health care. </a:t>
            </a:r>
            <a:r>
              <a:rPr kumimoji="0" lang="en-US" altLang="en-US" i="1" u="none" strike="noStrike" cap="none" normalizeH="0" baseline="0" dirty="0">
                <a:ln>
                  <a:noFill/>
                </a:ln>
                <a:solidFill>
                  <a:schemeClr val="tx1"/>
                </a:solidFill>
                <a:effectLst/>
                <a:latin typeface="Arial" panose="020B0604020202020204" pitchFamily="34" charset="0"/>
              </a:rPr>
              <a:t>Academic Medicine</a:t>
            </a:r>
            <a:r>
              <a:rPr kumimoji="0" lang="en-US" altLang="en-US" i="0" u="none" strike="noStrike" cap="none" normalizeH="0" baseline="0" dirty="0">
                <a:ln>
                  <a:noFill/>
                </a:ln>
                <a:solidFill>
                  <a:schemeClr val="tx1"/>
                </a:solidFill>
                <a:effectLst/>
                <a:latin typeface="Arial" panose="020B0604020202020204" pitchFamily="34" charset="0"/>
              </a:rPr>
              <a:t>, 81(6), 513-521. </a:t>
            </a:r>
            <a:r>
              <a:rPr kumimoji="0" lang="en-US" altLang="en-US" i="0" u="none" strike="noStrike" cap="none" normalizeH="0" baseline="0" dirty="0">
                <a:ln>
                  <a:noFill/>
                </a:ln>
                <a:solidFill>
                  <a:schemeClr val="tx1"/>
                </a:solidFill>
                <a:effectLst/>
                <a:latin typeface="Arial" panose="020B0604020202020204" pitchFamily="34" charset="0"/>
                <a:hlinkClick r:id="rId6"/>
              </a:rPr>
              <a:t>https://doi.org/10.1097/01.ACM.0000221705.81793.24</a:t>
            </a:r>
            <a:endParaRPr kumimoji="0" lang="en-US" altLang="en-US"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lang="en-US" dirty="0"/>
              <a:t>Sachs, J. D. (2015). The Age of Sustainable Development. Columbia University Press. ISBN 978-0231173148.</a:t>
            </a:r>
            <a:endParaRPr lang="en-US" dirty="0">
              <a:latin typeface="Arial" panose="020B0604020202020204" pitchFamily="34" charset="0"/>
            </a:endParaRPr>
          </a:p>
          <a:p>
            <a:pPr eaLnBrk="0" fontAlgn="base" hangingPunct="0">
              <a:spcBef>
                <a:spcPct val="0"/>
              </a:spcBef>
              <a:spcAft>
                <a:spcPct val="0"/>
              </a:spcAft>
              <a:buFontTx/>
              <a:buChar char="•"/>
            </a:pPr>
            <a:r>
              <a:rPr lang="en-US" dirty="0"/>
              <a:t>Environmental Protection Agency (EPA). (n.d.). Sustainable Management of Materials. Retrieved from: </a:t>
            </a:r>
            <a:r>
              <a:rPr lang="en-US" dirty="0">
                <a:hlinkClick r:id="rId7"/>
              </a:rPr>
              <a:t>https://www.epa.gov/smm</a:t>
            </a: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5379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a:t>
            </a:r>
            <a:r>
              <a:rPr lang="en-IN" sz="2400" b="1">
                <a:solidFill>
                  <a:srgbClr val="0070C0"/>
                </a:solidFill>
                <a:ea typeface="Cambria" panose="02040503050406030204" pitchFamily="18" charset="0"/>
                <a:cs typeface="Times New Roman" panose="02020603050405020304" pitchFamily="18" charset="0"/>
                <a:sym typeface="Arial"/>
              </a:rPr>
              <a:t>Final Presentation</a:t>
            </a:r>
            <a:endParaRPr lang="en-IN" sz="2400" b="1" dirty="0">
              <a:solidFill>
                <a:srgbClr val="0070C0"/>
              </a:solidFill>
              <a:ea typeface="Cambria" panose="02040503050406030204" pitchFamily="18" charset="0"/>
              <a:cs typeface="Times New Roman" panose="02020603050405020304" pitchFamily="18" charset="0"/>
              <a:sym typeface="Arial"/>
            </a:endParaRP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2638215111"/>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r>
                        <a:rPr lang="en-US" dirty="0"/>
                        <a:t>2301010308</a:t>
                      </a:r>
                    </a:p>
                  </a:txBody>
                  <a:tcPr/>
                </a:tc>
                <a:tc>
                  <a:txBody>
                    <a:bodyPr/>
                    <a:lstStyle/>
                    <a:p>
                      <a:r>
                        <a:rPr lang="en-US" dirty="0"/>
                        <a:t>Yash Chauhan</a:t>
                      </a:r>
                    </a:p>
                  </a:txBody>
                  <a:tcPr/>
                </a:tc>
                <a:extLst>
                  <a:ext uri="{0D108BD9-81ED-4DB2-BD59-A6C34878D82A}">
                    <a16:rowId xmlns:a16="http://schemas.microsoft.com/office/drawing/2014/main" val="1586333295"/>
                  </a:ext>
                </a:extLst>
              </a:tr>
              <a:tr h="370840">
                <a:tc>
                  <a:txBody>
                    <a:bodyPr/>
                    <a:lstStyle/>
                    <a:p>
                      <a:r>
                        <a:rPr lang="en-US" dirty="0"/>
                        <a:t>2301010327</a:t>
                      </a:r>
                    </a:p>
                  </a:txBody>
                  <a:tcPr/>
                </a:tc>
                <a:tc>
                  <a:txBody>
                    <a:bodyPr/>
                    <a:lstStyle/>
                    <a:p>
                      <a:r>
                        <a:rPr lang="en-US" dirty="0"/>
                        <a:t>Prabhat Kumar</a:t>
                      </a:r>
                    </a:p>
                  </a:txBody>
                  <a:tcPr/>
                </a:tc>
                <a:extLst>
                  <a:ext uri="{0D108BD9-81ED-4DB2-BD59-A6C34878D82A}">
                    <a16:rowId xmlns:a16="http://schemas.microsoft.com/office/drawing/2014/main" val="809384881"/>
                  </a:ext>
                </a:extLst>
              </a:tr>
              <a:tr h="370840">
                <a:tc>
                  <a:txBody>
                    <a:bodyPr/>
                    <a:lstStyle/>
                    <a:p>
                      <a:r>
                        <a:rPr lang="en-US" dirty="0"/>
                        <a:t>2301010333</a:t>
                      </a:r>
                    </a:p>
                  </a:txBody>
                  <a:tcPr/>
                </a:tc>
                <a:tc>
                  <a:txBody>
                    <a:bodyPr/>
                    <a:lstStyle/>
                    <a:p>
                      <a:r>
                        <a:rPr lang="en-US" dirty="0"/>
                        <a:t>Lakshay</a:t>
                      </a:r>
                    </a:p>
                  </a:txBody>
                  <a:tcPr/>
                </a:tc>
                <a:extLst>
                  <a:ext uri="{0D108BD9-81ED-4DB2-BD59-A6C34878D82A}">
                    <a16:rowId xmlns:a16="http://schemas.microsoft.com/office/drawing/2014/main" val="4176101868"/>
                  </a:ext>
                </a:extLst>
              </a:tr>
              <a:tr h="370840">
                <a:tc>
                  <a:txBody>
                    <a:bodyPr/>
                    <a:lstStyle/>
                    <a:p>
                      <a:r>
                        <a:rPr lang="en-US" dirty="0"/>
                        <a:t>2301010337</a:t>
                      </a:r>
                    </a:p>
                  </a:txBody>
                  <a:tcPr/>
                </a:tc>
                <a:tc>
                  <a:txBody>
                    <a:bodyPr/>
                    <a:lstStyle/>
                    <a:p>
                      <a:r>
                        <a:rPr lang="en-US" dirty="0"/>
                        <a:t>Om Prajapati</a:t>
                      </a:r>
                    </a:p>
                  </a:txBody>
                  <a:tcPr/>
                </a:tc>
                <a:extLst>
                  <a:ext uri="{0D108BD9-81ED-4DB2-BD59-A6C34878D82A}">
                    <a16:rowId xmlns:a16="http://schemas.microsoft.com/office/drawing/2014/main" val="1958206324"/>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2299287" y="1212054"/>
            <a:ext cx="4659282" cy="707886"/>
          </a:xfrm>
          <a:prstGeom prst="rect">
            <a:avLst/>
          </a:prstGeom>
          <a:noFill/>
        </p:spPr>
        <p:txBody>
          <a:bodyPr wrap="square">
            <a:spAutoFit/>
          </a:bodyPr>
          <a:lstStyle/>
          <a:p>
            <a:pPr lvl="0" algn="ctr">
              <a:buSzPct val="25000"/>
            </a:pPr>
            <a:r>
              <a:rPr lang="en-IN" sz="4000" b="1" dirty="0" err="1">
                <a:solidFill>
                  <a:srgbClr val="C00000"/>
                </a:solidFill>
                <a:highlight>
                  <a:srgbClr val="FFFF00"/>
                </a:highlight>
                <a:ea typeface="Cambria" panose="02040503050406030204" pitchFamily="18" charset="0"/>
                <a:cs typeface="Times New Roman" panose="02020603050405020304" pitchFamily="18" charset="0"/>
                <a:sym typeface="Arial"/>
              </a:rPr>
              <a:t>Sustanify</a:t>
            </a:r>
            <a:endParaRPr lang="en-IN" sz="4000" b="1" dirty="0">
              <a:solidFill>
                <a:srgbClr val="C00000"/>
              </a:solidFill>
              <a:highlight>
                <a:srgbClr val="FFFF00"/>
              </a:highlight>
              <a:ea typeface="Cambria" panose="02040503050406030204" pitchFamily="18" charset="0"/>
              <a:cs typeface="Times New Roman" panose="02020603050405020304" pitchFamily="18" charset="0"/>
              <a:sym typeface="Arial"/>
            </a:endParaRP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 Yatish Singhal</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Tanvi Chawla</a:t>
            </a: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094B0F3C-4469-8A97-1938-029884581747}"/>
              </a:ext>
            </a:extLst>
          </p:cNvPr>
          <p:cNvSpPr>
            <a:spLocks noChangeArrowheads="1"/>
          </p:cNvSpPr>
          <p:nvPr/>
        </p:nvSpPr>
        <p:spPr bwMode="auto">
          <a:xfrm>
            <a:off x="1187624" y="1277225"/>
            <a:ext cx="759735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Sustainability is becoming more important as climate change, pollution, and resource depletion continue to rise. Many people want to adopt eco-friendly habits but due to lack of awareness, proper guidance, or the right tools to track their impact.</a:t>
            </a:r>
          </a:p>
          <a:p>
            <a:endParaRPr lang="en-US" sz="2000" dirty="0"/>
          </a:p>
          <a:p>
            <a:r>
              <a:rPr lang="en-US" sz="2000" dirty="0"/>
              <a:t>This project aims to fill this gap by developing a digital prototype that helps users to understand their carbon footprint, receive AI-driven sustainability tips, and explore eco-friendly product recommendations. By using interactive quizzes, real-time data tracking, and personalized insights, it makes learning about sustainability more engaging, accessible, and practical for everyday life.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2461A6-C9CF-A279-E846-5AFA1CEF067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733541" y="1196752"/>
            <a:ext cx="8208912" cy="4770537"/>
          </a:xfrm>
          <a:prstGeom prst="rect">
            <a:avLst/>
          </a:prstGeom>
          <a:noFill/>
        </p:spPr>
        <p:txBody>
          <a:bodyPr wrap="square" rtlCol="0">
            <a:spAutoFit/>
          </a:bodyPr>
          <a:lstStyle/>
          <a:p>
            <a:r>
              <a:rPr lang="en-US" sz="3200" dirty="0"/>
              <a:t>Problems</a:t>
            </a:r>
            <a:r>
              <a:rPr lang="en-US" sz="3200" b="1" dirty="0"/>
              <a:t> </a:t>
            </a:r>
            <a:r>
              <a:rPr lang="en-US" sz="3200" dirty="0"/>
              <a:t>Identified</a:t>
            </a:r>
          </a:p>
          <a:p>
            <a:endParaRPr lang="en-US" sz="800" b="1" dirty="0"/>
          </a:p>
          <a:p>
            <a:pPr lvl="1"/>
            <a:r>
              <a:rPr lang="en-US" sz="2000" dirty="0"/>
              <a:t>Sustainability is a growing concern, but many people have lack of awareness and proper guidance on how their daily activities impact the environment. Without clear tracking or recommendations, individuals find it difficult to reduce their carbon footprint effectively.</a:t>
            </a:r>
          </a:p>
          <a:p>
            <a:endParaRPr lang="en-IN" sz="2400" dirty="0"/>
          </a:p>
          <a:p>
            <a:r>
              <a:rPr lang="en-IN" sz="3200" dirty="0"/>
              <a:t>Problems</a:t>
            </a:r>
          </a:p>
          <a:p>
            <a:endParaRPr lang="en-IN" sz="800" dirty="0"/>
          </a:p>
          <a:p>
            <a:pPr marL="800100" lvl="1" indent="-342900">
              <a:buFont typeface="Arial" panose="020B0604020202020204" pitchFamily="34" charset="0"/>
              <a:buChar char="•"/>
            </a:pPr>
            <a:r>
              <a:rPr lang="en-US" sz="2000" b="1" dirty="0"/>
              <a:t>Lack of Awareness </a:t>
            </a:r>
            <a:r>
              <a:rPr lang="en-US" sz="2000" dirty="0"/>
              <a:t>– Many people do not know how their lifestyle choices affect the environment.</a:t>
            </a:r>
          </a:p>
          <a:p>
            <a:pPr marL="800100" lvl="1" indent="-342900">
              <a:buFont typeface="Arial" panose="020B0604020202020204" pitchFamily="34" charset="0"/>
              <a:buChar char="•"/>
            </a:pPr>
            <a:r>
              <a:rPr lang="en-US" sz="2000" b="1" dirty="0"/>
              <a:t>No Personalized Guidance </a:t>
            </a:r>
            <a:r>
              <a:rPr lang="en-US" sz="2000" dirty="0"/>
              <a:t>– Existing resources provide general information, but not tailored suggestions based on individual habits.</a:t>
            </a:r>
          </a:p>
          <a:p>
            <a:pPr marL="800100" lvl="1" indent="-342900">
              <a:buFont typeface="Arial" panose="020B0604020202020204" pitchFamily="34" charset="0"/>
              <a:buChar char="•"/>
            </a:pPr>
            <a:r>
              <a:rPr lang="en-US" sz="2000" b="1" dirty="0"/>
              <a:t>Limited Engagement</a:t>
            </a:r>
            <a:r>
              <a:rPr lang="en-US" sz="2000" dirty="0"/>
              <a:t> – Most sustainability platforms rely on static content, making learning less interactive and engaging.</a:t>
            </a:r>
          </a:p>
        </p:txBody>
      </p:sp>
    </p:spTree>
    <p:extLst>
      <p:ext uri="{BB962C8B-B14F-4D97-AF65-F5344CB8AC3E}">
        <p14:creationId xmlns:p14="http://schemas.microsoft.com/office/powerpoint/2010/main" val="36384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5D5C6-FA39-A0BD-1EE9-272E6C9FA1C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CA51C1-DD39-A1A2-197C-08B03CFED249}"/>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51258AF8-9B81-C39E-5E49-C484728736D1}"/>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0C1E50AD-FD0B-5337-E662-A4E791CB4D25}"/>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9337ACD-AC37-1477-4A57-8895F6BE45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74F8B40C-3D28-672B-B6B6-0C38ECF785B5}"/>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A5E527D5-5CB9-97B5-B32B-2891DA79FA89}"/>
              </a:ext>
            </a:extLst>
          </p:cNvPr>
          <p:cNvSpPr txBox="1"/>
          <p:nvPr/>
        </p:nvSpPr>
        <p:spPr>
          <a:xfrm>
            <a:off x="733540" y="1196752"/>
            <a:ext cx="8410459" cy="4031873"/>
          </a:xfrm>
          <a:prstGeom prst="rect">
            <a:avLst/>
          </a:prstGeom>
          <a:noFill/>
        </p:spPr>
        <p:txBody>
          <a:bodyPr wrap="square" rtlCol="0">
            <a:spAutoFit/>
          </a:bodyPr>
          <a:lstStyle/>
          <a:p>
            <a:r>
              <a:rPr lang="en-IN" sz="3200" dirty="0"/>
              <a:t>Need for a Solution</a:t>
            </a:r>
          </a:p>
          <a:p>
            <a:endParaRPr lang="en-IN" sz="800" dirty="0"/>
          </a:p>
          <a:p>
            <a:endParaRPr lang="en-IN" sz="800" dirty="0"/>
          </a:p>
          <a:p>
            <a:pPr lvl="1"/>
            <a:r>
              <a:rPr lang="en-US" sz="2000" dirty="0"/>
              <a:t>To encourage sustainable living, there is a need for a simple, engaging, and personalized platform that helps users:</a:t>
            </a:r>
          </a:p>
          <a:p>
            <a:pPr lvl="1"/>
            <a:endParaRPr lang="en-US" sz="800" dirty="0"/>
          </a:p>
          <a:p>
            <a:pPr marL="800100" lvl="1" indent="-342900">
              <a:buFont typeface="Arial" panose="020B0604020202020204" pitchFamily="34" charset="0"/>
              <a:buChar char="•"/>
            </a:pPr>
            <a:r>
              <a:rPr lang="en-US" sz="2000" dirty="0"/>
              <a:t>Track their carbon footprint in real-time.</a:t>
            </a:r>
          </a:p>
          <a:p>
            <a:pPr marL="800100" lvl="1" indent="-342900">
              <a:buFont typeface="Arial" panose="020B0604020202020204" pitchFamily="34" charset="0"/>
              <a:buChar char="•"/>
            </a:pPr>
            <a:r>
              <a:rPr lang="en-US" sz="2000" dirty="0"/>
              <a:t>Find eco-friendly product recommendations to make better choices.</a:t>
            </a:r>
          </a:p>
          <a:p>
            <a:pPr marL="800100" lvl="1" indent="-342900">
              <a:buFont typeface="Arial" panose="020B0604020202020204" pitchFamily="34" charset="0"/>
              <a:buChar char="•"/>
            </a:pPr>
            <a:r>
              <a:rPr lang="en-US" sz="2000" dirty="0"/>
              <a:t>Engage with interactive tools like quizzes and sustainability challenges.</a:t>
            </a:r>
          </a:p>
          <a:p>
            <a:pPr marL="800100" lvl="1" indent="-342900">
              <a:buFont typeface="Arial" panose="020B0604020202020204" pitchFamily="34" charset="0"/>
              <a:buChar char="•"/>
            </a:pPr>
            <a:r>
              <a:rPr lang="en-US" sz="2000" dirty="0"/>
              <a:t>Get AI-based personalized recommendations for reducing environmental impact.</a:t>
            </a:r>
          </a:p>
          <a:p>
            <a:pPr lvl="1"/>
            <a:br>
              <a:rPr lang="en-US" sz="2000" dirty="0"/>
            </a:br>
            <a:br>
              <a:rPr lang="en-US" sz="2000" dirty="0"/>
            </a:br>
            <a:endParaRPr lang="en-US" sz="2000" dirty="0"/>
          </a:p>
        </p:txBody>
      </p:sp>
    </p:spTree>
    <p:extLst>
      <p:ext uri="{BB962C8B-B14F-4D97-AF65-F5344CB8AC3E}">
        <p14:creationId xmlns:p14="http://schemas.microsoft.com/office/powerpoint/2010/main" val="1111241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FE4B6-F7FC-17AE-3318-2B971EC9D711}"/>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5A96070-39AF-0322-A482-C99661B02B5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6ABA8FDA-D595-9E70-150F-4B5809CD179E}"/>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492BC889-EEAA-8A24-C17F-4ACF60747AB4}"/>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22C0B79-0893-ED8B-33AF-B7A859B559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3FE6553B-9816-7820-7B43-C0FD5D05C9B9}"/>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5093EC9-AF29-ECF7-4A02-8ECE2B49F3DA}"/>
              </a:ext>
            </a:extLst>
          </p:cNvPr>
          <p:cNvSpPr txBox="1"/>
          <p:nvPr/>
        </p:nvSpPr>
        <p:spPr>
          <a:xfrm>
            <a:off x="733540" y="1196752"/>
            <a:ext cx="8410459" cy="584775"/>
          </a:xfrm>
          <a:prstGeom prst="rect">
            <a:avLst/>
          </a:prstGeom>
          <a:noFill/>
        </p:spPr>
        <p:txBody>
          <a:bodyPr wrap="square" rtlCol="0">
            <a:spAutoFit/>
          </a:bodyPr>
          <a:lstStyle/>
          <a:p>
            <a:r>
              <a:rPr lang="en-IN" sz="3200" dirty="0"/>
              <a:t>Existing Solutions &amp; Their Limitations</a:t>
            </a:r>
            <a:endParaRPr lang="en-US" sz="3200" dirty="0"/>
          </a:p>
        </p:txBody>
      </p:sp>
      <p:graphicFrame>
        <p:nvGraphicFramePr>
          <p:cNvPr id="3" name="Table 2">
            <a:extLst>
              <a:ext uri="{FF2B5EF4-FFF2-40B4-BE49-F238E27FC236}">
                <a16:creationId xmlns:a16="http://schemas.microsoft.com/office/drawing/2014/main" id="{78BCFD3B-A08E-C8BC-064B-B92DF6D77B22}"/>
              </a:ext>
            </a:extLst>
          </p:cNvPr>
          <p:cNvGraphicFramePr>
            <a:graphicFrameLocks noGrp="1"/>
          </p:cNvGraphicFramePr>
          <p:nvPr>
            <p:extLst>
              <p:ext uri="{D42A27DB-BD31-4B8C-83A1-F6EECF244321}">
                <p14:modId xmlns:p14="http://schemas.microsoft.com/office/powerpoint/2010/main" val="2212097542"/>
              </p:ext>
            </p:extLst>
          </p:nvPr>
        </p:nvGraphicFramePr>
        <p:xfrm>
          <a:off x="733540" y="2305136"/>
          <a:ext cx="8136904" cy="2931160"/>
        </p:xfrm>
        <a:graphic>
          <a:graphicData uri="http://schemas.openxmlformats.org/drawingml/2006/table">
            <a:tbl>
              <a:tblPr firstRow="1" bandRow="1">
                <a:tableStyleId>{F2DE63D5-997A-4646-A377-4702673A728D}</a:tableStyleId>
              </a:tblPr>
              <a:tblGrid>
                <a:gridCol w="3213735">
                  <a:extLst>
                    <a:ext uri="{9D8B030D-6E8A-4147-A177-3AD203B41FA5}">
                      <a16:colId xmlns:a16="http://schemas.microsoft.com/office/drawing/2014/main" val="3650288592"/>
                    </a:ext>
                  </a:extLst>
                </a:gridCol>
                <a:gridCol w="4923169">
                  <a:extLst>
                    <a:ext uri="{9D8B030D-6E8A-4147-A177-3AD203B41FA5}">
                      <a16:colId xmlns:a16="http://schemas.microsoft.com/office/drawing/2014/main" val="1273416699"/>
                    </a:ext>
                  </a:extLst>
                </a:gridCol>
              </a:tblGrid>
              <a:tr h="370840">
                <a:tc>
                  <a:txBody>
                    <a:bodyPr/>
                    <a:lstStyle/>
                    <a:p>
                      <a:r>
                        <a:rPr lang="en-IN" b="0" dirty="0"/>
                        <a:t>Existing Solution</a:t>
                      </a:r>
                    </a:p>
                  </a:txBody>
                  <a:tcPr/>
                </a:tc>
                <a:tc>
                  <a:txBody>
                    <a:bodyPr/>
                    <a:lstStyle/>
                    <a:p>
                      <a:r>
                        <a:rPr lang="en-IN" b="0" dirty="0"/>
                        <a:t>Limitations</a:t>
                      </a:r>
                    </a:p>
                  </a:txBody>
                  <a:tcPr/>
                </a:tc>
                <a:extLst>
                  <a:ext uri="{0D108BD9-81ED-4DB2-BD59-A6C34878D82A}">
                    <a16:rowId xmlns:a16="http://schemas.microsoft.com/office/drawing/2014/main" val="45452505"/>
                  </a:ext>
                </a:extLst>
              </a:tr>
              <a:tr h="370840">
                <a:tc>
                  <a:txBody>
                    <a:bodyPr/>
                    <a:lstStyle/>
                    <a:p>
                      <a:r>
                        <a:rPr lang="en-IN" b="0" dirty="0"/>
                        <a:t>General sustainability blogs &amp; websites</a:t>
                      </a:r>
                    </a:p>
                  </a:txBody>
                  <a:tcPr/>
                </a:tc>
                <a:tc>
                  <a:txBody>
                    <a:bodyPr/>
                    <a:lstStyle/>
                    <a:p>
                      <a:r>
                        <a:rPr lang="en-US" b="0" dirty="0"/>
                        <a:t>Provide only text-based information, making it less engaging.</a:t>
                      </a:r>
                      <a:endParaRPr lang="en-IN" b="0" dirty="0"/>
                    </a:p>
                  </a:txBody>
                  <a:tcPr/>
                </a:tc>
                <a:extLst>
                  <a:ext uri="{0D108BD9-81ED-4DB2-BD59-A6C34878D82A}">
                    <a16:rowId xmlns:a16="http://schemas.microsoft.com/office/drawing/2014/main" val="2367560399"/>
                  </a:ext>
                </a:extLst>
              </a:tr>
              <a:tr h="370840">
                <a:tc>
                  <a:txBody>
                    <a:bodyPr/>
                    <a:lstStyle/>
                    <a:p>
                      <a:r>
                        <a:rPr lang="en-IN" b="0" dirty="0"/>
                        <a:t>Carbon footprint calculators</a:t>
                      </a:r>
                    </a:p>
                  </a:txBody>
                  <a:tcPr/>
                </a:tc>
                <a:tc>
                  <a:txBody>
                    <a:bodyPr/>
                    <a:lstStyle/>
                    <a:p>
                      <a:r>
                        <a:rPr lang="en-US" b="0" dirty="0"/>
                        <a:t>Many do not offer real-time tracking or personalized insights.</a:t>
                      </a:r>
                      <a:endParaRPr lang="en-IN" b="0" dirty="0"/>
                    </a:p>
                  </a:txBody>
                  <a:tcPr/>
                </a:tc>
                <a:extLst>
                  <a:ext uri="{0D108BD9-81ED-4DB2-BD59-A6C34878D82A}">
                    <a16:rowId xmlns:a16="http://schemas.microsoft.com/office/drawing/2014/main" val="583532811"/>
                  </a:ext>
                </a:extLst>
              </a:tr>
              <a:tr h="370840">
                <a:tc>
                  <a:txBody>
                    <a:bodyPr/>
                    <a:lstStyle/>
                    <a:p>
                      <a:r>
                        <a:rPr lang="en-IN" b="0" dirty="0"/>
                        <a:t>Eco-friendly product websites</a:t>
                      </a:r>
                    </a:p>
                  </a:txBody>
                  <a:tcPr/>
                </a:tc>
                <a:tc>
                  <a:txBody>
                    <a:bodyPr/>
                    <a:lstStyle/>
                    <a:p>
                      <a:r>
                        <a:rPr lang="en-US" b="0" dirty="0"/>
                        <a:t>Lack AI-driven recommendations based on user preferences.</a:t>
                      </a:r>
                      <a:endParaRPr lang="en-IN" b="0" dirty="0"/>
                    </a:p>
                  </a:txBody>
                  <a:tcPr/>
                </a:tc>
                <a:extLst>
                  <a:ext uri="{0D108BD9-81ED-4DB2-BD59-A6C34878D82A}">
                    <a16:rowId xmlns:a16="http://schemas.microsoft.com/office/drawing/2014/main" val="2898886866"/>
                  </a:ext>
                </a:extLst>
              </a:tr>
              <a:tr h="370840">
                <a:tc>
                  <a:txBody>
                    <a:bodyPr/>
                    <a:lstStyle/>
                    <a:p>
                      <a:r>
                        <a:rPr lang="en-IN" b="0" dirty="0"/>
                        <a:t>Environmental awareness campaigns</a:t>
                      </a:r>
                    </a:p>
                  </a:txBody>
                  <a:tcPr/>
                </a:tc>
                <a:tc>
                  <a:txBody>
                    <a:bodyPr/>
                    <a:lstStyle/>
                    <a:p>
                      <a:r>
                        <a:rPr lang="en-US" b="0" dirty="0"/>
                        <a:t>Focus on awareness but lack tools for tracking personal impact.</a:t>
                      </a:r>
                      <a:endParaRPr lang="en-IN" b="0" dirty="0"/>
                    </a:p>
                  </a:txBody>
                  <a:tcPr/>
                </a:tc>
                <a:extLst>
                  <a:ext uri="{0D108BD9-81ED-4DB2-BD59-A6C34878D82A}">
                    <a16:rowId xmlns:a16="http://schemas.microsoft.com/office/drawing/2014/main" val="982187314"/>
                  </a:ext>
                </a:extLst>
              </a:tr>
            </a:tbl>
          </a:graphicData>
        </a:graphic>
      </p:graphicFrame>
    </p:spTree>
    <p:extLst>
      <p:ext uri="{BB962C8B-B14F-4D97-AF65-F5344CB8AC3E}">
        <p14:creationId xmlns:p14="http://schemas.microsoft.com/office/powerpoint/2010/main" val="353203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F20D1-71FE-AB9C-329B-A8E9276FD21F}"/>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BA80AFC-18A1-0EFD-B8D5-E8659A8787C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09E3CD6C-43A2-488E-4BC8-47EDCCF4278D}"/>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211232C5-2E59-3F56-947D-F2C90D237CEA}"/>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BCA2895-8672-19FB-787B-34902FE1BC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83AB9C9-FF34-C159-68D4-84038647A33B}"/>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324B4694-04AF-9BEE-B20B-9007C371D0FA}"/>
              </a:ext>
            </a:extLst>
          </p:cNvPr>
          <p:cNvSpPr txBox="1"/>
          <p:nvPr/>
        </p:nvSpPr>
        <p:spPr>
          <a:xfrm>
            <a:off x="733540" y="1196752"/>
            <a:ext cx="8410459" cy="2985433"/>
          </a:xfrm>
          <a:prstGeom prst="rect">
            <a:avLst/>
          </a:prstGeom>
          <a:noFill/>
        </p:spPr>
        <p:txBody>
          <a:bodyPr wrap="square" rtlCol="0">
            <a:spAutoFit/>
          </a:bodyPr>
          <a:lstStyle/>
          <a:p>
            <a:r>
              <a:rPr lang="en-US" sz="3200" dirty="0"/>
              <a:t>How Sustanify Solves These Issues</a:t>
            </a:r>
          </a:p>
          <a:p>
            <a:endParaRPr lang="en-US" sz="3200" dirty="0"/>
          </a:p>
          <a:p>
            <a:pPr marL="800100" lvl="1" indent="-342900">
              <a:buFont typeface="Arial" panose="020B0604020202020204" pitchFamily="34" charset="0"/>
              <a:buChar char="•"/>
            </a:pPr>
            <a:r>
              <a:rPr lang="en-IN" sz="2000" dirty="0"/>
              <a:t>Real-time carbon footprint tracking with personalized AI-based insights.</a:t>
            </a:r>
          </a:p>
          <a:p>
            <a:pPr lvl="1"/>
            <a:endParaRPr lang="en-IN" sz="800" dirty="0"/>
          </a:p>
          <a:p>
            <a:pPr marL="800100" lvl="1" indent="-342900">
              <a:buFont typeface="Arial" panose="020B0604020202020204" pitchFamily="34" charset="0"/>
              <a:buChar char="•"/>
            </a:pPr>
            <a:r>
              <a:rPr lang="en-IN" sz="2000" dirty="0"/>
              <a:t>Interactive quizzes &amp; gamified learning to keep users engaged.</a:t>
            </a:r>
          </a:p>
          <a:p>
            <a:pPr lvl="1"/>
            <a:endParaRPr lang="en-IN" sz="800" dirty="0"/>
          </a:p>
          <a:p>
            <a:pPr marL="800100" lvl="1" indent="-342900">
              <a:buFont typeface="Arial" panose="020B0604020202020204" pitchFamily="34" charset="0"/>
              <a:buChar char="•"/>
            </a:pPr>
            <a:r>
              <a:rPr lang="en-IN" sz="2000" dirty="0"/>
              <a:t>AI-powered product recommendations for sustainable shopping.</a:t>
            </a:r>
          </a:p>
          <a:p>
            <a:pPr lvl="1"/>
            <a:endParaRPr lang="en-IN" sz="800" dirty="0"/>
          </a:p>
          <a:p>
            <a:pPr marL="800100" lvl="1" indent="-342900">
              <a:buFont typeface="Arial" panose="020B0604020202020204" pitchFamily="34" charset="0"/>
              <a:buChar char="•"/>
            </a:pPr>
            <a:r>
              <a:rPr lang="en-IN" sz="2000" dirty="0"/>
              <a:t>User dashboard to track progress &amp; eco-friendly habits over time.</a:t>
            </a:r>
            <a:br>
              <a:rPr lang="en-IN" sz="2000" dirty="0"/>
            </a:br>
            <a:endParaRPr lang="en-US" sz="2000" dirty="0"/>
          </a:p>
        </p:txBody>
      </p:sp>
    </p:spTree>
    <p:extLst>
      <p:ext uri="{BB962C8B-B14F-4D97-AF65-F5344CB8AC3E}">
        <p14:creationId xmlns:p14="http://schemas.microsoft.com/office/powerpoint/2010/main" val="575797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971600" y="1636540"/>
            <a:ext cx="6912768" cy="3477875"/>
          </a:xfrm>
          <a:prstGeom prst="rect">
            <a:avLst/>
          </a:prstGeom>
          <a:noFill/>
        </p:spPr>
        <p:txBody>
          <a:bodyPr wrap="square">
            <a:spAutoFit/>
          </a:bodyPr>
          <a:lstStyle/>
          <a:p>
            <a:pPr marL="457200" indent="-457200">
              <a:buFont typeface="Arial" panose="020B0604020202020204" pitchFamily="34" charset="0"/>
              <a:buChar char="•"/>
            </a:pPr>
            <a:r>
              <a:rPr lang="en-US" sz="2000" dirty="0"/>
              <a:t>Sustainability has become a major global concern due to rising carbon emissions, pollution, and resource depletion. Many individuals want to adopt eco-friendly habits but lack awareness, proper tools, and guidance to track and reduce their environmental impact. </a:t>
            </a:r>
          </a:p>
          <a:p>
            <a:pPr marL="457200" indent="-457200">
              <a:buFont typeface="Arial" panose="020B0604020202020204" pitchFamily="34" charset="0"/>
              <a:buChar char="•"/>
            </a:pPr>
            <a:endParaRPr lang="en-US" sz="2000" dirty="0"/>
          </a:p>
          <a:p>
            <a:pPr marL="457200" indent="-457200">
              <a:buFont typeface="Arial" panose="020B0604020202020204" pitchFamily="34" charset="0"/>
              <a:buChar char="•"/>
            </a:pPr>
            <a:r>
              <a:rPr lang="en-US" sz="2000" dirty="0"/>
              <a:t>Existing solutions, such as general sustainability blogs and static carbon footprint calculators, do not provide personalized insights or interactive engagement, making it difficult for users to take meaningful action.</a:t>
            </a:r>
          </a:p>
          <a:p>
            <a:pPr marL="457200" indent="-457200">
              <a:buFont typeface="Arial" panose="020B0604020202020204" pitchFamily="34" charset="0"/>
              <a:buChar char="•"/>
            </a:pPr>
            <a:endParaRPr lang="en-IN" sz="2000" dirty="0"/>
          </a:p>
        </p:txBody>
      </p:sp>
    </p:spTree>
    <p:extLst>
      <p:ext uri="{BB962C8B-B14F-4D97-AF65-F5344CB8AC3E}">
        <p14:creationId xmlns:p14="http://schemas.microsoft.com/office/powerpoint/2010/main" val="104732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7182A-957A-48F0-7BD6-141AF35B6F7F}"/>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C3D1E55-CBE2-036D-142B-9BA314ADE49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889D0972-982C-534B-AC4F-8526C3729A0D}"/>
              </a:ext>
            </a:extLst>
          </p:cNvPr>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86A8B7B5-2716-E893-0843-4A049678EFAC}"/>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05059EB-BFB1-3DB8-65ED-68658FBD64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7FFDEFA5-C5C1-6960-9468-3BDA3C3517B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8DDDCB7-97E8-DF85-371E-89E385DA1884}"/>
              </a:ext>
            </a:extLst>
          </p:cNvPr>
          <p:cNvSpPr txBox="1"/>
          <p:nvPr/>
        </p:nvSpPr>
        <p:spPr>
          <a:xfrm>
            <a:off x="971600" y="1636540"/>
            <a:ext cx="7488832" cy="3847207"/>
          </a:xfrm>
          <a:prstGeom prst="rect">
            <a:avLst/>
          </a:prstGeom>
          <a:noFill/>
        </p:spPr>
        <p:txBody>
          <a:bodyPr wrap="square">
            <a:spAutoFit/>
          </a:bodyPr>
          <a:lstStyle/>
          <a:p>
            <a:r>
              <a:rPr lang="en-US" sz="3600" dirty="0"/>
              <a:t>Why Is It Important?</a:t>
            </a:r>
          </a:p>
          <a:p>
            <a:endParaRPr lang="en-US" sz="800" dirty="0"/>
          </a:p>
          <a:p>
            <a:pPr marL="342900" indent="-342900">
              <a:buFont typeface="Arial" panose="020B0604020202020204" pitchFamily="34" charset="0"/>
              <a:buChar char="•"/>
            </a:pPr>
            <a:r>
              <a:rPr lang="en-US" sz="2000" b="1" dirty="0"/>
              <a:t>Lack of Awareness &amp; Engagement </a:t>
            </a:r>
            <a:r>
              <a:rPr lang="en-US" sz="2000" dirty="0"/>
              <a:t>– Without clear and interactive educational tools, many people remain unaware of their impact</a:t>
            </a:r>
          </a:p>
          <a:p>
            <a:pPr marL="342900" indent="-342900">
              <a:buFont typeface="Arial" panose="020B0604020202020204" pitchFamily="34" charset="0"/>
              <a:buChar char="•"/>
            </a:pPr>
            <a:r>
              <a:rPr lang="en-US" sz="2000" b="1" dirty="0"/>
              <a:t>Climate Change &amp; Environmental Damage </a:t>
            </a:r>
            <a:r>
              <a:rPr lang="en-US" sz="2000" dirty="0"/>
              <a:t>– Unchecked carbon emissions contribute to global warming, extreme weather, and ecosystem destruction.</a:t>
            </a:r>
          </a:p>
          <a:p>
            <a:pPr marL="342900" indent="-342900">
              <a:buFont typeface="Arial" panose="020B0604020202020204" pitchFamily="34" charset="0"/>
              <a:buChar char="•"/>
            </a:pPr>
            <a:r>
              <a:rPr lang="en-US" sz="2000" b="1" dirty="0"/>
              <a:t>Need for Data-Driven Decision Making</a:t>
            </a:r>
            <a:r>
              <a:rPr lang="en-US" sz="2000" dirty="0"/>
              <a:t> – People require real-time tracking and AI-powered recommendations to make sustainable lifestyle choices effectively.</a:t>
            </a:r>
          </a:p>
          <a:p>
            <a:pPr marL="342900" indent="-342900">
              <a:buFont typeface="Arial" panose="020B0604020202020204" pitchFamily="34" charset="0"/>
              <a:buChar char="•"/>
            </a:pPr>
            <a:endParaRPr lang="en-US" sz="2000" dirty="0"/>
          </a:p>
          <a:p>
            <a:endParaRPr lang="en-US" sz="2000" dirty="0"/>
          </a:p>
        </p:txBody>
      </p:sp>
    </p:spTree>
    <p:extLst>
      <p:ext uri="{BB962C8B-B14F-4D97-AF65-F5344CB8AC3E}">
        <p14:creationId xmlns:p14="http://schemas.microsoft.com/office/powerpoint/2010/main" val="3935733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6397</TotalTime>
  <Words>1435</Words>
  <Application>Microsoft Office PowerPoint</Application>
  <PresentationFormat>On-screen Show (4:3)</PresentationFormat>
  <Paragraphs>207</Paragraphs>
  <Slides>19</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vt:lpstr>
      <vt:lpstr>Garamond</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hemlataut391@gmail.com</cp:lastModifiedBy>
  <cp:revision>359</cp:revision>
  <cp:lastPrinted>2022-09-05T08:43:44Z</cp:lastPrinted>
  <dcterms:created xsi:type="dcterms:W3CDTF">2020-01-16T09:05:56Z</dcterms:created>
  <dcterms:modified xsi:type="dcterms:W3CDTF">2025-04-27T04:58:12Z</dcterms:modified>
</cp:coreProperties>
</file>