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9"/>
  </p:notesMasterIdLst>
  <p:sldIdLst>
    <p:sldId id="257" r:id="rId5"/>
    <p:sldId id="387" r:id="rId6"/>
    <p:sldId id="446" r:id="rId7"/>
    <p:sldId id="447" r:id="rId8"/>
    <p:sldId id="449" r:id="rId9"/>
    <p:sldId id="452" r:id="rId10"/>
    <p:sldId id="454" r:id="rId11"/>
    <p:sldId id="455" r:id="rId12"/>
    <p:sldId id="456" r:id="rId13"/>
    <p:sldId id="457" r:id="rId14"/>
    <p:sldId id="459" r:id="rId15"/>
    <p:sldId id="460" r:id="rId16"/>
    <p:sldId id="461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3" r:id="rId26"/>
    <p:sldId id="474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B8D233"/>
    <a:srgbClr val="2E3722"/>
    <a:srgbClr val="2B3922"/>
    <a:srgbClr val="344529"/>
    <a:srgbClr val="FCF7F1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-54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B845-C3B0-4A1D-876E-19A344A8094F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626A-7063-47E6-9128-968AF74FD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2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7" descr="8"/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b="83365"/>
          <a:stretch/>
        </p:blipFill>
        <p:spPr bwMode="auto">
          <a:xfrm>
            <a:off x="0" y="3175"/>
            <a:ext cx="12191999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181417" y="218995"/>
            <a:ext cx="315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</a:t>
            </a:r>
            <a:r>
              <a:rPr lang="en-US" baseline="0" dirty="0"/>
              <a:t>  </a:t>
            </a:r>
            <a:r>
              <a:rPr lang="en-US" dirty="0"/>
              <a:t>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5980" y="-2235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582" y="2058430"/>
            <a:ext cx="4953000" cy="2131908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b="1" spc="80" dirty="0" smtClean="0">
                <a:solidFill>
                  <a:schemeClr val="tx1"/>
                </a:solidFill>
                <a:latin typeface="+mn-lt"/>
              </a:rPr>
              <a:t>Module-I</a:t>
            </a:r>
            <a:r>
              <a:rPr lang="en-US" sz="3200" b="1" spc="8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3200" b="1" spc="80" dirty="0">
                <a:solidFill>
                  <a:schemeClr val="tx1"/>
                </a:solidFill>
                <a:latin typeface="+mn-lt"/>
              </a:rPr>
            </a:br>
            <a:r>
              <a:rPr lang="en-US" sz="3200" b="1" spc="8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3200" b="1" spc="80" dirty="0">
                <a:solidFill>
                  <a:schemeClr val="tx1"/>
                </a:solidFill>
                <a:latin typeface="+mn-lt"/>
              </a:rPr>
            </a:br>
            <a:r>
              <a:rPr lang="en-US" sz="3400" b="1" spc="80" dirty="0" smtClean="0">
                <a:solidFill>
                  <a:schemeClr val="tx1"/>
                </a:solidFill>
                <a:latin typeface="+mn-lt"/>
              </a:rPr>
              <a:t>AI Techniques</a:t>
            </a:r>
            <a:endParaRPr lang="en-US" sz="3400" b="1" spc="8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83" y="4277802"/>
            <a:ext cx="3430351" cy="574173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Prepared by: </a:t>
            </a:r>
            <a:r>
              <a:rPr lang="en-US" b="1" dirty="0">
                <a:solidFill>
                  <a:schemeClr val="tx1"/>
                </a:solidFill>
              </a:rPr>
              <a:t>Dr. Ram Paul Hathwal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Dept of CSE, ASET, AUUP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DD448B-1550-493D-A21F-AB0E4C4B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00" y="0"/>
            <a:ext cx="13242221" cy="10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7213"/>
    </mc:Choice>
    <mc:Fallback xmlns="">
      <p:transition spd="slow" advTm="372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399" y="1391920"/>
            <a:ext cx="10962217" cy="47231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920" lvl="1" indent="-6096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Proceeds from Start state to Goal state – A* - Data driven.</a:t>
            </a:r>
          </a:p>
          <a:p>
            <a:pPr marL="883920" lvl="1" indent="-609600">
              <a:buFontTx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Proceeds from Goal state to Start state – AO* -  Goal driven.</a:t>
            </a:r>
          </a:p>
          <a:p>
            <a:pPr marL="883920" lvl="1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 -  generates a solution path. Uses heuristics to prune the possible set of operators.</a:t>
            </a:r>
          </a:p>
          <a:p>
            <a:pPr marL="883920" lvl="1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AO* -  generates a solution tree.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sub-goals for a particular goal, until the sub-goal is directly achievable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areas of Heuristic search:</a:t>
            </a:r>
          </a:p>
          <a:p>
            <a:pPr marL="883920" lvl="1" indent="-609600">
              <a:buFontTx/>
              <a:buAutoNum type="alphaLcParenR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representation -  by a State space. Each node in the State space represents a complete state of the problem.</a:t>
            </a:r>
          </a:p>
          <a:p>
            <a:pPr marL="883920" lvl="1" indent="-609600">
              <a:buFontTx/>
              <a:buAutoNum type="alphaLcParenR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– Change one state to another.</a:t>
            </a:r>
          </a:p>
          <a:p>
            <a:pPr marL="883920" lvl="1" indent="-609600">
              <a:buFontTx/>
              <a:buAutoNum type="alphaLcParenR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Evaluation function – Evaluates the goodness of each of the possible next states. (Not a definite evaluation, only an approximation.)</a:t>
            </a:r>
          </a:p>
          <a:p>
            <a:pPr marL="883920" lvl="1" indent="-609600">
              <a:buFontTx/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" charset="0"/>
              <a:buNone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Evaluation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en-US" sz="3600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59" y="1270000"/>
            <a:ext cx="11053657" cy="48450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Heuristic evaluation function is basically a form of hill climbing: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steepest gradient – which will be the shortest path to the peak (goal).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Heuristic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 – A particular point in the search space may be better than all neighboring points, but still, may not be the ultimate goal.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Local Maxima.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Solved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making Random Jumps.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460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 Systems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428" y="1514150"/>
            <a:ext cx="10094961" cy="41637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 Systems: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Areas of Knowledge Based systems</a:t>
            </a:r>
          </a:p>
          <a:p>
            <a:pPr marL="731520" lvl="1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Representation</a:t>
            </a:r>
          </a:p>
          <a:p>
            <a:pPr marL="731520" lvl="1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</a:t>
            </a:r>
          </a:p>
          <a:p>
            <a:pPr marL="731520" lvl="1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731520" lvl="1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acquisition module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Techniques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59" y="1412240"/>
            <a:ext cx="11053657" cy="4702810"/>
          </a:xfrm>
        </p:spPr>
        <p:txBody>
          <a:bodyPr>
            <a:noAutofit/>
          </a:bodyPr>
          <a:lstStyle/>
          <a:p>
            <a:pPr marL="660400" indent="-660400">
              <a:buFont typeface="Times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techniques are primarily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660400" indent="-660400">
              <a:buClr>
                <a:schemeClr val="tx1"/>
              </a:buClr>
              <a:buFont typeface="Serifa Std 45 Light" pitchFamily="18" charset="0"/>
              <a:buAutoNum type="arabicPeriod"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sets of if-then rules, similar to production rules used to specify a grammar.</a:t>
            </a:r>
          </a:p>
          <a:p>
            <a:pPr marL="1409700" lvl="2" indent="-495300"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If the car does not start check the battery, by pressing the horn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Networks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Set of Nodes and Links between them. The links represent Relationships between the nodes</a:t>
            </a:r>
          </a:p>
          <a:p>
            <a:pPr lvl="2">
              <a:buFontTx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Nodes – Man, Hands, Legs, Walk</a:t>
            </a:r>
          </a:p>
          <a:p>
            <a:pPr lvl="1">
              <a:buFontTx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Has (between Man and hands and between Man and Legs) and Can (between Man and Walk).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Semantic networks is Frames (Slot-filler notation). These encode default (commonly occurring) values (filler) for the attributes in a relation (slot).</a:t>
            </a:r>
          </a:p>
          <a:p>
            <a:pPr marL="1409700" lvl="2" indent="-495300"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19" y="1361440"/>
            <a:ext cx="10941897" cy="475361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 -  Search on the knowledge base leads to Inferences.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Acquisition module -  The knowledge being incomplete will be dynamic. Provision to acquire knowledge is provided by using machine learning strategies.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6400" y="357823"/>
            <a:ext cx="11074400" cy="538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</a:t>
            </a: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1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608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Strategies</a:t>
            </a:r>
            <a:endParaRPr lang="en-US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19" y="1341120"/>
            <a:ext cx="10992697" cy="477393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150000"/>
              </a:lnSpc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Strategies:</a:t>
            </a:r>
          </a:p>
          <a:p>
            <a:pPr marL="609600" indent="-609600" algn="just">
              <a:lnSpc>
                <a:spcPct val="150000"/>
              </a:lnSpc>
              <a:buFont typeface="Serifa Std 45 Light" pitchFamily="18" charset="0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Rote learning – The system is told the actual knowledge. The system’s work is to map the knowledge into its internal representation.</a:t>
            </a:r>
          </a:p>
          <a:p>
            <a:pPr marL="609600" indent="-609600" algn="just">
              <a:lnSpc>
                <a:spcPct val="150000"/>
              </a:lnSpc>
              <a:buFont typeface="Serifa Std 45 Light" pitchFamily="18" charset="0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being told – The system is given paragraphs that convey the knowledge. The system has to glean the knowledge and then store it.</a:t>
            </a:r>
          </a:p>
          <a:p>
            <a:pPr marL="609600" indent="-609600" algn="just">
              <a:lnSpc>
                <a:spcPct val="150000"/>
              </a:lnSpc>
              <a:buFont typeface="Serifa Std 45 Light" pitchFamily="18" charset="0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being told and asking questions – In addition to strategy 2, the system analyses the knowledge, finds discrepancies and asks questions to sort out the conflicts.</a:t>
            </a:r>
          </a:p>
          <a:p>
            <a:pPr marL="609600" indent="-609600" algn="just">
              <a:lnSpc>
                <a:spcPct val="150000"/>
              </a:lnSpc>
              <a:buFont typeface="Serifa Std 45 Light" pitchFamily="18" charset="0"/>
              <a:buAutoNum type="arabicPeriod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induction from positive examples -  The system is given examples of the concept. It generalizes the examples to arrive at the knowledge</a:t>
            </a:r>
          </a:p>
        </p:txBody>
      </p:sp>
    </p:spTree>
    <p:extLst>
      <p:ext uri="{BB962C8B-B14F-4D97-AF65-F5344CB8AC3E}">
        <p14:creationId xmlns:p14="http://schemas.microsoft.com/office/powerpoint/2010/main" val="344691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39" y="1290320"/>
            <a:ext cx="10972377" cy="48247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Induction from Positive examples and Negative examples – To avoid over generalization, negative examples are given, which are used  to specialize the knowledge.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Induction through experimentation -  The system generates examples itself by designing experiments on the environment.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Analogy – The system maps the knowledge it has to the new problem, using analogy.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by Abduction – The system creates new hypotheses and designs experiments to ratify them.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08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Strategies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18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359" y="1412240"/>
            <a:ext cx="10901257" cy="47028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Programming: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field lies at the extreme of Knowledge Based Systems (adjoining sub-symbolic computation in the World view)– They model Human evolution methods.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initial population of entities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entity’s characteristics are represented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fitness function evaluates the entities.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two of the population are chosen 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are used to generate ‘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 –&gt; new population.     Process repeats.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7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2"/>
            <a:ext cx="10373360" cy="60737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Operators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1" y="1351280"/>
            <a:ext cx="10962216" cy="4763770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Offspring generation operators:</a:t>
            </a:r>
          </a:p>
          <a:p>
            <a:pPr marL="609600" indent="-6096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Reproduction – All characteristics of both parents are reproduced in the offspring.</a:t>
            </a:r>
          </a:p>
          <a:p>
            <a:pPr marL="609600" indent="-6096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-  A subset of characteristics of one parent are linked with the subset of characteristics of the other parent.</a:t>
            </a:r>
          </a:p>
          <a:p>
            <a:pPr marL="609600" indent="-6096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– The characteristics of one parent are changed randomly to create the offspring. – Handles the Local Maxima problem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1" y="1361440"/>
            <a:ext cx="11043496" cy="475361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Symbolic Computation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Neurocomputing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Adjoins Segment 3 of the world view.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signal level computation.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because a number of problems do not have explicit knowledge associated with them. Example – recognizing people or recognizing handwriting.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area deals with patterns that are more complex than the ones dealt with by symbolic computation.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8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E31F5-FFED-40F7-8D79-E0A87B50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1" y="-30480"/>
            <a:ext cx="10017760" cy="124519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Outlines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5000" y="1329267"/>
            <a:ext cx="9863667" cy="5046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Intelligence?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AI?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Segments of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the Problem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 Systems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33"/>
    </mc:Choice>
    <mc:Fallback xmlns="">
      <p:transition spd="slow" advTm="495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Sub-symbolic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360" y="1097280"/>
            <a:ext cx="11023600" cy="534416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areas of Sub-symbolic computation are:</a:t>
            </a:r>
          </a:p>
          <a:p>
            <a:pPr marL="609600" indent="-609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mechanism</a:t>
            </a:r>
          </a:p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sub-symbolic computation all the knowledge is learnt by the system. </a:t>
            </a:r>
          </a:p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-computing attempts to mimic the structure of the human intelligence system, with its neurons and synapses.</a:t>
            </a:r>
          </a:p>
          <a:p>
            <a:pPr marL="609600" indent="-60960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 – receives input from many other neurons. Each input is magnified by a multiplication factor. (This multiplication factor represents the degree of interest, effect that the particular input has on the neuron.)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0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59" y="1300480"/>
            <a:ext cx="11084561" cy="506984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multiplied values are summed up and compared to a ‘threshold value’. If the threshold value is less then the neuron fires an output.</a:t>
            </a:r>
          </a:p>
          <a:p>
            <a:pPr marL="609600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is acquired by learning the correct  multiplication values. </a:t>
            </a:r>
          </a:p>
          <a:p>
            <a:pPr marL="609600" indent="-609600">
              <a:buFontTx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done in one of two ways:</a:t>
            </a:r>
          </a:p>
          <a:p>
            <a:pPr marL="609600" indent="-609600"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-  Here the desired output for a given input is known. A simple method is Back Propagation network. Here the output is compared with the desired output.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propagated backwards, to make changes to the multiplication factors.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– Here the desired output is not given to the system. The system uses Clustering to club similar input together. Example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Kohonen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third learning technique is Self-Supervised Learning -  Here the results of a previous iteration are used to bias the clustering results in the current iteration. Example – Adaptive Resonance Technique.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+mj-lt"/>
              <a:buAutoNum type="arabicPeriod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2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marL="609600" indent="-609600"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NEOCOGNITRON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310640"/>
            <a:ext cx="10911417" cy="480441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Handwriting – NEOCOGNITRON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theories in Number system – AM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differs from conventional computer systems in –</a:t>
            </a:r>
          </a:p>
          <a:p>
            <a:pPr marL="609600" indent="-609600">
              <a:lnSpc>
                <a:spcPct val="90000"/>
              </a:lnSpc>
              <a:buFont typeface="Serifa Std 45 Light" pitchFamily="18" charset="0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Non-Algorithmic</a:t>
            </a:r>
          </a:p>
          <a:p>
            <a:pPr marL="609600" indent="-609600">
              <a:lnSpc>
                <a:spcPct val="90000"/>
              </a:lnSpc>
              <a:buFont typeface="Serifa Std 45 Light" pitchFamily="18" charset="0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the only systems that Discover the solution and then Execute it. (Other computer systems have the solution designed by the programmer and only execute the solution.)</a:t>
            </a:r>
          </a:p>
        </p:txBody>
      </p:sp>
    </p:spTree>
    <p:extLst>
      <p:ext uri="{BB962C8B-B14F-4D97-AF65-F5344CB8AC3E}">
        <p14:creationId xmlns:p14="http://schemas.microsoft.com/office/powerpoint/2010/main" val="394429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6863"/>
            <a:ext cx="11074400" cy="538162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359" y="1351280"/>
            <a:ext cx="10901257" cy="476377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– A new synthesis,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Neils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Nillson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Morgan Kaufmann publishers, 1998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Artificial Intelligence – A modern approach – Stuart Russel and Keith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Norvig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1998.</a:t>
            </a:r>
          </a:p>
        </p:txBody>
      </p:sp>
      <p:cxnSp>
        <p:nvCxnSpPr>
          <p:cNvPr id="32772" name="Straight Connector 3"/>
          <p:cNvCxnSpPr>
            <a:cxnSpLocks noChangeShapeType="1"/>
          </p:cNvCxnSpPr>
          <p:nvPr/>
        </p:nvCxnSpPr>
        <p:spPr bwMode="auto">
          <a:xfrm>
            <a:off x="628651" y="825500"/>
            <a:ext cx="9793816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4331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533" y="2953994"/>
            <a:ext cx="878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lgerian" panose="04020705040A02060702" pitchFamily="82" charset="0"/>
              </a:rPr>
              <a:t>Thanks!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357B-1A44-9549-8DCD-F745083354B0}" type="datetime5">
              <a:rPr lang="en-SG" smtClean="0"/>
              <a:t>4-Jan-22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880" y="-40640"/>
            <a:ext cx="9733280" cy="894080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59" y="1310640"/>
            <a:ext cx="11053657" cy="48044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hard to describe.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 performance view rather than a structural one.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is observed in NEW areas.</a:t>
            </a:r>
          </a:p>
          <a:p>
            <a:pPr lvl="2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areas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knowledge is still incomplete.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patterns.</a:t>
            </a:r>
          </a:p>
          <a:p>
            <a:pPr>
              <a:buFont typeface="Times" charset="0"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290320"/>
            <a:ext cx="11013440" cy="51511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Enabling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efficiently with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Incomplete, Complex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complex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large, unbounded search </a:t>
            </a:r>
            <a:r>
              <a:rPr lang="en-US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time consuming – Non Polynomial time complexity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patterns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– a set of repeating, significant attributes.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a pattern – measured by the number of attributes and the relationships between these attributes.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attributes – The more complex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relationships (inter dependencies) – The more complex.</a:t>
            </a:r>
          </a:p>
          <a:p>
            <a:pPr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charset="0"/>
              <a:buNone/>
            </a:pPr>
            <a:endParaRPr lang="en-US" altLang="en-US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98880" y="-40640"/>
            <a:ext cx="9733280" cy="894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– </a:t>
            </a:r>
            <a:b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</a:t>
            </a:r>
            <a:endParaRPr lang="en-I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7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Segments of Problem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1320800"/>
            <a:ext cx="11043920" cy="5120640"/>
          </a:xfrm>
        </p:spPr>
        <p:txBody>
          <a:bodyPr>
            <a:noAutofit/>
          </a:bodyPr>
          <a:lstStyle/>
          <a:p>
            <a:pPr>
              <a:buFont typeface="Times" charset="0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Totally known segment.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 knowledge in this segment is known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exist for all problems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are method oriented. Underlying patterns can be ignored.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Find the square root of a number.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3 -  Totally Unknown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Hardly anything of topics in this area is known.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beings are themselves unable to do much here.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Life on other planets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2 – Partially Known.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a lot is known about topics in this segment, but not everything. =&gt; Incomplete, Ambiguous patterns.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Diagnosing diseases.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charset="0"/>
              <a:buNone/>
            </a:pPr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4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1290320"/>
            <a:ext cx="11054080" cy="5151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to handle problems in Segment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approaches cannot work here as an algorithm, by definition is finite, definite, and effective. (Definite is the opposite of ambiguous.)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more knowledge is acquired, topics in Segment 3 move to Segment 2 and topics in Segment 2 move to Segment 1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handle is “Providing efficient solutions to problems in an ambiguous, incomplete pattern area”.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itself lies in Segment 2 of the view of the world.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-  Non-algorithmic approaches.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Problems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9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360" y="1320800"/>
            <a:ext cx="10901256" cy="479425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techniques can be divided into two types: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arenR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</a:t>
            </a:r>
          </a:p>
          <a:p>
            <a:pPr marL="609600" indent="-609600">
              <a:buFontTx/>
              <a:buAutoNum type="arabicParenR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 symbolic computation</a:t>
            </a:r>
          </a:p>
          <a:p>
            <a:pPr>
              <a:buFontTx/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charset="0"/>
              <a:buNone/>
              <a:defRPr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760" y="1391920"/>
            <a:ext cx="11002856" cy="472313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a concept, rather than a value.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represents a relationship among two or more classes. (‘class’ as in Object Oriented Programming Systems.)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 represents an extreme in a continuum: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(representing numbers), 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(variables of a particular type), 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(representing a collection of related variables and their functions), 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(representing collection of Objects and the relationships between them)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Times" charset="0"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0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119" y="1361440"/>
            <a:ext cx="10789497" cy="47536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charset="0"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 has two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branches: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 – Adjoining, Segment 1 of the World view.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– A guide, an approximation, a thumb rule. Basically helps in pruning the search tree.</a:t>
            </a:r>
          </a:p>
          <a:p>
            <a:pPr marL="609600" indent="-6096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 – In the world view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between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 and sub-symbolic computation.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– Data is an understood, recognized format, Information is Useful data and Knowledge is Generalized Information. =&gt; Concepts, Patterns.</a:t>
            </a:r>
          </a:p>
          <a:p>
            <a:pPr>
              <a:buFont typeface="Times" charset="0"/>
              <a:buNone/>
              <a:defRPr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50800"/>
            <a:ext cx="9773920" cy="83502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Computation: Branches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69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25F74B1788841BE94168D28F8BCC6" ma:contentTypeVersion="2" ma:contentTypeDescription="Create a new document." ma:contentTypeScope="" ma:versionID="3b687bdf9f0c851b1998e3d8f668d3ba">
  <xsd:schema xmlns:xsd="http://www.w3.org/2001/XMLSchema" xmlns:xs="http://www.w3.org/2001/XMLSchema" xmlns:p="http://schemas.microsoft.com/office/2006/metadata/properties" xmlns:ns2="15f829b4-e2c0-4476-ad2c-39ed002641fc" targetNamespace="http://schemas.microsoft.com/office/2006/metadata/properties" ma:root="true" ma:fieldsID="d07ec0a0721a93e2a96d1ea6987535b5" ns2:_="">
    <xsd:import namespace="15f829b4-e2c0-4476-ad2c-39ed002641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829b4-e2c0-4476-ad2c-39ed00264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2ACF48-5B7A-4D42-BDE4-347985E1A540}"/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Microsoft Office PowerPoint</Application>
  <PresentationFormat>Custom</PresentationFormat>
  <Paragraphs>162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SavonVTI</vt:lpstr>
      <vt:lpstr>Module-I  AI Techniques</vt:lpstr>
      <vt:lpstr>Outlines </vt:lpstr>
      <vt:lpstr>Intelligence –  an Overview</vt:lpstr>
      <vt:lpstr>PowerPoint Presentation</vt:lpstr>
      <vt:lpstr>Three Segments of Problem</vt:lpstr>
      <vt:lpstr>Solution of Problems</vt:lpstr>
      <vt:lpstr>AI Techniques</vt:lpstr>
      <vt:lpstr>Symbolic Computation</vt:lpstr>
      <vt:lpstr>Symbolic Computation: Branches</vt:lpstr>
      <vt:lpstr>Heuristic Search</vt:lpstr>
      <vt:lpstr>Heuristic Evaluation Function</vt:lpstr>
      <vt:lpstr>Knowledge Based Systems</vt:lpstr>
      <vt:lpstr>Representation Techniques</vt:lpstr>
      <vt:lpstr>PowerPoint Presentation</vt:lpstr>
      <vt:lpstr>Machine Learning Strategies</vt:lpstr>
      <vt:lpstr>Machine Learning Strategies</vt:lpstr>
      <vt:lpstr>Genetic Programming</vt:lpstr>
      <vt:lpstr>Offspring Generation Operators</vt:lpstr>
      <vt:lpstr>Neurocomputing</vt:lpstr>
      <vt:lpstr>Sub-symbolic Computation</vt:lpstr>
      <vt:lpstr>Learning</vt:lpstr>
      <vt:lpstr>NEOCOGNITRON</vt:lpstr>
      <vt:lpstr>Source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2020-06-29T07:50:50Z</dcterms:created>
  <dcterms:modified xsi:type="dcterms:W3CDTF">2022-01-12T04:45:24Z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0x01010021525F74B1788841BE94168D28F8BCC6</vt:lpwstr>
  </property>
</Properties>
</file>