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8"/>
  </p:notesMasterIdLst>
  <p:sldIdLst>
    <p:sldId id="257" r:id="rId5"/>
    <p:sldId id="387" r:id="rId6"/>
    <p:sldId id="441" r:id="rId7"/>
    <p:sldId id="444" r:id="rId8"/>
    <p:sldId id="443" r:id="rId9"/>
    <p:sldId id="405" r:id="rId10"/>
    <p:sldId id="406" r:id="rId11"/>
    <p:sldId id="440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34" r:id="rId20"/>
    <p:sldId id="435" r:id="rId21"/>
    <p:sldId id="436" r:id="rId22"/>
    <p:sldId id="437" r:id="rId23"/>
    <p:sldId id="438" r:id="rId24"/>
    <p:sldId id="439" r:id="rId25"/>
    <p:sldId id="442" r:id="rId26"/>
    <p:sldId id="4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B8D233"/>
    <a:srgbClr val="2E3722"/>
    <a:srgbClr val="2B3922"/>
    <a:srgbClr val="344529"/>
    <a:srgbClr val="FCF7F1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-54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B845-C3B0-4A1D-876E-19A344A8094F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626A-7063-47E6-9128-968AF74FD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2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7" descr="8"/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b="83365"/>
          <a:stretch/>
        </p:blipFill>
        <p:spPr bwMode="auto">
          <a:xfrm>
            <a:off x="0" y="3175"/>
            <a:ext cx="12191999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181417" y="218995"/>
            <a:ext cx="315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</a:t>
            </a:r>
            <a:r>
              <a:rPr lang="en-US" baseline="0" dirty="0"/>
              <a:t>  </a:t>
            </a:r>
            <a:r>
              <a:rPr lang="en-US" dirty="0"/>
              <a:t>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582" y="2058430"/>
            <a:ext cx="4953000" cy="2131908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b="1" spc="80" dirty="0" smtClean="0">
                <a:solidFill>
                  <a:schemeClr val="tx1"/>
                </a:solidFill>
                <a:latin typeface="+mn-lt"/>
              </a:rPr>
              <a:t>Module-I</a:t>
            </a:r>
            <a:r>
              <a:rPr lang="en-US" sz="3200" b="1" spc="8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3200" b="1" spc="80" dirty="0">
                <a:solidFill>
                  <a:schemeClr val="tx1"/>
                </a:solidFill>
                <a:latin typeface="+mn-lt"/>
              </a:rPr>
            </a:br>
            <a:r>
              <a:rPr lang="en-US" sz="3200" b="1" spc="8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3200" b="1" spc="80" dirty="0">
                <a:solidFill>
                  <a:schemeClr val="tx1"/>
                </a:solidFill>
                <a:latin typeface="+mn-lt"/>
              </a:rPr>
            </a:br>
            <a:r>
              <a:rPr lang="en-US" sz="3400" b="1" spc="80" dirty="0" smtClean="0">
                <a:solidFill>
                  <a:schemeClr val="tx1"/>
                </a:solidFill>
                <a:latin typeface="+mn-lt"/>
              </a:rPr>
              <a:t>Defining artificial intelligence</a:t>
            </a:r>
            <a:endParaRPr lang="en-US" sz="3400" b="1" spc="8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83" y="4277802"/>
            <a:ext cx="3430351" cy="574173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Prepared by: </a:t>
            </a:r>
            <a:r>
              <a:rPr lang="en-US" b="1" dirty="0">
                <a:solidFill>
                  <a:schemeClr val="tx1"/>
                </a:solidFill>
              </a:rPr>
              <a:t>Dr. Ram Paul Hathwal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Dept of CSE, ASET, AUUP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DD448B-1550-493D-A21F-AB0E4C4B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6221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7213"/>
    </mc:Choice>
    <mc:Fallback xmlns="">
      <p:transition spd="slow" advTm="372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880" y="-106680"/>
            <a:ext cx="103632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168400"/>
            <a:ext cx="11419840" cy="165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AI, we compare the brain (or the mind) and the computer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hope:  the brain is a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goal:  we can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intelligence through programming just as people become intelligent by learning</a:t>
            </a:r>
          </a:p>
        </p:txBody>
      </p:sp>
      <p:pic>
        <p:nvPicPr>
          <p:cNvPr id="20484" name="Picture 4" descr="01Afig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1" y="3048000"/>
            <a:ext cx="3230033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657601" y="3200400"/>
            <a:ext cx="499956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71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But we see that the computer is not like the brain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2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computer performs tasks without understanding what its doing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2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Does the brain understand what its doing when it solves problems?  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1"/>
            <a:ext cx="3378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19400"/>
            <a:ext cx="3124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8978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-76200"/>
            <a:ext cx="103632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Grounding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09040"/>
            <a:ext cx="11176000" cy="56489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problem with the computer is that it works strictly syntactically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Op-code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10011101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translates into a set of microcode instructions such as:  move IR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16..31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to MAR, signal memory read, move MBR to AC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There is no understanding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y + z;   is meaningless to the computer</a:t>
            </a:r>
          </a:p>
          <a:p>
            <a:pPr lvl="3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doesn’t understand addition, it just knows that a certain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op-code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to move values to the adder and move the result elsewhere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what addition means?</a:t>
            </a:r>
          </a:p>
          <a:p>
            <a:pPr lvl="3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so, how do you proscribe meaning to +</a:t>
            </a:r>
          </a:p>
          <a:p>
            <a:pPr lvl="3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this symbol grounded in your brain?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Schank’s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script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computer know what the symbols “waiter” or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“Others”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represent? or does it merely have code that tells the computer what to do when it comes across certain words in the story, or how to respond to a given question?</a:t>
            </a:r>
          </a:p>
        </p:txBody>
      </p:sp>
    </p:spTree>
    <p:extLst>
      <p:ext uri="{BB962C8B-B14F-4D97-AF65-F5344CB8AC3E}">
        <p14:creationId xmlns:p14="http://schemas.microsoft.com/office/powerpoint/2010/main" val="308521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9920" y="-96520"/>
            <a:ext cx="103632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AI Assumptions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0480"/>
            <a:ext cx="11033760" cy="4998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understand and model cognition without understanding the underlying mechanism</a:t>
            </a: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it is the model of cognition that is important not the physical mechanism that implements it</a:t>
            </a: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this is true, then we should be able to create cognition (mind) out of a computer or a brain or even other entities that can compute such as a mechanical device</a:t>
            </a:r>
          </a:p>
          <a:p>
            <a:pPr lvl="2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assumption made by symbolic AI researchers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 will emerge from the proper mechanism</a:t>
            </a: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right device, fed with the right inputs, can learn and perform the problem solving that we, as observers, call intelligence</a:t>
            </a:r>
          </a:p>
          <a:p>
            <a:pPr lvl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 will arise as the result (or side effect) of the hardware</a:t>
            </a:r>
          </a:p>
          <a:p>
            <a:pPr lvl="2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assumption made by connectionist AI researchers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while the two assumptions differ, neither is necessarily mutually exclusive and both support the idea that cognition is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</a:p>
        </p:txBody>
      </p:sp>
    </p:spTree>
    <p:extLst>
      <p:ext uri="{BB962C8B-B14F-4D97-AF65-F5344CB8AC3E}">
        <p14:creationId xmlns:p14="http://schemas.microsoft.com/office/powerpoint/2010/main" val="334741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-81280"/>
            <a:ext cx="1127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Symbolic 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" y="1290320"/>
            <a:ext cx="11308080" cy="533908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take dozens or more man-years to create a useful systems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the case that systems perform well up to a certain threshold of knowledge (approx. 10,000 rules), after which performance (accuracy and efficiency) degrade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Brittleness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symbolic AI systems are programmed  to solve a specific problem, move away from that domain area and the system’s accuracy drops rapidly rather than achieving a graceful degradation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often attributed to lack of common sense, but in truth, it is a lack of any knowledge outside of the domain area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or little capacity to learn, so performance (accuracy) is static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78166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-152400"/>
            <a:ext cx="11480800" cy="1143000"/>
          </a:xfrm>
        </p:spPr>
        <p:txBody>
          <a:bodyPr/>
          <a:lstStyle/>
          <a:p>
            <a:pPr algn="ctr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Connectionist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259840"/>
            <a:ext cx="11328400" cy="529336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“memory” or sense of temporality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problem can be solved to some extent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problem arises because of a fixed sized input but leads to poor performance in areas like speech recognition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problematic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times can greatly vary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Overtraining leads to a system that only performs well on the training set and undertraining leads to a system that has not generalized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knowledge-base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is no way to tell what a system truly knows or how it knows something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capacity to explain its output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is often useful in an AI system so that the user can trust the system’s answer</a:t>
            </a:r>
          </a:p>
        </p:txBody>
      </p:sp>
    </p:spTree>
    <p:extLst>
      <p:ext uri="{BB962C8B-B14F-4D97-AF65-F5344CB8AC3E}">
        <p14:creationId xmlns:p14="http://schemas.microsoft.com/office/powerpoint/2010/main" val="397350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75360" y="0"/>
            <a:ext cx="10099040" cy="10668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What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60" y="1341120"/>
            <a:ext cx="11064240" cy="5516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AI research has fallen into one of two categories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specific problem to solve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problem (perhaps how humans solve it)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up with the proper representation for any knowledge needed to solve the problem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and codify that knowledge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problem solving system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category of problem or cognitive activity (e.g., learning, natural language understanding)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theorize a way to solve the given problem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systems based on the model behind your theory as experiments</a:t>
            </a:r>
          </a:p>
          <a:p>
            <a:pPr lvl="2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 needed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approaches require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representational forms for the knowledge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way to select proper knowledge, that is, search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5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5040" y="0"/>
            <a:ext cx="993648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Brief History of AI:  1950s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2080"/>
            <a:ext cx="11277600" cy="52273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were thought of as an electronic brains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“Artificial Intelligence” coined by John McCarthy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McCarthy also created Lisp in the late 1950s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 Turing defines intelligence as passing the Imitation Game (Turing Test)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 largely revolves around toy domains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of the era didn’t have enough power or memory to solve useful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being researched include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 (e.g., checkers) 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machine translation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 world (planning and natural language understanding within the toy domain)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neural networks researched:  the perceptron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theorem proving and mathematics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2554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1960s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320" y="1351280"/>
            <a:ext cx="11358880" cy="520192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attempts to move beyond toy domains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knowledge alone does not work, domain knowledge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machine translation could translate English to Russian (“the spirit is willing but the flesh is weak” becomes “the vodka is good but the meat is spoiled”)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expert system created: 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Dendral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research comes to a grinding halt when it is proved that a perceptron cannot learn the XOR operator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sponsored research into AI targets specific areas – not including machine translation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Weizenbaum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Eliza to demonstrate the futility of AI</a:t>
            </a:r>
          </a:p>
        </p:txBody>
      </p:sp>
    </p:spTree>
    <p:extLst>
      <p:ext uri="{BB962C8B-B14F-4D97-AF65-F5344CB8AC3E}">
        <p14:creationId xmlns:p14="http://schemas.microsoft.com/office/powerpoint/2010/main" val="210258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520" y="213360"/>
            <a:ext cx="9987280" cy="77724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520" y="1341120"/>
            <a:ext cx="11257280" cy="551688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researchers address real-world problems and solutions through expert (knowledge-based) systems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handling implemented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Certainty factors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probabilities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begins to get noticed due to these successes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 increased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labs sprouting up everywhere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shells (tools) created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machines available for Lisp programming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Criticism:  AI systems are too brittle, AI systems take too much time and effort to create, AI systems do not learn</a:t>
            </a:r>
          </a:p>
        </p:txBody>
      </p:sp>
    </p:spTree>
    <p:extLst>
      <p:ext uri="{BB962C8B-B14F-4D97-AF65-F5344CB8AC3E}">
        <p14:creationId xmlns:p14="http://schemas.microsoft.com/office/powerpoint/2010/main" val="88213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440" y="132080"/>
            <a:ext cx="9916160" cy="101092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1980s:  AI Winter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20" y="1300480"/>
            <a:ext cx="11257280" cy="5557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Funding dries up leading to the AI Winter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expectations were not met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took too long to develop, too much money to invest, the results did not pay off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to the rescue!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took programming, and took dozens of man-years of efforts to develop, but if we could get the computer to learn how to solve the problem…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Multi-layered back-propagation networks got around the problems of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research heavily funded because it promised to solve the problems that symbolic AI could not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1990, funding for neural network research was slowly disappearing as well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had their own problems and largely could not solve a majority of the AI problems being investigated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Panic!  How can AI continue without funding?  </a:t>
            </a:r>
          </a:p>
        </p:txBody>
      </p:sp>
    </p:spTree>
    <p:extLst>
      <p:ext uri="{BB962C8B-B14F-4D97-AF65-F5344CB8AC3E}">
        <p14:creationId xmlns:p14="http://schemas.microsoft.com/office/powerpoint/2010/main" val="41366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E31F5-FFED-40F7-8D79-E0A87B50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1" y="-30480"/>
            <a:ext cx="10017760" cy="124519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1329267"/>
            <a:ext cx="9863667" cy="5046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Learning Outcomes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AI?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Intelligence?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Symbol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Ground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Turing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AI Assumptions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History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33"/>
    </mc:Choice>
    <mc:Fallback xmlns="">
      <p:transition spd="slow" advTm="495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1990s: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Life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20" y="1320800"/>
            <a:ext cx="11257280" cy="5232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dumbest smart thing you can do is staying alive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over – lets not create intelligence, lets just create “life” and slowly build towards intelligence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Alife is the lower bound of AI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life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learning techniques (genetic algorithms)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for additional forms of learning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and motor control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systems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environment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disguise AI as something new, maybe we’ll get some funding that way!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genetic algorithms are useful in solving some optimization problems and some search-based problems, but not very useful for expert problems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problems are among the most difficult being solved, very slow progress</a:t>
            </a:r>
          </a:p>
        </p:txBody>
      </p:sp>
    </p:spTree>
    <p:extLst>
      <p:ext uri="{BB962C8B-B14F-4D97-AF65-F5344CB8AC3E}">
        <p14:creationId xmlns:p14="http://schemas.microsoft.com/office/powerpoint/2010/main" val="370684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560" y="71120"/>
            <a:ext cx="9712960" cy="91948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Today:  The New (Old) AI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160" y="1198880"/>
            <a:ext cx="11013440" cy="52019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own admission, AI researchers are not doing “AI”, they are doing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agents, multi-agent systems/collaboration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data mining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and perceptual systems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Robotics, path planning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engines, filtering, recommendation systems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current research interest: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NLU/Information Retrieval, Speech Recognition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Planning/Design, Diagnosis/Interpretation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Interpretation, Perception, Visual Understanding 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Ontologies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(HMM, Bayesian Nets)</a:t>
            </a:r>
          </a:p>
          <a:p>
            <a:pPr lvl="1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Networks, Fuzzy Logic, Genetic Algorithms</a:t>
            </a:r>
          </a:p>
          <a:p>
            <a:pPr lvl="1"/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0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0" y="213360"/>
            <a:ext cx="9326880" cy="690880"/>
          </a:xfrm>
        </p:spPr>
        <p:txBody>
          <a:bodyPr>
            <a:noAutofit/>
          </a:bodyPr>
          <a:lstStyle/>
          <a:p>
            <a:pPr algn="ctr"/>
            <a:r>
              <a:rPr lang="en-A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AU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A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AU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20" y="1493520"/>
            <a:ext cx="10342880" cy="445922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and more useful computers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and improved interfaces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new problems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handling of information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relieves information overload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information into knowledge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8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2953994"/>
            <a:ext cx="878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lgerian" panose="04020705040A02060702" pitchFamily="82" charset="0"/>
              </a:rPr>
              <a:t>Thanks!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357B-1A44-9549-8DCD-F745083354B0}" type="datetime5">
              <a:rPr lang="en-SG" smtClean="0"/>
              <a:t>4-Jan-22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20" y="0"/>
            <a:ext cx="9489440" cy="1016000"/>
          </a:xfrm>
        </p:spPr>
        <p:txBody>
          <a:bodyPr/>
          <a:lstStyle/>
          <a:p>
            <a:pPr algn="ctr"/>
            <a:r>
              <a:rPr lang="en-GB" altLang="ar-J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 Learning Outcomes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391920"/>
            <a:ext cx="11074400" cy="4978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</a:pPr>
            <a:r>
              <a:rPr lang="en-GB" altLang="ar-J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course: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understanding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You should have a knowledge and understanding of the basic concepts of 	Artificial Intelligence including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 Game Playing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Machine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ar-J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skills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You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use this knowledge and understanding of appropriate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principles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guidelines to synthesise solutions to tasks in AI and to critically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evaluate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alternatives.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ar-J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skills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You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use a well known declarative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(Python) 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construct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AI systems.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ar-J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Skills</a:t>
            </a:r>
            <a:br>
              <a:rPr lang="en-GB" altLang="ar-J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ar-J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solve problems and evaluate outcomes and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alternatives.</a:t>
            </a:r>
            <a:endParaRPr lang="en-GB" altLang="ar-J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0640"/>
            <a:ext cx="9154160" cy="11176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Information, Knowledge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Intelligence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20" y="1341120"/>
            <a:ext cx="10769600" cy="492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not a set of raw facts but it is the collection of meaningful symbols.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meaningful, shareable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or formatted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collectively carries a logical meaning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is information that has been retained with an understanding about the significance of that information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belief and knowledge, intelligence is not information: it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 innate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adapt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been accumulated throughout our species’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760" y="0"/>
            <a:ext cx="9631680" cy="1178560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Intelligence?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371600"/>
            <a:ext cx="11236960" cy="54864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“holistic” definition for intelligence?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definitions: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comprehend; to understand and profit from experience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mental capability that involves the ability to reason, plan, solve problems, think abstractly, comprehend ideas and language, and learn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effectively perceiving, interpreting and responding to the environment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 tells us what intelligence is, so instead, maybe we can enumerate a list of elements that an intelligence must be able to perform: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perceive, reason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problems,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apply common sense, apply analogy, recall, apply intuition, reach emotional states,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self-awareness.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should we define this in terms of human intelligence?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AI have to really be intelligent?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being intelligent and demonstrating intelligent behavior?</a:t>
            </a:r>
          </a:p>
        </p:txBody>
      </p:sp>
    </p:spTree>
    <p:extLst>
      <p:ext uri="{BB962C8B-B14F-4D97-AF65-F5344CB8AC3E}">
        <p14:creationId xmlns:p14="http://schemas.microsoft.com/office/powerpoint/2010/main" val="39943868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9763760" cy="11430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Definitions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" y="1361440"/>
            <a:ext cx="11226800" cy="51917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father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McCarthy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science 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 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of </a:t>
            </a:r>
            <a:r>
              <a:rPr 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intelligent machines, especially intelligent computer programs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how to make computers solve problems which require knowledge and intelligence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exciting new effort to make computers think … machines with minds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of activities that we associate with human thinking (e.g., decision-making, learning…)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creating machines that perform functions that require intelligence when performed by people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 that seeks to explain and emulate intelligent behavior in terms of computational processes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branch of computer science that is concerned with the automation of intelligent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</a:p>
          <a:p>
            <a:pPr marL="182880" lvl="1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the part of computer science concerned with design of computer systems that exhibit human </a:t>
            </a:r>
            <a:r>
              <a:rPr lang="en-US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ar-J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Concise Oxford Dictionary</a:t>
            </a:r>
            <a:r>
              <a:rPr lang="en-GB" altLang="ar-J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altLang="ar-J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jmc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872" y="792481"/>
            <a:ext cx="1457968" cy="151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4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6360"/>
            <a:ext cx="10363200" cy="80772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What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310640"/>
            <a:ext cx="11297920" cy="52476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as a field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the principles of mathematics, engineering,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logics as functions.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interdisciplinary scientific investigation of the mind and intelligence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interdisciplinary scientific investigation of the mind and intelligence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the fundamental nature of knowledge, reality,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Linguistics: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a study of the origins of language and of how language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evolved.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scientific study of the nervous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must study other domains in order to implement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medicine and medical practices for a medical diagnostic system, engineering and chemistry to monitor a chemical processing plant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is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belief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brain is a form of biological computer and that the mind is computational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has had a concrete impact on society but unlike other areas of CS, the impact is often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 only tangentially (that is, people are not aware that system X has AI)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 years after the initial investment in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198194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-50800"/>
            <a:ext cx="9367520" cy="120904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of AI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1920"/>
            <a:ext cx="10657840" cy="5100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think like humans.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act like humans.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think rationally.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act rationally.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between being intelligent and acting intelligently, and being like a human, or solving similar problems (not necessarily the same 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experiments and computational models, trying to build good explanations of what we do when we solve a particular task.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solve a problem that humans (or other living being) are capable of, it's good to know how we go about solving it.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2160" y="76200"/>
            <a:ext cx="10363200" cy="87884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1351280"/>
            <a:ext cx="10231120" cy="5278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clearly see that computers solve problems in a seemingly intelligent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way: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intelligence coming from?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responses to Searle’s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System’s Response: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by itself is not intelligent, but a combination of the hardware, software and storage is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similar vein, we might say that a human brain that has had no opportunity to learn anything cannot be intelligent, it is just the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Response: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is void of senses and therefore symbols are meaningless to it, but a robot with sensors can tie its symbols to its senses and thus understand symbols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Brain Simulator Response: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program a computer to mimic the brain (e.g., with a neural network) then the computer will have the same ability to understand as a human brain</a:t>
            </a:r>
          </a:p>
        </p:txBody>
      </p:sp>
    </p:spTree>
    <p:extLst>
      <p:ext uri="{BB962C8B-B14F-4D97-AF65-F5344CB8AC3E}">
        <p14:creationId xmlns:p14="http://schemas.microsoft.com/office/powerpoint/2010/main" val="17265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25F74B1788841BE94168D28F8BCC6" ma:contentTypeVersion="0" ma:contentTypeDescription="Create a new document." ma:contentTypeScope="" ma:versionID="d2a7b46a4cb696bc7783cbd0d41f19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89CBD8E-86DE-4F9D-9CF7-68112D7EE1B1}"/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Microsoft Office PowerPoint</Application>
  <PresentationFormat>Custom</PresentationFormat>
  <Paragraphs>230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SavonVTI</vt:lpstr>
      <vt:lpstr>Module-I  Defining artificial intelligence</vt:lpstr>
      <vt:lpstr>Outlines </vt:lpstr>
      <vt:lpstr>Course  Learning Outcomes</vt:lpstr>
      <vt:lpstr>Data, Information, Knowledge  and Intelligence</vt:lpstr>
      <vt:lpstr>What is Intelligence?</vt:lpstr>
      <vt:lpstr>AI Definitions</vt:lpstr>
      <vt:lpstr>So What is AI?</vt:lpstr>
      <vt:lpstr>Vision of AI</vt:lpstr>
      <vt:lpstr>Computers Solve Problems</vt:lpstr>
      <vt:lpstr>Brain vs. Computer</vt:lpstr>
      <vt:lpstr>Symbol Grounding</vt:lpstr>
      <vt:lpstr>Two AI Assumptions</vt:lpstr>
      <vt:lpstr>Problems with Symbolic  AI Approaches</vt:lpstr>
      <vt:lpstr>Problems with Connectionist  AI Approaches</vt:lpstr>
      <vt:lpstr>So What does AI Do?</vt:lpstr>
      <vt:lpstr>A Brief History of AI:  1950s</vt:lpstr>
      <vt:lpstr>The 1960s</vt:lpstr>
      <vt:lpstr>1970s</vt:lpstr>
      <vt:lpstr>1980s:  AI Winter</vt:lpstr>
      <vt:lpstr>1990s:  A Life</vt:lpstr>
      <vt:lpstr>Today:  The New (Old) AI</vt:lpstr>
      <vt:lpstr> Some Advantages of AI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2020-06-29T07:50:50Z</dcterms:created>
  <dcterms:modified xsi:type="dcterms:W3CDTF">2022-01-07T10:17:52Z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0x01010021525F74B1788841BE94168D28F8BCC6</vt:lpwstr>
  </property>
</Properties>
</file>