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slides/slide19.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slides/slide1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25"/>
  </p:notesMasterIdLst>
  <p:sldIdLst>
    <p:sldId id="257" r:id="rId5"/>
    <p:sldId id="387" r:id="rId6"/>
    <p:sldId id="510" r:id="rId7"/>
    <p:sldId id="511" r:id="rId8"/>
    <p:sldId id="512" r:id="rId9"/>
    <p:sldId id="508" r:id="rId10"/>
    <p:sldId id="501" r:id="rId11"/>
    <p:sldId id="507" r:id="rId12"/>
    <p:sldId id="503" r:id="rId13"/>
    <p:sldId id="504" r:id="rId14"/>
    <p:sldId id="506" r:id="rId15"/>
    <p:sldId id="509" r:id="rId16"/>
    <p:sldId id="495" r:id="rId17"/>
    <p:sldId id="494" r:id="rId18"/>
    <p:sldId id="496" r:id="rId19"/>
    <p:sldId id="497" r:id="rId20"/>
    <p:sldId id="498" r:id="rId21"/>
    <p:sldId id="499" r:id="rId22"/>
    <p:sldId id="500" r:id="rId23"/>
    <p:sldId id="40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3F2B"/>
    <a:srgbClr val="B8D233"/>
    <a:srgbClr val="2E3722"/>
    <a:srgbClr val="2B3922"/>
    <a:srgbClr val="344529"/>
    <a:srgbClr val="FCF7F1"/>
    <a:srgbClr val="5CC6D6"/>
    <a:srgbClr val="F8D22F"/>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80" d="100"/>
          <a:sy n="80" d="100"/>
        </p:scale>
        <p:origin x="-34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2EB845-C3B0-4A1D-876E-19A344A8094F}" type="datetimeFigureOut">
              <a:rPr lang="en-IN" smtClean="0"/>
              <a:t>18-01-2022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E7626A-7063-47E6-9128-968AF74FDF2D}" type="slidenum">
              <a:rPr lang="en-IN" smtClean="0"/>
              <a:t>‹#›</a:t>
            </a:fld>
            <a:endParaRPr lang="en-IN"/>
          </a:p>
        </p:txBody>
      </p:sp>
    </p:spTree>
    <p:extLst>
      <p:ext uri="{BB962C8B-B14F-4D97-AF65-F5344CB8AC3E}">
        <p14:creationId xmlns:p14="http://schemas.microsoft.com/office/powerpoint/2010/main" val="1664022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latin typeface="Arial" pitchFamily="34" charset="0"/>
              <a:cs typeface="Arial" pitchFamily="34" charset="0"/>
            </a:endParaRP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A1A2CFDD-F8E4-481D-BF93-9188DD518AAB}" type="slidenum">
              <a:rPr lang="en-US" altLang="en-US">
                <a:latin typeface="Arial" pitchFamily="34" charset="0"/>
                <a:cs typeface="Arial" pitchFamily="34" charset="0"/>
              </a:rPr>
              <a:pPr>
                <a:spcBef>
                  <a:spcPct val="0"/>
                </a:spcBef>
              </a:pPr>
              <a:t>7</a:t>
            </a:fld>
            <a:endParaRPr lang="en-US" altLang="en-US">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latin typeface="Arial" pitchFamily="34" charset="0"/>
              <a:cs typeface="Arial" pitchFamily="34" charset="0"/>
            </a:endParaRP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A1A2CFDD-F8E4-481D-BF93-9188DD518AAB}" type="slidenum">
              <a:rPr lang="en-US" altLang="en-US">
                <a:latin typeface="Arial" pitchFamily="34" charset="0"/>
                <a:cs typeface="Arial" pitchFamily="34" charset="0"/>
              </a:rPr>
              <a:pPr>
                <a:spcBef>
                  <a:spcPct val="0"/>
                </a:spcBef>
              </a:pPr>
              <a:t>8</a:t>
            </a:fld>
            <a:endParaRPr lang="en-US" altLang="en-US">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latin typeface="Arial" pitchFamily="34" charset="0"/>
              <a:cs typeface="Arial" pitchFamily="34" charset="0"/>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C5802BF6-57BC-416B-ADBA-1618F7E2CE76}" type="slidenum">
              <a:rPr lang="en-US" altLang="en-US">
                <a:latin typeface="Arial" pitchFamily="34" charset="0"/>
                <a:cs typeface="Arial" pitchFamily="34" charset="0"/>
              </a:rPr>
              <a:pPr>
                <a:spcBef>
                  <a:spcPct val="0"/>
                </a:spcBef>
              </a:pPr>
              <a:t>9</a:t>
            </a:fld>
            <a:endParaRPr lang="en-US" altLang="en-US">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latin typeface="Arial" pitchFamily="34" charset="0"/>
              <a:cs typeface="Arial" pitchFamily="34" charset="0"/>
            </a:endParaRP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C90379C4-33DD-471B-B201-94971D1B3586}" type="slidenum">
              <a:rPr lang="en-US" altLang="en-US">
                <a:latin typeface="Arial" pitchFamily="34" charset="0"/>
                <a:cs typeface="Arial" pitchFamily="34" charset="0"/>
              </a:rPr>
              <a:pPr>
                <a:spcBef>
                  <a:spcPct val="0"/>
                </a:spcBef>
              </a:pPr>
              <a:t>10</a:t>
            </a:fld>
            <a:endParaRPr lang="en-US" altLang="en-US">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1/18/2022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88065" y="394196"/>
            <a:ext cx="8888104" cy="1888451"/>
          </a:xfrm>
        </p:spPr>
        <p:txBody>
          <a:bodyPr tIns="0" bIns="0"/>
          <a:lstStyle>
            <a:lvl1pPr>
              <a:defRPr>
                <a:solidFill>
                  <a:srgbClr val="129DB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88066" y="2813755"/>
            <a:ext cx="8888103" cy="3756548"/>
          </a:xfrm>
        </p:spPr>
        <p:txBody>
          <a:bodyPr/>
          <a:lstStyle>
            <a:lvl1pPr>
              <a:lnSpc>
                <a:spcPct val="90000"/>
              </a:lnSpc>
              <a:defRPr>
                <a:solidFill>
                  <a:srgbClr val="93C2D7"/>
                </a:solidFill>
              </a:defRPr>
            </a:lvl1pPr>
            <a:lvl2pPr>
              <a:lnSpc>
                <a:spcPct val="90000"/>
              </a:lnSpc>
              <a:defRPr sz="2700">
                <a:latin typeface="Arial"/>
                <a:cs typeface="Arial"/>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0"/>
          </p:nvPr>
        </p:nvSpPr>
        <p:spPr>
          <a:xfrm>
            <a:off x="1888067" y="2281011"/>
            <a:ext cx="8888103" cy="457200"/>
          </a:xfrm>
        </p:spPr>
        <p:txBody>
          <a:bodyPr tIns="0" bIns="0" anchor="t"/>
          <a:lstStyle>
            <a:lvl1pPr>
              <a:defRPr b="1">
                <a:solidFill>
                  <a:srgbClr val="FCB614"/>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338188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1/18/2022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1/18/2022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1/18/2022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1/18/2022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pic>
        <p:nvPicPr>
          <p:cNvPr id="10" name="Picture 7" descr="8"/>
          <p:cNvPicPr>
            <a:picLocks noChangeAspect="1" noChangeArrowheads="1"/>
          </p:cNvPicPr>
          <p:nvPr userDrawn="1"/>
        </p:nvPicPr>
        <p:blipFill rotWithShape="1">
          <a:blip r:embed="rId12">
            <a:extLst>
              <a:ext uri="{28A0092B-C50C-407E-A947-70E740481C1C}">
                <a14:useLocalDpi xmlns:a14="http://schemas.microsoft.com/office/drawing/2010/main" val="0"/>
              </a:ext>
            </a:extLst>
          </a:blip>
          <a:srcRect l="4405" b="83365"/>
          <a:stretch/>
        </p:blipFill>
        <p:spPr bwMode="auto">
          <a:xfrm>
            <a:off x="0" y="3175"/>
            <a:ext cx="12191999"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nvSpPr>
        <p:spPr>
          <a:xfrm>
            <a:off x="9181417" y="218995"/>
            <a:ext cx="3152915" cy="646331"/>
          </a:xfrm>
          <a:prstGeom prst="rect">
            <a:avLst/>
          </a:prstGeom>
          <a:noFill/>
        </p:spPr>
        <p:txBody>
          <a:bodyPr wrap="square" rtlCol="0">
            <a:spAutoFit/>
          </a:bodyPr>
          <a:lstStyle/>
          <a:p>
            <a:r>
              <a:rPr lang="en-US" dirty="0"/>
              <a:t>Department of Computer Science</a:t>
            </a:r>
            <a:r>
              <a:rPr lang="en-US" baseline="0" dirty="0"/>
              <a:t>  </a:t>
            </a:r>
            <a:r>
              <a:rPr lang="en-US" dirty="0"/>
              <a:t>and Engineering</a:t>
            </a:r>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74" r:id="rId10"/>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xmlns=""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04552" y="0"/>
            <a:ext cx="13193225" cy="6856130"/>
          </a:xfrm>
          <a:prstGeom prst="rect">
            <a:avLst/>
          </a:prstGeom>
        </p:spPr>
      </p:pic>
      <p:sp>
        <p:nvSpPr>
          <p:cNvPr id="82" name="Rectangle 81">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695067" y="1808532"/>
            <a:ext cx="5452527" cy="3240936"/>
          </a:xfrm>
          <a:prstGeom prst="rect">
            <a:avLst/>
          </a:prstGeom>
          <a:solidFill>
            <a:schemeClr val="accent1"/>
          </a:solidFill>
          <a:ln w="6350" cap="sq" cmpd="sng" algn="ctr">
            <a:noFill/>
            <a:prstDash val="solid"/>
            <a:miter lim="800000"/>
          </a:ln>
          <a:effectLst/>
        </p:spPr>
      </p:sp>
      <p:sp>
        <p:nvSpPr>
          <p:cNvPr id="84" name="Rectangle 83">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xmlns="" id="{18C3B467-088C-4F3D-A9A7-105C4E1E20CD}"/>
              </a:ext>
            </a:extLst>
          </p:cNvPr>
          <p:cNvSpPr>
            <a:spLocks noGrp="1"/>
          </p:cNvSpPr>
          <p:nvPr>
            <p:ph type="ctrTitle"/>
          </p:nvPr>
        </p:nvSpPr>
        <p:spPr>
          <a:xfrm>
            <a:off x="5952582" y="2058430"/>
            <a:ext cx="4953000" cy="2131908"/>
          </a:xfrm>
          <a:solidFill>
            <a:schemeClr val="accent1">
              <a:lumMod val="75000"/>
            </a:schemeClr>
          </a:solidFill>
          <a:ln>
            <a:solidFill>
              <a:schemeClr val="accent1">
                <a:lumMod val="60000"/>
                <a:lumOff val="40000"/>
              </a:schemeClr>
            </a:solidFill>
          </a:ln>
        </p:spPr>
        <p:txBody>
          <a:bodyPr>
            <a:normAutofit/>
          </a:bodyPr>
          <a:lstStyle/>
          <a:p>
            <a:r>
              <a:rPr lang="en-US" sz="2800" b="1" spc="80" dirty="0" smtClean="0">
                <a:solidFill>
                  <a:schemeClr val="tx1"/>
                </a:solidFill>
                <a:latin typeface="+mn-lt"/>
              </a:rPr>
              <a:t>Module-I</a:t>
            </a:r>
            <a:r>
              <a:rPr lang="en-US" sz="3200" b="1" spc="80" dirty="0">
                <a:solidFill>
                  <a:schemeClr val="tx1"/>
                </a:solidFill>
                <a:latin typeface="+mn-lt"/>
              </a:rPr>
              <a:t/>
            </a:r>
            <a:br>
              <a:rPr lang="en-US" sz="3200" b="1" spc="80" dirty="0">
                <a:solidFill>
                  <a:schemeClr val="tx1"/>
                </a:solidFill>
                <a:latin typeface="+mn-lt"/>
              </a:rPr>
            </a:br>
            <a:r>
              <a:rPr lang="en-US" sz="3200" b="1" spc="80" dirty="0">
                <a:solidFill>
                  <a:schemeClr val="tx1"/>
                </a:solidFill>
                <a:latin typeface="+mn-lt"/>
              </a:rPr>
              <a:t/>
            </a:r>
            <a:br>
              <a:rPr lang="en-US" sz="3200" b="1" spc="80" dirty="0">
                <a:solidFill>
                  <a:schemeClr val="tx1"/>
                </a:solidFill>
                <a:latin typeface="+mn-lt"/>
              </a:rPr>
            </a:br>
            <a:r>
              <a:rPr lang="en-US" sz="3400" b="1" spc="80" dirty="0" smtClean="0">
                <a:solidFill>
                  <a:schemeClr val="tx1"/>
                </a:solidFill>
                <a:latin typeface="+mn-lt"/>
              </a:rPr>
              <a:t>Knowledge </a:t>
            </a:r>
            <a:r>
              <a:rPr lang="en-US" sz="3400" b="1" spc="80" dirty="0" smtClean="0">
                <a:solidFill>
                  <a:schemeClr val="tx1"/>
                </a:solidFill>
                <a:latin typeface="+mn-lt"/>
              </a:rPr>
              <a:t>Representation</a:t>
            </a:r>
            <a:endParaRPr lang="en-US" sz="3400" b="1" spc="80" dirty="0">
              <a:solidFill>
                <a:schemeClr val="tx1"/>
              </a:solidFill>
              <a:latin typeface="+mn-lt"/>
            </a:endParaRPr>
          </a:p>
        </p:txBody>
      </p:sp>
      <p:sp>
        <p:nvSpPr>
          <p:cNvPr id="3" name="Subtitle 2">
            <a:extLst>
              <a:ext uri="{FF2B5EF4-FFF2-40B4-BE49-F238E27FC236}">
                <a16:creationId xmlns:a16="http://schemas.microsoft.com/office/drawing/2014/main" xmlns="" id="{C8722DDC-8EEE-4A06-8DFE-B44871EAA2CF}"/>
              </a:ext>
            </a:extLst>
          </p:cNvPr>
          <p:cNvSpPr>
            <a:spLocks noGrp="1"/>
          </p:cNvSpPr>
          <p:nvPr>
            <p:ph type="subTitle" idx="1"/>
          </p:nvPr>
        </p:nvSpPr>
        <p:spPr>
          <a:xfrm>
            <a:off x="7134897" y="4277802"/>
            <a:ext cx="3809438" cy="574173"/>
          </a:xfrm>
          <a:ln>
            <a:noFill/>
          </a:ln>
        </p:spPr>
        <p:txBody>
          <a:bodyPr>
            <a:noAutofit/>
          </a:bodyPr>
          <a:lstStyle/>
          <a:p>
            <a:pPr algn="r">
              <a:spcAft>
                <a:spcPts val="600"/>
              </a:spcAft>
            </a:pPr>
            <a:r>
              <a:rPr lang="en-US" sz="1400" dirty="0">
                <a:solidFill>
                  <a:schemeClr val="tx1"/>
                </a:solidFill>
              </a:rPr>
              <a:t>Prepared by: </a:t>
            </a:r>
            <a:r>
              <a:rPr lang="en-US" sz="1400" b="1" dirty="0">
                <a:solidFill>
                  <a:schemeClr val="tx1"/>
                </a:solidFill>
              </a:rPr>
              <a:t>Dr. Ram Paul Hathwal</a:t>
            </a:r>
          </a:p>
          <a:p>
            <a:pPr algn="r">
              <a:spcAft>
                <a:spcPts val="600"/>
              </a:spcAft>
            </a:pPr>
            <a:r>
              <a:rPr lang="en-US" sz="1400" dirty="0">
                <a:solidFill>
                  <a:schemeClr val="tx1"/>
                </a:solidFill>
              </a:rPr>
              <a:t>Dept of CSE, ASET, AUUP</a:t>
            </a:r>
          </a:p>
        </p:txBody>
      </p:sp>
      <p:pic>
        <p:nvPicPr>
          <p:cNvPr id="5" name="Picture 4">
            <a:extLst>
              <a:ext uri="{FF2B5EF4-FFF2-40B4-BE49-F238E27FC236}">
                <a16:creationId xmlns:a16="http://schemas.microsoft.com/office/drawing/2014/main" xmlns="" id="{FCDD448B-1550-493D-A21F-AB0E4C4B69A2}"/>
              </a:ext>
            </a:extLst>
          </p:cNvPr>
          <p:cNvPicPr>
            <a:picLocks noChangeAspect="1"/>
          </p:cNvPicPr>
          <p:nvPr/>
        </p:nvPicPr>
        <p:blipFill>
          <a:blip r:embed="rId3"/>
          <a:stretch>
            <a:fillRect/>
          </a:stretch>
        </p:blipFill>
        <p:spPr>
          <a:xfrm>
            <a:off x="-1016000" y="0"/>
            <a:ext cx="13242221" cy="1087453"/>
          </a:xfrm>
          <a:prstGeom prst="rect">
            <a:avLst/>
          </a:prstGeom>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7213"/>
    </mc:Choice>
    <mc:Fallback xmlns="">
      <p:transition spd="slow" advTm="372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z="4000" smtClean="0">
                <a:latin typeface="Times New Roman" pitchFamily="18" charset="0"/>
                <a:cs typeface="Times New Roman" pitchFamily="18" charset="0"/>
              </a:rPr>
              <a:t> </a:t>
            </a:r>
          </a:p>
        </p:txBody>
      </p:sp>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9A882297-7FD0-4CDF-A253-43E934D0739A}" type="slidenum">
              <a:rPr lang="en-US" altLang="en-US" sz="1200">
                <a:solidFill>
                  <a:srgbClr val="898989"/>
                </a:solidFill>
              </a:rPr>
              <a:pPr>
                <a:spcBef>
                  <a:spcPct val="0"/>
                </a:spcBef>
                <a:buFontTx/>
                <a:buNone/>
              </a:pPr>
              <a:t>10</a:t>
            </a:fld>
            <a:endParaRPr lang="en-US" altLang="en-US" sz="1200">
              <a:solidFill>
                <a:srgbClr val="898989"/>
              </a:solidFill>
            </a:endParaRPr>
          </a:p>
        </p:txBody>
      </p:sp>
      <p:sp>
        <p:nvSpPr>
          <p:cNvPr id="20483" name="Text Box 5"/>
          <p:cNvSpPr txBox="1">
            <a:spLocks noChangeArrowheads="1"/>
          </p:cNvSpPr>
          <p:nvPr/>
        </p:nvSpPr>
        <p:spPr bwMode="auto">
          <a:xfrm>
            <a:off x="592428" y="1120461"/>
            <a:ext cx="10888371"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defRPr>
            </a:lvl1pPr>
            <a:lvl2pPr>
              <a:spcBef>
                <a:spcPct val="20000"/>
              </a:spcBef>
              <a:buFont typeface="Arial" pitchFamily="34" charset="0"/>
              <a:buChar char="–"/>
              <a:defRPr sz="2800">
                <a:solidFill>
                  <a:schemeClr val="tx1"/>
                </a:solidFill>
                <a:latin typeface="Calibri" pitchFamily="34" charset="0"/>
              </a:defRPr>
            </a:lvl2pPr>
            <a:lvl3pPr>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marL="342900" indent="-342900" algn="just" eaLnBrk="1" hangingPunct="1">
              <a:spcBef>
                <a:spcPct val="50000"/>
              </a:spcBef>
              <a:buFont typeface="Wingdings" panose="05000000000000000000" pitchFamily="2" charset="2"/>
              <a:buChar char="Ø"/>
            </a:pPr>
            <a:r>
              <a:rPr lang="en-US" altLang="en-US" sz="2400" b="1" dirty="0" smtClean="0">
                <a:latin typeface="Times New Roman" pitchFamily="18" charset="0"/>
                <a:cs typeface="Times New Roman" pitchFamily="18" charset="0"/>
              </a:rPr>
              <a:t>Example</a:t>
            </a:r>
            <a:endParaRPr lang="en-US" altLang="en-US" sz="2400" b="1" dirty="0">
              <a:latin typeface="Times New Roman" pitchFamily="18" charset="0"/>
              <a:cs typeface="Times New Roman" pitchFamily="18" charset="0"/>
            </a:endParaRPr>
          </a:p>
          <a:p>
            <a:pPr marL="1257300" lvl="2" indent="-342900" algn="just" eaLnBrk="1" hangingPunct="1">
              <a:spcBef>
                <a:spcPct val="50000"/>
              </a:spcBef>
              <a:buFont typeface="Wingdings" panose="05000000000000000000" pitchFamily="2" charset="2"/>
              <a:buChar char="§"/>
            </a:pPr>
            <a:r>
              <a:rPr lang="en-US" altLang="en-US" sz="2000" dirty="0">
                <a:latin typeface="Times New Roman" pitchFamily="18" charset="0"/>
                <a:cs typeface="Times New Roman" pitchFamily="18" charset="0"/>
              </a:rPr>
              <a:t>man(Marcus)</a:t>
            </a:r>
          </a:p>
          <a:p>
            <a:pPr marL="1257300" lvl="2" indent="-342900" algn="just" eaLnBrk="1" hangingPunct="1">
              <a:spcBef>
                <a:spcPct val="50000"/>
              </a:spcBef>
              <a:buFont typeface="Wingdings" panose="05000000000000000000" pitchFamily="2" charset="2"/>
              <a:buChar char="§"/>
            </a:pPr>
            <a:r>
              <a:rPr lang="en-US" altLang="en-US" sz="2000" dirty="0">
                <a:latin typeface="Times New Roman" pitchFamily="18" charset="0"/>
                <a:cs typeface="Times New Roman" pitchFamily="18" charset="0"/>
              </a:rPr>
              <a:t>man (</a:t>
            </a:r>
            <a:r>
              <a:rPr lang="en-US" altLang="en-US" sz="2000" dirty="0" err="1">
                <a:latin typeface="Times New Roman" pitchFamily="18" charset="0"/>
                <a:cs typeface="Times New Roman" pitchFamily="18" charset="0"/>
              </a:rPr>
              <a:t>Ceaser</a:t>
            </a:r>
            <a:r>
              <a:rPr lang="en-US" altLang="en-US" sz="2000" dirty="0">
                <a:latin typeface="Times New Roman" pitchFamily="18" charset="0"/>
                <a:cs typeface="Times New Roman" pitchFamily="18" charset="0"/>
              </a:rPr>
              <a:t>)</a:t>
            </a:r>
          </a:p>
          <a:p>
            <a:pPr marL="1257300" lvl="2" indent="-342900" algn="just" eaLnBrk="1" hangingPunct="1">
              <a:spcBef>
                <a:spcPct val="50000"/>
              </a:spcBef>
              <a:buFont typeface="Wingdings" panose="05000000000000000000" pitchFamily="2" charset="2"/>
              <a:buChar char="§"/>
            </a:pPr>
            <a:r>
              <a:rPr lang="en-US" altLang="en-US" sz="2000" dirty="0" err="1">
                <a:latin typeface="Times New Roman" pitchFamily="18" charset="0"/>
                <a:cs typeface="Times New Roman" pitchFamily="18" charset="0"/>
              </a:rPr>
              <a:t>Vx</a:t>
            </a:r>
            <a:r>
              <a:rPr lang="en-US" altLang="en-US" sz="2000" dirty="0">
                <a:latin typeface="Times New Roman" pitchFamily="18" charset="0"/>
                <a:cs typeface="Times New Roman" pitchFamily="18" charset="0"/>
              </a:rPr>
              <a:t> : man(x) </a:t>
            </a:r>
            <a:r>
              <a:rPr lang="en-US" altLang="en-US" sz="2000" dirty="0">
                <a:latin typeface="Times New Roman" pitchFamily="18" charset="0"/>
                <a:cs typeface="Times New Roman" pitchFamily="18" charset="0"/>
                <a:sym typeface="Wingdings" pitchFamily="2" charset="2"/>
              </a:rPr>
              <a:t> person(x)</a:t>
            </a:r>
          </a:p>
          <a:p>
            <a:pPr marL="1257300" lvl="2" indent="-342900" algn="just" eaLnBrk="1" hangingPunct="1">
              <a:spcBef>
                <a:spcPct val="50000"/>
              </a:spcBef>
              <a:buFont typeface="Wingdings" panose="05000000000000000000" pitchFamily="2" charset="2"/>
              <a:buChar char="§"/>
            </a:pPr>
            <a:r>
              <a:rPr lang="en-US" altLang="en-US" sz="2000" dirty="0">
                <a:latin typeface="Times New Roman" pitchFamily="18" charset="0"/>
                <a:cs typeface="Times New Roman" pitchFamily="18" charset="0"/>
              </a:rPr>
              <a:t>Person(Cleopatra)</a:t>
            </a:r>
          </a:p>
          <a:p>
            <a:pPr marL="342900" indent="-342900" algn="just" eaLnBrk="1" hangingPunct="1">
              <a:spcBef>
                <a:spcPct val="50000"/>
              </a:spcBef>
              <a:buFont typeface="Wingdings" panose="05000000000000000000" pitchFamily="2" charset="2"/>
              <a:buChar char="Ø"/>
            </a:pPr>
            <a:r>
              <a:rPr lang="en-US" altLang="en-US" sz="2400" dirty="0">
                <a:latin typeface="Times New Roman" pitchFamily="18" charset="0"/>
                <a:cs typeface="Times New Roman" pitchFamily="18" charset="0"/>
                <a:sym typeface="Wingdings" pitchFamily="2" charset="2"/>
              </a:rPr>
              <a:t>If we view this as declarative then there is no difference with the previous statement. But viewed procedurally, and using the control model, we used to got Cleopatra as the answer, now the answer is </a:t>
            </a:r>
            <a:r>
              <a:rPr lang="en-US" altLang="en-US" sz="2400" dirty="0" err="1">
                <a:latin typeface="Times New Roman" pitchFamily="18" charset="0"/>
                <a:cs typeface="Times New Roman" pitchFamily="18" charset="0"/>
                <a:sym typeface="Wingdings" pitchFamily="2" charset="2"/>
              </a:rPr>
              <a:t>marcus</a:t>
            </a:r>
            <a:r>
              <a:rPr lang="en-US" altLang="en-US" sz="2400" dirty="0">
                <a:latin typeface="Times New Roman" pitchFamily="18" charset="0"/>
                <a:cs typeface="Times New Roman" pitchFamily="18" charset="0"/>
                <a:sym typeface="Wingdings" pitchFamily="2" charset="2"/>
              </a:rPr>
              <a:t>.</a:t>
            </a:r>
          </a:p>
          <a:p>
            <a:pPr marL="342900" indent="-342900" algn="just" eaLnBrk="1" hangingPunct="1">
              <a:spcBef>
                <a:spcPct val="50000"/>
              </a:spcBef>
              <a:buFont typeface="Wingdings" panose="05000000000000000000" pitchFamily="2" charset="2"/>
              <a:buChar char="Ø"/>
            </a:pPr>
            <a:r>
              <a:rPr lang="en-US" altLang="en-US" sz="2400" dirty="0">
                <a:latin typeface="Times New Roman" pitchFamily="18" charset="0"/>
                <a:cs typeface="Times New Roman" pitchFamily="18" charset="0"/>
                <a:sym typeface="Wingdings" pitchFamily="2" charset="2"/>
              </a:rPr>
              <a:t>The answer can vary by changing the way the interpreter works.</a:t>
            </a:r>
          </a:p>
          <a:p>
            <a:pPr marL="342900" indent="-342900" algn="just" eaLnBrk="1" hangingPunct="1">
              <a:spcBef>
                <a:spcPct val="50000"/>
              </a:spcBef>
              <a:buFont typeface="Wingdings" panose="05000000000000000000" pitchFamily="2" charset="2"/>
              <a:buChar char="Ø"/>
            </a:pPr>
            <a:r>
              <a:rPr lang="en-US" altLang="en-US" sz="2400" dirty="0">
                <a:latin typeface="Times New Roman" pitchFamily="18" charset="0"/>
                <a:cs typeface="Times New Roman" pitchFamily="18" charset="0"/>
                <a:sym typeface="Wingdings" pitchFamily="2" charset="2"/>
              </a:rPr>
              <a:t>The distinction between the two forms is often very </a:t>
            </a:r>
            <a:r>
              <a:rPr lang="en-US" altLang="en-US" sz="2400" dirty="0" smtClean="0">
                <a:latin typeface="Times New Roman" pitchFamily="18" charset="0"/>
                <a:cs typeface="Times New Roman" pitchFamily="18" charset="0"/>
                <a:sym typeface="Wingdings" pitchFamily="2" charset="2"/>
              </a:rPr>
              <a:t>Fuzzy</a:t>
            </a:r>
            <a:r>
              <a:rPr lang="en-US" altLang="en-US" sz="2400" dirty="0">
                <a:latin typeface="Times New Roman" pitchFamily="18" charset="0"/>
                <a:cs typeface="Times New Roman" pitchFamily="18" charset="0"/>
                <a:sym typeface="Wingdings" pitchFamily="2" charset="2"/>
              </a:rPr>
              <a:t>. Rather then trying to prove which technique is better, what we should do is to figure out what the ways in which rule formalisms and interpreters can be combined to solve problems</a:t>
            </a:r>
            <a:r>
              <a:rPr lang="en-US" altLang="en-US" sz="2400" dirty="0" smtClean="0">
                <a:latin typeface="Times New Roman" pitchFamily="18" charset="0"/>
                <a:cs typeface="Times New Roman" pitchFamily="18" charset="0"/>
                <a:sym typeface="Wingdings" pitchFamily="2" charset="2"/>
              </a:rPr>
              <a:t>.</a:t>
            </a:r>
            <a:endParaRPr lang="en-US" altLang="en-US" sz="2400" dirty="0">
              <a:latin typeface="Times New Roman" pitchFamily="18" charset="0"/>
              <a:cs typeface="Times New Roman" pitchFamily="18" charset="0"/>
            </a:endParaRPr>
          </a:p>
        </p:txBody>
      </p:sp>
      <p:sp>
        <p:nvSpPr>
          <p:cNvPr id="6" name="Rectangle 2"/>
          <p:cNvSpPr txBox="1">
            <a:spLocks noChangeArrowheads="1"/>
          </p:cNvSpPr>
          <p:nvPr/>
        </p:nvSpPr>
        <p:spPr>
          <a:xfrm>
            <a:off x="1015284" y="103032"/>
            <a:ext cx="9210541" cy="9916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spcBef>
                <a:spcPct val="50000"/>
              </a:spcBef>
              <a:defRPr/>
            </a:pPr>
            <a:r>
              <a:rPr lang="en-IN" sz="3200" b="1" smtClean="0">
                <a:latin typeface="Times New Roman" pitchFamily="18" charset="0"/>
                <a:cs typeface="Times New Roman" pitchFamily="18" charset="0"/>
              </a:rPr>
              <a:t>Procedural </a:t>
            </a:r>
            <a:r>
              <a:rPr lang="en-IN" sz="3200" b="1" i="1" smtClean="0">
                <a:latin typeface="Times New Roman" pitchFamily="18" charset="0"/>
                <a:cs typeface="Times New Roman" pitchFamily="18" charset="0"/>
              </a:rPr>
              <a:t>v/s</a:t>
            </a:r>
            <a:r>
              <a:rPr lang="en-IN" sz="3200" b="1" smtClean="0">
                <a:latin typeface="Times New Roman" pitchFamily="18" charset="0"/>
                <a:cs typeface="Times New Roman" pitchFamily="18" charset="0"/>
              </a:rPr>
              <a:t> Declarative Knowledge</a:t>
            </a:r>
            <a:endParaRPr lang="en-IN" sz="3200" b="1">
              <a:latin typeface="Times New Roman" pitchFamily="18" charset="0"/>
              <a:cs typeface="Times New Roman" pitchFamily="18" charset="0"/>
            </a:endParaRPr>
          </a:p>
        </p:txBody>
      </p:sp>
    </p:spTree>
    <p:extLst>
      <p:ext uri="{BB962C8B-B14F-4D97-AF65-F5344CB8AC3E}">
        <p14:creationId xmlns:p14="http://schemas.microsoft.com/office/powerpoint/2010/main" val="1367982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1305118" y="6477000"/>
            <a:ext cx="492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1600" b="1">
                <a:latin typeface="Times New Roman" pitchFamily="18" charset="0"/>
              </a:rPr>
              <a:t>144</a:t>
            </a:r>
          </a:p>
        </p:txBody>
      </p:sp>
      <p:sp>
        <p:nvSpPr>
          <p:cNvPr id="24579" name="Text Box 3"/>
          <p:cNvSpPr txBox="1">
            <a:spLocks noChangeArrowheads="1"/>
          </p:cNvSpPr>
          <p:nvPr/>
        </p:nvSpPr>
        <p:spPr bwMode="auto">
          <a:xfrm>
            <a:off x="-77274" y="-151509"/>
            <a:ext cx="116425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3600" b="1" dirty="0">
                <a:latin typeface="Times New Roman" pitchFamily="18" charset="0"/>
              </a:rPr>
              <a:t>A Declarative and </a:t>
            </a:r>
            <a:endParaRPr lang="en-US" altLang="en-US" sz="3600" b="1" dirty="0" smtClean="0">
              <a:latin typeface="Times New Roman" pitchFamily="18" charset="0"/>
            </a:endParaRPr>
          </a:p>
          <a:p>
            <a:pPr algn="ctr" eaLnBrk="1" hangingPunct="1">
              <a:spcBef>
                <a:spcPct val="0"/>
              </a:spcBef>
              <a:buFontTx/>
              <a:buNone/>
            </a:pPr>
            <a:r>
              <a:rPr lang="en-US" altLang="en-US" sz="3600" b="1" dirty="0" smtClean="0">
                <a:latin typeface="Times New Roman" pitchFamily="18" charset="0"/>
              </a:rPr>
              <a:t>Procedural </a:t>
            </a:r>
            <a:r>
              <a:rPr lang="en-US" altLang="en-US" sz="3600" b="1" dirty="0">
                <a:latin typeface="Times New Roman" pitchFamily="18" charset="0"/>
              </a:rPr>
              <a:t>Representation</a:t>
            </a:r>
            <a:endParaRPr lang="en-US" altLang="en-US" sz="3600" dirty="0">
              <a:latin typeface="Times New Roman" pitchFamily="18" charset="0"/>
            </a:endParaRP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767" y="1674249"/>
            <a:ext cx="9878830" cy="408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12AC7DCF-D4F3-4541-BFD7-80F7CF9369C6}" type="slidenum">
              <a:rPr lang="en-US" altLang="en-US" sz="1200">
                <a:solidFill>
                  <a:srgbClr val="898989"/>
                </a:solidFill>
              </a:rPr>
              <a:pPr>
                <a:spcBef>
                  <a:spcPct val="0"/>
                </a:spcBef>
                <a:buFontTx/>
                <a:buNone/>
              </a:pPr>
              <a:t>11</a:t>
            </a:fld>
            <a:endParaRPr lang="en-US" altLang="en-US" sz="1200">
              <a:solidFill>
                <a:srgbClr val="898989"/>
              </a:solidFill>
            </a:endParaRPr>
          </a:p>
        </p:txBody>
      </p:sp>
    </p:spTree>
    <p:extLst>
      <p:ext uri="{BB962C8B-B14F-4D97-AF65-F5344CB8AC3E}">
        <p14:creationId xmlns:p14="http://schemas.microsoft.com/office/powerpoint/2010/main" val="1253873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079679" y="0"/>
            <a:ext cx="9326451" cy="1287887"/>
          </a:xfrm>
        </p:spPr>
        <p:txBody>
          <a:bodyPr>
            <a:normAutofit/>
          </a:bodyPr>
          <a:lstStyle/>
          <a:p>
            <a:pPr algn="ctr"/>
            <a:r>
              <a:rPr lang="en-US" altLang="en-US" sz="3400" b="1" dirty="0">
                <a:latin typeface="Times New Roman" pitchFamily="18" charset="0"/>
              </a:rPr>
              <a:t>K</a:t>
            </a:r>
            <a:r>
              <a:rPr lang="en-US" altLang="en-US" sz="3400" b="1" dirty="0" smtClean="0">
                <a:latin typeface="Times New Roman" pitchFamily="18" charset="0"/>
              </a:rPr>
              <a:t>nowledge Representation Schemes</a:t>
            </a:r>
            <a:endParaRPr lang="en-US" altLang="en-US" sz="3400" b="1" dirty="0">
              <a:latin typeface="Times New Roman" pitchFamily="18" charset="0"/>
            </a:endParaRPr>
          </a:p>
        </p:txBody>
      </p:sp>
      <p:sp>
        <p:nvSpPr>
          <p:cNvPr id="129027" name="Rectangle 3"/>
          <p:cNvSpPr>
            <a:spLocks noGrp="1" noChangeArrowheads="1"/>
          </p:cNvSpPr>
          <p:nvPr>
            <p:ph type="body" idx="1"/>
          </p:nvPr>
        </p:nvSpPr>
        <p:spPr>
          <a:xfrm>
            <a:off x="837127" y="1416676"/>
            <a:ext cx="9569003" cy="4536068"/>
          </a:xfrm>
        </p:spPr>
        <p:txBody>
          <a:bodyPr>
            <a:normAutofit/>
          </a:bodyPr>
          <a:lstStyle/>
          <a:p>
            <a:pPr marL="883920" lvl="1" indent="-609600">
              <a:buClr>
                <a:schemeClr val="tx1"/>
              </a:buClr>
              <a:buFontTx/>
              <a:buAutoNum type="arabicPeriod"/>
            </a:pPr>
            <a:r>
              <a:rPr lang="en-US" altLang="en-US" sz="2400" dirty="0">
                <a:latin typeface="Times New Roman" pitchFamily="18" charset="0"/>
              </a:rPr>
              <a:t>Propositional calculus</a:t>
            </a:r>
          </a:p>
          <a:p>
            <a:pPr marL="883920" lvl="1" indent="-609600">
              <a:buClr>
                <a:schemeClr val="tx1"/>
              </a:buClr>
              <a:buFontTx/>
              <a:buAutoNum type="arabicPeriod"/>
            </a:pPr>
            <a:r>
              <a:rPr lang="en-US" altLang="en-US" sz="2400" dirty="0">
                <a:latin typeface="Times New Roman" pitchFamily="18" charset="0"/>
              </a:rPr>
              <a:t>Predicate calculus</a:t>
            </a:r>
          </a:p>
          <a:p>
            <a:pPr marL="883920" lvl="1" indent="-609600">
              <a:buClr>
                <a:schemeClr val="tx1"/>
              </a:buClr>
              <a:buFontTx/>
              <a:buAutoNum type="arabicPeriod"/>
            </a:pPr>
            <a:r>
              <a:rPr lang="en-US" altLang="en-US" sz="2400" b="1" dirty="0">
                <a:latin typeface="Times New Roman" pitchFamily="18" charset="0"/>
              </a:rPr>
              <a:t>Semantic net</a:t>
            </a:r>
          </a:p>
          <a:p>
            <a:pPr marL="883920" lvl="1" indent="-609600">
              <a:buClr>
                <a:schemeClr val="tx1"/>
              </a:buClr>
              <a:buFontTx/>
              <a:buAutoNum type="arabicPeriod"/>
            </a:pPr>
            <a:r>
              <a:rPr lang="en-US" altLang="en-US" sz="2400" b="1" dirty="0">
                <a:latin typeface="Times New Roman" pitchFamily="18" charset="0"/>
              </a:rPr>
              <a:t>Frames</a:t>
            </a:r>
          </a:p>
          <a:p>
            <a:pPr marL="609600" indent="-609600">
              <a:buFont typeface="Wingdings" pitchFamily="2" charset="2"/>
              <a:buNone/>
            </a:pPr>
            <a:endParaRPr lang="en-US" altLang="en-US" sz="2800" dirty="0">
              <a:latin typeface="Times New Roman" pitchFamily="18" charset="0"/>
            </a:endParaRPr>
          </a:p>
          <a:p>
            <a:pPr>
              <a:buFont typeface="Wingdings" panose="05000000000000000000" pitchFamily="2" charset="2"/>
              <a:buChar char="Ø"/>
            </a:pPr>
            <a:r>
              <a:rPr lang="en-US" altLang="en-US" sz="2800" dirty="0">
                <a:latin typeface="Times New Roman" pitchFamily="18" charset="0"/>
              </a:rPr>
              <a:t>Predicate calculus is considered as the epitome of KR in terms of adequacy and inferencing</a:t>
            </a:r>
          </a:p>
        </p:txBody>
      </p:sp>
    </p:spTree>
    <p:extLst>
      <p:ext uri="{BB962C8B-B14F-4D97-AF65-F5344CB8AC3E}">
        <p14:creationId xmlns:p14="http://schemas.microsoft.com/office/powerpoint/2010/main" val="3881786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3944" y="1249250"/>
            <a:ext cx="11040056" cy="5151549"/>
          </a:xfrm>
        </p:spPr>
        <p:txBody>
          <a:bodyPr>
            <a:normAutofit/>
          </a:bodyPr>
          <a:lstStyle/>
          <a:p>
            <a:pPr lvl="0">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Representational adequacy </a:t>
            </a:r>
            <a:r>
              <a:rPr lang="en-US" sz="2400" b="1"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ability to represent all of the kinds of knowledge that are needed in that domain.</a:t>
            </a:r>
          </a:p>
          <a:p>
            <a:pPr lvl="0">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Inferential Adequacy: </a:t>
            </a:r>
            <a:r>
              <a:rPr lang="en-US" sz="2400" dirty="0" smtClean="0">
                <a:latin typeface="Times New Roman" panose="02020603050405020304" pitchFamily="18" charset="0"/>
                <a:cs typeface="Times New Roman" panose="02020603050405020304" pitchFamily="18" charset="0"/>
              </a:rPr>
              <a:t>- the ability to manipulate the representation structures in such a way as to derive new structures corresponding to new knowledge inferred from </a:t>
            </a:r>
            <a:r>
              <a:rPr lang="en-US" sz="2400" dirty="0" smtClean="0">
                <a:latin typeface="Times New Roman" panose="02020603050405020304" pitchFamily="18" charset="0"/>
                <a:cs typeface="Times New Roman" panose="02020603050405020304" pitchFamily="18" charset="0"/>
              </a:rPr>
              <a:t>all</a:t>
            </a:r>
            <a:r>
              <a:rPr lang="en-US" sz="2400" dirty="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Inferential Efficiency: </a:t>
            </a:r>
            <a:r>
              <a:rPr lang="en-US" sz="2400" dirty="0" smtClean="0">
                <a:latin typeface="Times New Roman" panose="02020603050405020304" pitchFamily="18" charset="0"/>
                <a:cs typeface="Times New Roman" panose="02020603050405020304" pitchFamily="18" charset="0"/>
              </a:rPr>
              <a:t>- the ability to incorporate into the knowledge structure additional information that can be used to focus the attention of the inference mechanism in the most promising directions.</a:t>
            </a:r>
          </a:p>
          <a:p>
            <a:pPr lvl="0">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Acquisitioned Efficiency: </a:t>
            </a:r>
            <a:r>
              <a:rPr lang="en-US" sz="2400" dirty="0" smtClean="0">
                <a:latin typeface="Times New Roman" panose="02020603050405020304" pitchFamily="18" charset="0"/>
                <a:cs typeface="Times New Roman" panose="02020603050405020304" pitchFamily="18" charset="0"/>
              </a:rPr>
              <a:t>- the ability to acquire new information easily. The simplest case involves direct insertion by a person of new knowledge into the database.</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271465" y="268309"/>
            <a:ext cx="6861750" cy="553998"/>
          </a:xfrm>
          <a:prstGeom prst="rect">
            <a:avLst/>
          </a:prstGeom>
        </p:spPr>
        <p:txBody>
          <a:bodyPr wrap="none">
            <a:spAutoFit/>
          </a:bodyPr>
          <a:lstStyle/>
          <a:p>
            <a:pPr algn="ctr"/>
            <a:r>
              <a:rPr lang="en-US" sz="3000" b="1" dirty="0" smtClean="0">
                <a:latin typeface="Times New Roman" panose="02020603050405020304" pitchFamily="18" charset="0"/>
                <a:cs typeface="Times New Roman" panose="02020603050405020304" pitchFamily="18" charset="0"/>
              </a:rPr>
              <a:t>K</a:t>
            </a:r>
            <a:r>
              <a:rPr lang="en-US" sz="3000" b="1" dirty="0" smtClean="0">
                <a:latin typeface="Times New Roman" panose="02020603050405020304" pitchFamily="18" charset="0"/>
                <a:cs typeface="Times New Roman" panose="02020603050405020304" pitchFamily="18" charset="0"/>
              </a:rPr>
              <a:t>nowledge Representation Requirement</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602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62547" y="1306133"/>
            <a:ext cx="10767454" cy="5013985"/>
          </a:xfrm>
        </p:spPr>
        <p:txBody>
          <a:bodyPr>
            <a:no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becomes clear that particular knowledge representation models allow for more specific more powerful problem solving mechanisms that operate on them.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Examine specific techniques that can be used for representing &amp; manipulating knowledge within programs</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Representation &amp; Mapping</a:t>
            </a:r>
          </a:p>
          <a:p>
            <a:pPr lvl="1">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Facts</a:t>
            </a:r>
            <a:r>
              <a:rPr lang="en-US" sz="2400" dirty="0">
                <a:latin typeface="Times New Roman" panose="02020603050405020304" pitchFamily="18" charset="0"/>
                <a:cs typeface="Times New Roman" panose="02020603050405020304" pitchFamily="18" charset="0"/>
              </a:rPr>
              <a:t> :- truths in some relevant world</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These are the things we want to represent.</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Representations of facts in some chosen formalism. </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Things we are actually manipulating. Structuring these entities is as two levels.</a:t>
            </a:r>
          </a:p>
          <a:p>
            <a:pPr lvl="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knowledge level, at which facts concluding each agents behavior &amp; current goals are described.</a:t>
            </a:r>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314647" y="215153"/>
            <a:ext cx="6793527" cy="646331"/>
          </a:xfrm>
          <a:prstGeom prst="rect">
            <a:avLst/>
          </a:prstGeom>
        </p:spPr>
        <p:txBody>
          <a:bodyPr wrap="none">
            <a:spAutoFit/>
          </a:bodyPr>
          <a:lstStyle/>
          <a:p>
            <a:pPr algn="ctr"/>
            <a:r>
              <a:rPr lang="en-US" sz="3600" b="1" dirty="0" smtClean="0">
                <a:latin typeface="Times New Roman" panose="02020603050405020304" pitchFamily="18" charset="0"/>
                <a:cs typeface="Times New Roman" panose="02020603050405020304" pitchFamily="18" charset="0"/>
              </a:rPr>
              <a:t>Knowledge Representation Issues</a:t>
            </a:r>
            <a:endParaRPr lang="en-US" sz="36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1950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50006" y="1390918"/>
            <a:ext cx="10275194" cy="4561826"/>
          </a:xfrm>
        </p:spPr>
        <p:txBody>
          <a:bodyPr>
            <a:norm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Semantic Network is a structure for representing knowledge as a pattern of interconnected nodes and arcs. It is also defined as a graphical representation of knowledge.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objects under consideration serves as nodes &amp; the relationships with another node give the arcs.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Nodes represent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Entities, Attributes, States or Events Arcs in the network give the relationship between the nodes &amp; Labels on the arc specify what type of relationship actually exists. </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3548846" y="134155"/>
            <a:ext cx="4019049" cy="646331"/>
          </a:xfrm>
          <a:prstGeom prst="rect">
            <a:avLst/>
          </a:prstGeom>
        </p:spPr>
        <p:txBody>
          <a:bodyPr wrap="none">
            <a:spAutoFit/>
          </a:bodyPr>
          <a:lstStyle/>
          <a:p>
            <a:r>
              <a:rPr lang="en-US" sz="3600" b="1" dirty="0" smtClean="0">
                <a:latin typeface="Times New Roman" panose="02020603050405020304" pitchFamily="18" charset="0"/>
                <a:cs typeface="Times New Roman" panose="02020603050405020304" pitchFamily="18" charset="0"/>
              </a:rPr>
              <a:t>Semantic Networks</a:t>
            </a:r>
            <a:endParaRPr lang="en-US" sz="3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70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2"/>
          <p:cNvGrpSpPr>
            <a:grpSpLocks/>
          </p:cNvGrpSpPr>
          <p:nvPr/>
        </p:nvGrpSpPr>
        <p:grpSpPr bwMode="auto">
          <a:xfrm>
            <a:off x="1162964" y="1224704"/>
            <a:ext cx="8534400" cy="2514600"/>
            <a:chOff x="2350" y="7526"/>
            <a:chExt cx="8763" cy="3952"/>
          </a:xfrm>
        </p:grpSpPr>
        <p:sp>
          <p:nvSpPr>
            <p:cNvPr id="2051" name="Text Box 3"/>
            <p:cNvSpPr txBox="1">
              <a:spLocks noChangeArrowheads="1"/>
            </p:cNvSpPr>
            <p:nvPr/>
          </p:nvSpPr>
          <p:spPr bwMode="auto">
            <a:xfrm>
              <a:off x="7960" y="9047"/>
              <a:ext cx="636" cy="53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has </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052" name="Group 4"/>
            <p:cNvGrpSpPr>
              <a:grpSpLocks/>
            </p:cNvGrpSpPr>
            <p:nvPr/>
          </p:nvGrpSpPr>
          <p:grpSpPr bwMode="auto">
            <a:xfrm>
              <a:off x="2350" y="7526"/>
              <a:ext cx="8763" cy="3952"/>
              <a:chOff x="2350" y="7526"/>
              <a:chExt cx="8763" cy="3952"/>
            </a:xfrm>
          </p:grpSpPr>
          <p:sp>
            <p:nvSpPr>
              <p:cNvPr id="2053" name="Text Box 5"/>
              <p:cNvSpPr txBox="1">
                <a:spLocks noChangeArrowheads="1"/>
              </p:cNvSpPr>
              <p:nvPr/>
            </p:nvSpPr>
            <p:spPr bwMode="auto">
              <a:xfrm>
                <a:off x="6778" y="8599"/>
                <a:ext cx="636" cy="53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is a </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054" name="Group 6"/>
              <p:cNvGrpSpPr>
                <a:grpSpLocks/>
              </p:cNvGrpSpPr>
              <p:nvPr/>
            </p:nvGrpSpPr>
            <p:grpSpPr bwMode="auto">
              <a:xfrm>
                <a:off x="2350" y="7526"/>
                <a:ext cx="8763" cy="3952"/>
                <a:chOff x="2350" y="7568"/>
                <a:chExt cx="8763" cy="3952"/>
              </a:xfrm>
            </p:grpSpPr>
            <p:sp>
              <p:nvSpPr>
                <p:cNvPr id="2055" name="Rectangle 7"/>
                <p:cNvSpPr>
                  <a:spLocks noChangeArrowheads="1"/>
                </p:cNvSpPr>
                <p:nvPr/>
              </p:nvSpPr>
              <p:spPr bwMode="auto">
                <a:xfrm>
                  <a:off x="2350" y="7771"/>
                  <a:ext cx="2228" cy="5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Scooter</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56" name="Rectangle 8"/>
                <p:cNvSpPr>
                  <a:spLocks noChangeArrowheads="1"/>
                </p:cNvSpPr>
                <p:nvPr/>
              </p:nvSpPr>
              <p:spPr bwMode="auto">
                <a:xfrm>
                  <a:off x="5584" y="7771"/>
                  <a:ext cx="2228" cy="5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Two - wheeler</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57" name="Rectangle 9"/>
                <p:cNvSpPr>
                  <a:spLocks noChangeArrowheads="1"/>
                </p:cNvSpPr>
                <p:nvPr/>
              </p:nvSpPr>
              <p:spPr bwMode="auto">
                <a:xfrm>
                  <a:off x="8871" y="7771"/>
                  <a:ext cx="2228" cy="5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Motor – bike</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058" name="AutoShape 10"/>
                <p:cNvCxnSpPr>
                  <a:cxnSpLocks noChangeShapeType="1"/>
                </p:cNvCxnSpPr>
                <p:nvPr/>
              </p:nvCxnSpPr>
              <p:spPr bwMode="auto">
                <a:xfrm>
                  <a:off x="4578" y="8042"/>
                  <a:ext cx="1006" cy="0"/>
                </a:xfrm>
                <a:prstGeom prst="straightConnector1">
                  <a:avLst/>
                </a:prstGeom>
                <a:noFill/>
                <a:ln w="9525">
                  <a:solidFill>
                    <a:srgbClr val="000000"/>
                  </a:solidFill>
                  <a:round/>
                  <a:headEnd/>
                  <a:tailEnd type="triangle" w="med" len="med"/>
                </a:ln>
              </p:spPr>
            </p:cxnSp>
            <p:cxnSp>
              <p:nvCxnSpPr>
                <p:cNvPr id="2059" name="AutoShape 11"/>
                <p:cNvCxnSpPr>
                  <a:cxnSpLocks noChangeShapeType="1"/>
                </p:cNvCxnSpPr>
                <p:nvPr/>
              </p:nvCxnSpPr>
              <p:spPr bwMode="auto">
                <a:xfrm flipH="1">
                  <a:off x="7812" y="8042"/>
                  <a:ext cx="1059" cy="0"/>
                </a:xfrm>
                <a:prstGeom prst="straightConnector1">
                  <a:avLst/>
                </a:prstGeom>
                <a:noFill/>
                <a:ln w="9525">
                  <a:solidFill>
                    <a:srgbClr val="000000"/>
                  </a:solidFill>
                  <a:round/>
                  <a:headEnd/>
                  <a:tailEnd type="triangle" w="med" len="med"/>
                </a:ln>
              </p:spPr>
            </p:cxnSp>
            <p:cxnSp>
              <p:nvCxnSpPr>
                <p:cNvPr id="2060" name="AutoShape 12"/>
                <p:cNvCxnSpPr>
                  <a:cxnSpLocks noChangeShapeType="1"/>
                </p:cNvCxnSpPr>
                <p:nvPr/>
              </p:nvCxnSpPr>
              <p:spPr bwMode="auto">
                <a:xfrm>
                  <a:off x="6667" y="8328"/>
                  <a:ext cx="0" cy="1060"/>
                </a:xfrm>
                <a:prstGeom prst="straightConnector1">
                  <a:avLst/>
                </a:prstGeom>
                <a:noFill/>
                <a:ln w="9525">
                  <a:solidFill>
                    <a:srgbClr val="000000"/>
                  </a:solidFill>
                  <a:round/>
                  <a:headEnd/>
                  <a:tailEnd type="triangle" w="med" len="med"/>
                </a:ln>
              </p:spPr>
            </p:cxnSp>
            <p:cxnSp>
              <p:nvCxnSpPr>
                <p:cNvPr id="2061" name="AutoShape 13"/>
                <p:cNvCxnSpPr>
                  <a:cxnSpLocks noChangeShapeType="1"/>
                </p:cNvCxnSpPr>
                <p:nvPr/>
              </p:nvCxnSpPr>
              <p:spPr bwMode="auto">
                <a:xfrm flipH="1">
                  <a:off x="4552" y="9654"/>
                  <a:ext cx="1006" cy="0"/>
                </a:xfrm>
                <a:prstGeom prst="straightConnector1">
                  <a:avLst/>
                </a:prstGeom>
                <a:noFill/>
                <a:ln w="9525">
                  <a:solidFill>
                    <a:srgbClr val="000000"/>
                  </a:solidFill>
                  <a:round/>
                  <a:headEnd/>
                  <a:tailEnd type="triangle" w="med" len="med"/>
                </a:ln>
              </p:spPr>
            </p:cxnSp>
            <p:cxnSp>
              <p:nvCxnSpPr>
                <p:cNvPr id="2062" name="AutoShape 14"/>
                <p:cNvCxnSpPr>
                  <a:cxnSpLocks noChangeShapeType="1"/>
                </p:cNvCxnSpPr>
                <p:nvPr/>
              </p:nvCxnSpPr>
              <p:spPr bwMode="auto">
                <a:xfrm>
                  <a:off x="7854" y="9668"/>
                  <a:ext cx="1006" cy="0"/>
                </a:xfrm>
                <a:prstGeom prst="straightConnector1">
                  <a:avLst/>
                </a:prstGeom>
                <a:noFill/>
                <a:ln w="9525">
                  <a:solidFill>
                    <a:srgbClr val="000000"/>
                  </a:solidFill>
                  <a:round/>
                  <a:headEnd/>
                  <a:tailEnd type="triangle" w="med" len="med"/>
                </a:ln>
              </p:spPr>
            </p:cxnSp>
            <p:sp>
              <p:nvSpPr>
                <p:cNvPr id="2063" name="Rectangle 15"/>
                <p:cNvSpPr>
                  <a:spLocks noChangeArrowheads="1"/>
                </p:cNvSpPr>
                <p:nvPr/>
              </p:nvSpPr>
              <p:spPr bwMode="auto">
                <a:xfrm>
                  <a:off x="2350" y="9388"/>
                  <a:ext cx="2228" cy="5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Brakes</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64" name="Rectangle 16"/>
                <p:cNvSpPr>
                  <a:spLocks noChangeArrowheads="1"/>
                </p:cNvSpPr>
                <p:nvPr/>
              </p:nvSpPr>
              <p:spPr bwMode="auto">
                <a:xfrm>
                  <a:off x="5584" y="9388"/>
                  <a:ext cx="2228" cy="5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Moving – vehicles</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65" name="Rectangle 17"/>
                <p:cNvSpPr>
                  <a:spLocks noChangeArrowheads="1"/>
                </p:cNvSpPr>
                <p:nvPr/>
              </p:nvSpPr>
              <p:spPr bwMode="auto">
                <a:xfrm>
                  <a:off x="8871" y="9388"/>
                  <a:ext cx="2228" cy="5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Engine</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66" name="Rectangle 18"/>
                <p:cNvSpPr>
                  <a:spLocks noChangeArrowheads="1"/>
                </p:cNvSpPr>
                <p:nvPr/>
              </p:nvSpPr>
              <p:spPr bwMode="auto">
                <a:xfrm>
                  <a:off x="2350" y="10963"/>
                  <a:ext cx="2228" cy="5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Electrical system</a:t>
                  </a:r>
                  <a:endPar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67" name="Rectangle 19"/>
                <p:cNvSpPr>
                  <a:spLocks noChangeArrowheads="1"/>
                </p:cNvSpPr>
                <p:nvPr/>
              </p:nvSpPr>
              <p:spPr bwMode="auto">
                <a:xfrm>
                  <a:off x="8885" y="10963"/>
                  <a:ext cx="2228" cy="5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Fuel - system</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068" name="AutoShape 20"/>
                <p:cNvCxnSpPr>
                  <a:cxnSpLocks noChangeShapeType="1"/>
                </p:cNvCxnSpPr>
                <p:nvPr/>
              </p:nvCxnSpPr>
              <p:spPr bwMode="auto">
                <a:xfrm flipH="1">
                  <a:off x="4578" y="11221"/>
                  <a:ext cx="1562" cy="0"/>
                </a:xfrm>
                <a:prstGeom prst="straightConnector1">
                  <a:avLst/>
                </a:prstGeom>
                <a:noFill/>
                <a:ln w="9525">
                  <a:solidFill>
                    <a:srgbClr val="000000"/>
                  </a:solidFill>
                  <a:round/>
                  <a:headEnd/>
                  <a:tailEnd type="triangle" w="med" len="med"/>
                </a:ln>
              </p:spPr>
            </p:cxnSp>
            <p:cxnSp>
              <p:nvCxnSpPr>
                <p:cNvPr id="2069" name="AutoShape 21"/>
                <p:cNvCxnSpPr>
                  <a:cxnSpLocks noChangeShapeType="1"/>
                </p:cNvCxnSpPr>
                <p:nvPr/>
              </p:nvCxnSpPr>
              <p:spPr bwMode="auto">
                <a:xfrm>
                  <a:off x="7310" y="11209"/>
                  <a:ext cx="1562" cy="0"/>
                </a:xfrm>
                <a:prstGeom prst="straightConnector1">
                  <a:avLst/>
                </a:prstGeom>
                <a:noFill/>
                <a:ln w="9525">
                  <a:solidFill>
                    <a:srgbClr val="000000"/>
                  </a:solidFill>
                  <a:round/>
                  <a:headEnd/>
                  <a:tailEnd type="triangle" w="med" len="med"/>
                </a:ln>
              </p:spPr>
            </p:cxnSp>
            <p:cxnSp>
              <p:nvCxnSpPr>
                <p:cNvPr id="2070" name="AutoShape 22"/>
                <p:cNvCxnSpPr>
                  <a:cxnSpLocks noChangeShapeType="1"/>
                </p:cNvCxnSpPr>
                <p:nvPr/>
              </p:nvCxnSpPr>
              <p:spPr bwMode="auto">
                <a:xfrm>
                  <a:off x="6140" y="9945"/>
                  <a:ext cx="0" cy="1276"/>
                </a:xfrm>
                <a:prstGeom prst="straightConnector1">
                  <a:avLst/>
                </a:prstGeom>
                <a:noFill/>
                <a:ln w="9525">
                  <a:solidFill>
                    <a:srgbClr val="000000"/>
                  </a:solidFill>
                  <a:round/>
                  <a:headEnd/>
                  <a:tailEnd/>
                </a:ln>
              </p:spPr>
            </p:cxnSp>
            <p:cxnSp>
              <p:nvCxnSpPr>
                <p:cNvPr id="2071" name="AutoShape 23"/>
                <p:cNvCxnSpPr>
                  <a:cxnSpLocks noChangeShapeType="1"/>
                </p:cNvCxnSpPr>
                <p:nvPr/>
              </p:nvCxnSpPr>
              <p:spPr bwMode="auto">
                <a:xfrm>
                  <a:off x="7298" y="9945"/>
                  <a:ext cx="0" cy="1276"/>
                </a:xfrm>
                <a:prstGeom prst="straightConnector1">
                  <a:avLst/>
                </a:prstGeom>
                <a:noFill/>
                <a:ln w="9525">
                  <a:solidFill>
                    <a:srgbClr val="000000"/>
                  </a:solidFill>
                  <a:round/>
                  <a:headEnd/>
                  <a:tailEnd/>
                </a:ln>
              </p:spPr>
            </p:cxnSp>
            <p:sp>
              <p:nvSpPr>
                <p:cNvPr id="2072" name="Text Box 24"/>
                <p:cNvSpPr txBox="1">
                  <a:spLocks noChangeArrowheads="1"/>
                </p:cNvSpPr>
                <p:nvPr/>
              </p:nvSpPr>
              <p:spPr bwMode="auto">
                <a:xfrm>
                  <a:off x="4713" y="7568"/>
                  <a:ext cx="636" cy="53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is a </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73" name="Text Box 25"/>
                <p:cNvSpPr txBox="1">
                  <a:spLocks noChangeArrowheads="1"/>
                </p:cNvSpPr>
                <p:nvPr/>
              </p:nvSpPr>
              <p:spPr bwMode="auto">
                <a:xfrm>
                  <a:off x="8055" y="7568"/>
                  <a:ext cx="636" cy="53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is a </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74" name="Text Box 26"/>
                <p:cNvSpPr txBox="1">
                  <a:spLocks noChangeArrowheads="1"/>
                </p:cNvSpPr>
                <p:nvPr/>
              </p:nvSpPr>
              <p:spPr bwMode="auto">
                <a:xfrm>
                  <a:off x="4782" y="9143"/>
                  <a:ext cx="636" cy="53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has </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75" name="Text Box 27"/>
                <p:cNvSpPr txBox="1">
                  <a:spLocks noChangeArrowheads="1"/>
                </p:cNvSpPr>
                <p:nvPr/>
              </p:nvSpPr>
              <p:spPr bwMode="auto">
                <a:xfrm>
                  <a:off x="5216" y="10460"/>
                  <a:ext cx="636" cy="53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has </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76" name="Text Box 28"/>
                <p:cNvSpPr txBox="1">
                  <a:spLocks noChangeArrowheads="1"/>
                </p:cNvSpPr>
                <p:nvPr/>
              </p:nvSpPr>
              <p:spPr bwMode="auto">
                <a:xfrm>
                  <a:off x="7419" y="10459"/>
                  <a:ext cx="636" cy="53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has </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grpSp>
        </p:grpSp>
      </p:grpSp>
      <p:grpSp>
        <p:nvGrpSpPr>
          <p:cNvPr id="2077" name="Group 29"/>
          <p:cNvGrpSpPr>
            <a:grpSpLocks/>
          </p:cNvGrpSpPr>
          <p:nvPr/>
        </p:nvGrpSpPr>
        <p:grpSpPr bwMode="auto">
          <a:xfrm>
            <a:off x="1270715" y="4127678"/>
            <a:ext cx="8942064" cy="2286000"/>
            <a:chOff x="2582" y="13775"/>
            <a:chExt cx="6683" cy="2625"/>
          </a:xfrm>
        </p:grpSpPr>
        <p:sp>
          <p:nvSpPr>
            <p:cNvPr id="2078" name="Text Box 30"/>
            <p:cNvSpPr txBox="1">
              <a:spLocks noChangeArrowheads="1"/>
            </p:cNvSpPr>
            <p:nvPr/>
          </p:nvSpPr>
          <p:spPr bwMode="auto">
            <a:xfrm>
              <a:off x="6169" y="14510"/>
              <a:ext cx="989" cy="4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Has part</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grpSp>
          <p:nvGrpSpPr>
            <p:cNvPr id="2079" name="Group 31"/>
            <p:cNvGrpSpPr>
              <a:grpSpLocks/>
            </p:cNvGrpSpPr>
            <p:nvPr/>
          </p:nvGrpSpPr>
          <p:grpSpPr bwMode="auto">
            <a:xfrm>
              <a:off x="2582" y="13775"/>
              <a:ext cx="6683" cy="2625"/>
              <a:chOff x="2582" y="13775"/>
              <a:chExt cx="6683" cy="2625"/>
            </a:xfrm>
          </p:grpSpPr>
          <p:sp>
            <p:nvSpPr>
              <p:cNvPr id="2080" name="Text Box 32"/>
              <p:cNvSpPr txBox="1">
                <a:spLocks noChangeArrowheads="1"/>
              </p:cNvSpPr>
              <p:nvPr/>
            </p:nvSpPr>
            <p:spPr bwMode="auto">
              <a:xfrm>
                <a:off x="3627" y="15325"/>
                <a:ext cx="1344" cy="4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Uniform color</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81" name="Text Box 33"/>
              <p:cNvSpPr txBox="1">
                <a:spLocks noChangeArrowheads="1"/>
              </p:cNvSpPr>
              <p:nvPr/>
            </p:nvSpPr>
            <p:spPr bwMode="auto">
              <a:xfrm>
                <a:off x="6370" y="15951"/>
                <a:ext cx="718" cy="4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team</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82" name="Rectangle 34"/>
              <p:cNvSpPr>
                <a:spLocks noChangeArrowheads="1"/>
              </p:cNvSpPr>
              <p:nvPr/>
            </p:nvSpPr>
            <p:spPr bwMode="auto">
              <a:xfrm>
                <a:off x="4782" y="13775"/>
                <a:ext cx="1481" cy="4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Mammal</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83" name="Rectangle 35"/>
              <p:cNvSpPr>
                <a:spLocks noChangeArrowheads="1"/>
              </p:cNvSpPr>
              <p:nvPr/>
            </p:nvSpPr>
            <p:spPr bwMode="auto">
              <a:xfrm>
                <a:off x="4782" y="14672"/>
                <a:ext cx="1481" cy="4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Person</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84" name="Rectangle 36"/>
              <p:cNvSpPr>
                <a:spLocks noChangeArrowheads="1"/>
              </p:cNvSpPr>
              <p:nvPr/>
            </p:nvSpPr>
            <p:spPr bwMode="auto">
              <a:xfrm>
                <a:off x="4698" y="15718"/>
                <a:ext cx="1766" cy="4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Pee-wee Reese</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85" name="Rectangle 37"/>
              <p:cNvSpPr>
                <a:spLocks noChangeArrowheads="1"/>
              </p:cNvSpPr>
              <p:nvPr/>
            </p:nvSpPr>
            <p:spPr bwMode="auto">
              <a:xfrm>
                <a:off x="2582" y="15718"/>
                <a:ext cx="1481" cy="4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Blue</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86" name="Rectangle 38"/>
              <p:cNvSpPr>
                <a:spLocks noChangeArrowheads="1"/>
              </p:cNvSpPr>
              <p:nvPr/>
            </p:nvSpPr>
            <p:spPr bwMode="auto">
              <a:xfrm>
                <a:off x="7115" y="15718"/>
                <a:ext cx="2150" cy="4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Brooklyn Dodgers</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87" name="Rectangle 39"/>
              <p:cNvSpPr>
                <a:spLocks noChangeArrowheads="1"/>
              </p:cNvSpPr>
              <p:nvPr/>
            </p:nvSpPr>
            <p:spPr bwMode="auto">
              <a:xfrm>
                <a:off x="7069" y="14672"/>
                <a:ext cx="1481" cy="4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Nose</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088" name="AutoShape 40"/>
              <p:cNvCxnSpPr>
                <a:cxnSpLocks noChangeShapeType="1"/>
              </p:cNvCxnSpPr>
              <p:nvPr/>
            </p:nvCxnSpPr>
            <p:spPr bwMode="auto">
              <a:xfrm flipV="1">
                <a:off x="5558" y="14223"/>
                <a:ext cx="0" cy="449"/>
              </a:xfrm>
              <a:prstGeom prst="straightConnector1">
                <a:avLst/>
              </a:prstGeom>
              <a:noFill/>
              <a:ln w="9525">
                <a:solidFill>
                  <a:srgbClr val="000000"/>
                </a:solidFill>
                <a:round/>
                <a:headEnd/>
                <a:tailEnd type="triangle" w="med" len="med"/>
              </a:ln>
            </p:spPr>
          </p:cxnSp>
          <p:cxnSp>
            <p:nvCxnSpPr>
              <p:cNvPr id="2089" name="AutoShape 41"/>
              <p:cNvCxnSpPr>
                <a:cxnSpLocks noChangeShapeType="1"/>
              </p:cNvCxnSpPr>
              <p:nvPr/>
            </p:nvCxnSpPr>
            <p:spPr bwMode="auto">
              <a:xfrm>
                <a:off x="6464" y="15935"/>
                <a:ext cx="605" cy="1"/>
              </a:xfrm>
              <a:prstGeom prst="straightConnector1">
                <a:avLst/>
              </a:prstGeom>
              <a:noFill/>
              <a:ln w="9525">
                <a:solidFill>
                  <a:srgbClr val="000000"/>
                </a:solidFill>
                <a:round/>
                <a:headEnd/>
                <a:tailEnd type="triangle" w="med" len="med"/>
              </a:ln>
            </p:spPr>
          </p:cxnSp>
          <p:cxnSp>
            <p:nvCxnSpPr>
              <p:cNvPr id="2090" name="AutoShape 42"/>
              <p:cNvCxnSpPr>
                <a:cxnSpLocks noChangeShapeType="1"/>
              </p:cNvCxnSpPr>
              <p:nvPr/>
            </p:nvCxnSpPr>
            <p:spPr bwMode="auto">
              <a:xfrm>
                <a:off x="6309" y="14903"/>
                <a:ext cx="806" cy="0"/>
              </a:xfrm>
              <a:prstGeom prst="straightConnector1">
                <a:avLst/>
              </a:prstGeom>
              <a:noFill/>
              <a:ln w="9525">
                <a:solidFill>
                  <a:srgbClr val="000000"/>
                </a:solidFill>
                <a:round/>
                <a:headEnd/>
                <a:tailEnd type="triangle" w="med" len="med"/>
              </a:ln>
            </p:spPr>
          </p:cxnSp>
          <p:cxnSp>
            <p:nvCxnSpPr>
              <p:cNvPr id="2091" name="AutoShape 43"/>
              <p:cNvCxnSpPr>
                <a:cxnSpLocks noChangeShapeType="1"/>
              </p:cNvCxnSpPr>
              <p:nvPr/>
            </p:nvCxnSpPr>
            <p:spPr bwMode="auto">
              <a:xfrm flipH="1">
                <a:off x="4093" y="15936"/>
                <a:ext cx="605" cy="1"/>
              </a:xfrm>
              <a:prstGeom prst="straightConnector1">
                <a:avLst/>
              </a:prstGeom>
              <a:noFill/>
              <a:ln w="9525">
                <a:solidFill>
                  <a:srgbClr val="000000"/>
                </a:solidFill>
                <a:round/>
                <a:headEnd/>
                <a:tailEnd type="triangle" w="med" len="med"/>
              </a:ln>
            </p:spPr>
          </p:cxnSp>
          <p:cxnSp>
            <p:nvCxnSpPr>
              <p:cNvPr id="2092" name="AutoShape 44"/>
              <p:cNvCxnSpPr>
                <a:cxnSpLocks noChangeShapeType="1"/>
              </p:cNvCxnSpPr>
              <p:nvPr/>
            </p:nvCxnSpPr>
            <p:spPr bwMode="auto">
              <a:xfrm flipV="1">
                <a:off x="5584" y="15120"/>
                <a:ext cx="0" cy="598"/>
              </a:xfrm>
              <a:prstGeom prst="straightConnector1">
                <a:avLst/>
              </a:prstGeom>
              <a:noFill/>
              <a:ln w="9525">
                <a:solidFill>
                  <a:srgbClr val="000000"/>
                </a:solidFill>
                <a:round/>
                <a:headEnd/>
                <a:tailEnd type="triangle" w="med" len="med"/>
              </a:ln>
            </p:spPr>
          </p:cxnSp>
          <p:sp>
            <p:nvSpPr>
              <p:cNvPr id="2093" name="Text Box 45"/>
              <p:cNvSpPr txBox="1">
                <a:spLocks noChangeArrowheads="1"/>
              </p:cNvSpPr>
              <p:nvPr/>
            </p:nvSpPr>
            <p:spPr bwMode="auto">
              <a:xfrm>
                <a:off x="5620" y="14223"/>
                <a:ext cx="718" cy="4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is a</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094" name="Text Box 46"/>
              <p:cNvSpPr txBox="1">
                <a:spLocks noChangeArrowheads="1"/>
              </p:cNvSpPr>
              <p:nvPr/>
            </p:nvSpPr>
            <p:spPr bwMode="auto">
              <a:xfrm>
                <a:off x="5690" y="15241"/>
                <a:ext cx="977" cy="4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Arial" pitchFamily="34" charset="0"/>
                    <a:cs typeface="Times New Roman" panose="02020603050405020304" pitchFamily="18" charset="0"/>
                  </a:rPr>
                  <a:t>instance</a:t>
                </a:r>
                <a:endParaRPr kumimoji="0" lang="en-US" sz="2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97363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8186" y="1165727"/>
            <a:ext cx="11269014" cy="2724955"/>
          </a:xfrm>
        </p:spPr>
        <p:txBody>
          <a:bodyPr>
            <a:noAutofit/>
          </a:bodyPr>
          <a:lstStyle/>
          <a:p>
            <a:pP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FRAMES </a:t>
            </a:r>
            <a:r>
              <a:rPr lang="en-US" sz="2000" dirty="0" smtClean="0">
                <a:latin typeface="Times New Roman" panose="02020603050405020304" pitchFamily="18" charset="0"/>
                <a:cs typeface="Times New Roman" panose="02020603050405020304" pitchFamily="18" charset="0"/>
              </a:rPr>
              <a:t>:- means of representing common sense knowledge. Knowledge is organized into small packets called “Frames”. All frames of a given situation constitute the system.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 frame can be defined as a structure that has slots for various objects &amp; a collection of frames consist of expectation for a given situation.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Frame are used to represent two types of knowledge viz. declarative/factual and procedural, declarative &amp; procedural Frames: -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frame that merely contains description about objects is call a declarative type/factual situational frame. </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4734859" y="313765"/>
            <a:ext cx="1672253" cy="646331"/>
          </a:xfrm>
          <a:prstGeom prst="rect">
            <a:avLst/>
          </a:prstGeom>
        </p:spPr>
        <p:txBody>
          <a:bodyPr wrap="none">
            <a:spAutoFit/>
          </a:bodyPr>
          <a:lstStyle/>
          <a:p>
            <a:r>
              <a:rPr lang="en-US" sz="3600" b="1" dirty="0" smtClean="0">
                <a:latin typeface="Times New Roman" panose="02020603050405020304" pitchFamily="18" charset="0"/>
                <a:cs typeface="Times New Roman" panose="02020603050405020304" pitchFamily="18" charset="0"/>
              </a:rPr>
              <a:t>Frames</a:t>
            </a:r>
            <a:endParaRPr lang="en-US" sz="3600" b="1" u="sng"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57968808"/>
              </p:ext>
            </p:extLst>
          </p:nvPr>
        </p:nvGraphicFramePr>
        <p:xfrm>
          <a:off x="4675974" y="3951669"/>
          <a:ext cx="3657598" cy="2560320"/>
        </p:xfrm>
        <a:graphic>
          <a:graphicData uri="http://schemas.openxmlformats.org/drawingml/2006/table">
            <a:tbl>
              <a:tblPr/>
              <a:tblGrid>
                <a:gridCol w="2495545"/>
                <a:gridCol w="1162053"/>
              </a:tblGrid>
              <a:tr h="365706">
                <a:tc gridSpan="2">
                  <a:txBody>
                    <a:bodyPr/>
                    <a:lstStyle/>
                    <a:p>
                      <a:pPr marL="0" marR="0" algn="ctr">
                        <a:spcBef>
                          <a:spcPts val="0"/>
                        </a:spcBef>
                        <a:spcAft>
                          <a:spcPts val="0"/>
                        </a:spcAft>
                      </a:pPr>
                      <a:endParaRPr lang="en-US" sz="1200" dirty="0">
                        <a:latin typeface="Times New Roman"/>
                        <a:ea typeface="Times New Roman"/>
                      </a:endParaRPr>
                    </a:p>
                    <a:p>
                      <a:pPr marL="0" marR="0" algn="ctr">
                        <a:spcBef>
                          <a:spcPts val="0"/>
                        </a:spcBef>
                        <a:spcAft>
                          <a:spcPts val="0"/>
                        </a:spcAft>
                      </a:pPr>
                      <a:r>
                        <a:rPr lang="en-US" sz="1200" dirty="0">
                          <a:latin typeface="Times New Roman"/>
                          <a:ea typeface="Times New Roman"/>
                        </a:rPr>
                        <a:t>Name : Computer Centre</a:t>
                      </a:r>
                    </a:p>
                  </a:txBody>
                  <a:tcPr marT="0" marB="0" anchor="ct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dirty="0"/>
                    </a:p>
                  </a:txBody>
                  <a:tcPr>
                    <a:lnL w="12700" cap="flat" cmpd="sng" algn="ctr">
                      <a:solidFill>
                        <a:srgbClr val="000000"/>
                      </a:solidFill>
                      <a:prstDash val="solid"/>
                      <a:round/>
                      <a:headEnd type="none" w="med" len="med"/>
                      <a:tailEnd type="none" w="med" len="med"/>
                    </a:lnL>
                  </a:tcPr>
                </a:tc>
              </a:tr>
              <a:tr h="295678">
                <a:tc>
                  <a:txBody>
                    <a:bodyPr/>
                    <a:lstStyle/>
                    <a:p>
                      <a:pPr marL="0" marR="0" algn="l">
                        <a:spcBef>
                          <a:spcPts val="0"/>
                        </a:spcBef>
                        <a:spcAft>
                          <a:spcPts val="0"/>
                        </a:spcAft>
                      </a:pPr>
                      <a:endParaRPr lang="en-US" sz="1200">
                        <a:latin typeface="Times New Roman"/>
                        <a:ea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121920" marR="121920">
                    <a:lnL w="12700" cap="flat" cmpd="sng" algn="ctr">
                      <a:solidFill>
                        <a:srgbClr val="000000"/>
                      </a:solidFill>
                      <a:prstDash val="solid"/>
                      <a:round/>
                      <a:headEnd type="none" w="med" len="med"/>
                      <a:tailEnd type="none" w="med" len="med"/>
                    </a:lnL>
                    <a:lnB w="12700" cap="flat" cmpd="sng" algn="ctr">
                      <a:solidFill>
                        <a:srgbClr val="000000"/>
                      </a:solidFill>
                      <a:prstDash val="solid"/>
                      <a:round/>
                      <a:headEnd type="none" w="med" len="med"/>
                      <a:tailEnd type="none" w="med" len="med"/>
                    </a:lnB>
                  </a:tcPr>
                </a:tc>
              </a:tr>
              <a:tr h="365706">
                <a:tc>
                  <a:txBody>
                    <a:bodyPr/>
                    <a:lstStyle/>
                    <a:p>
                      <a:pPr marL="0" marR="0" algn="ctr">
                        <a:spcBef>
                          <a:spcPts val="0"/>
                        </a:spcBef>
                        <a:spcAft>
                          <a:spcPts val="0"/>
                        </a:spcAft>
                      </a:pPr>
                      <a:r>
                        <a:rPr lang="en-US" sz="1200" dirty="0">
                          <a:latin typeface="Times New Roman"/>
                          <a:ea typeface="Times New Roman"/>
                        </a:rPr>
                        <a:t>A/c</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rPr>
                        <a:t>Stationary cupboard</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678">
                <a:tc>
                  <a:txBody>
                    <a:bodyPr/>
                    <a:lstStyle/>
                    <a:p>
                      <a:endParaRPr lang="en-US"/>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121920" marR="121920">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678">
                <a:tc>
                  <a:txBody>
                    <a:bodyPr/>
                    <a:lstStyle/>
                    <a:p>
                      <a:pPr marL="0" marR="0" algn="ctr">
                        <a:spcBef>
                          <a:spcPts val="0"/>
                        </a:spcBef>
                        <a:spcAft>
                          <a:spcPts val="0"/>
                        </a:spcAft>
                      </a:pPr>
                      <a:r>
                        <a:rPr lang="en-US" sz="1200">
                          <a:latin typeface="Times New Roman"/>
                          <a:ea typeface="Times New Roman"/>
                        </a:rPr>
                        <a:t>Computer</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200">
                          <a:latin typeface="Times New Roman"/>
                          <a:ea typeface="Times New Roman"/>
                        </a:rPr>
                        <a:t>Dumb terminals</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678">
                <a:tc>
                  <a:txBody>
                    <a:bodyPr/>
                    <a:lstStyle/>
                    <a:p>
                      <a:pPr marL="0" marR="0" algn="l">
                        <a:spcBef>
                          <a:spcPts val="0"/>
                        </a:spcBef>
                        <a:spcAft>
                          <a:spcPts val="0"/>
                        </a:spcAft>
                      </a:pPr>
                      <a:r>
                        <a:rPr lang="en-US" sz="1200">
                          <a:latin typeface="Times New Roman"/>
                          <a:ea typeface="Times New Roman"/>
                        </a:rPr>
                        <a:t> </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121920" marR="121920">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r>
              <a:tr h="295678">
                <a:tc>
                  <a:txBody>
                    <a:bodyPr/>
                    <a:lstStyle/>
                    <a:p>
                      <a:pPr marL="0" marR="0" algn="ctr">
                        <a:spcBef>
                          <a:spcPts val="0"/>
                        </a:spcBef>
                        <a:spcAft>
                          <a:spcPts val="0"/>
                        </a:spcAft>
                      </a:pPr>
                      <a:r>
                        <a:rPr lang="en-US" sz="1200">
                          <a:latin typeface="Times New Roman"/>
                          <a:ea typeface="Times New Roman"/>
                        </a:rPr>
                        <a:t>Printer</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dirty="0"/>
                    </a:p>
                  </a:txBody>
                  <a:tcPr marL="121920" marR="121920">
                    <a:lnL w="12700" cap="flat" cmpd="sng" algn="ctr">
                      <a:solidFill>
                        <a:srgbClr val="000000"/>
                      </a:solidFill>
                      <a:prstDash val="solid"/>
                      <a:round/>
                      <a:headEnd type="none" w="med" len="med"/>
                      <a:tailEnd type="none" w="med" len="med"/>
                    </a:lnL>
                  </a:tcPr>
                </a:tc>
              </a:tr>
            </a:tbl>
          </a:graphicData>
        </a:graphic>
      </p:graphicFrame>
      <p:cxnSp>
        <p:nvCxnSpPr>
          <p:cNvPr id="8197" name="AutoShape 5"/>
          <p:cNvCxnSpPr>
            <a:cxnSpLocks noChangeShapeType="1"/>
          </p:cNvCxnSpPr>
          <p:nvPr/>
        </p:nvCxnSpPr>
        <p:spPr bwMode="auto">
          <a:xfrm flipH="1">
            <a:off x="8524074" y="4854388"/>
            <a:ext cx="646820" cy="3744"/>
          </a:xfrm>
          <a:prstGeom prst="straightConnector1">
            <a:avLst/>
          </a:prstGeom>
          <a:noFill/>
          <a:ln w="9525">
            <a:solidFill>
              <a:srgbClr val="000000"/>
            </a:solidFill>
            <a:round/>
            <a:headEnd/>
            <a:tailEnd type="triangle" w="med" len="med"/>
          </a:ln>
        </p:spPr>
      </p:cxnSp>
      <p:cxnSp>
        <p:nvCxnSpPr>
          <p:cNvPr id="8198" name="AutoShape 6"/>
          <p:cNvCxnSpPr>
            <a:cxnSpLocks noChangeShapeType="1"/>
          </p:cNvCxnSpPr>
          <p:nvPr/>
        </p:nvCxnSpPr>
        <p:spPr bwMode="auto">
          <a:xfrm flipH="1" flipV="1">
            <a:off x="8490456" y="4256469"/>
            <a:ext cx="640097" cy="6249"/>
          </a:xfrm>
          <a:prstGeom prst="straightConnector1">
            <a:avLst/>
          </a:prstGeom>
          <a:noFill/>
          <a:ln w="9525">
            <a:solidFill>
              <a:srgbClr val="000000"/>
            </a:solidFill>
            <a:round/>
            <a:headEnd/>
            <a:tailEnd type="triangle" w="med" len="med"/>
          </a:ln>
        </p:spPr>
      </p:cxnSp>
      <p:sp>
        <p:nvSpPr>
          <p:cNvPr id="8199" name="Rectangle 7"/>
          <p:cNvSpPr>
            <a:spLocks noChangeArrowheads="1"/>
          </p:cNvSpPr>
          <p:nvPr/>
        </p:nvSpPr>
        <p:spPr bwMode="auto">
          <a:xfrm>
            <a:off x="9215253" y="4190172"/>
            <a:ext cx="173452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Name of the frame</a:t>
            </a:r>
            <a:endParaRPr kumimoji="0" lang="en-US" sz="7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Slots in the frame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18022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a:xfrm>
            <a:off x="888642" y="1236370"/>
            <a:ext cx="10959921" cy="3181083"/>
          </a:xfrm>
        </p:spPr>
        <p:txBody>
          <a:bodyPr>
            <a:no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Frames which have procedural knowledge embedded in it are called action procedure frames. The action frame has the following slots.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Actor </a:t>
            </a:r>
            <a:r>
              <a:rPr lang="en-US" sz="2400" dirty="0" smtClean="0">
                <a:latin typeface="Times New Roman" panose="02020603050405020304" pitchFamily="18" charset="0"/>
                <a:cs typeface="Times New Roman" panose="02020603050405020304" pitchFamily="18" charset="0"/>
              </a:rPr>
              <a:t>slot which holds information @ who is performing the activity.</a:t>
            </a:r>
          </a:p>
          <a:p>
            <a:pPr lvl="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Source Slot hold information from where the action has to begin.</a:t>
            </a:r>
          </a:p>
          <a:p>
            <a:pPr lvl="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Destination slot holds information about the place where action has to end. </a:t>
            </a:r>
          </a:p>
          <a:p>
            <a:pPr lvl="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Task </a:t>
            </a:r>
            <a:r>
              <a:rPr lang="en-US" sz="2400" dirty="0" smtClean="0">
                <a:latin typeface="Times New Roman" panose="02020603050405020304" pitchFamily="18" charset="0"/>
                <a:cs typeface="Times New Roman" panose="02020603050405020304" pitchFamily="18" charset="0"/>
              </a:rPr>
              <a:t>slot: </a:t>
            </a:r>
            <a:r>
              <a:rPr lang="en-US" sz="2400" dirty="0" smtClean="0">
                <a:latin typeface="Times New Roman" panose="02020603050405020304" pitchFamily="18" charset="0"/>
                <a:cs typeface="Times New Roman" panose="02020603050405020304" pitchFamily="18" charset="0"/>
              </a:rPr>
              <a:t>This generates the necessary sub frames required to perform the operation.</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437518627"/>
              </p:ext>
            </p:extLst>
          </p:nvPr>
        </p:nvGraphicFramePr>
        <p:xfrm>
          <a:off x="7240789" y="4119094"/>
          <a:ext cx="4470400" cy="2588652"/>
        </p:xfrm>
        <a:graphic>
          <a:graphicData uri="http://schemas.openxmlformats.org/drawingml/2006/table">
            <a:tbl>
              <a:tblPr/>
              <a:tblGrid>
                <a:gridCol w="2058997"/>
                <a:gridCol w="358087"/>
                <a:gridCol w="358087"/>
                <a:gridCol w="1695229"/>
              </a:tblGrid>
              <a:tr h="0">
                <a:tc gridSpan="4">
                  <a:txBody>
                    <a:bodyPr/>
                    <a:lstStyle/>
                    <a:p>
                      <a:pPr marL="0" marR="0" algn="ctr">
                        <a:spcBef>
                          <a:spcPts val="0"/>
                        </a:spcBef>
                        <a:spcAft>
                          <a:spcPts val="0"/>
                        </a:spcAft>
                      </a:pPr>
                      <a:endParaRPr lang="en-US" sz="1400" dirty="0">
                        <a:latin typeface="Times New Roman"/>
                        <a:ea typeface="Times New Roman"/>
                      </a:endParaRPr>
                    </a:p>
                    <a:p>
                      <a:pPr marL="0" marR="0" algn="ctr">
                        <a:spcBef>
                          <a:spcPts val="0"/>
                        </a:spcBef>
                        <a:spcAft>
                          <a:spcPts val="0"/>
                        </a:spcAft>
                      </a:pPr>
                      <a:r>
                        <a:rPr lang="en-US" sz="1400" dirty="0">
                          <a:latin typeface="Times New Roman"/>
                          <a:ea typeface="Times New Roman"/>
                        </a:rPr>
                        <a:t>Name : Cleaning the </a:t>
                      </a:r>
                      <a:r>
                        <a:rPr lang="en-US" sz="1400" dirty="0" err="1">
                          <a:latin typeface="Times New Roman"/>
                          <a:ea typeface="Times New Roman"/>
                        </a:rPr>
                        <a:t>ict</a:t>
                      </a:r>
                      <a:r>
                        <a:rPr lang="en-US" sz="1400" dirty="0">
                          <a:latin typeface="Times New Roman"/>
                          <a:ea typeface="Times New Roman"/>
                        </a:rPr>
                        <a:t> of carburetor </a:t>
                      </a:r>
                    </a:p>
                  </a:txBody>
                  <a:tcPr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06490">
                <a:tc gridSpan="4">
                  <a:txBody>
                    <a:bodyPr/>
                    <a:lstStyle/>
                    <a:p>
                      <a:pPr marL="0" marR="0" algn="ctr">
                        <a:spcBef>
                          <a:spcPts val="0"/>
                        </a:spcBef>
                        <a:spcAft>
                          <a:spcPts val="0"/>
                        </a:spcAft>
                      </a:pPr>
                      <a:endParaRPr lang="en-US" sz="1400" dirty="0">
                        <a:latin typeface="Times New Roman"/>
                        <a:ea typeface="Times New Roman"/>
                      </a:endParaRPr>
                    </a:p>
                    <a:p>
                      <a:pPr marL="0" marR="0" algn="ctr">
                        <a:spcBef>
                          <a:spcPts val="0"/>
                        </a:spcBef>
                        <a:spcAft>
                          <a:spcPts val="0"/>
                        </a:spcAft>
                      </a:pPr>
                      <a:r>
                        <a:rPr lang="en-US" sz="1400" dirty="0">
                          <a:latin typeface="Times New Roman"/>
                          <a:ea typeface="Times New Roman"/>
                        </a:rPr>
                        <a:t>Actor</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668412">
                <a:tc gridSpan="4">
                  <a:txBody>
                    <a:bodyPr/>
                    <a:lstStyle/>
                    <a:p>
                      <a:pPr marL="0" marR="0" algn="ctr">
                        <a:spcBef>
                          <a:spcPts val="0"/>
                        </a:spcBef>
                        <a:spcAft>
                          <a:spcPts val="0"/>
                        </a:spcAft>
                      </a:pPr>
                      <a:r>
                        <a:rPr lang="en-US" sz="1400" dirty="0">
                          <a:latin typeface="Times New Roman"/>
                          <a:ea typeface="Times New Roman"/>
                        </a:rPr>
                        <a:t>Expert</a:t>
                      </a:r>
                    </a:p>
                    <a:p>
                      <a:pPr algn="ctr"/>
                      <a:r>
                        <a:rPr lang="en-US" sz="1400" dirty="0">
                          <a:latin typeface="Times New Roman"/>
                        </a:rPr>
                        <a:t>Object   </a:t>
                      </a:r>
                      <a:endParaRPr lang="en-US" sz="1400" dirty="0" smtClean="0">
                        <a:latin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a:rPr>
                        <a:t>Source</a:t>
                      </a:r>
                      <a:r>
                        <a:rPr lang="en-US" sz="1400" dirty="0">
                          <a:latin typeface="Times New Roman"/>
                        </a:rPr>
                        <a:t>	</a:t>
                      </a:r>
                      <a:r>
                        <a:rPr lang="en-US" sz="1400" dirty="0" smtClean="0">
                          <a:latin typeface="Times New Roman"/>
                        </a:rPr>
                        <a:t>                                            </a:t>
                      </a:r>
                      <a:r>
                        <a:rPr kumimoji="0" lang="en-US" sz="1400" kern="1200" dirty="0" smtClean="0">
                          <a:solidFill>
                            <a:schemeClr val="tx1"/>
                          </a:solidFill>
                          <a:latin typeface="Times New Roman"/>
                          <a:ea typeface="+mn-ea"/>
                          <a:cs typeface="+mn-cs"/>
                        </a:rPr>
                        <a:t>Destination </a:t>
                      </a:r>
                      <a:endParaRPr lang="en-US" sz="1400" dirty="0">
                        <a:latin typeface="Times New Roman"/>
                      </a:endParaRPr>
                    </a:p>
                  </a:txBody>
                  <a:tcPr marT="0" marB="0">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dirty="0"/>
                    </a:p>
                  </a:txBody>
                  <a:tcPr>
                    <a:lnL w="12700" cap="flat" cmpd="sng" algn="ctr">
                      <a:solidFill>
                        <a:srgbClr val="000000"/>
                      </a:solidFill>
                      <a:prstDash val="solid"/>
                      <a:round/>
                      <a:headEnd type="none" w="med" len="med"/>
                      <a:tailEnd type="none" w="med" len="med"/>
                    </a:lnL>
                    <a:lnT w="12700" cap="flat" cmpd="sng" algn="ctr">
                      <a:solidFill>
                        <a:srgbClr val="000000"/>
                      </a:solidFill>
                      <a:prstDash val="solid"/>
                      <a:round/>
                      <a:headEnd type="none" w="med" len="med"/>
                      <a:tailEnd type="none" w="med" len="med"/>
                    </a:lnT>
                  </a:tcPr>
                </a:tc>
                <a:tc hMerge="1">
                  <a:txBody>
                    <a:bodyPr/>
                    <a:lstStyle/>
                    <a:p>
                      <a:endParaRPr lang="en-US" dirty="0"/>
                    </a:p>
                  </a:txBody>
                  <a:tcPr>
                    <a:lnT w="12700" cap="flat" cmpd="sng" algn="ctr">
                      <a:solidFill>
                        <a:srgbClr val="000000"/>
                      </a:solidFill>
                      <a:prstDash val="solid"/>
                      <a:round/>
                      <a:headEnd type="none" w="med" len="med"/>
                      <a:tailEnd type="none" w="med" len="med"/>
                    </a:lnT>
                  </a:tcPr>
                </a:tc>
                <a:tc hMerge="1">
                  <a:txBody>
                    <a:bodyPr/>
                    <a:lstStyle/>
                    <a:p>
                      <a:pPr marL="0" algn="l" rtl="0" eaLnBrk="1" latinLnBrk="0" hangingPunct="1"/>
                      <a:endParaRPr kumimoji="0" lang="en-US" sz="1000" kern="1200" dirty="0">
                        <a:solidFill>
                          <a:schemeClr val="tx1"/>
                        </a:solidFill>
                        <a:latin typeface="Times New Roman"/>
                        <a:ea typeface="+mn-ea"/>
                        <a:cs typeface="+mn-cs"/>
                      </a:endParaRPr>
                    </a:p>
                  </a:txBody>
                  <a:tcPr>
                    <a:lnT w="12700" cap="flat" cmpd="sng" algn="ctr">
                      <a:solidFill>
                        <a:srgbClr val="000000"/>
                      </a:solidFill>
                      <a:prstDash val="solid"/>
                      <a:round/>
                      <a:headEnd type="none" w="med" len="med"/>
                      <a:tailEnd type="none" w="med" len="med"/>
                    </a:lnT>
                  </a:tcPr>
                </a:tc>
              </a:tr>
              <a:tr h="0">
                <a:tc gridSpan="2">
                  <a:txBody>
                    <a:bodyPr/>
                    <a:lstStyle/>
                    <a:p>
                      <a:pPr marL="0" marR="0" algn="ctr">
                        <a:spcBef>
                          <a:spcPts val="0"/>
                        </a:spcBef>
                        <a:spcAft>
                          <a:spcPts val="0"/>
                        </a:spcAft>
                      </a:pPr>
                      <a:r>
                        <a:rPr lang="en-US" sz="1400" dirty="0">
                          <a:latin typeface="Times New Roman"/>
                          <a:ea typeface="Times New Roman"/>
                        </a:rPr>
                        <a:t>Scooter</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latin typeface="Times New Roman"/>
                          <a:ea typeface="Times New Roman"/>
                        </a:rPr>
                        <a:t>Scooter</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tcPr>
                </a:tc>
                <a:tc hMerge="1">
                  <a:txBody>
                    <a:bodyPr/>
                    <a:lstStyle/>
                    <a:p>
                      <a:endParaRPr lang="en-US"/>
                    </a:p>
                  </a:txBody>
                  <a:tcPr/>
                </a:tc>
              </a:tr>
              <a:tr h="0">
                <a:tc gridSpan="4">
                  <a:txBody>
                    <a:bodyPr/>
                    <a:lstStyle/>
                    <a:p>
                      <a:pPr marL="0" marR="0" algn="l">
                        <a:spcBef>
                          <a:spcPts val="0"/>
                        </a:spcBef>
                        <a:spcAft>
                          <a:spcPts val="0"/>
                        </a:spcAft>
                      </a:pPr>
                      <a:r>
                        <a:rPr lang="en-US" sz="1400">
                          <a:latin typeface="Times New Roman"/>
                          <a:ea typeface="Times New Roman"/>
                        </a:rPr>
                        <a:t>    Task 1  		Task 2 			Task 3</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ctr">
                        <a:spcBef>
                          <a:spcPts val="0"/>
                        </a:spcBef>
                        <a:spcAft>
                          <a:spcPts val="0"/>
                        </a:spcAft>
                      </a:pPr>
                      <a:r>
                        <a:rPr lang="en-US" sz="1400">
                          <a:latin typeface="Times New Roman"/>
                          <a:ea typeface="Times New Roman"/>
                        </a:rPr>
                        <a:t>Remove Carburetor</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spcBef>
                          <a:spcPts val="0"/>
                        </a:spcBef>
                        <a:spcAft>
                          <a:spcPts val="0"/>
                        </a:spcAft>
                      </a:pPr>
                      <a:r>
                        <a:rPr lang="en-US" sz="1400">
                          <a:latin typeface="Times New Roman"/>
                          <a:ea typeface="Times New Roman"/>
                        </a:rPr>
                        <a:t>Clean Nozzle</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latin typeface="Times New Roman"/>
                          <a:ea typeface="Times New Roman"/>
                        </a:rPr>
                        <a:t>Fix Carburetor</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4734859" y="313765"/>
            <a:ext cx="1672253" cy="646331"/>
          </a:xfrm>
          <a:prstGeom prst="rect">
            <a:avLst/>
          </a:prstGeom>
        </p:spPr>
        <p:txBody>
          <a:bodyPr wrap="none">
            <a:spAutoFit/>
          </a:bodyPr>
          <a:lstStyle/>
          <a:p>
            <a:r>
              <a:rPr lang="en-US" sz="3600" b="1" dirty="0" smtClean="0">
                <a:latin typeface="Times New Roman" panose="02020603050405020304" pitchFamily="18" charset="0"/>
                <a:cs typeface="Times New Roman" panose="02020603050405020304" pitchFamily="18" charset="0"/>
              </a:rPr>
              <a:t>Frames</a:t>
            </a:r>
            <a:endParaRPr lang="en-US" sz="3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480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81891" y="1282535"/>
            <a:ext cx="10794670" cy="5118265"/>
          </a:xfrm>
        </p:spPr>
        <p:txBody>
          <a:bodyPr>
            <a:no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mechanisms for representing knowledge about common sequences of events.</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a:t>
            </a:r>
            <a:r>
              <a:rPr lang="en-US" sz="2400" dirty="0" smtClean="0">
                <a:latin typeface="Times New Roman" panose="02020603050405020304" pitchFamily="18" charset="0"/>
                <a:cs typeface="Times New Roman" panose="02020603050405020304" pitchFamily="18" charset="0"/>
              </a:rPr>
              <a:t>script is a structure that describes a stereotyped sequence of events in a particular content consist of slots </a:t>
            </a:r>
            <a:r>
              <a:rPr lang="en-US" sz="2400" dirty="0" smtClean="0">
                <a:latin typeface="Times New Roman" panose="02020603050405020304" pitchFamily="18" charset="0"/>
                <a:cs typeface="Times New Roman" panose="02020603050405020304" pitchFamily="18" charset="0"/>
                <a:sym typeface="Wingdings"/>
              </a:rPr>
              <a:t></a:t>
            </a:r>
            <a:r>
              <a:rPr lang="en-US" sz="2400" dirty="0" smtClean="0">
                <a:latin typeface="Times New Roman" panose="02020603050405020304" pitchFamily="18" charset="0"/>
                <a:cs typeface="Times New Roman" panose="02020603050405020304" pitchFamily="18" charset="0"/>
              </a:rPr>
              <a:t> contains values/default values.</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Components </a:t>
            </a:r>
            <a:r>
              <a:rPr lang="en-US" sz="2400" dirty="0" smtClean="0">
                <a:latin typeface="Times New Roman" panose="02020603050405020304" pitchFamily="18" charset="0"/>
                <a:cs typeface="Times New Roman" panose="02020603050405020304" pitchFamily="18" charset="0"/>
              </a:rPr>
              <a:t>of  a script</a:t>
            </a:r>
          </a:p>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Entry conditions – conditions before the events described in the script can occur.</a:t>
            </a:r>
          </a:p>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Result – conditions that will in general be true after the events described in the script have occurred. </a:t>
            </a:r>
          </a:p>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Props  - slots   representing objects that are involved in the event described in the script.</a:t>
            </a:r>
          </a:p>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Roles – Slots representing people who are </a:t>
            </a:r>
            <a:r>
              <a:rPr lang="en-US" sz="2200" dirty="0" err="1" smtClean="0">
                <a:latin typeface="Times New Roman" panose="02020603050405020304" pitchFamily="18" charset="0"/>
                <a:cs typeface="Times New Roman" panose="02020603050405020304" pitchFamily="18" charset="0"/>
              </a:rPr>
              <a:t>envolved</a:t>
            </a:r>
            <a:r>
              <a:rPr lang="en-US" sz="2200" dirty="0" smtClean="0">
                <a:latin typeface="Times New Roman" panose="02020603050405020304" pitchFamily="18" charset="0"/>
                <a:cs typeface="Times New Roman" panose="02020603050405020304" pitchFamily="18" charset="0"/>
              </a:rPr>
              <a:t> in the events described in the script. </a:t>
            </a:r>
          </a:p>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Track – The specific variation on a more general pattern that is represented by this particular script.</a:t>
            </a:r>
          </a:p>
          <a:p>
            <a:pPr lvl="1">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Scenes – The actual sequences of events that occur.</a:t>
            </a:r>
          </a:p>
          <a:p>
            <a:endParaRPr lang="en-US" sz="2400" dirty="0">
              <a:latin typeface="Times New Roman" panose="02020603050405020304" pitchFamily="18" charset="0"/>
              <a:cs typeface="Times New Roman" panose="02020603050405020304" pitchFamily="18" charset="0"/>
            </a:endParaRPr>
          </a:p>
        </p:txBody>
      </p:sp>
      <p:sp>
        <p:nvSpPr>
          <p:cNvPr id="23553" name="Rectangle 1"/>
          <p:cNvSpPr>
            <a:spLocks noChangeArrowheads="1"/>
          </p:cNvSpPr>
          <p:nvPr/>
        </p:nvSpPr>
        <p:spPr bwMode="auto">
          <a:xfrm>
            <a:off x="1880314" y="112380"/>
            <a:ext cx="6246255"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4000" b="1" dirty="0" smtClean="0">
                <a:latin typeface="Times New Roman" panose="02020603050405020304" pitchFamily="18" charset="0"/>
                <a:cs typeface="Times New Roman" panose="02020603050405020304" pitchFamily="18" charset="0"/>
              </a:rPr>
              <a:t>Scripts</a:t>
            </a:r>
            <a:endParaRPr lang="en-US" altLang="en-US" sz="4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864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8E31F5-FFED-40F7-8D79-E0A87B50F8EA}"/>
              </a:ext>
            </a:extLst>
          </p:cNvPr>
          <p:cNvSpPr>
            <a:spLocks noGrp="1"/>
          </p:cNvSpPr>
          <p:nvPr>
            <p:ph type="title"/>
          </p:nvPr>
        </p:nvSpPr>
        <p:spPr>
          <a:xfrm>
            <a:off x="223521" y="-30480"/>
            <a:ext cx="10017760" cy="1245191"/>
          </a:xfrm>
        </p:spPr>
        <p:txBody>
          <a:bodyPr>
            <a:normAutofit/>
          </a:bodyPr>
          <a:lstStyle/>
          <a:p>
            <a:pPr algn="ctr"/>
            <a:r>
              <a:rPr lang="en-IN" b="1" dirty="0" smtClean="0">
                <a:solidFill>
                  <a:schemeClr val="accent2">
                    <a:lumMod val="50000"/>
                  </a:schemeClr>
                </a:solidFill>
                <a:latin typeface="Times New Roman" pitchFamily="18" charset="0"/>
                <a:cs typeface="Times New Roman" pitchFamily="18" charset="0"/>
              </a:rPr>
              <a:t>Outlines </a:t>
            </a:r>
            <a:endParaRPr lang="en-US" b="1" dirty="0">
              <a:solidFill>
                <a:schemeClr val="accent1">
                  <a:lumMod val="50000"/>
                </a:schemeClr>
              </a:solidFill>
              <a:latin typeface="Times New Roman" pitchFamily="18" charset="0"/>
              <a:cs typeface="Times New Roman" pitchFamily="18" charset="0"/>
            </a:endParaRPr>
          </a:p>
        </p:txBody>
      </p:sp>
      <p:sp>
        <p:nvSpPr>
          <p:cNvPr id="5" name="Rectangle 3"/>
          <p:cNvSpPr txBox="1">
            <a:spLocks noChangeArrowheads="1"/>
          </p:cNvSpPr>
          <p:nvPr/>
        </p:nvSpPr>
        <p:spPr>
          <a:xfrm>
            <a:off x="635000" y="1329267"/>
            <a:ext cx="9863667" cy="5046133"/>
          </a:xfrm>
          <a:prstGeom prst="rect">
            <a:avLst/>
          </a:prstGeom>
        </p:spPr>
        <p:txBody>
          <a:bodyPr vert="horz" lIns="91440" tIns="45720" rIns="91440" bIns="45720" rtlCol="0">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AI Techniques</a:t>
            </a:r>
          </a:p>
          <a:p>
            <a:pPr>
              <a:buFont typeface="Wingdings" panose="05000000000000000000" pitchFamily="2" charset="2"/>
              <a:buChar char="Ø"/>
            </a:pPr>
            <a:r>
              <a:rPr lang="en-US" altLang="en-US" sz="2400" dirty="0" smtClean="0">
                <a:latin typeface="Times New Roman" panose="02020603050405020304" pitchFamily="18" charset="0"/>
                <a:cs typeface="Times New Roman" panose="02020603050405020304" pitchFamily="18" charset="0"/>
              </a:rPr>
              <a:t>Types of Knowledge </a:t>
            </a:r>
            <a:endParaRPr lang="en-US" alt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Procedural </a:t>
            </a:r>
            <a:r>
              <a:rPr lang="en-US" sz="2400" i="1" dirty="0" smtClean="0">
                <a:latin typeface="Times New Roman" panose="02020603050405020304" pitchFamily="18" charset="0"/>
                <a:cs typeface="Times New Roman" panose="02020603050405020304" pitchFamily="18" charset="0"/>
              </a:rPr>
              <a:t>v/s</a:t>
            </a:r>
            <a:r>
              <a:rPr lang="en-US" sz="2400" dirty="0" smtClean="0">
                <a:latin typeface="Times New Roman" panose="02020603050405020304" pitchFamily="18" charset="0"/>
                <a:cs typeface="Times New Roman" panose="02020603050405020304" pitchFamily="18" charset="0"/>
              </a:rPr>
              <a:t> Declarative Knowledge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Knowledge </a:t>
            </a:r>
            <a:r>
              <a:rPr lang="en-US" sz="2400" dirty="0">
                <a:latin typeface="Times New Roman" panose="02020603050405020304" pitchFamily="18" charset="0"/>
                <a:cs typeface="Times New Roman" panose="02020603050405020304" pitchFamily="18" charset="0"/>
              </a:rPr>
              <a:t>Representation Issues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Semantic Networks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FRAMES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Scripts</a:t>
            </a:r>
          </a:p>
          <a:p>
            <a:pPr>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330291"/>
      </p:ext>
    </p:extLst>
  </p:cSld>
  <p:clrMapOvr>
    <a:masterClrMapping/>
  </p:clrMapOvr>
  <mc:AlternateContent xmlns:mc="http://schemas.openxmlformats.org/markup-compatibility/2006" xmlns:p14="http://schemas.microsoft.com/office/powerpoint/2010/main">
    <mc:Choice Requires="p14">
      <p:transition spd="slow" p14:dur="2000" advTm="49533"/>
    </mc:Choice>
    <mc:Fallback xmlns="">
      <p:transition spd="slow" advTm="4953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533" y="2953994"/>
            <a:ext cx="8788400" cy="1371600"/>
          </a:xfrm>
        </p:spPr>
        <p:txBody>
          <a:bodyPr/>
          <a:lstStyle/>
          <a:p>
            <a:pPr algn="ctr"/>
            <a:r>
              <a:rPr lang="en-US" b="1" dirty="0">
                <a:solidFill>
                  <a:srgbClr val="00B050"/>
                </a:solidFill>
                <a:latin typeface="Algerian" panose="04020705040A02060702" pitchFamily="82" charset="0"/>
              </a:rPr>
              <a:t>Thanks!</a:t>
            </a:r>
          </a:p>
        </p:txBody>
      </p:sp>
      <p:sp>
        <p:nvSpPr>
          <p:cNvPr id="7" name="Date Placeholder 6"/>
          <p:cNvSpPr>
            <a:spLocks noGrp="1"/>
          </p:cNvSpPr>
          <p:nvPr>
            <p:ph type="dt" sz="half" idx="10"/>
          </p:nvPr>
        </p:nvSpPr>
        <p:spPr/>
        <p:txBody>
          <a:bodyPr/>
          <a:lstStyle/>
          <a:p>
            <a:fld id="{9AB7357B-1A44-9549-8DCD-F745083354B0}" type="datetime5">
              <a:rPr lang="en-SG" smtClean="0"/>
              <a:t>18-Jan-22</a:t>
            </a:fld>
            <a:endParaRPr lang="en-US"/>
          </a:p>
        </p:txBody>
      </p:sp>
      <p:sp>
        <p:nvSpPr>
          <p:cNvPr id="8" name="Slide Number Placeholder 7"/>
          <p:cNvSpPr>
            <a:spLocks noGrp="1"/>
          </p:cNvSpPr>
          <p:nvPr>
            <p:ph type="sldNum" sz="quarter" idx="12"/>
          </p:nvPr>
        </p:nvSpPr>
        <p:spPr/>
        <p:txBody>
          <a:bodyPr/>
          <a:lstStyle/>
          <a:p>
            <a:fld id="{FE7FC5A1-7DAD-B244-BC18-790397101CEC}" type="slidenum">
              <a:rPr lang="en-US" smtClean="0"/>
              <a:t>20</a:t>
            </a:fld>
            <a:endParaRPr lang="en-US"/>
          </a:p>
        </p:txBody>
      </p:sp>
    </p:spTree>
    <p:extLst>
      <p:ext uri="{BB962C8B-B14F-4D97-AF65-F5344CB8AC3E}">
        <p14:creationId xmlns:p14="http://schemas.microsoft.com/office/powerpoint/2010/main" val="428192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B02F86-27C1-4EB7-BB34-85487806697E}"/>
              </a:ext>
            </a:extLst>
          </p:cNvPr>
          <p:cNvSpPr>
            <a:spLocks noGrp="1"/>
          </p:cNvSpPr>
          <p:nvPr>
            <p:ph type="title"/>
          </p:nvPr>
        </p:nvSpPr>
        <p:spPr>
          <a:xfrm>
            <a:off x="1785034" y="0"/>
            <a:ext cx="7243056" cy="1249251"/>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AI Techniques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129AFCF-1FA8-405A-BDB8-729A2983911D}"/>
              </a:ext>
            </a:extLst>
          </p:cNvPr>
          <p:cNvSpPr>
            <a:spLocks noGrp="1"/>
          </p:cNvSpPr>
          <p:nvPr>
            <p:ph idx="1"/>
          </p:nvPr>
        </p:nvSpPr>
        <p:spPr>
          <a:xfrm>
            <a:off x="1378040" y="1481070"/>
            <a:ext cx="8822028" cy="3837905"/>
          </a:xfrm>
        </p:spPr>
        <p:txBody>
          <a:bodyPr/>
          <a:lstStyle/>
          <a:p>
            <a:pPr>
              <a:buFont typeface="Wingdings" panose="05000000000000000000" pitchFamily="2" charset="2"/>
              <a:buChar char="Ø"/>
            </a:pPr>
            <a:endParaRPr lang="en-US" sz="2400" dirty="0">
              <a:solidFill>
                <a:schemeClr val="tx1"/>
              </a:solidFill>
              <a:latin typeface="Times New Roman" panose="02020603050405020304" pitchFamily="18" charset="0"/>
              <a:cs typeface="Times New Roman" panose="02020603050405020304" pitchFamily="18" charset="0"/>
            </a:endParaRPr>
          </a:p>
          <a:p>
            <a:pPr marL="1028689" lvl="1"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Knowledge-based </a:t>
            </a:r>
            <a:r>
              <a:rPr lang="en-US" sz="3600" dirty="0">
                <a:latin typeface="Times New Roman" panose="02020603050405020304" pitchFamily="18" charset="0"/>
                <a:cs typeface="Times New Roman" panose="02020603050405020304" pitchFamily="18" charset="0"/>
              </a:rPr>
              <a:t>approaches</a:t>
            </a:r>
          </a:p>
          <a:p>
            <a:pPr marL="1028689" lvl="1" indent="-571500">
              <a:buFont typeface="Wingdings" panose="05000000000000000000" pitchFamily="2" charset="2"/>
              <a:buChar char="Ø"/>
            </a:pPr>
            <a:endParaRPr lang="en-US" sz="3600" dirty="0">
              <a:latin typeface="Times New Roman" panose="02020603050405020304" pitchFamily="18" charset="0"/>
              <a:cs typeface="Times New Roman" panose="02020603050405020304" pitchFamily="18" charset="0"/>
            </a:endParaRPr>
          </a:p>
          <a:p>
            <a:pPr marL="1028689" lvl="1" indent="-571500">
              <a:buFont typeface="Wingdings" panose="05000000000000000000" pitchFamily="2" charset="2"/>
              <a:buChar char="Ø"/>
            </a:pPr>
            <a:r>
              <a:rPr lang="en-US" sz="3700" dirty="0">
                <a:latin typeface="Times New Roman" panose="02020603050405020304" pitchFamily="18" charset="0"/>
                <a:cs typeface="Times New Roman" panose="02020603050405020304" pitchFamily="18" charset="0"/>
              </a:rPr>
              <a:t>Machine-learning approaches</a:t>
            </a:r>
          </a:p>
          <a:p>
            <a:pPr>
              <a:buFont typeface="Wingdings" panose="05000000000000000000" pitchFamily="2" charset="2"/>
              <a:buChar char="Ø"/>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52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F3C7EA-A543-4ADF-9ED2-85D774376D34}"/>
              </a:ext>
            </a:extLst>
          </p:cNvPr>
          <p:cNvSpPr>
            <a:spLocks noGrp="1"/>
          </p:cNvSpPr>
          <p:nvPr>
            <p:ph type="title"/>
          </p:nvPr>
        </p:nvSpPr>
        <p:spPr>
          <a:xfrm>
            <a:off x="1630487" y="1"/>
            <a:ext cx="7230178" cy="1223492"/>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Knowledge Base</a:t>
            </a:r>
          </a:p>
        </p:txBody>
      </p:sp>
      <p:sp>
        <p:nvSpPr>
          <p:cNvPr id="3" name="Content Placeholder 2">
            <a:extLst>
              <a:ext uri="{FF2B5EF4-FFF2-40B4-BE49-F238E27FC236}">
                <a16:creationId xmlns:a16="http://schemas.microsoft.com/office/drawing/2014/main" xmlns="" id="{708DBC9C-5D66-48E3-B2F1-B259231EF98E}"/>
              </a:ext>
            </a:extLst>
          </p:cNvPr>
          <p:cNvSpPr>
            <a:spLocks noGrp="1"/>
          </p:cNvSpPr>
          <p:nvPr>
            <p:ph idx="1"/>
          </p:nvPr>
        </p:nvSpPr>
        <p:spPr>
          <a:xfrm>
            <a:off x="1159100" y="1429555"/>
            <a:ext cx="9556123" cy="4018208"/>
          </a:xfrm>
        </p:spPr>
        <p:txBody>
          <a:bodyPr>
            <a:normAutofit/>
          </a:bodyPr>
          <a:lstStyle/>
          <a:p>
            <a:pPr>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The knowledge base approaches </a:t>
            </a:r>
            <a:r>
              <a:rPr lang="en-US" sz="3200" dirty="0">
                <a:solidFill>
                  <a:schemeClr val="tx1"/>
                </a:solidFill>
                <a:latin typeface="Times New Roman" panose="02020603050405020304" pitchFamily="18" charset="0"/>
                <a:cs typeface="Times New Roman" panose="02020603050405020304" pitchFamily="18" charset="0"/>
              </a:rPr>
              <a:t>that </a:t>
            </a:r>
            <a:r>
              <a:rPr lang="en-US" sz="3200" dirty="0">
                <a:solidFill>
                  <a:schemeClr val="tx1"/>
                </a:solidFill>
                <a:latin typeface="Times New Roman" panose="02020603050405020304" pitchFamily="18" charset="0"/>
                <a:cs typeface="Times New Roman" panose="02020603050405020304" pitchFamily="18" charset="0"/>
              </a:rPr>
              <a:t>compute reasons about statements deemed to be true about the world</a:t>
            </a:r>
          </a:p>
          <a:p>
            <a:pPr marL="914389" lvl="1"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An operator/programmer implements such statements in terms of rules</a:t>
            </a:r>
          </a:p>
          <a:p>
            <a:pPr marL="914389" lvl="1"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 logical inference engine processes these rules to draw patterns/capture knowledge about the world</a:t>
            </a:r>
          </a:p>
        </p:txBody>
      </p:sp>
    </p:spTree>
    <p:extLst>
      <p:ext uri="{BB962C8B-B14F-4D97-AF65-F5344CB8AC3E}">
        <p14:creationId xmlns:p14="http://schemas.microsoft.com/office/powerpoint/2010/main" val="1933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6B4DEC-AD44-43E9-B6A8-A5ED478107EA}"/>
              </a:ext>
            </a:extLst>
          </p:cNvPr>
          <p:cNvSpPr>
            <a:spLocks noGrp="1"/>
          </p:cNvSpPr>
          <p:nvPr>
            <p:ph type="title"/>
          </p:nvPr>
        </p:nvSpPr>
        <p:spPr>
          <a:xfrm>
            <a:off x="1823671" y="162378"/>
            <a:ext cx="7938515" cy="713386"/>
          </a:xfrm>
        </p:spPr>
        <p:txBody>
          <a:bodyPr>
            <a:noAutofit/>
          </a:bodyPr>
          <a:lstStyle/>
          <a:p>
            <a:pPr algn="ctr"/>
            <a:r>
              <a:rPr lang="en-US" b="1" dirty="0">
                <a:solidFill>
                  <a:srgbClr val="002060"/>
                </a:solidFill>
                <a:latin typeface="Times New Roman" panose="02020603050405020304" pitchFamily="18" charset="0"/>
                <a:cs typeface="Times New Roman" panose="02020603050405020304" pitchFamily="18" charset="0"/>
              </a:rPr>
              <a:t>Machine Learning</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6D79985-B10B-40FC-9CB2-C40F3AB970B6}"/>
              </a:ext>
            </a:extLst>
          </p:cNvPr>
          <p:cNvSpPr>
            <a:spLocks noGrp="1"/>
          </p:cNvSpPr>
          <p:nvPr>
            <p:ph idx="1"/>
          </p:nvPr>
        </p:nvSpPr>
        <p:spPr>
          <a:xfrm>
            <a:off x="746974" y="1287887"/>
            <a:ext cx="10315978" cy="5282417"/>
          </a:xfrm>
        </p:spPr>
        <p:txBody>
          <a:bodyPr>
            <a:normAutofit lnSpcReduction="10000"/>
          </a:bodyPr>
          <a:lstStyle/>
          <a:p>
            <a:pPr>
              <a:buFont typeface="Wingdings" panose="05000000000000000000" pitchFamily="2" charset="2"/>
              <a:buChar char="Ø"/>
            </a:pPr>
            <a:r>
              <a:rPr lang="en-US" sz="3000" dirty="0" smtClean="0">
                <a:solidFill>
                  <a:srgbClr val="0070C0"/>
                </a:solidFill>
                <a:latin typeface="Times New Roman" panose="02020603050405020304" pitchFamily="18" charset="0"/>
                <a:cs typeface="Times New Roman" panose="02020603050405020304" pitchFamily="18" charset="0"/>
              </a:rPr>
              <a:t>Machine </a:t>
            </a:r>
            <a:r>
              <a:rPr lang="en-US" sz="3000" dirty="0">
                <a:solidFill>
                  <a:srgbClr val="0070C0"/>
                </a:solidFill>
                <a:latin typeface="Times New Roman" panose="02020603050405020304" pitchFamily="18" charset="0"/>
                <a:cs typeface="Times New Roman" panose="02020603050405020304" pitchFamily="18" charset="0"/>
              </a:rPr>
              <a:t>learning uses </a:t>
            </a:r>
            <a:r>
              <a:rPr lang="en-US" sz="3000" dirty="0">
                <a:solidFill>
                  <a:srgbClr val="0070C0"/>
                </a:solidFill>
                <a:latin typeface="Times New Roman" panose="02020603050405020304" pitchFamily="18" charset="0"/>
                <a:cs typeface="Times New Roman" panose="02020603050405020304" pitchFamily="18" charset="0"/>
              </a:rPr>
              <a:t>statistical concepts to draw patterns from vast amount of </a:t>
            </a:r>
            <a:r>
              <a:rPr lang="en-US" sz="3000" dirty="0" smtClean="0">
                <a:solidFill>
                  <a:srgbClr val="0070C0"/>
                </a:solidFill>
                <a:latin typeface="Times New Roman" panose="02020603050405020304" pitchFamily="18" charset="0"/>
                <a:cs typeface="Times New Roman" panose="02020603050405020304" pitchFamily="18" charset="0"/>
              </a:rPr>
              <a:t>data.</a:t>
            </a:r>
            <a:endParaRPr lang="en-US" sz="3000"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000" dirty="0" smtClean="0">
                <a:solidFill>
                  <a:srgbClr val="0070C0"/>
                </a:solidFill>
                <a:latin typeface="Times New Roman" panose="02020603050405020304" pitchFamily="18" charset="0"/>
                <a:cs typeface="Times New Roman" panose="02020603050405020304" pitchFamily="18" charset="0"/>
              </a:rPr>
              <a:t>As </a:t>
            </a:r>
            <a:r>
              <a:rPr lang="en-US" sz="3000" dirty="0">
                <a:solidFill>
                  <a:srgbClr val="0070C0"/>
                </a:solidFill>
                <a:latin typeface="Times New Roman" panose="02020603050405020304" pitchFamily="18" charset="0"/>
                <a:cs typeface="Times New Roman" panose="02020603050405020304" pitchFamily="18" charset="0"/>
              </a:rPr>
              <a:t>opposed to encoding all human knowledge into a knowledge base, machine </a:t>
            </a:r>
            <a:r>
              <a:rPr lang="en-US" sz="3000" dirty="0">
                <a:solidFill>
                  <a:srgbClr val="0070C0"/>
                </a:solidFill>
                <a:latin typeface="Times New Roman" panose="02020603050405020304" pitchFamily="18" charset="0"/>
                <a:cs typeface="Times New Roman" panose="02020603050405020304" pitchFamily="18" charset="0"/>
              </a:rPr>
              <a:t>learning extracts </a:t>
            </a:r>
            <a:r>
              <a:rPr lang="en-US" sz="3000" dirty="0">
                <a:solidFill>
                  <a:srgbClr val="0070C0"/>
                </a:solidFill>
                <a:latin typeface="Times New Roman" panose="02020603050405020304" pitchFamily="18" charset="0"/>
                <a:cs typeface="Times New Roman" panose="02020603050405020304" pitchFamily="18" charset="0"/>
              </a:rPr>
              <a:t>both subjective and intuitive knowledge </a:t>
            </a:r>
            <a:r>
              <a:rPr lang="en-US" sz="3000" dirty="0">
                <a:solidFill>
                  <a:srgbClr val="0070C0"/>
                </a:solidFill>
                <a:latin typeface="Times New Roman" panose="02020603050405020304" pitchFamily="18" charset="0"/>
                <a:cs typeface="Times New Roman" panose="02020603050405020304" pitchFamily="18" charset="0"/>
              </a:rPr>
              <a:t>from </a:t>
            </a:r>
            <a:r>
              <a:rPr lang="en-US" sz="3000" dirty="0">
                <a:solidFill>
                  <a:srgbClr val="0070C0"/>
                </a:solidFill>
                <a:latin typeface="Times New Roman" panose="02020603050405020304" pitchFamily="18" charset="0"/>
                <a:cs typeface="Times New Roman" panose="02020603050405020304" pitchFamily="18" charset="0"/>
              </a:rPr>
              <a:t>raw </a:t>
            </a:r>
            <a:r>
              <a:rPr lang="en-US" sz="3000" dirty="0" smtClean="0">
                <a:solidFill>
                  <a:srgbClr val="0070C0"/>
                </a:solidFill>
                <a:latin typeface="Times New Roman" panose="02020603050405020304" pitchFamily="18" charset="0"/>
                <a:cs typeface="Times New Roman" panose="02020603050405020304" pitchFamily="18" charset="0"/>
              </a:rPr>
              <a:t>data.</a:t>
            </a:r>
          </a:p>
          <a:p>
            <a:pPr defTabSz="609585">
              <a:lnSpc>
                <a:spcPct val="100000"/>
              </a:lnSpc>
              <a:spcBef>
                <a:spcPts val="0"/>
              </a:spcBef>
              <a:buFont typeface="Wingdings" panose="05000000000000000000" pitchFamily="2" charset="2"/>
              <a:buChar char="Ø"/>
              <a:defRPr/>
            </a:pPr>
            <a:r>
              <a:rPr lang="en-US" sz="3000" dirty="0">
                <a:solidFill>
                  <a:srgbClr val="0070C0"/>
                </a:solidFill>
                <a:latin typeface="Times New Roman" panose="02020603050405020304" pitchFamily="18" charset="0"/>
                <a:cs typeface="Times New Roman" panose="02020603050405020304" pitchFamily="18" charset="0"/>
              </a:rPr>
              <a:t>Machine learning approaches:</a:t>
            </a:r>
          </a:p>
          <a:p>
            <a:pPr marL="1028689" lvl="1" indent="-571500" defTabSz="609585">
              <a:lnSpc>
                <a:spcPct val="100000"/>
              </a:lnSpc>
              <a:spcBef>
                <a:spcPts val="0"/>
              </a:spcBef>
              <a:buFont typeface="Wingdings" panose="05000000000000000000" pitchFamily="2" charset="2"/>
              <a:buChar char="§"/>
              <a:defRPr/>
            </a:pPr>
            <a:r>
              <a:rPr lang="en-US" sz="2600" dirty="0">
                <a:solidFill>
                  <a:srgbClr val="0070C0"/>
                </a:solidFill>
                <a:latin typeface="Times New Roman" panose="02020603050405020304" pitchFamily="18" charset="0"/>
                <a:cs typeface="Times New Roman" panose="02020603050405020304" pitchFamily="18" charset="0"/>
              </a:rPr>
              <a:t>Supervised learning</a:t>
            </a:r>
          </a:p>
          <a:p>
            <a:pPr marL="1028689" lvl="1" indent="-571500" defTabSz="609585">
              <a:lnSpc>
                <a:spcPct val="100000"/>
              </a:lnSpc>
              <a:spcBef>
                <a:spcPts val="0"/>
              </a:spcBef>
              <a:buFont typeface="Wingdings" panose="05000000000000000000" pitchFamily="2" charset="2"/>
              <a:buChar char="§"/>
              <a:defRPr/>
            </a:pPr>
            <a:r>
              <a:rPr lang="en-US" sz="2600" dirty="0">
                <a:solidFill>
                  <a:srgbClr val="0070C0"/>
                </a:solidFill>
                <a:latin typeface="Times New Roman" panose="02020603050405020304" pitchFamily="18" charset="0"/>
                <a:cs typeface="Times New Roman" panose="02020603050405020304" pitchFamily="18" charset="0"/>
              </a:rPr>
              <a:t>Unsupervised learning</a:t>
            </a:r>
          </a:p>
          <a:p>
            <a:pPr marL="1028689" lvl="1" indent="-571500" defTabSz="609585">
              <a:lnSpc>
                <a:spcPct val="100000"/>
              </a:lnSpc>
              <a:spcBef>
                <a:spcPts val="0"/>
              </a:spcBef>
              <a:buFont typeface="Wingdings" panose="05000000000000000000" pitchFamily="2" charset="2"/>
              <a:buChar char="§"/>
              <a:defRPr/>
            </a:pPr>
            <a:r>
              <a:rPr lang="en-US" sz="2600" dirty="0">
                <a:solidFill>
                  <a:srgbClr val="0070C0"/>
                </a:solidFill>
                <a:latin typeface="Times New Roman" panose="02020603050405020304" pitchFamily="18" charset="0"/>
                <a:cs typeface="Times New Roman" panose="02020603050405020304" pitchFamily="18" charset="0"/>
              </a:rPr>
              <a:t>Reinforcement learning</a:t>
            </a:r>
          </a:p>
          <a:p>
            <a:pPr defTabSz="609585">
              <a:lnSpc>
                <a:spcPct val="100000"/>
              </a:lnSpc>
              <a:spcBef>
                <a:spcPts val="0"/>
              </a:spcBef>
              <a:buFont typeface="Wingdings" panose="05000000000000000000" pitchFamily="2" charset="2"/>
              <a:buChar char="Ø"/>
              <a:defRPr/>
            </a:pPr>
            <a:endParaRPr lang="en-US" sz="3700" dirty="0">
              <a:solidFill>
                <a:srgbClr val="0070C0"/>
              </a:solidFill>
              <a:latin typeface="Times New Roman" panose="02020603050405020304" pitchFamily="18" charset="0"/>
              <a:cs typeface="Times New Roman" panose="02020603050405020304" pitchFamily="18" charset="0"/>
            </a:endParaRPr>
          </a:p>
          <a:p>
            <a:pPr defTabSz="609585">
              <a:lnSpc>
                <a:spcPct val="100000"/>
              </a:lnSpc>
              <a:spcBef>
                <a:spcPts val="0"/>
              </a:spcBef>
              <a:buFont typeface="Wingdings" panose="05000000000000000000" pitchFamily="2" charset="2"/>
              <a:buChar char="Ø"/>
              <a:defRPr/>
            </a:pPr>
            <a:r>
              <a:rPr lang="en-US" sz="3000" dirty="0" smtClean="0">
                <a:solidFill>
                  <a:srgbClr val="0070C0"/>
                </a:solidFill>
                <a:latin typeface="Times New Roman" panose="02020603050405020304" pitchFamily="18" charset="0"/>
                <a:cs typeface="Times New Roman" panose="02020603050405020304" pitchFamily="18" charset="0"/>
              </a:rPr>
              <a:t>All </a:t>
            </a:r>
            <a:r>
              <a:rPr lang="en-US" sz="3000" dirty="0">
                <a:solidFill>
                  <a:srgbClr val="0070C0"/>
                </a:solidFill>
                <a:latin typeface="Times New Roman" panose="02020603050405020304" pitchFamily="18" charset="0"/>
                <a:cs typeface="Times New Roman" panose="02020603050405020304" pitchFamily="18" charset="0"/>
              </a:rPr>
              <a:t>can utilize deep learning based on whether they are using more than one neural network </a:t>
            </a:r>
            <a:r>
              <a:rPr lang="en-US" sz="3000" dirty="0" smtClean="0">
                <a:solidFill>
                  <a:srgbClr val="0070C0"/>
                </a:solidFill>
                <a:latin typeface="Times New Roman" panose="02020603050405020304" pitchFamily="18" charset="0"/>
                <a:cs typeface="Times New Roman" panose="02020603050405020304" pitchFamily="18" charset="0"/>
              </a:rPr>
              <a:t>layers.</a:t>
            </a:r>
            <a:endParaRPr lang="en-US" sz="3000"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3200"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198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3550274" y="1179499"/>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dirty="0">
                <a:latin typeface="Times New Roman" pitchFamily="18" charset="0"/>
              </a:rPr>
              <a:t>Knowledge</a:t>
            </a:r>
          </a:p>
        </p:txBody>
      </p:sp>
      <p:sp>
        <p:nvSpPr>
          <p:cNvPr id="132099" name="Line 3"/>
          <p:cNvSpPr>
            <a:spLocks noChangeShapeType="1"/>
          </p:cNvSpPr>
          <p:nvPr/>
        </p:nvSpPr>
        <p:spPr bwMode="auto">
          <a:xfrm flipH="1">
            <a:off x="3390005" y="1688214"/>
            <a:ext cx="1625600" cy="167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2100" name="Line 4"/>
          <p:cNvSpPr>
            <a:spLocks noChangeShapeType="1"/>
          </p:cNvSpPr>
          <p:nvPr/>
        </p:nvSpPr>
        <p:spPr bwMode="auto">
          <a:xfrm>
            <a:off x="5054242" y="1688213"/>
            <a:ext cx="1320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2101" name="Text Box 5"/>
          <p:cNvSpPr txBox="1">
            <a:spLocks noChangeArrowheads="1"/>
          </p:cNvSpPr>
          <p:nvPr/>
        </p:nvSpPr>
        <p:spPr bwMode="auto">
          <a:xfrm>
            <a:off x="2218267" y="3415057"/>
            <a:ext cx="284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latin typeface="Times New Roman" pitchFamily="18" charset="0"/>
              </a:rPr>
              <a:t>Declarative</a:t>
            </a:r>
          </a:p>
        </p:txBody>
      </p:sp>
      <p:sp>
        <p:nvSpPr>
          <p:cNvPr id="132102" name="Text Box 6"/>
          <p:cNvSpPr txBox="1">
            <a:spLocks noChangeArrowheads="1"/>
          </p:cNvSpPr>
          <p:nvPr/>
        </p:nvSpPr>
        <p:spPr bwMode="auto">
          <a:xfrm>
            <a:off x="5486400" y="3338857"/>
            <a:ext cx="355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latin typeface="Times New Roman" pitchFamily="18" charset="0"/>
              </a:rPr>
              <a:t>Procedural</a:t>
            </a:r>
          </a:p>
        </p:txBody>
      </p:sp>
      <p:sp>
        <p:nvSpPr>
          <p:cNvPr id="132103" name="Text Box 7"/>
          <p:cNvSpPr txBox="1">
            <a:spLocks noChangeArrowheads="1"/>
          </p:cNvSpPr>
          <p:nvPr/>
        </p:nvSpPr>
        <p:spPr bwMode="auto">
          <a:xfrm>
            <a:off x="508000" y="4246813"/>
            <a:ext cx="10668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spcBef>
                <a:spcPct val="50000"/>
              </a:spcBef>
              <a:buFont typeface="Wingdings" panose="05000000000000000000" pitchFamily="2" charset="2"/>
              <a:buChar char="Ø"/>
            </a:pPr>
            <a:r>
              <a:rPr lang="en-US" altLang="en-US" sz="2400" dirty="0">
                <a:latin typeface="Times New Roman" pitchFamily="18" charset="0"/>
              </a:rPr>
              <a:t> Declarative knowledge deals with factoid questions (what is the capital of India? Who won the Wimbledon in 2005? </a:t>
            </a:r>
            <a:r>
              <a:rPr lang="en-US" altLang="en-US" sz="2400" dirty="0" smtClean="0">
                <a:latin typeface="Times New Roman" pitchFamily="18" charset="0"/>
              </a:rPr>
              <a:t> etc</a:t>
            </a:r>
            <a:r>
              <a:rPr lang="en-US" altLang="en-US" sz="2400" dirty="0">
                <a:latin typeface="Times New Roman" pitchFamily="18" charset="0"/>
              </a:rPr>
              <a:t>.)</a:t>
            </a:r>
          </a:p>
          <a:p>
            <a:pPr marL="457200" indent="-457200">
              <a:spcBef>
                <a:spcPct val="50000"/>
              </a:spcBef>
              <a:buFont typeface="Wingdings" panose="05000000000000000000" pitchFamily="2" charset="2"/>
              <a:buChar char="Ø"/>
            </a:pPr>
            <a:r>
              <a:rPr lang="en-US" altLang="en-US" sz="2400" dirty="0">
                <a:latin typeface="Times New Roman" pitchFamily="18" charset="0"/>
              </a:rPr>
              <a:t> Procedural knowledge deals with “How”</a:t>
            </a:r>
          </a:p>
          <a:p>
            <a:pPr marL="457200" indent="-457200">
              <a:spcBef>
                <a:spcPct val="50000"/>
              </a:spcBef>
              <a:buFont typeface="Wingdings" panose="05000000000000000000" pitchFamily="2" charset="2"/>
              <a:buChar char="Ø"/>
            </a:pPr>
            <a:r>
              <a:rPr lang="en-US" altLang="en-US" sz="2400" dirty="0">
                <a:latin typeface="Times New Roman" pitchFamily="18" charset="0"/>
              </a:rPr>
              <a:t> Procedural knowledge can be embedded </a:t>
            </a:r>
            <a:r>
              <a:rPr lang="en-US" altLang="en-US" sz="2400" dirty="0" smtClean="0">
                <a:latin typeface="Times New Roman" pitchFamily="18" charset="0"/>
              </a:rPr>
              <a:t>in </a:t>
            </a:r>
            <a:r>
              <a:rPr lang="en-US" altLang="en-US" sz="2400" dirty="0">
                <a:latin typeface="Times New Roman" pitchFamily="18" charset="0"/>
              </a:rPr>
              <a:t>declarative knowledge</a:t>
            </a:r>
          </a:p>
        </p:txBody>
      </p:sp>
      <p:sp>
        <p:nvSpPr>
          <p:cNvPr id="8" name="Rectangle 2"/>
          <p:cNvSpPr>
            <a:spLocks noGrp="1" noChangeArrowheads="1"/>
          </p:cNvSpPr>
          <p:nvPr>
            <p:ph type="title"/>
          </p:nvPr>
        </p:nvSpPr>
        <p:spPr>
          <a:xfrm>
            <a:off x="1015284" y="103032"/>
            <a:ext cx="9210541" cy="991673"/>
          </a:xfrm>
        </p:spPr>
        <p:txBody>
          <a:bodyPr rtlCol="0">
            <a:normAutofit/>
          </a:bodyPr>
          <a:lstStyle/>
          <a:p>
            <a:pPr algn="ctr" eaLnBrk="1" fontAlgn="auto" hangingPunct="1">
              <a:spcBef>
                <a:spcPct val="50000"/>
              </a:spcBef>
              <a:spcAft>
                <a:spcPts val="0"/>
              </a:spcAft>
              <a:defRPr/>
            </a:pPr>
            <a:r>
              <a:rPr lang="en-US" b="1" dirty="0" smtClean="0">
                <a:latin typeface="Times New Roman" pitchFamily="18" charset="0"/>
                <a:cs typeface="Times New Roman" pitchFamily="18" charset="0"/>
              </a:rPr>
              <a:t>Types of Knowledge</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4047329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1015284" y="103032"/>
            <a:ext cx="9210541" cy="991673"/>
          </a:xfrm>
        </p:spPr>
        <p:txBody>
          <a:bodyPr rtlCol="0">
            <a:normAutofit/>
          </a:bodyPr>
          <a:lstStyle/>
          <a:p>
            <a:pPr algn="ctr" eaLnBrk="1" fontAlgn="auto" hangingPunct="1">
              <a:spcBef>
                <a:spcPct val="50000"/>
              </a:spcBef>
              <a:spcAft>
                <a:spcPts val="0"/>
              </a:spcAft>
              <a:defRPr/>
            </a:pPr>
            <a:r>
              <a:rPr lang="en-US" sz="3200" b="1" dirty="0" smtClean="0">
                <a:latin typeface="Times New Roman" pitchFamily="18" charset="0"/>
                <a:cs typeface="Times New Roman" pitchFamily="18" charset="0"/>
              </a:rPr>
              <a:t>Procedural </a:t>
            </a:r>
            <a:r>
              <a:rPr lang="en-US" sz="3200" b="1" i="1" dirty="0" smtClean="0">
                <a:latin typeface="Times New Roman" pitchFamily="18" charset="0"/>
                <a:cs typeface="Times New Roman" pitchFamily="18" charset="0"/>
              </a:rPr>
              <a:t>v/s</a:t>
            </a:r>
            <a:r>
              <a:rPr lang="en-US" sz="3200" b="1" dirty="0" smtClean="0">
                <a:latin typeface="Times New Roman" pitchFamily="18" charset="0"/>
                <a:cs typeface="Times New Roman" pitchFamily="18" charset="0"/>
              </a:rPr>
              <a:t> Declarative Knowledge</a:t>
            </a:r>
            <a:endParaRPr lang="en-US" sz="3200" b="1" dirty="0">
              <a:latin typeface="Times New Roman" pitchFamily="18" charset="0"/>
              <a:cs typeface="Times New Roman" pitchFamily="18" charset="0"/>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7E5D7E51-66DD-4D6E-9B36-EC0D5353217F}" type="slidenum">
              <a:rPr lang="en-US" altLang="en-US" sz="1200">
                <a:solidFill>
                  <a:srgbClr val="898989"/>
                </a:solidFill>
              </a:rPr>
              <a:pPr>
                <a:spcBef>
                  <a:spcPct val="0"/>
                </a:spcBef>
                <a:buFontTx/>
                <a:buNone/>
              </a:pPr>
              <a:t>7</a:t>
            </a:fld>
            <a:endParaRPr lang="en-US" altLang="en-US" sz="1200">
              <a:solidFill>
                <a:srgbClr val="898989"/>
              </a:solidFill>
            </a:endParaRPr>
          </a:p>
        </p:txBody>
      </p:sp>
      <p:sp>
        <p:nvSpPr>
          <p:cNvPr id="14339" name="Text Box 5"/>
          <p:cNvSpPr txBox="1">
            <a:spLocks noChangeArrowheads="1"/>
          </p:cNvSpPr>
          <p:nvPr/>
        </p:nvSpPr>
        <p:spPr bwMode="auto">
          <a:xfrm>
            <a:off x="528035" y="1468190"/>
            <a:ext cx="1036749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defRPr>
            </a:lvl1pPr>
            <a:lvl2pPr>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marL="800100" lvl="1" indent="-342900" algn="just" eaLnBrk="1" hangingPunct="1">
              <a:spcBef>
                <a:spcPct val="50000"/>
              </a:spcBef>
              <a:buFont typeface="Wingdings" panose="05000000000000000000" pitchFamily="2" charset="2"/>
              <a:buChar char="Ø"/>
            </a:pPr>
            <a:r>
              <a:rPr lang="en-US" altLang="en-US" sz="2400" dirty="0" smtClean="0">
                <a:latin typeface="Times New Roman" pitchFamily="18" charset="0"/>
                <a:cs typeface="Times New Roman" pitchFamily="18" charset="0"/>
              </a:rPr>
              <a:t>A </a:t>
            </a:r>
            <a:r>
              <a:rPr lang="en-US" altLang="en-US" sz="2400" dirty="0">
                <a:latin typeface="Times New Roman" pitchFamily="18" charset="0"/>
                <a:cs typeface="Times New Roman" pitchFamily="18" charset="0"/>
              </a:rPr>
              <a:t>Declarative representation is one in which knowledge is specified but the use to which that knowledge is to be put in, is not given.</a:t>
            </a:r>
          </a:p>
          <a:p>
            <a:pPr marL="800100" lvl="1" indent="-342900" algn="just" eaLnBrk="1" hangingPunct="1">
              <a:spcBef>
                <a:spcPct val="50000"/>
              </a:spcBef>
              <a:buFont typeface="Wingdings" panose="05000000000000000000" pitchFamily="2" charset="2"/>
              <a:buChar char="Ø"/>
            </a:pPr>
            <a:r>
              <a:rPr lang="en-US" altLang="en-US" sz="2400" dirty="0">
                <a:latin typeface="Times New Roman" pitchFamily="18" charset="0"/>
                <a:cs typeface="Times New Roman" pitchFamily="18" charset="0"/>
              </a:rPr>
              <a:t>A Procedural representation is one in which the control information that is necessary to use the knowledge is considered to be embedded in the knowledge itself.</a:t>
            </a:r>
          </a:p>
          <a:p>
            <a:pPr marL="800100" lvl="1" indent="-342900" algn="just" eaLnBrk="1" hangingPunct="1">
              <a:spcBef>
                <a:spcPct val="50000"/>
              </a:spcBef>
              <a:buFont typeface="Wingdings" panose="05000000000000000000" pitchFamily="2" charset="2"/>
              <a:buChar char="Ø"/>
            </a:pPr>
            <a:r>
              <a:rPr lang="en-US" altLang="en-US" sz="2400" dirty="0">
                <a:latin typeface="Times New Roman" pitchFamily="18" charset="0"/>
                <a:cs typeface="Times New Roman" pitchFamily="18" charset="0"/>
              </a:rPr>
              <a:t>To use a procedural representation, we need to augment it with an interpreter that follows the instructions given in the knowledge.</a:t>
            </a:r>
          </a:p>
          <a:p>
            <a:pPr lvl="2" algn="just">
              <a:spcBef>
                <a:spcPct val="50000"/>
              </a:spcBef>
              <a:buFont typeface="Wingdings" panose="05000000000000000000" pitchFamily="2" charset="2"/>
              <a:buChar char="Ø"/>
            </a:pPr>
            <a:endParaRPr lang="en-US" altLang="en-US" dirty="0">
              <a:latin typeface="Times New Roman" pitchFamily="18" charset="0"/>
              <a:cs typeface="Times New Roman" pitchFamily="18" charset="0"/>
            </a:endParaRPr>
          </a:p>
          <a:p>
            <a:pPr marL="800100" lvl="1" indent="-342900" algn="just" eaLnBrk="1" hangingPunct="1">
              <a:spcBef>
                <a:spcPct val="50000"/>
              </a:spcBef>
              <a:buFont typeface="Wingdings" panose="05000000000000000000" pitchFamily="2" charset="2"/>
              <a:buChar char="Ø"/>
            </a:pPr>
            <a:endParaRPr lang="en-US" altLang="en-US" sz="2400" dirty="0">
              <a:latin typeface="Times New Roman" pitchFamily="18" charset="0"/>
              <a:cs typeface="Times New Roman" pitchFamily="18" charset="0"/>
            </a:endParaRPr>
          </a:p>
          <a:p>
            <a:pPr marL="800100" lvl="1" indent="-342900" algn="just" eaLnBrk="1" hangingPunct="1">
              <a:spcBef>
                <a:spcPct val="50000"/>
              </a:spcBef>
              <a:buFont typeface="Wingdings" panose="05000000000000000000" pitchFamily="2" charset="2"/>
              <a:buChar char="Ø"/>
            </a:pPr>
            <a:endParaRPr lang="en-US"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6373059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1015284" y="103032"/>
            <a:ext cx="9210541" cy="991673"/>
          </a:xfrm>
        </p:spPr>
        <p:txBody>
          <a:bodyPr rtlCol="0">
            <a:normAutofit/>
          </a:bodyPr>
          <a:lstStyle/>
          <a:p>
            <a:pPr algn="ctr" eaLnBrk="1" fontAlgn="auto" hangingPunct="1">
              <a:spcBef>
                <a:spcPct val="50000"/>
              </a:spcBef>
              <a:spcAft>
                <a:spcPts val="0"/>
              </a:spcAft>
              <a:defRPr/>
            </a:pPr>
            <a:r>
              <a:rPr lang="en-US" sz="3200" b="1" dirty="0" smtClean="0">
                <a:latin typeface="Times New Roman" pitchFamily="18" charset="0"/>
                <a:cs typeface="Times New Roman" pitchFamily="18" charset="0"/>
              </a:rPr>
              <a:t>Procedural </a:t>
            </a:r>
            <a:r>
              <a:rPr lang="en-US" sz="3200" b="1" i="1" dirty="0" smtClean="0">
                <a:latin typeface="Times New Roman" pitchFamily="18" charset="0"/>
                <a:cs typeface="Times New Roman" pitchFamily="18" charset="0"/>
              </a:rPr>
              <a:t>v/s</a:t>
            </a:r>
            <a:r>
              <a:rPr lang="en-US" sz="3200" b="1" dirty="0" smtClean="0">
                <a:latin typeface="Times New Roman" pitchFamily="18" charset="0"/>
                <a:cs typeface="Times New Roman" pitchFamily="18" charset="0"/>
              </a:rPr>
              <a:t> Declarative Knowledge</a:t>
            </a:r>
            <a:endParaRPr lang="en-US" sz="3200" b="1" dirty="0">
              <a:latin typeface="Times New Roman" pitchFamily="18" charset="0"/>
              <a:cs typeface="Times New Roman" pitchFamily="18" charset="0"/>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7E5D7E51-66DD-4D6E-9B36-EC0D5353217F}" type="slidenum">
              <a:rPr lang="en-US" altLang="en-US" sz="1200">
                <a:solidFill>
                  <a:srgbClr val="898989"/>
                </a:solidFill>
              </a:rPr>
              <a:pPr>
                <a:spcBef>
                  <a:spcPct val="0"/>
                </a:spcBef>
                <a:buFontTx/>
                <a:buNone/>
              </a:pPr>
              <a:t>8</a:t>
            </a:fld>
            <a:endParaRPr lang="en-US" altLang="en-US" sz="1200">
              <a:solidFill>
                <a:srgbClr val="898989"/>
              </a:solidFill>
            </a:endParaRPr>
          </a:p>
        </p:txBody>
      </p:sp>
      <p:sp>
        <p:nvSpPr>
          <p:cNvPr id="14339" name="Text Box 5"/>
          <p:cNvSpPr txBox="1">
            <a:spLocks noChangeArrowheads="1"/>
          </p:cNvSpPr>
          <p:nvPr/>
        </p:nvSpPr>
        <p:spPr bwMode="auto">
          <a:xfrm>
            <a:off x="566671" y="1249252"/>
            <a:ext cx="11037194" cy="603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defRPr>
            </a:lvl1pPr>
            <a:lvl2pPr>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marL="800100" lvl="1" indent="-342900" algn="just">
              <a:spcBef>
                <a:spcPct val="50000"/>
              </a:spcBef>
              <a:buFont typeface="Wingdings" panose="05000000000000000000" pitchFamily="2" charset="2"/>
              <a:buChar char="Ø"/>
            </a:pPr>
            <a:r>
              <a:rPr lang="en-US" altLang="en-US" sz="2400" dirty="0" smtClean="0">
                <a:latin typeface="Times New Roman" pitchFamily="18" charset="0"/>
                <a:cs typeface="Times New Roman" pitchFamily="18" charset="0"/>
              </a:rPr>
              <a:t>The </a:t>
            </a:r>
            <a:r>
              <a:rPr lang="en-US" altLang="en-US" sz="2400" dirty="0">
                <a:latin typeface="Times New Roman" pitchFamily="18" charset="0"/>
                <a:cs typeface="Times New Roman" pitchFamily="18" charset="0"/>
              </a:rPr>
              <a:t>difference between the declarative and the procedural views of knowledge lies in where control information resides</a:t>
            </a:r>
            <a:r>
              <a:rPr lang="en-US" altLang="en-US" sz="2400" dirty="0" smtClean="0">
                <a:latin typeface="Times New Roman" pitchFamily="18" charset="0"/>
                <a:cs typeface="Times New Roman" pitchFamily="18" charset="0"/>
              </a:rPr>
              <a:t>.</a:t>
            </a:r>
            <a:r>
              <a:rPr lang="en-US" altLang="en-US" sz="2400" dirty="0">
                <a:latin typeface="Times New Roman" pitchFamily="18" charset="0"/>
                <a:cs typeface="Times New Roman" pitchFamily="18" charset="0"/>
              </a:rPr>
              <a:t> Consider the example </a:t>
            </a:r>
          </a:p>
          <a:p>
            <a:pPr lvl="3" algn="just">
              <a:spcBef>
                <a:spcPct val="50000"/>
              </a:spcBef>
              <a:buFont typeface="Wingdings" panose="05000000000000000000" pitchFamily="2" charset="2"/>
              <a:buChar char="§"/>
            </a:pPr>
            <a:r>
              <a:rPr lang="en-US" altLang="en-US" dirty="0">
                <a:latin typeface="Times New Roman" pitchFamily="18" charset="0"/>
                <a:cs typeface="Times New Roman" pitchFamily="18" charset="0"/>
              </a:rPr>
              <a:t>man(Marcus)</a:t>
            </a:r>
          </a:p>
          <a:p>
            <a:pPr lvl="3" algn="just">
              <a:spcBef>
                <a:spcPct val="50000"/>
              </a:spcBef>
              <a:buFont typeface="Wingdings" panose="05000000000000000000" pitchFamily="2" charset="2"/>
              <a:buChar char="§"/>
            </a:pPr>
            <a:r>
              <a:rPr lang="en-US" altLang="en-US" dirty="0">
                <a:latin typeface="Times New Roman" pitchFamily="18" charset="0"/>
                <a:cs typeface="Times New Roman" pitchFamily="18" charset="0"/>
              </a:rPr>
              <a:t>man (</a:t>
            </a:r>
            <a:r>
              <a:rPr lang="en-US" altLang="en-US" dirty="0" err="1">
                <a:latin typeface="Times New Roman" pitchFamily="18" charset="0"/>
                <a:cs typeface="Times New Roman" pitchFamily="18" charset="0"/>
              </a:rPr>
              <a:t>Ceaser</a:t>
            </a:r>
            <a:r>
              <a:rPr lang="en-US" altLang="en-US" dirty="0">
                <a:latin typeface="Times New Roman" pitchFamily="18" charset="0"/>
                <a:cs typeface="Times New Roman" pitchFamily="18" charset="0"/>
              </a:rPr>
              <a:t>)</a:t>
            </a:r>
          </a:p>
          <a:p>
            <a:pPr lvl="3" algn="just">
              <a:spcBef>
                <a:spcPct val="50000"/>
              </a:spcBef>
              <a:buFont typeface="Wingdings" panose="05000000000000000000" pitchFamily="2" charset="2"/>
              <a:buChar char="§"/>
            </a:pPr>
            <a:r>
              <a:rPr lang="en-US" altLang="en-US" dirty="0">
                <a:latin typeface="Times New Roman" pitchFamily="18" charset="0"/>
                <a:cs typeface="Times New Roman" pitchFamily="18" charset="0"/>
              </a:rPr>
              <a:t>Person(Cleopatra)</a:t>
            </a:r>
          </a:p>
          <a:p>
            <a:pPr lvl="3" algn="just">
              <a:spcBef>
                <a:spcPct val="50000"/>
              </a:spcBef>
              <a:buFont typeface="Wingdings" panose="05000000000000000000" pitchFamily="2" charset="2"/>
              <a:buChar char="§"/>
            </a:pPr>
            <a:r>
              <a:rPr lang="en-US" altLang="en-US" dirty="0" err="1">
                <a:latin typeface="Times New Roman" pitchFamily="18" charset="0"/>
                <a:cs typeface="Times New Roman" pitchFamily="18" charset="0"/>
              </a:rPr>
              <a:t>Vx</a:t>
            </a:r>
            <a:r>
              <a:rPr lang="en-US" altLang="en-US" dirty="0">
                <a:latin typeface="Times New Roman" pitchFamily="18" charset="0"/>
                <a:cs typeface="Times New Roman" pitchFamily="18" charset="0"/>
              </a:rPr>
              <a:t> : man(x) </a:t>
            </a:r>
            <a:r>
              <a:rPr lang="en-US" altLang="en-US" dirty="0">
                <a:latin typeface="Times New Roman" pitchFamily="18" charset="0"/>
                <a:cs typeface="Times New Roman" pitchFamily="18" charset="0"/>
                <a:sym typeface="Wingdings" pitchFamily="2" charset="2"/>
              </a:rPr>
              <a:t> person(x)</a:t>
            </a:r>
          </a:p>
          <a:p>
            <a:pPr marL="800100" lvl="1" indent="-342900" algn="just">
              <a:spcBef>
                <a:spcPct val="50000"/>
              </a:spcBef>
              <a:buFont typeface="Wingdings" panose="05000000000000000000" pitchFamily="2" charset="2"/>
              <a:buChar char="Ø"/>
            </a:pPr>
            <a:r>
              <a:rPr lang="en-US" altLang="en-US" sz="2400" dirty="0">
                <a:latin typeface="Times New Roman" pitchFamily="18" charset="0"/>
                <a:cs typeface="Times New Roman" pitchFamily="18" charset="0"/>
                <a:sym typeface="Wingdings" pitchFamily="2" charset="2"/>
              </a:rPr>
              <a:t>Now we want to extract from this knowledge base the </a:t>
            </a:r>
            <a:r>
              <a:rPr lang="en-US" altLang="en-US" sz="2400" dirty="0" err="1">
                <a:latin typeface="Times New Roman" pitchFamily="18" charset="0"/>
                <a:cs typeface="Times New Roman" pitchFamily="18" charset="0"/>
                <a:sym typeface="Wingdings" pitchFamily="2" charset="2"/>
              </a:rPr>
              <a:t>ans</a:t>
            </a:r>
            <a:r>
              <a:rPr lang="en-US" altLang="en-US" sz="2400" dirty="0">
                <a:latin typeface="Times New Roman" pitchFamily="18" charset="0"/>
                <a:cs typeface="Times New Roman" pitchFamily="18" charset="0"/>
                <a:sym typeface="Wingdings" pitchFamily="2" charset="2"/>
              </a:rPr>
              <a:t> to the question  : </a:t>
            </a:r>
          </a:p>
          <a:p>
            <a:pPr lvl="3" algn="just">
              <a:spcBef>
                <a:spcPct val="50000"/>
              </a:spcBef>
              <a:buFont typeface="Wingdings" panose="05000000000000000000" pitchFamily="2" charset="2"/>
              <a:buChar char="§"/>
            </a:pPr>
            <a:r>
              <a:rPr lang="en-US" altLang="en-US" dirty="0" err="1">
                <a:latin typeface="Times New Roman" pitchFamily="18" charset="0"/>
                <a:cs typeface="Times New Roman" pitchFamily="18" charset="0"/>
                <a:sym typeface="Wingdings" pitchFamily="2" charset="2"/>
              </a:rPr>
              <a:t>Ǝy</a:t>
            </a:r>
            <a:r>
              <a:rPr lang="en-US" altLang="en-US" dirty="0">
                <a:latin typeface="Times New Roman" pitchFamily="18" charset="0"/>
                <a:cs typeface="Times New Roman" pitchFamily="18" charset="0"/>
                <a:sym typeface="Wingdings" pitchFamily="2" charset="2"/>
              </a:rPr>
              <a:t> : person (y)</a:t>
            </a:r>
          </a:p>
          <a:p>
            <a:pPr lvl="3" algn="just">
              <a:spcBef>
                <a:spcPct val="50000"/>
              </a:spcBef>
              <a:buFont typeface="Wingdings" panose="05000000000000000000" pitchFamily="2" charset="2"/>
              <a:buChar char="§"/>
            </a:pPr>
            <a:r>
              <a:rPr lang="en-US" altLang="en-US" dirty="0">
                <a:latin typeface="Times New Roman" pitchFamily="18" charset="0"/>
                <a:cs typeface="Times New Roman" pitchFamily="18" charset="0"/>
                <a:sym typeface="Wingdings" pitchFamily="2" charset="2"/>
              </a:rPr>
              <a:t>Marcus, </a:t>
            </a:r>
            <a:r>
              <a:rPr lang="en-US" altLang="en-US" dirty="0" err="1">
                <a:latin typeface="Times New Roman" pitchFamily="18" charset="0"/>
                <a:cs typeface="Times New Roman" pitchFamily="18" charset="0"/>
                <a:sym typeface="Wingdings" pitchFamily="2" charset="2"/>
              </a:rPr>
              <a:t>Ceaser</a:t>
            </a:r>
            <a:r>
              <a:rPr lang="en-US" altLang="en-US" dirty="0">
                <a:latin typeface="Times New Roman" pitchFamily="18" charset="0"/>
                <a:cs typeface="Times New Roman" pitchFamily="18" charset="0"/>
                <a:sym typeface="Wingdings" pitchFamily="2" charset="2"/>
              </a:rPr>
              <a:t> and Cleopatra can be the answers</a:t>
            </a:r>
            <a:endParaRPr lang="en-US" altLang="en-US" dirty="0">
              <a:latin typeface="Times New Roman" pitchFamily="18" charset="0"/>
              <a:cs typeface="Times New Roman" pitchFamily="18" charset="0"/>
            </a:endParaRPr>
          </a:p>
          <a:p>
            <a:pPr lvl="2" algn="just">
              <a:spcBef>
                <a:spcPct val="50000"/>
              </a:spcBef>
              <a:buFont typeface="Wingdings" panose="05000000000000000000" pitchFamily="2" charset="2"/>
              <a:buChar char="§"/>
            </a:pPr>
            <a:endParaRPr lang="en-US" altLang="en-US" dirty="0">
              <a:latin typeface="Times New Roman" pitchFamily="18" charset="0"/>
              <a:cs typeface="Times New Roman" pitchFamily="18" charset="0"/>
            </a:endParaRPr>
          </a:p>
          <a:p>
            <a:pPr marL="800100" lvl="1" indent="-342900" algn="just" eaLnBrk="1" hangingPunct="1">
              <a:spcBef>
                <a:spcPct val="50000"/>
              </a:spcBef>
              <a:buFont typeface="Wingdings" panose="05000000000000000000" pitchFamily="2" charset="2"/>
              <a:buChar char="Ø"/>
            </a:pPr>
            <a:endParaRPr lang="en-US" altLang="en-US" sz="2400" dirty="0">
              <a:latin typeface="Times New Roman" pitchFamily="18" charset="0"/>
              <a:cs typeface="Times New Roman" pitchFamily="18" charset="0"/>
            </a:endParaRPr>
          </a:p>
          <a:p>
            <a:pPr marL="800100" lvl="1" indent="-342900" algn="just" eaLnBrk="1" hangingPunct="1">
              <a:spcBef>
                <a:spcPct val="50000"/>
              </a:spcBef>
              <a:buFont typeface="Wingdings" panose="05000000000000000000" pitchFamily="2" charset="2"/>
              <a:buChar char="Ø"/>
            </a:pPr>
            <a:endParaRPr lang="en-US"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70602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z="4000" smtClean="0">
                <a:latin typeface="Times New Roman" pitchFamily="18" charset="0"/>
                <a:cs typeface="Times New Roman" pitchFamily="18" charset="0"/>
              </a:rPr>
              <a:t> </a:t>
            </a:r>
          </a:p>
        </p:txBody>
      </p:sp>
      <p:sp>
        <p:nvSpPr>
          <p:cNvPr id="184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EEBE9516-BA8D-4CD4-9261-FC6BCB987C4C}" type="slidenum">
              <a:rPr lang="en-US" altLang="en-US" sz="1200">
                <a:solidFill>
                  <a:srgbClr val="898989"/>
                </a:solidFill>
              </a:rPr>
              <a:pPr>
                <a:spcBef>
                  <a:spcPct val="0"/>
                </a:spcBef>
                <a:buFontTx/>
                <a:buNone/>
              </a:pPr>
              <a:t>9</a:t>
            </a:fld>
            <a:endParaRPr lang="en-US" altLang="en-US" sz="1200">
              <a:solidFill>
                <a:srgbClr val="898989"/>
              </a:solidFill>
            </a:endParaRPr>
          </a:p>
        </p:txBody>
      </p:sp>
      <p:sp>
        <p:nvSpPr>
          <p:cNvPr id="18435" name="Text Box 5"/>
          <p:cNvSpPr txBox="1">
            <a:spLocks noChangeArrowheads="1"/>
          </p:cNvSpPr>
          <p:nvPr/>
        </p:nvSpPr>
        <p:spPr bwMode="auto">
          <a:xfrm>
            <a:off x="850006" y="1300767"/>
            <a:ext cx="10630793"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defRPr>
            </a:lvl1pPr>
            <a:lvl2pPr>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marL="342900" indent="-342900" algn="just">
              <a:spcBef>
                <a:spcPct val="50000"/>
              </a:spcBef>
              <a:buFont typeface="Wingdings" panose="05000000000000000000" pitchFamily="2" charset="2"/>
              <a:buChar char="Ø"/>
            </a:pPr>
            <a:r>
              <a:rPr lang="en-US" altLang="en-US" sz="2400" dirty="0" smtClean="0">
                <a:latin typeface="Times New Roman" pitchFamily="18" charset="0"/>
                <a:cs typeface="Times New Roman" pitchFamily="18" charset="0"/>
              </a:rPr>
              <a:t>As </a:t>
            </a:r>
            <a:r>
              <a:rPr lang="en-US" altLang="en-US" sz="2400" dirty="0">
                <a:latin typeface="Times New Roman" pitchFamily="18" charset="0"/>
                <a:cs typeface="Times New Roman" pitchFamily="18" charset="0"/>
              </a:rPr>
              <a:t>there is more than one value that satisfies the predicate, but only one value is needed, the answer depends on the order in which the assertions are examined during the search of a response.</a:t>
            </a:r>
          </a:p>
          <a:p>
            <a:pPr marL="342900" indent="-342900" algn="just">
              <a:spcBef>
                <a:spcPct val="50000"/>
              </a:spcBef>
              <a:buFont typeface="Wingdings" panose="05000000000000000000" pitchFamily="2" charset="2"/>
              <a:buChar char="Ø"/>
            </a:pPr>
            <a:r>
              <a:rPr lang="en-US" altLang="en-US" sz="2400" dirty="0">
                <a:latin typeface="Times New Roman" pitchFamily="18" charset="0"/>
                <a:cs typeface="Times New Roman" pitchFamily="18" charset="0"/>
              </a:rPr>
              <a:t>If we view the assertions as declarative, then we cannot depict how they will be examined. If we view them as procedural, then they do.</a:t>
            </a:r>
          </a:p>
          <a:p>
            <a:pPr marL="342900" indent="-342900" algn="just">
              <a:spcBef>
                <a:spcPct val="50000"/>
              </a:spcBef>
              <a:buFont typeface="Wingdings" panose="05000000000000000000" pitchFamily="2" charset="2"/>
              <a:buChar char="Ø"/>
            </a:pPr>
            <a:r>
              <a:rPr lang="en-US" altLang="en-US" sz="2400" dirty="0">
                <a:latin typeface="Times New Roman" pitchFamily="18" charset="0"/>
                <a:cs typeface="Times New Roman" pitchFamily="18" charset="0"/>
              </a:rPr>
              <a:t>Let us view these assertions as a non deterministic program whose output is simply not defined, now this means that there is no difference between Procedural &amp; Declarative Statements. But most of the machines don’t do so, they hold on to what ever method they have, either sequential or in </a:t>
            </a:r>
            <a:r>
              <a:rPr lang="en-US" altLang="en-US" sz="2400" dirty="0" smtClean="0">
                <a:latin typeface="Times New Roman" pitchFamily="18" charset="0"/>
                <a:cs typeface="Times New Roman" pitchFamily="18" charset="0"/>
              </a:rPr>
              <a:t>parallel. The </a:t>
            </a:r>
            <a:r>
              <a:rPr lang="en-US" altLang="en-US" sz="2400" dirty="0">
                <a:latin typeface="Times New Roman" pitchFamily="18" charset="0"/>
                <a:cs typeface="Times New Roman" pitchFamily="18" charset="0"/>
              </a:rPr>
              <a:t>focus is on working on the control model.</a:t>
            </a:r>
          </a:p>
          <a:p>
            <a:pPr lvl="5" algn="just" eaLnBrk="1" hangingPunct="1">
              <a:spcBef>
                <a:spcPct val="50000"/>
              </a:spcBef>
              <a:buFont typeface="Wingdings" panose="05000000000000000000" pitchFamily="2" charset="2"/>
              <a:buChar char="Ø"/>
            </a:pPr>
            <a:endParaRPr lang="en-US" altLang="en-US" sz="2400" dirty="0">
              <a:latin typeface="Times New Roman" pitchFamily="18" charset="0"/>
              <a:cs typeface="Times New Roman" pitchFamily="18" charset="0"/>
            </a:endParaRPr>
          </a:p>
        </p:txBody>
      </p:sp>
      <p:sp>
        <p:nvSpPr>
          <p:cNvPr id="6" name="Rectangle 2"/>
          <p:cNvSpPr txBox="1">
            <a:spLocks noChangeArrowheads="1"/>
          </p:cNvSpPr>
          <p:nvPr/>
        </p:nvSpPr>
        <p:spPr>
          <a:xfrm>
            <a:off x="1015284" y="103032"/>
            <a:ext cx="9210541" cy="9916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spcBef>
                <a:spcPct val="50000"/>
              </a:spcBef>
              <a:defRPr/>
            </a:pPr>
            <a:r>
              <a:rPr lang="en-IN" sz="3200" b="1" smtClean="0">
                <a:latin typeface="Times New Roman" pitchFamily="18" charset="0"/>
                <a:cs typeface="Times New Roman" pitchFamily="18" charset="0"/>
              </a:rPr>
              <a:t>Procedural </a:t>
            </a:r>
            <a:r>
              <a:rPr lang="en-IN" sz="3200" b="1" i="1" smtClean="0">
                <a:latin typeface="Times New Roman" pitchFamily="18" charset="0"/>
                <a:cs typeface="Times New Roman" pitchFamily="18" charset="0"/>
              </a:rPr>
              <a:t>v/s</a:t>
            </a:r>
            <a:r>
              <a:rPr lang="en-IN" sz="3200" b="1" smtClean="0">
                <a:latin typeface="Times New Roman" pitchFamily="18" charset="0"/>
                <a:cs typeface="Times New Roman" pitchFamily="18" charset="0"/>
              </a:rPr>
              <a:t> Declarative Knowledge</a:t>
            </a:r>
            <a:endParaRPr lang="en-IN" sz="3200" b="1">
              <a:latin typeface="Times New Roman" pitchFamily="18" charset="0"/>
              <a:cs typeface="Times New Roman" pitchFamily="18" charset="0"/>
            </a:endParaRPr>
          </a:p>
        </p:txBody>
      </p:sp>
    </p:spTree>
    <p:extLst>
      <p:ext uri="{BB962C8B-B14F-4D97-AF65-F5344CB8AC3E}">
        <p14:creationId xmlns:p14="http://schemas.microsoft.com/office/powerpoint/2010/main" val="20339809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1525F74B1788841BE94168D28F8BCC6" ma:contentTypeVersion="2" ma:contentTypeDescription="Create a new document." ma:contentTypeScope="" ma:versionID="3b687bdf9f0c851b1998e3d8f668d3ba">
  <xsd:schema xmlns:xsd="http://www.w3.org/2001/XMLSchema" xmlns:xs="http://www.w3.org/2001/XMLSchema" xmlns:p="http://schemas.microsoft.com/office/2006/metadata/properties" xmlns:ns2="15f829b4-e2c0-4476-ad2c-39ed002641fc" targetNamespace="http://schemas.microsoft.com/office/2006/metadata/properties" ma:root="true" ma:fieldsID="d07ec0a0721a93e2a96d1ea6987535b5" ns2:_="">
    <xsd:import namespace="15f829b4-e2c0-4476-ad2c-39ed002641f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f829b4-e2c0-4476-ad2c-39ed002641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7651BA-F45C-4845-9AB3-E0A65B39F5E1}">
  <ds:schemaRefs>
    <ds:schemaRef ds:uri="http://schemas.microsoft.com/office/2006/documentManagement/types"/>
    <ds:schemaRef ds:uri="http://schemas.openxmlformats.org/package/2006/metadata/core-properties"/>
    <ds:schemaRef ds:uri="16c05727-aa75-4e4a-9b5f-8a80a1165891"/>
    <ds:schemaRef ds:uri="http://purl.org/dc/dcmitype/"/>
    <ds:schemaRef ds:uri="http://purl.org/dc/elements/1.1/"/>
    <ds:schemaRef ds:uri="http://schemas.microsoft.com/office/2006/metadata/properties"/>
    <ds:schemaRef ds:uri="http://schemas.microsoft.com/office/infopath/2007/PartnerControls"/>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87A89573-8DF9-48C6-BA66-BFF5F6BA87FC}"/>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1254</Words>
  <Application>Microsoft Office PowerPoint</Application>
  <PresentationFormat>Custom</PresentationFormat>
  <Paragraphs>179</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SavonVTI</vt:lpstr>
      <vt:lpstr>Module-I  Knowledge Representation</vt:lpstr>
      <vt:lpstr>Outlines </vt:lpstr>
      <vt:lpstr>AI Techniques</vt:lpstr>
      <vt:lpstr>Knowledge Base</vt:lpstr>
      <vt:lpstr>Machine Learning</vt:lpstr>
      <vt:lpstr>Types of Knowledge</vt:lpstr>
      <vt:lpstr>Procedural v/s Declarative Knowledge</vt:lpstr>
      <vt:lpstr>Procedural v/s Declarative Knowledge</vt:lpstr>
      <vt:lpstr> </vt:lpstr>
      <vt:lpstr> </vt:lpstr>
      <vt:lpstr>PowerPoint Presentation</vt:lpstr>
      <vt:lpstr>Knowledge Representation Schemes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2020-06-29T07:50:50Z</dcterms:created>
  <dcterms:modified xsi:type="dcterms:W3CDTF">2022-01-19T06:55:38Z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0x01010021525F74B1788841BE94168D28F8BCC6</vt:lpwstr>
  </property>
</Properties>
</file>