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9785A-890A-43B3-8BFA-B8E131EA22E5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C6750-D115-4216-AEDC-06B70E3B0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6750-D115-4216-AEDC-06B70E3B000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1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7818" y="1739010"/>
            <a:ext cx="526669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7762"/>
            <a:ext cx="12191999" cy="4802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1999" y="503237"/>
                </a:moveTo>
                <a:lnTo>
                  <a:pt x="0" y="50323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03237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5140" y="114177"/>
            <a:ext cx="740171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947" y="2544828"/>
            <a:ext cx="10720104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25384" y="6399265"/>
            <a:ext cx="185039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@SIH</a:t>
            </a:r>
            <a:r>
              <a:rPr spc="-90" dirty="0"/>
              <a:t> </a:t>
            </a:r>
            <a:r>
              <a:rPr spc="-120" dirty="0"/>
              <a:t>Idea</a:t>
            </a:r>
            <a:r>
              <a:rPr spc="-90" dirty="0"/>
              <a:t> </a:t>
            </a:r>
            <a:r>
              <a:rPr spc="-95" dirty="0"/>
              <a:t>submission-</a:t>
            </a:r>
            <a:r>
              <a:rPr spc="-90" dirty="0"/>
              <a:t> </a:t>
            </a:r>
            <a:r>
              <a:rPr spc="-280" dirty="0"/>
              <a:t>T</a:t>
            </a:r>
            <a:r>
              <a:rPr spc="-140" dirty="0"/>
              <a:t>empla</a:t>
            </a:r>
            <a:r>
              <a:rPr spc="-130" dirty="0"/>
              <a:t>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6583" y="6399265"/>
            <a:ext cx="15875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957417407006525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sciencedirect.com/topics/computer-science/e-comme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-jecse.net/article/Investigating+the+Role+of+Personalization+in+E-commerce%253A+A+Study+of+Customer+Satisfaction+and+Purchase+Behaviour_5462/?download=true&amp;format=pdf" TargetMode="External"/><Relationship Id="rId5" Type="http://schemas.openxmlformats.org/officeDocument/2006/relationships/hyperlink" Target="https://www.researchgate.net/publication/349651858_Analysis_of_Customization_Strategy_for_E-Commerce_Operation_Based_on_Big_Data" TargetMode="External"/><Relationship Id="rId4" Type="http://schemas.openxmlformats.org/officeDocument/2006/relationships/hyperlink" Target="https://www.elsevier.com/en-in/solutions/research-analytics-and-evalu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9859" y="851217"/>
            <a:ext cx="4638675" cy="5155565"/>
            <a:chOff x="5656780" y="851520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80" y="851520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3518134" y="5154966"/>
                  </a:moveTo>
                  <a:lnTo>
                    <a:pt x="1867290" y="5154966"/>
                  </a:lnTo>
                  <a:lnTo>
                    <a:pt x="1822196" y="5150410"/>
                  </a:lnTo>
                  <a:lnTo>
                    <a:pt x="1778973" y="5137070"/>
                  </a:lnTo>
                  <a:lnTo>
                    <a:pt x="1738182" y="5115445"/>
                  </a:lnTo>
                  <a:lnTo>
                    <a:pt x="1700385" y="5086032"/>
                  </a:lnTo>
                  <a:lnTo>
                    <a:pt x="1666143" y="5049328"/>
                  </a:lnTo>
                  <a:lnTo>
                    <a:pt x="1636018" y="5005830"/>
                  </a:lnTo>
                  <a:lnTo>
                    <a:pt x="1610571" y="4956034"/>
                  </a:lnTo>
                  <a:lnTo>
                    <a:pt x="786932" y="3056698"/>
                  </a:lnTo>
                  <a:lnTo>
                    <a:pt x="769382" y="3010868"/>
                  </a:lnTo>
                  <a:lnTo>
                    <a:pt x="756847" y="2962707"/>
                  </a:lnTo>
                  <a:lnTo>
                    <a:pt x="749326" y="2912992"/>
                  </a:lnTo>
                  <a:lnTo>
                    <a:pt x="746819" y="2862500"/>
                  </a:lnTo>
                  <a:lnTo>
                    <a:pt x="749326" y="2812009"/>
                  </a:lnTo>
                  <a:lnTo>
                    <a:pt x="756847" y="2762294"/>
                  </a:lnTo>
                  <a:lnTo>
                    <a:pt x="769382" y="2714133"/>
                  </a:lnTo>
                  <a:lnTo>
                    <a:pt x="786932" y="2668303"/>
                  </a:lnTo>
                  <a:lnTo>
                    <a:pt x="1118529" y="1903633"/>
                  </a:lnTo>
                  <a:lnTo>
                    <a:pt x="1117622" y="1903126"/>
                  </a:lnTo>
                  <a:lnTo>
                    <a:pt x="1081377" y="1860398"/>
                  </a:lnTo>
                  <a:lnTo>
                    <a:pt x="726239" y="1044306"/>
                  </a:lnTo>
                  <a:lnTo>
                    <a:pt x="713605" y="1004835"/>
                  </a:lnTo>
                  <a:lnTo>
                    <a:pt x="709393" y="962751"/>
                  </a:lnTo>
                  <a:lnTo>
                    <a:pt x="713605" y="920668"/>
                  </a:lnTo>
                  <a:lnTo>
                    <a:pt x="726274" y="881116"/>
                  </a:lnTo>
                  <a:lnTo>
                    <a:pt x="1072139" y="83545"/>
                  </a:lnTo>
                  <a:lnTo>
                    <a:pt x="1092143" y="48673"/>
                  </a:lnTo>
                  <a:lnTo>
                    <a:pt x="1147312" y="5781"/>
                  </a:lnTo>
                  <a:lnTo>
                    <a:pt x="1179950" y="0"/>
                  </a:lnTo>
                  <a:lnTo>
                    <a:pt x="1873246" y="0"/>
                  </a:lnTo>
                  <a:lnTo>
                    <a:pt x="1934826" y="22378"/>
                  </a:lnTo>
                  <a:lnTo>
                    <a:pt x="1979561" y="83545"/>
                  </a:lnTo>
                  <a:lnTo>
                    <a:pt x="1990752" y="109242"/>
                  </a:lnTo>
                  <a:lnTo>
                    <a:pt x="1219285" y="109242"/>
                  </a:lnTo>
                  <a:lnTo>
                    <a:pt x="1190350" y="114368"/>
                  </a:lnTo>
                  <a:lnTo>
                    <a:pt x="1141441" y="152393"/>
                  </a:lnTo>
                  <a:lnTo>
                    <a:pt x="817057" y="890449"/>
                  </a:lnTo>
                  <a:lnTo>
                    <a:pt x="802122" y="962752"/>
                  </a:lnTo>
                  <a:lnTo>
                    <a:pt x="805856" y="1000060"/>
                  </a:lnTo>
                  <a:lnTo>
                    <a:pt x="1123707" y="1742195"/>
                  </a:lnTo>
                  <a:lnTo>
                    <a:pt x="1152198" y="1785779"/>
                  </a:lnTo>
                  <a:lnTo>
                    <a:pt x="1168694" y="1799028"/>
                  </a:lnTo>
                  <a:lnTo>
                    <a:pt x="1125080" y="1899603"/>
                  </a:lnTo>
                  <a:lnTo>
                    <a:pt x="1160404" y="1914701"/>
                  </a:lnTo>
                  <a:lnTo>
                    <a:pt x="1177013" y="1916169"/>
                  </a:lnTo>
                  <a:lnTo>
                    <a:pt x="4270920" y="1916169"/>
                  </a:lnTo>
                  <a:lnTo>
                    <a:pt x="4598492" y="2668303"/>
                  </a:lnTo>
                  <a:lnTo>
                    <a:pt x="4616041" y="2714133"/>
                  </a:lnTo>
                  <a:lnTo>
                    <a:pt x="4628576" y="2762294"/>
                  </a:lnTo>
                  <a:lnTo>
                    <a:pt x="4636097" y="2812009"/>
                  </a:lnTo>
                  <a:lnTo>
                    <a:pt x="4638605" y="2862500"/>
                  </a:lnTo>
                  <a:lnTo>
                    <a:pt x="4636097" y="2912992"/>
                  </a:lnTo>
                  <a:lnTo>
                    <a:pt x="4628576" y="2962707"/>
                  </a:lnTo>
                  <a:lnTo>
                    <a:pt x="4616041" y="3010868"/>
                  </a:lnTo>
                  <a:lnTo>
                    <a:pt x="4598492" y="3056698"/>
                  </a:lnTo>
                  <a:lnTo>
                    <a:pt x="3771288" y="4956034"/>
                  </a:lnTo>
                  <a:lnTo>
                    <a:pt x="3746974" y="5005830"/>
                  </a:lnTo>
                  <a:lnTo>
                    <a:pt x="3717358" y="5049328"/>
                  </a:lnTo>
                  <a:lnTo>
                    <a:pt x="3683251" y="5086032"/>
                  </a:lnTo>
                  <a:lnTo>
                    <a:pt x="3645464" y="5115445"/>
                  </a:lnTo>
                  <a:lnTo>
                    <a:pt x="3604809" y="5137070"/>
                  </a:lnTo>
                  <a:lnTo>
                    <a:pt x="3562095" y="5150410"/>
                  </a:lnTo>
                  <a:lnTo>
                    <a:pt x="3518134" y="5154966"/>
                  </a:lnTo>
                  <a:close/>
                </a:path>
                <a:path w="4638675" h="5155565">
                  <a:moveTo>
                    <a:pt x="2186946" y="559719"/>
                  </a:moveTo>
                  <a:lnTo>
                    <a:pt x="2092099" y="559719"/>
                  </a:lnTo>
                  <a:lnTo>
                    <a:pt x="1928163" y="183308"/>
                  </a:lnTo>
                  <a:lnTo>
                    <a:pt x="1911009" y="152393"/>
                  </a:lnTo>
                  <a:lnTo>
                    <a:pt x="1888504" y="129082"/>
                  </a:lnTo>
                  <a:lnTo>
                    <a:pt x="1862266" y="114368"/>
                  </a:lnTo>
                  <a:lnTo>
                    <a:pt x="1833912" y="109242"/>
                  </a:lnTo>
                  <a:lnTo>
                    <a:pt x="1990752" y="109242"/>
                  </a:lnTo>
                  <a:lnTo>
                    <a:pt x="2186946" y="559719"/>
                  </a:lnTo>
                  <a:close/>
                </a:path>
                <a:path w="4638675" h="5155565">
                  <a:moveTo>
                    <a:pt x="1830974" y="1806926"/>
                  </a:moveTo>
                  <a:lnTo>
                    <a:pt x="1216348" y="1806926"/>
                  </a:lnTo>
                  <a:lnTo>
                    <a:pt x="1208930" y="1806598"/>
                  </a:lnTo>
                  <a:lnTo>
                    <a:pt x="1201624" y="1805624"/>
                  </a:lnTo>
                  <a:lnTo>
                    <a:pt x="1194445" y="1804020"/>
                  </a:lnTo>
                  <a:lnTo>
                    <a:pt x="1187413" y="1801801"/>
                  </a:lnTo>
                  <a:lnTo>
                    <a:pt x="1167512" y="1790676"/>
                  </a:lnTo>
                  <a:lnTo>
                    <a:pt x="1610571" y="768967"/>
                  </a:lnTo>
                  <a:lnTo>
                    <a:pt x="1636018" y="719172"/>
                  </a:lnTo>
                  <a:lnTo>
                    <a:pt x="1666143" y="675674"/>
                  </a:lnTo>
                  <a:lnTo>
                    <a:pt x="1700385" y="638969"/>
                  </a:lnTo>
                  <a:lnTo>
                    <a:pt x="1738182" y="609556"/>
                  </a:lnTo>
                  <a:lnTo>
                    <a:pt x="1778973" y="587931"/>
                  </a:lnTo>
                  <a:lnTo>
                    <a:pt x="1822196" y="574591"/>
                  </a:lnTo>
                  <a:lnTo>
                    <a:pt x="1867290" y="570034"/>
                  </a:lnTo>
                  <a:lnTo>
                    <a:pt x="2097718" y="570034"/>
                  </a:lnTo>
                  <a:lnTo>
                    <a:pt x="2233228" y="881195"/>
                  </a:lnTo>
                  <a:lnTo>
                    <a:pt x="2244403" y="916110"/>
                  </a:lnTo>
                  <a:lnTo>
                    <a:pt x="2248136" y="953419"/>
                  </a:lnTo>
                  <a:lnTo>
                    <a:pt x="2244403" y="990726"/>
                  </a:lnTo>
                  <a:lnTo>
                    <a:pt x="1925225" y="1732862"/>
                  </a:lnTo>
                  <a:lnTo>
                    <a:pt x="1885567" y="1787088"/>
                  </a:lnTo>
                  <a:lnTo>
                    <a:pt x="1830974" y="1806926"/>
                  </a:lnTo>
                  <a:close/>
                </a:path>
                <a:path w="4638675" h="5155565">
                  <a:moveTo>
                    <a:pt x="4270920" y="1916169"/>
                  </a:moveTo>
                  <a:lnTo>
                    <a:pt x="1870308" y="1916169"/>
                  </a:lnTo>
                  <a:lnTo>
                    <a:pt x="1902292" y="1910389"/>
                  </a:lnTo>
                  <a:lnTo>
                    <a:pt x="1931889" y="1893792"/>
                  </a:lnTo>
                  <a:lnTo>
                    <a:pt x="1976623" y="1832626"/>
                  </a:lnTo>
                  <a:lnTo>
                    <a:pt x="2324019" y="1034973"/>
                  </a:lnTo>
                  <a:lnTo>
                    <a:pt x="2336654" y="995502"/>
                  </a:lnTo>
                  <a:lnTo>
                    <a:pt x="2340865" y="953418"/>
                  </a:lnTo>
                  <a:lnTo>
                    <a:pt x="2336654" y="911335"/>
                  </a:lnTo>
                  <a:lnTo>
                    <a:pt x="2324019" y="871862"/>
                  </a:lnTo>
                  <a:lnTo>
                    <a:pt x="2192566" y="570034"/>
                  </a:lnTo>
                  <a:lnTo>
                    <a:pt x="3518134" y="570034"/>
                  </a:lnTo>
                  <a:lnTo>
                    <a:pt x="3562095" y="574591"/>
                  </a:lnTo>
                  <a:lnTo>
                    <a:pt x="3604809" y="587931"/>
                  </a:lnTo>
                  <a:lnTo>
                    <a:pt x="3645464" y="609556"/>
                  </a:lnTo>
                  <a:lnTo>
                    <a:pt x="3683251" y="638969"/>
                  </a:lnTo>
                  <a:lnTo>
                    <a:pt x="3717358" y="675674"/>
                  </a:lnTo>
                  <a:lnTo>
                    <a:pt x="3746974" y="719172"/>
                  </a:lnTo>
                  <a:lnTo>
                    <a:pt x="3771288" y="768967"/>
                  </a:lnTo>
                  <a:lnTo>
                    <a:pt x="4270920" y="1916169"/>
                  </a:lnTo>
                  <a:close/>
                </a:path>
                <a:path w="4638675" h="5155565">
                  <a:moveTo>
                    <a:pt x="673702" y="4239780"/>
                  </a:moveTo>
                  <a:lnTo>
                    <a:pt x="272384" y="4239780"/>
                  </a:lnTo>
                  <a:lnTo>
                    <a:pt x="253491" y="4236434"/>
                  </a:lnTo>
                  <a:lnTo>
                    <a:pt x="221556" y="4211606"/>
                  </a:lnTo>
                  <a:lnTo>
                    <a:pt x="9751" y="3729694"/>
                  </a:lnTo>
                  <a:lnTo>
                    <a:pt x="0" y="3682485"/>
                  </a:lnTo>
                  <a:lnTo>
                    <a:pt x="2437" y="3658125"/>
                  </a:lnTo>
                  <a:lnTo>
                    <a:pt x="209976" y="3173550"/>
                  </a:lnTo>
                  <a:lnTo>
                    <a:pt x="236304" y="3138144"/>
                  </a:lnTo>
                  <a:lnTo>
                    <a:pt x="272384" y="3125190"/>
                  </a:lnTo>
                  <a:lnTo>
                    <a:pt x="673702" y="3125190"/>
                  </a:lnTo>
                  <a:lnTo>
                    <a:pt x="724043" y="3153365"/>
                  </a:lnTo>
                  <a:lnTo>
                    <a:pt x="936336" y="3635276"/>
                  </a:lnTo>
                  <a:lnTo>
                    <a:pt x="946087" y="3682485"/>
                  </a:lnTo>
                  <a:lnTo>
                    <a:pt x="943649" y="3706846"/>
                  </a:lnTo>
                  <a:lnTo>
                    <a:pt x="735244" y="4191421"/>
                  </a:lnTo>
                  <a:lnTo>
                    <a:pt x="709348" y="4226827"/>
                  </a:lnTo>
                  <a:lnTo>
                    <a:pt x="673702" y="4239780"/>
                  </a:lnTo>
                  <a:close/>
                </a:path>
              </a:pathLst>
            </a:custGeom>
            <a:solidFill>
              <a:srgbClr val="7F7F7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890" y="1715881"/>
              <a:ext cx="3203509" cy="3426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438" y="173647"/>
            <a:ext cx="80714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>
                <a:solidFill>
                  <a:srgbClr val="1F497D"/>
                </a:solidFill>
              </a:rPr>
              <a:t>SMART</a:t>
            </a:r>
            <a:r>
              <a:rPr sz="4000" spc="-15" dirty="0">
                <a:solidFill>
                  <a:srgbClr val="1F497D"/>
                </a:solidFill>
              </a:rPr>
              <a:t> </a:t>
            </a:r>
            <a:r>
              <a:rPr sz="4000" spc="90" dirty="0">
                <a:solidFill>
                  <a:srgbClr val="1F497D"/>
                </a:solidFill>
              </a:rPr>
              <a:t>INDIA</a:t>
            </a:r>
            <a:r>
              <a:rPr sz="4000" spc="-20" dirty="0">
                <a:solidFill>
                  <a:srgbClr val="1F497D"/>
                </a:solidFill>
              </a:rPr>
              <a:t> </a:t>
            </a:r>
            <a:r>
              <a:rPr sz="4000" spc="10" dirty="0">
                <a:solidFill>
                  <a:srgbClr val="1F497D"/>
                </a:solidFill>
              </a:rPr>
              <a:t>HACKATHON</a:t>
            </a:r>
            <a:r>
              <a:rPr sz="4000" spc="-20" dirty="0">
                <a:solidFill>
                  <a:srgbClr val="1F497D"/>
                </a:solidFill>
              </a:rPr>
              <a:t> </a:t>
            </a:r>
            <a:r>
              <a:rPr sz="4000" spc="-130" dirty="0">
                <a:solidFill>
                  <a:srgbClr val="1F497D"/>
                </a:solidFill>
              </a:rPr>
              <a:t>2024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81000" y="1177255"/>
            <a:ext cx="7931999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" dirty="0">
                <a:latin typeface="Arial"/>
                <a:cs typeface="Arial"/>
              </a:rPr>
              <a:t>Problem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lang="en-US" sz="2400" b="1" dirty="0">
                <a:latin typeface="Arial"/>
                <a:cs typeface="Arial"/>
              </a:rPr>
              <a:t> 1629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" dirty="0">
                <a:latin typeface="Arial"/>
                <a:cs typeface="Arial"/>
              </a:rPr>
              <a:t>Problem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Title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IN" sz="2400" b="1" spc="-15" dirty="0">
                <a:latin typeface="Arial"/>
                <a:cs typeface="Arial"/>
              </a:rPr>
              <a:t>–</a:t>
            </a:r>
            <a:r>
              <a:rPr lang="en-US" sz="2400" b="1" spc="-15" dirty="0">
                <a:latin typeface="Arial"/>
                <a:cs typeface="Arial"/>
              </a:rPr>
              <a:t> Freelancing Platform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" dirty="0">
                <a:latin typeface="Arial"/>
                <a:cs typeface="Arial"/>
              </a:rPr>
              <a:t>Theme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IN" sz="2400" b="1" spc="-5" dirty="0">
                <a:latin typeface="Arial"/>
                <a:cs typeface="Arial"/>
              </a:rPr>
              <a:t>–</a:t>
            </a:r>
            <a:r>
              <a:rPr lang="en-US" sz="2400" b="1" spc="-5" dirty="0">
                <a:latin typeface="Arial"/>
                <a:cs typeface="Arial"/>
              </a:rPr>
              <a:t> Smart Education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" dirty="0">
                <a:latin typeface="Arial"/>
                <a:cs typeface="Arial"/>
              </a:rPr>
              <a:t>PS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Category-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0" dirty="0">
                <a:latin typeface="Arial"/>
                <a:cs typeface="Arial"/>
              </a:rPr>
              <a:t>Team </a:t>
            </a:r>
            <a:r>
              <a:rPr sz="2400" b="1" spc="-5" dirty="0">
                <a:latin typeface="Arial"/>
                <a:cs typeface="Arial"/>
              </a:rPr>
              <a:t>ID-</a:t>
            </a:r>
            <a:r>
              <a:rPr lang="en-US" sz="2400" b="1" spc="-5" dirty="0">
                <a:latin typeface="Arial"/>
                <a:cs typeface="Arial"/>
              </a:rPr>
              <a:t> 42501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52729" indent="-240665">
              <a:lnSpc>
                <a:spcPct val="100000"/>
              </a:lnSpc>
              <a:buChar char="•"/>
              <a:tabLst>
                <a:tab pos="252095" algn="l"/>
                <a:tab pos="253365" algn="l"/>
              </a:tabLst>
            </a:pPr>
            <a:r>
              <a:rPr sz="2400" b="1" spc="-50" dirty="0">
                <a:latin typeface="Arial"/>
                <a:cs typeface="Arial"/>
              </a:rPr>
              <a:t>Team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lang="en-US" sz="2400" b="1" spc="-20" dirty="0">
                <a:latin typeface="Arial"/>
                <a:cs typeface="Arial"/>
              </a:rPr>
              <a:t>- </a:t>
            </a:r>
            <a:r>
              <a:rPr lang="en-US" sz="2400" b="1" spc="-20" dirty="0" err="1">
                <a:latin typeface="Arial"/>
                <a:cs typeface="Arial"/>
              </a:rPr>
              <a:t>SyntaxSavants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3911" y="81376"/>
            <a:ext cx="2246574" cy="1149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941" y="437641"/>
            <a:ext cx="264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</a:t>
            </a:r>
            <a:r>
              <a:rPr dirty="0"/>
              <a:t>A</a:t>
            </a:r>
            <a:r>
              <a:rPr spc="-265" dirty="0"/>
              <a:t> </a:t>
            </a:r>
            <a:r>
              <a:rPr spc="-5" dirty="0"/>
              <a:t>TITLE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3911" y="81376"/>
            <a:ext cx="2246574" cy="1149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573405" y="1857692"/>
            <a:ext cx="526669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IDEA</a:t>
            </a:r>
            <a:r>
              <a:rPr spc="-254" dirty="0"/>
              <a:t> </a:t>
            </a:r>
            <a:r>
              <a:rPr spc="-190" dirty="0"/>
              <a:t>/</a:t>
            </a:r>
            <a:r>
              <a:rPr spc="-254" dirty="0"/>
              <a:t> </a:t>
            </a:r>
            <a:r>
              <a:rPr spc="-90" dirty="0"/>
              <a:t>S</a:t>
            </a:r>
            <a:r>
              <a:rPr spc="35" dirty="0"/>
              <a:t>O</a:t>
            </a:r>
            <a:r>
              <a:rPr spc="-55" dirty="0"/>
              <a:t>L</a:t>
            </a:r>
            <a:r>
              <a:rPr spc="-45" dirty="0"/>
              <a:t>UTION</a:t>
            </a:r>
            <a:r>
              <a:rPr spc="-254" dirty="0"/>
              <a:t> </a:t>
            </a:r>
            <a:r>
              <a:rPr spc="-420" dirty="0"/>
              <a:t>:</a:t>
            </a:r>
            <a:endParaRPr lang="en-US" spc="-420" dirty="0"/>
          </a:p>
          <a:p>
            <a:pPr marL="103505">
              <a:lnSpc>
                <a:spcPct val="100000"/>
              </a:lnSpc>
              <a:spcBef>
                <a:spcPts val="100"/>
              </a:spcBef>
            </a:pPr>
            <a:endParaRPr sz="175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Implementation of a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custom design and SaaS personalization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platform that allows users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to customize and visualize traditional outfits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submit personalized designs, sell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connect with designers for bespoke creations.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89255" marR="784860" indent="-370205">
              <a:lnSpc>
                <a:spcPct val="100000"/>
              </a:lnSpc>
              <a:buFont typeface="Yu Gothic UI"/>
              <a:buChar char="❖"/>
              <a:tabLst>
                <a:tab pos="389255" algn="l"/>
                <a:tab pos="389890" algn="l"/>
              </a:tabLst>
            </a:pPr>
            <a:r>
              <a:rPr lang="en-US" spc="-5" dirty="0">
                <a:solidFill>
                  <a:srgbClr val="000000"/>
                </a:solidFill>
                <a:latin typeface="Calibri"/>
                <a:cs typeface="Calibri"/>
              </a:rPr>
              <a:t>E-commerce Platform for </a:t>
            </a:r>
            <a:r>
              <a:rPr lang="en-US" b="1" spc="-5" dirty="0">
                <a:solidFill>
                  <a:srgbClr val="000000"/>
                </a:solidFill>
                <a:latin typeface="Calibri"/>
                <a:cs typeface="Calibri"/>
              </a:rPr>
              <a:t>Traditional Clothing </a:t>
            </a:r>
          </a:p>
          <a:p>
            <a:pPr marL="389255" marR="606425" indent="-370205">
              <a:lnSpc>
                <a:spcPct val="100000"/>
              </a:lnSpc>
              <a:buFont typeface="Yu Gothic UI"/>
              <a:buChar char="❖"/>
              <a:tabLst>
                <a:tab pos="389255" algn="l"/>
                <a:tab pos="389890" algn="l"/>
              </a:tabLst>
            </a:pPr>
            <a:r>
              <a:rPr lang="en-IN" spc="-5" dirty="0">
                <a:solidFill>
                  <a:srgbClr val="000000"/>
                </a:solidFill>
                <a:latin typeface="Calibri"/>
                <a:cs typeface="Calibri"/>
              </a:rPr>
              <a:t>User-Based</a:t>
            </a:r>
            <a:r>
              <a:rPr lang="en-IN" b="1" spc="-5" dirty="0">
                <a:solidFill>
                  <a:srgbClr val="000000"/>
                </a:solidFill>
                <a:latin typeface="Calibri"/>
                <a:cs typeface="Calibri"/>
              </a:rPr>
              <a:t> Personalization and Visualization</a:t>
            </a:r>
          </a:p>
          <a:p>
            <a:pPr marL="389255" marR="5080" indent="-370205">
              <a:lnSpc>
                <a:spcPct val="100000"/>
              </a:lnSpc>
              <a:buFont typeface="Yu Gothic UI"/>
              <a:buChar char="❖"/>
              <a:tabLst>
                <a:tab pos="389255" algn="l"/>
                <a:tab pos="389890" algn="l"/>
              </a:tabLst>
            </a:pPr>
            <a:r>
              <a:rPr lang="en-IN" b="1" spc="-10" dirty="0">
                <a:solidFill>
                  <a:srgbClr val="000000"/>
                </a:solidFill>
                <a:latin typeface="Calibri"/>
                <a:cs typeface="Calibri"/>
              </a:rPr>
              <a:t>SaaS with Customization Features using NextJS</a:t>
            </a:r>
          </a:p>
          <a:p>
            <a:pPr marL="389255" marR="96520" indent="-370205">
              <a:lnSpc>
                <a:spcPct val="100000"/>
              </a:lnSpc>
              <a:buFont typeface="Yu Gothic UI"/>
              <a:buChar char="❖"/>
              <a:tabLst>
                <a:tab pos="441325" algn="l"/>
                <a:tab pos="441959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Connecting Users with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Designers and Boutiques</a:t>
            </a:r>
            <a:endParaRPr spc="-15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4415" y="3908425"/>
            <a:ext cx="5543550" cy="1943481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sz="1800" spc="-55" dirty="0">
                <a:solidFill>
                  <a:srgbClr val="4F81BD"/>
                </a:solidFill>
                <a:latin typeface="Verdana"/>
                <a:cs typeface="Verdana"/>
              </a:rPr>
              <a:t>Unique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F81BD"/>
                </a:solidFill>
                <a:latin typeface="Verdana"/>
                <a:cs typeface="Verdana"/>
              </a:rPr>
              <a:t>V</a:t>
            </a:r>
            <a:r>
              <a:rPr sz="1800" spc="-65" dirty="0">
                <a:solidFill>
                  <a:srgbClr val="4F81BD"/>
                </a:solidFill>
                <a:latin typeface="Verdana"/>
                <a:cs typeface="Verdana"/>
              </a:rPr>
              <a:t>alue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F81BD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4F81BD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4F81BD"/>
                </a:solidFill>
                <a:latin typeface="Verdana"/>
                <a:cs typeface="Verdana"/>
              </a:rPr>
              <a:t>opositions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F81BD"/>
                </a:solidFill>
                <a:latin typeface="Verdana"/>
                <a:cs typeface="Verdana"/>
              </a:rPr>
              <a:t>(UVP)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-420" dirty="0">
                <a:solidFill>
                  <a:srgbClr val="4F81BD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501015" indent="-370205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US" b="1" dirty="0"/>
              <a:t>Cultural Authenticity </a:t>
            </a:r>
            <a:r>
              <a:rPr lang="en-US" dirty="0"/>
              <a:t>with Modern Convenience</a:t>
            </a:r>
          </a:p>
          <a:p>
            <a:pPr marL="501015" indent="-370205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IN" dirty="0"/>
              <a:t>Seamless </a:t>
            </a:r>
            <a:r>
              <a:rPr lang="en-IN" b="1" dirty="0"/>
              <a:t>Personalization and Customization</a:t>
            </a:r>
          </a:p>
          <a:p>
            <a:pPr marL="501015" indent="-377190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IN" b="1" dirty="0"/>
              <a:t>Designer Access</a:t>
            </a:r>
            <a:r>
              <a:rPr lang="en-IN" dirty="0"/>
              <a:t> and Collaboration</a:t>
            </a:r>
          </a:p>
          <a:p>
            <a:pPr marL="501015" indent="-377190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sz="1800" b="1" spc="-5" dirty="0">
                <a:latin typeface="Calibri"/>
                <a:cs typeface="Calibri"/>
              </a:rPr>
              <a:t>Quad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Level </a:t>
            </a:r>
            <a:r>
              <a:rPr sz="1800" spc="-10" dirty="0">
                <a:latin typeface="Calibri"/>
                <a:cs typeface="Calibri"/>
              </a:rPr>
              <a:t>Custom </a:t>
            </a:r>
            <a:r>
              <a:rPr sz="1800" b="1" spc="-5" dirty="0">
                <a:latin typeface="Calibri"/>
                <a:cs typeface="Calibri"/>
              </a:rPr>
              <a:t>Encryption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</a:t>
            </a:r>
            <a:endParaRPr lang="en-US" sz="1800" spc="-10" dirty="0">
              <a:latin typeface="Calibri"/>
              <a:cs typeface="Calibri"/>
            </a:endParaRPr>
          </a:p>
          <a:p>
            <a:pPr marL="501015" indent="-377190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US" dirty="0"/>
              <a:t>Advanced </a:t>
            </a:r>
            <a:r>
              <a:rPr lang="en-US" b="1" dirty="0"/>
              <a:t>Visualization and User Experience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4415" y="1463039"/>
            <a:ext cx="5543550" cy="2244845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85"/>
              </a:spcBef>
            </a:pPr>
            <a:r>
              <a:rPr sz="1800" spc="65" dirty="0">
                <a:solidFill>
                  <a:srgbClr val="4F81BD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4F81BD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4F81BD"/>
                </a:solidFill>
                <a:latin typeface="Verdana"/>
                <a:cs typeface="Verdana"/>
              </a:rPr>
              <a:t>oblem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F81BD"/>
                </a:solidFill>
                <a:latin typeface="Verdana"/>
                <a:cs typeface="Verdana"/>
              </a:rPr>
              <a:t>R</a:t>
            </a:r>
            <a:r>
              <a:rPr sz="1800" spc="-35" dirty="0">
                <a:solidFill>
                  <a:srgbClr val="4F81BD"/>
                </a:solidFill>
                <a:latin typeface="Verdana"/>
                <a:cs typeface="Verdana"/>
              </a:rPr>
              <a:t>esolution</a:t>
            </a:r>
            <a:r>
              <a:rPr sz="1800" spc="-254" dirty="0">
                <a:solidFill>
                  <a:srgbClr val="4F81BD"/>
                </a:solidFill>
                <a:latin typeface="Verdana"/>
                <a:cs typeface="Verdana"/>
              </a:rPr>
              <a:t> </a:t>
            </a:r>
            <a:r>
              <a:rPr sz="1800" spc="-420" dirty="0">
                <a:solidFill>
                  <a:srgbClr val="4F81BD"/>
                </a:solidFill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500380" marR="44450" indent="-370205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Personalization elevates user experience </a:t>
            </a:r>
            <a:r>
              <a:rPr lang="en-US" sz="1800" spc="-10" dirty="0">
                <a:latin typeface="Calibri"/>
                <a:cs typeface="Calibri"/>
              </a:rPr>
              <a:t>by offering virtual try-ons using AI and custom designs, ensuring an engaging shopping journey with reduced returns.</a:t>
            </a:r>
          </a:p>
          <a:p>
            <a:pPr marL="500380" marR="44450" indent="-370205">
              <a:lnSpc>
                <a:spcPct val="100000"/>
              </a:lnSpc>
              <a:buFont typeface="Yu Gothic UI"/>
              <a:buChar char="❖"/>
              <a:tabLst>
                <a:tab pos="500380" algn="l"/>
                <a:tab pos="501015" algn="l"/>
              </a:tabLst>
            </a:pPr>
            <a:r>
              <a:rPr lang="en-US" sz="1800" b="1" dirty="0">
                <a:latin typeface="Calibri"/>
                <a:cs typeface="Calibri"/>
              </a:rPr>
              <a:t>Empowering users with custom, culturally authentic clothing </a:t>
            </a:r>
            <a:r>
              <a:rPr lang="en-US" sz="1800" dirty="0">
                <a:latin typeface="Calibri"/>
                <a:cs typeface="Calibri"/>
              </a:rPr>
              <a:t>while promoting access to artisan designers, fostering unique, high-quality creations.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975" y="1563370"/>
            <a:ext cx="5543550" cy="4608830"/>
          </a:xfrm>
          <a:custGeom>
            <a:avLst/>
            <a:gdLst/>
            <a:ahLst/>
            <a:cxnLst/>
            <a:rect l="l" t="t" r="r" b="b"/>
            <a:pathLst>
              <a:path w="5543550" h="4608830">
                <a:moveTo>
                  <a:pt x="0" y="0"/>
                </a:moveTo>
                <a:lnTo>
                  <a:pt x="5543549" y="0"/>
                </a:lnTo>
                <a:lnTo>
                  <a:pt x="5543549" y="4608829"/>
                </a:lnTo>
                <a:lnTo>
                  <a:pt x="0" y="46088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A50F92B-371A-8140-3ABA-7580473569B3}"/>
              </a:ext>
            </a:extLst>
          </p:cNvPr>
          <p:cNvSpPr/>
          <p:nvPr/>
        </p:nvSpPr>
        <p:spPr>
          <a:xfrm>
            <a:off x="304800" y="272415"/>
            <a:ext cx="1447800" cy="807720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666"/>
                </a:moveTo>
                <a:lnTo>
                  <a:pt x="2557" y="366925"/>
                </a:lnTo>
                <a:lnTo>
                  <a:pt x="10084" y="331107"/>
                </a:lnTo>
                <a:lnTo>
                  <a:pt x="39159" y="262814"/>
                </a:lnTo>
                <a:lnTo>
                  <a:pt x="60266" y="230624"/>
                </a:lnTo>
                <a:lnTo>
                  <a:pt x="85457" y="199928"/>
                </a:lnTo>
                <a:lnTo>
                  <a:pt x="114512" y="170869"/>
                </a:lnTo>
                <a:lnTo>
                  <a:pt x="147210" y="143589"/>
                </a:lnTo>
                <a:lnTo>
                  <a:pt x="183330" y="118231"/>
                </a:lnTo>
                <a:lnTo>
                  <a:pt x="222650" y="94937"/>
                </a:lnTo>
                <a:lnTo>
                  <a:pt x="264951" y="73850"/>
                </a:lnTo>
                <a:lnTo>
                  <a:pt x="310010" y="55112"/>
                </a:lnTo>
                <a:lnTo>
                  <a:pt x="357607" y="38866"/>
                </a:lnTo>
                <a:lnTo>
                  <a:pt x="407521" y="25254"/>
                </a:lnTo>
                <a:lnTo>
                  <a:pt x="459531" y="14419"/>
                </a:lnTo>
                <a:lnTo>
                  <a:pt x="513417" y="6503"/>
                </a:lnTo>
                <a:lnTo>
                  <a:pt x="568956" y="1649"/>
                </a:lnTo>
                <a:lnTo>
                  <a:pt x="625928" y="0"/>
                </a:lnTo>
                <a:lnTo>
                  <a:pt x="682900" y="1649"/>
                </a:lnTo>
                <a:lnTo>
                  <a:pt x="738439" y="6503"/>
                </a:lnTo>
                <a:lnTo>
                  <a:pt x="792325" y="14419"/>
                </a:lnTo>
                <a:lnTo>
                  <a:pt x="844335" y="25254"/>
                </a:lnTo>
                <a:lnTo>
                  <a:pt x="894249" y="38866"/>
                </a:lnTo>
                <a:lnTo>
                  <a:pt x="941846" y="55112"/>
                </a:lnTo>
                <a:lnTo>
                  <a:pt x="986905" y="73850"/>
                </a:lnTo>
                <a:lnTo>
                  <a:pt x="1029206" y="94937"/>
                </a:lnTo>
                <a:lnTo>
                  <a:pt x="1068526" y="118231"/>
                </a:lnTo>
                <a:lnTo>
                  <a:pt x="1104646" y="143589"/>
                </a:lnTo>
                <a:lnTo>
                  <a:pt x="1137344" y="170869"/>
                </a:lnTo>
                <a:lnTo>
                  <a:pt x="1166399" y="199928"/>
                </a:lnTo>
                <a:lnTo>
                  <a:pt x="1191590" y="230624"/>
                </a:lnTo>
                <a:lnTo>
                  <a:pt x="1212697" y="262814"/>
                </a:lnTo>
                <a:lnTo>
                  <a:pt x="1241772" y="331107"/>
                </a:lnTo>
                <a:lnTo>
                  <a:pt x="1251856" y="403666"/>
                </a:lnTo>
                <a:lnTo>
                  <a:pt x="1241772" y="476226"/>
                </a:lnTo>
                <a:lnTo>
                  <a:pt x="1212697" y="544519"/>
                </a:lnTo>
                <a:lnTo>
                  <a:pt x="1191590" y="576709"/>
                </a:lnTo>
                <a:lnTo>
                  <a:pt x="1166399" y="607405"/>
                </a:lnTo>
                <a:lnTo>
                  <a:pt x="1137344" y="636464"/>
                </a:lnTo>
                <a:lnTo>
                  <a:pt x="1104646" y="663744"/>
                </a:lnTo>
                <a:lnTo>
                  <a:pt x="1068526" y="689102"/>
                </a:lnTo>
                <a:lnTo>
                  <a:pt x="1029206" y="712396"/>
                </a:lnTo>
                <a:lnTo>
                  <a:pt x="986905" y="733483"/>
                </a:lnTo>
                <a:lnTo>
                  <a:pt x="941846" y="752221"/>
                </a:lnTo>
                <a:lnTo>
                  <a:pt x="894249" y="768467"/>
                </a:lnTo>
                <a:lnTo>
                  <a:pt x="844335" y="782079"/>
                </a:lnTo>
                <a:lnTo>
                  <a:pt x="792325" y="792914"/>
                </a:lnTo>
                <a:lnTo>
                  <a:pt x="738439" y="800830"/>
                </a:lnTo>
                <a:lnTo>
                  <a:pt x="682900" y="805684"/>
                </a:lnTo>
                <a:lnTo>
                  <a:pt x="625928" y="807333"/>
                </a:lnTo>
                <a:lnTo>
                  <a:pt x="568956" y="805684"/>
                </a:lnTo>
                <a:lnTo>
                  <a:pt x="513417" y="800830"/>
                </a:lnTo>
                <a:lnTo>
                  <a:pt x="459531" y="792914"/>
                </a:lnTo>
                <a:lnTo>
                  <a:pt x="407521" y="782079"/>
                </a:lnTo>
                <a:lnTo>
                  <a:pt x="357607" y="768467"/>
                </a:lnTo>
                <a:lnTo>
                  <a:pt x="310010" y="752221"/>
                </a:lnTo>
                <a:lnTo>
                  <a:pt x="264951" y="733483"/>
                </a:lnTo>
                <a:lnTo>
                  <a:pt x="222650" y="712396"/>
                </a:lnTo>
                <a:lnTo>
                  <a:pt x="183330" y="689102"/>
                </a:lnTo>
                <a:lnTo>
                  <a:pt x="147210" y="663744"/>
                </a:lnTo>
                <a:lnTo>
                  <a:pt x="114512" y="636464"/>
                </a:lnTo>
                <a:lnTo>
                  <a:pt x="85457" y="607405"/>
                </a:lnTo>
                <a:lnTo>
                  <a:pt x="60266" y="576709"/>
                </a:lnTo>
                <a:lnTo>
                  <a:pt x="39159" y="544519"/>
                </a:lnTo>
                <a:lnTo>
                  <a:pt x="10084" y="476226"/>
                </a:lnTo>
                <a:lnTo>
                  <a:pt x="2557" y="440408"/>
                </a:lnTo>
                <a:lnTo>
                  <a:pt x="0" y="403666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52D4BD63-E542-DD5C-0FC5-A4907517EBC4}"/>
              </a:ext>
            </a:extLst>
          </p:cNvPr>
          <p:cNvSpPr txBox="1"/>
          <p:nvPr/>
        </p:nvSpPr>
        <p:spPr>
          <a:xfrm>
            <a:off x="-152400" y="47737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 indent="69215" algn="just"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SyntaxSavants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77" y="218566"/>
            <a:ext cx="544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TECHNICA</a:t>
            </a:r>
            <a:r>
              <a:rPr dirty="0"/>
              <a:t>L</a:t>
            </a:r>
            <a:r>
              <a:rPr spc="-400" dirty="0"/>
              <a:t> </a:t>
            </a:r>
            <a:r>
              <a:rPr spc="-5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3911" y="81376"/>
            <a:ext cx="2246574" cy="11490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039" y="1143000"/>
            <a:ext cx="4954361" cy="5053948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190"/>
              </a:spcBef>
            </a:pPr>
            <a:r>
              <a:rPr sz="1600" b="1" spc="-10" dirty="0">
                <a:latin typeface="Calibri"/>
                <a:cs typeface="Calibri"/>
              </a:rPr>
              <a:t>Algorithm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Development:</a:t>
            </a:r>
            <a:endParaRPr sz="1600" dirty="0">
              <a:latin typeface="Calibri"/>
              <a:cs typeface="Calibri"/>
            </a:endParaRPr>
          </a:p>
          <a:p>
            <a:pPr marL="260350" marR="32512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Next.js</a:t>
            </a:r>
            <a:r>
              <a:rPr lang="en-IN" sz="1600" spc="-5" dirty="0">
                <a:latin typeface="Calibri"/>
                <a:cs typeface="Calibri"/>
              </a:rPr>
              <a:t> </a:t>
            </a:r>
            <a:r>
              <a:rPr lang="en-IN" sz="1600" dirty="0">
                <a:latin typeface="Calibri"/>
                <a:cs typeface="Calibri"/>
              </a:rPr>
              <a:t>&amp;</a:t>
            </a:r>
            <a:r>
              <a:rPr lang="en-IN" sz="1600" spc="-5" dirty="0">
                <a:latin typeface="Calibri"/>
                <a:cs typeface="Calibri"/>
              </a:rPr>
              <a:t> </a:t>
            </a:r>
            <a:r>
              <a:rPr lang="en-IN" sz="1600" spc="-10" dirty="0">
                <a:latin typeface="Calibri"/>
                <a:cs typeface="Calibri"/>
              </a:rPr>
              <a:t>Express.js</a:t>
            </a:r>
            <a:r>
              <a:rPr lang="en-IN" sz="1600" dirty="0">
                <a:latin typeface="Calibri"/>
                <a:cs typeface="Calibri"/>
              </a:rPr>
              <a:t> -</a:t>
            </a:r>
            <a:r>
              <a:rPr lang="en-IN"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technologies</a:t>
            </a:r>
            <a:r>
              <a:rPr sz="1600" spc="-5" dirty="0">
                <a:latin typeface="Calibri"/>
                <a:cs typeface="Calibri"/>
              </a:rPr>
              <a:t> used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developing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SaaS-based customization platforms.</a:t>
            </a:r>
          </a:p>
          <a:p>
            <a:pPr marL="260350" marR="325120">
              <a:lnSpc>
                <a:spcPct val="100000"/>
              </a:lnSpc>
            </a:pPr>
            <a:endParaRPr lang="en-US" sz="1600" spc="-5" dirty="0">
              <a:latin typeface="Calibri"/>
              <a:cs typeface="Calibri"/>
            </a:endParaRPr>
          </a:p>
          <a:p>
            <a:pPr marL="260350" marR="325120">
              <a:lnSpc>
                <a:spcPct val="100000"/>
              </a:lnSpc>
            </a:pPr>
            <a:r>
              <a:rPr lang="en-US" sz="1600" b="1" spc="-5" dirty="0">
                <a:latin typeface="Calibri"/>
                <a:cs typeface="Calibri"/>
              </a:rPr>
              <a:t>OpenCV, TensorFlow, and AI Image Manipulation API </a:t>
            </a:r>
            <a:r>
              <a:rPr lang="en-US" sz="1600" spc="-5" dirty="0">
                <a:latin typeface="Calibri"/>
                <a:cs typeface="Calibri"/>
              </a:rPr>
              <a:t>- </a:t>
            </a:r>
            <a:r>
              <a:rPr lang="en-US" sz="1600" dirty="0"/>
              <a:t>For image processing and building AI models that overlay virtual try-ons.</a:t>
            </a:r>
          </a:p>
          <a:p>
            <a:pPr marL="260350" marR="325120"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  <a:p>
            <a:pPr marL="26035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Mobile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Application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Development:</a:t>
            </a:r>
            <a:endParaRPr sz="1600" dirty="0">
              <a:latin typeface="Calibri"/>
              <a:cs typeface="Calibri"/>
            </a:endParaRPr>
          </a:p>
          <a:p>
            <a:pPr marL="260350" marR="414655">
              <a:lnSpc>
                <a:spcPct val="100000"/>
              </a:lnSpc>
            </a:pPr>
            <a:r>
              <a:rPr lang="en-US" sz="1600" spc="-10" dirty="0">
                <a:latin typeface="Calibri"/>
                <a:cs typeface="Calibri"/>
              </a:rPr>
              <a:t>React Native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lang="en-IN" sz="1600" dirty="0">
                <a:latin typeface="Calibri"/>
                <a:cs typeface="Calibri"/>
              </a:rPr>
              <a:t>–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The framework for building the mobile application ensures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cross-platform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compatibility.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260350" algn="just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Encryption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Security:</a:t>
            </a:r>
            <a:r>
              <a:rPr lang="en-US" sz="1600" b="1" spc="-5" dirty="0">
                <a:latin typeface="Calibri"/>
                <a:cs typeface="Calibri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JWT and OAuth for authentication and authorization. </a:t>
            </a:r>
            <a:r>
              <a:rPr lang="en-US" sz="1600" dirty="0"/>
              <a:t>Implement AES-256 encryption to secure sensitive customer information.</a:t>
            </a:r>
          </a:p>
          <a:p>
            <a:pPr marL="260350" algn="just"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  <a:p>
            <a:pPr marL="260350" algn="just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Cloud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Services</a:t>
            </a:r>
            <a:r>
              <a:rPr lang="en-US" sz="1600" b="1" spc="-5" dirty="0">
                <a:latin typeface="Calibri"/>
                <a:cs typeface="Calibri"/>
              </a:rPr>
              <a:t> and Database: </a:t>
            </a:r>
            <a:r>
              <a:rPr lang="en-US" sz="1600" spc="-5" dirty="0">
                <a:latin typeface="Calibri"/>
                <a:cs typeface="Calibri"/>
              </a:rPr>
              <a:t>Using</a:t>
            </a:r>
            <a:r>
              <a:rPr lang="en-US" sz="1600" b="1" spc="-5" dirty="0">
                <a:latin typeface="Calibri"/>
                <a:cs typeface="Calibri"/>
              </a:rPr>
              <a:t> PostgreSQL </a:t>
            </a:r>
            <a:r>
              <a:rPr lang="en-US" sz="1600" spc="-5" dirty="0">
                <a:latin typeface="Calibri"/>
                <a:cs typeface="Calibri"/>
              </a:rPr>
              <a:t>f</a:t>
            </a:r>
            <a:r>
              <a:rPr lang="en-US" sz="1600" dirty="0"/>
              <a:t>or managing data on artisan designers and their clothing inventory</a:t>
            </a:r>
            <a:r>
              <a:rPr lang="en-US" sz="1600" b="1" dirty="0"/>
              <a:t>. AWS S3 and Firebase </a:t>
            </a:r>
            <a:r>
              <a:rPr lang="en-US" sz="1600" dirty="0"/>
              <a:t>for Cloud Storage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549265" y="990600"/>
            <a:ext cx="2643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4F81BD"/>
                </a:solidFill>
                <a:latin typeface="Calibri"/>
                <a:cs typeface="Calibri"/>
              </a:rPr>
              <a:t>PROCESS</a:t>
            </a:r>
            <a:r>
              <a:rPr sz="1600" b="1" spc="-2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F81BD"/>
                </a:solidFill>
                <a:latin typeface="Calibri"/>
                <a:cs typeface="Calibri"/>
              </a:rPr>
              <a:t>FLOW</a:t>
            </a:r>
            <a:r>
              <a:rPr sz="1600" b="1" spc="-20" dirty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F81BD"/>
                </a:solidFill>
                <a:latin typeface="Calibri"/>
                <a:cs typeface="Calibri"/>
              </a:rPr>
              <a:t>ARCHITECTURE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277" y="5711673"/>
            <a:ext cx="6792684" cy="499496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34365" marR="644525">
              <a:lnSpc>
                <a:spcPct val="100000"/>
              </a:lnSpc>
              <a:spcBef>
                <a:spcPts val="175"/>
              </a:spcBef>
            </a:pPr>
            <a:r>
              <a:rPr sz="1600" b="1" spc="-10" dirty="0">
                <a:latin typeface="Calibri"/>
                <a:cs typeface="Calibri"/>
              </a:rPr>
              <a:t>Product Status: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80% </a:t>
            </a:r>
            <a:r>
              <a:rPr sz="1500" spc="-10" dirty="0">
                <a:latin typeface="Calibri"/>
                <a:cs typeface="Calibri"/>
              </a:rPr>
              <a:t>product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build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lang="en-US" sz="1500" spc="-5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completed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further build is </a:t>
            </a:r>
            <a:r>
              <a:rPr lang="en-US" sz="1500" spc="-5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progress.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Testing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validation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lang="en-US" sz="1500" spc="-10" dirty="0">
                <a:latin typeface="Calibri"/>
                <a:cs typeface="Calibri"/>
              </a:rPr>
              <a:t>processes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next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be</a:t>
            </a:r>
            <a:r>
              <a:rPr lang="en-US"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undergone</a:t>
            </a:r>
            <a:r>
              <a:rPr lang="en-US" sz="1500" spc="-1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E56AD4-FC35-6A29-5EAA-C7537F05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1"/>
          <a:stretch/>
        </p:blipFill>
        <p:spPr>
          <a:xfrm>
            <a:off x="5252657" y="1259840"/>
            <a:ext cx="6710743" cy="4266625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92C59830-82E9-88B9-2268-4ED1EB4D25A0}"/>
              </a:ext>
            </a:extLst>
          </p:cNvPr>
          <p:cNvSpPr/>
          <p:nvPr/>
        </p:nvSpPr>
        <p:spPr>
          <a:xfrm>
            <a:off x="304800" y="272415"/>
            <a:ext cx="1447800" cy="807720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666"/>
                </a:moveTo>
                <a:lnTo>
                  <a:pt x="2557" y="366925"/>
                </a:lnTo>
                <a:lnTo>
                  <a:pt x="10084" y="331107"/>
                </a:lnTo>
                <a:lnTo>
                  <a:pt x="39159" y="262814"/>
                </a:lnTo>
                <a:lnTo>
                  <a:pt x="60266" y="230624"/>
                </a:lnTo>
                <a:lnTo>
                  <a:pt x="85457" y="199928"/>
                </a:lnTo>
                <a:lnTo>
                  <a:pt x="114512" y="170869"/>
                </a:lnTo>
                <a:lnTo>
                  <a:pt x="147210" y="143589"/>
                </a:lnTo>
                <a:lnTo>
                  <a:pt x="183330" y="118231"/>
                </a:lnTo>
                <a:lnTo>
                  <a:pt x="222650" y="94937"/>
                </a:lnTo>
                <a:lnTo>
                  <a:pt x="264951" y="73850"/>
                </a:lnTo>
                <a:lnTo>
                  <a:pt x="310010" y="55112"/>
                </a:lnTo>
                <a:lnTo>
                  <a:pt x="357607" y="38866"/>
                </a:lnTo>
                <a:lnTo>
                  <a:pt x="407521" y="25254"/>
                </a:lnTo>
                <a:lnTo>
                  <a:pt x="459531" y="14419"/>
                </a:lnTo>
                <a:lnTo>
                  <a:pt x="513417" y="6503"/>
                </a:lnTo>
                <a:lnTo>
                  <a:pt x="568956" y="1649"/>
                </a:lnTo>
                <a:lnTo>
                  <a:pt x="625928" y="0"/>
                </a:lnTo>
                <a:lnTo>
                  <a:pt x="682900" y="1649"/>
                </a:lnTo>
                <a:lnTo>
                  <a:pt x="738439" y="6503"/>
                </a:lnTo>
                <a:lnTo>
                  <a:pt x="792325" y="14419"/>
                </a:lnTo>
                <a:lnTo>
                  <a:pt x="844335" y="25254"/>
                </a:lnTo>
                <a:lnTo>
                  <a:pt x="894249" y="38866"/>
                </a:lnTo>
                <a:lnTo>
                  <a:pt x="941846" y="55112"/>
                </a:lnTo>
                <a:lnTo>
                  <a:pt x="986905" y="73850"/>
                </a:lnTo>
                <a:lnTo>
                  <a:pt x="1029206" y="94937"/>
                </a:lnTo>
                <a:lnTo>
                  <a:pt x="1068526" y="118231"/>
                </a:lnTo>
                <a:lnTo>
                  <a:pt x="1104646" y="143589"/>
                </a:lnTo>
                <a:lnTo>
                  <a:pt x="1137344" y="170869"/>
                </a:lnTo>
                <a:lnTo>
                  <a:pt x="1166399" y="199928"/>
                </a:lnTo>
                <a:lnTo>
                  <a:pt x="1191590" y="230624"/>
                </a:lnTo>
                <a:lnTo>
                  <a:pt x="1212697" y="262814"/>
                </a:lnTo>
                <a:lnTo>
                  <a:pt x="1241772" y="331107"/>
                </a:lnTo>
                <a:lnTo>
                  <a:pt x="1251856" y="403666"/>
                </a:lnTo>
                <a:lnTo>
                  <a:pt x="1241772" y="476226"/>
                </a:lnTo>
                <a:lnTo>
                  <a:pt x="1212697" y="544519"/>
                </a:lnTo>
                <a:lnTo>
                  <a:pt x="1191590" y="576709"/>
                </a:lnTo>
                <a:lnTo>
                  <a:pt x="1166399" y="607405"/>
                </a:lnTo>
                <a:lnTo>
                  <a:pt x="1137344" y="636464"/>
                </a:lnTo>
                <a:lnTo>
                  <a:pt x="1104646" y="663744"/>
                </a:lnTo>
                <a:lnTo>
                  <a:pt x="1068526" y="689102"/>
                </a:lnTo>
                <a:lnTo>
                  <a:pt x="1029206" y="712396"/>
                </a:lnTo>
                <a:lnTo>
                  <a:pt x="986905" y="733483"/>
                </a:lnTo>
                <a:lnTo>
                  <a:pt x="941846" y="752221"/>
                </a:lnTo>
                <a:lnTo>
                  <a:pt x="894249" y="768467"/>
                </a:lnTo>
                <a:lnTo>
                  <a:pt x="844335" y="782079"/>
                </a:lnTo>
                <a:lnTo>
                  <a:pt x="792325" y="792914"/>
                </a:lnTo>
                <a:lnTo>
                  <a:pt x="738439" y="800830"/>
                </a:lnTo>
                <a:lnTo>
                  <a:pt x="682900" y="805684"/>
                </a:lnTo>
                <a:lnTo>
                  <a:pt x="625928" y="807333"/>
                </a:lnTo>
                <a:lnTo>
                  <a:pt x="568956" y="805684"/>
                </a:lnTo>
                <a:lnTo>
                  <a:pt x="513417" y="800830"/>
                </a:lnTo>
                <a:lnTo>
                  <a:pt x="459531" y="792914"/>
                </a:lnTo>
                <a:lnTo>
                  <a:pt x="407521" y="782079"/>
                </a:lnTo>
                <a:lnTo>
                  <a:pt x="357607" y="768467"/>
                </a:lnTo>
                <a:lnTo>
                  <a:pt x="310010" y="752221"/>
                </a:lnTo>
                <a:lnTo>
                  <a:pt x="264951" y="733483"/>
                </a:lnTo>
                <a:lnTo>
                  <a:pt x="222650" y="712396"/>
                </a:lnTo>
                <a:lnTo>
                  <a:pt x="183330" y="689102"/>
                </a:lnTo>
                <a:lnTo>
                  <a:pt x="147210" y="663744"/>
                </a:lnTo>
                <a:lnTo>
                  <a:pt x="114512" y="636464"/>
                </a:lnTo>
                <a:lnTo>
                  <a:pt x="85457" y="607405"/>
                </a:lnTo>
                <a:lnTo>
                  <a:pt x="60266" y="576709"/>
                </a:lnTo>
                <a:lnTo>
                  <a:pt x="39159" y="544519"/>
                </a:lnTo>
                <a:lnTo>
                  <a:pt x="10084" y="476226"/>
                </a:lnTo>
                <a:lnTo>
                  <a:pt x="2557" y="440408"/>
                </a:lnTo>
                <a:lnTo>
                  <a:pt x="0" y="403666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78996A1-DD2C-F748-DEB7-D590DF5B7859}"/>
              </a:ext>
            </a:extLst>
          </p:cNvPr>
          <p:cNvSpPr txBox="1"/>
          <p:nvPr/>
        </p:nvSpPr>
        <p:spPr>
          <a:xfrm>
            <a:off x="-152400" y="47737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 indent="69215" algn="just"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SyntaxSavants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658" y="347472"/>
            <a:ext cx="657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FEASIBILIT</a:t>
            </a:r>
            <a:r>
              <a:rPr dirty="0"/>
              <a:t>Y</a:t>
            </a:r>
            <a:r>
              <a:rPr spc="-335" dirty="0"/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-70" dirty="0"/>
              <a:t> </a:t>
            </a:r>
            <a:r>
              <a:rPr spc="-5" dirty="0"/>
              <a:t>VIABILITY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14209"/>
            <a:ext cx="2246574" cy="11490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6155554" y="3700766"/>
            <a:ext cx="5715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STRATEGIES TO OVERCOME THESE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centralized dashboard with integrated tools for smooth coordination.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 streamlined production and potential earnings through freelancing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flexible payment structure with partial advance payments and milestone-based payments to manage financial risk and customer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55554" y="1246280"/>
            <a:ext cx="5791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POTENTIAL CHALLENGES AND 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Coordinating seamless interaction between designers, manufacturers, and customers requires a sophisticated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Convincing designers and manufacturers to join and actively engage on the platform could be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Relying on advance payments for customization might be difficult to manage.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7527" y="1259731"/>
            <a:ext cx="54864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ANALYSIS OF FEASIBILITY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modern Technology, building a site that supports customization, collaboration between designers and manufacturers, and seamless e-commerce functionality is achievable.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verified designers can make the designs, ensuring quality and exclusivity for tailored, avoiding overloading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Collaborating with different brands and manufacturers.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Freelancing companies can approach designers based on design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Introducing a feature where designers can track the status of their requests to manufacturers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AFBB48B-2BF0-1D03-1513-3200251153EB}"/>
              </a:ext>
            </a:extLst>
          </p:cNvPr>
          <p:cNvSpPr/>
          <p:nvPr/>
        </p:nvSpPr>
        <p:spPr>
          <a:xfrm>
            <a:off x="304800" y="272415"/>
            <a:ext cx="1447800" cy="807720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666"/>
                </a:moveTo>
                <a:lnTo>
                  <a:pt x="2557" y="366925"/>
                </a:lnTo>
                <a:lnTo>
                  <a:pt x="10084" y="331107"/>
                </a:lnTo>
                <a:lnTo>
                  <a:pt x="39159" y="262814"/>
                </a:lnTo>
                <a:lnTo>
                  <a:pt x="60266" y="230624"/>
                </a:lnTo>
                <a:lnTo>
                  <a:pt x="85457" y="199928"/>
                </a:lnTo>
                <a:lnTo>
                  <a:pt x="114512" y="170869"/>
                </a:lnTo>
                <a:lnTo>
                  <a:pt x="147210" y="143589"/>
                </a:lnTo>
                <a:lnTo>
                  <a:pt x="183330" y="118231"/>
                </a:lnTo>
                <a:lnTo>
                  <a:pt x="222650" y="94937"/>
                </a:lnTo>
                <a:lnTo>
                  <a:pt x="264951" y="73850"/>
                </a:lnTo>
                <a:lnTo>
                  <a:pt x="310010" y="55112"/>
                </a:lnTo>
                <a:lnTo>
                  <a:pt x="357607" y="38866"/>
                </a:lnTo>
                <a:lnTo>
                  <a:pt x="407521" y="25254"/>
                </a:lnTo>
                <a:lnTo>
                  <a:pt x="459531" y="14419"/>
                </a:lnTo>
                <a:lnTo>
                  <a:pt x="513417" y="6503"/>
                </a:lnTo>
                <a:lnTo>
                  <a:pt x="568956" y="1649"/>
                </a:lnTo>
                <a:lnTo>
                  <a:pt x="625928" y="0"/>
                </a:lnTo>
                <a:lnTo>
                  <a:pt x="682900" y="1649"/>
                </a:lnTo>
                <a:lnTo>
                  <a:pt x="738439" y="6503"/>
                </a:lnTo>
                <a:lnTo>
                  <a:pt x="792325" y="14419"/>
                </a:lnTo>
                <a:lnTo>
                  <a:pt x="844335" y="25254"/>
                </a:lnTo>
                <a:lnTo>
                  <a:pt x="894249" y="38866"/>
                </a:lnTo>
                <a:lnTo>
                  <a:pt x="941846" y="55112"/>
                </a:lnTo>
                <a:lnTo>
                  <a:pt x="986905" y="73850"/>
                </a:lnTo>
                <a:lnTo>
                  <a:pt x="1029206" y="94937"/>
                </a:lnTo>
                <a:lnTo>
                  <a:pt x="1068526" y="118231"/>
                </a:lnTo>
                <a:lnTo>
                  <a:pt x="1104646" y="143589"/>
                </a:lnTo>
                <a:lnTo>
                  <a:pt x="1137344" y="170869"/>
                </a:lnTo>
                <a:lnTo>
                  <a:pt x="1166399" y="199928"/>
                </a:lnTo>
                <a:lnTo>
                  <a:pt x="1191590" y="230624"/>
                </a:lnTo>
                <a:lnTo>
                  <a:pt x="1212697" y="262814"/>
                </a:lnTo>
                <a:lnTo>
                  <a:pt x="1241772" y="331107"/>
                </a:lnTo>
                <a:lnTo>
                  <a:pt x="1251856" y="403666"/>
                </a:lnTo>
                <a:lnTo>
                  <a:pt x="1241772" y="476226"/>
                </a:lnTo>
                <a:lnTo>
                  <a:pt x="1212697" y="544519"/>
                </a:lnTo>
                <a:lnTo>
                  <a:pt x="1191590" y="576709"/>
                </a:lnTo>
                <a:lnTo>
                  <a:pt x="1166399" y="607405"/>
                </a:lnTo>
                <a:lnTo>
                  <a:pt x="1137344" y="636464"/>
                </a:lnTo>
                <a:lnTo>
                  <a:pt x="1104646" y="663744"/>
                </a:lnTo>
                <a:lnTo>
                  <a:pt x="1068526" y="689102"/>
                </a:lnTo>
                <a:lnTo>
                  <a:pt x="1029206" y="712396"/>
                </a:lnTo>
                <a:lnTo>
                  <a:pt x="986905" y="733483"/>
                </a:lnTo>
                <a:lnTo>
                  <a:pt x="941846" y="752221"/>
                </a:lnTo>
                <a:lnTo>
                  <a:pt x="894249" y="768467"/>
                </a:lnTo>
                <a:lnTo>
                  <a:pt x="844335" y="782079"/>
                </a:lnTo>
                <a:lnTo>
                  <a:pt x="792325" y="792914"/>
                </a:lnTo>
                <a:lnTo>
                  <a:pt x="738439" y="800830"/>
                </a:lnTo>
                <a:lnTo>
                  <a:pt x="682900" y="805684"/>
                </a:lnTo>
                <a:lnTo>
                  <a:pt x="625928" y="807333"/>
                </a:lnTo>
                <a:lnTo>
                  <a:pt x="568956" y="805684"/>
                </a:lnTo>
                <a:lnTo>
                  <a:pt x="513417" y="800830"/>
                </a:lnTo>
                <a:lnTo>
                  <a:pt x="459531" y="792914"/>
                </a:lnTo>
                <a:lnTo>
                  <a:pt x="407521" y="782079"/>
                </a:lnTo>
                <a:lnTo>
                  <a:pt x="357607" y="768467"/>
                </a:lnTo>
                <a:lnTo>
                  <a:pt x="310010" y="752221"/>
                </a:lnTo>
                <a:lnTo>
                  <a:pt x="264951" y="733483"/>
                </a:lnTo>
                <a:lnTo>
                  <a:pt x="222650" y="712396"/>
                </a:lnTo>
                <a:lnTo>
                  <a:pt x="183330" y="689102"/>
                </a:lnTo>
                <a:lnTo>
                  <a:pt x="147210" y="663744"/>
                </a:lnTo>
                <a:lnTo>
                  <a:pt x="114512" y="636464"/>
                </a:lnTo>
                <a:lnTo>
                  <a:pt x="85457" y="607405"/>
                </a:lnTo>
                <a:lnTo>
                  <a:pt x="60266" y="576709"/>
                </a:lnTo>
                <a:lnTo>
                  <a:pt x="39159" y="544519"/>
                </a:lnTo>
                <a:lnTo>
                  <a:pt x="10084" y="476226"/>
                </a:lnTo>
                <a:lnTo>
                  <a:pt x="2557" y="440408"/>
                </a:lnTo>
                <a:lnTo>
                  <a:pt x="0" y="403666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2D09A33-0852-D78C-F7C7-2D8155356A52}"/>
              </a:ext>
            </a:extLst>
          </p:cNvPr>
          <p:cNvSpPr txBox="1"/>
          <p:nvPr/>
        </p:nvSpPr>
        <p:spPr>
          <a:xfrm>
            <a:off x="-152400" y="47737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 indent="69215" algn="just"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SyntaxSavants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-65922" y="-6727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38" name="Google Shape;138;p5"/>
          <p:cNvSpPr txBox="1"/>
          <p:nvPr/>
        </p:nvSpPr>
        <p:spPr>
          <a:xfrm>
            <a:off x="609600" y="1384250"/>
            <a:ext cx="10664100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Exclusive Ethnic Wear</a:t>
            </a:r>
            <a:r>
              <a:rPr lang="en-US" sz="1700" dirty="0">
                <a:solidFill>
                  <a:schemeClr val="dk1"/>
                </a:solidFill>
              </a:rPr>
              <a:t>: Our platform will offer a unique selection of ethnic clothing, featuring designs from a diverse pool of global freelancers, ensuring each item is distinct and stands out.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Customer Engaging </a:t>
            </a:r>
            <a:r>
              <a:rPr lang="en-US" sz="1700" dirty="0">
                <a:solidFill>
                  <a:schemeClr val="dk1"/>
                </a:solidFill>
              </a:rPr>
              <a:t>: We will engage customers by allowing them to create and display their own designs, fostering a stronger connection and sense of involvement with our brand.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Creating an expansive ecommerce hub </a:t>
            </a:r>
            <a:r>
              <a:rPr lang="en-US" sz="1700" dirty="0">
                <a:solidFill>
                  <a:schemeClr val="dk1"/>
                </a:solidFill>
              </a:rPr>
              <a:t>: By incorporating freelance designers, our inventory will continuously feature fresh and diverse designs, keeping our offerings dynamic and aligned with the latest trends.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Dual Revenue Streams</a:t>
            </a:r>
            <a:r>
              <a:rPr lang="en-US" sz="1700" dirty="0">
                <a:solidFill>
                  <a:schemeClr val="dk1"/>
                </a:solidFill>
              </a:rPr>
              <a:t>: Our business model includes revenue from both the sale of ethnic clothing and commissions from freelance designers, providing multiple income sources and enhancing financial stability.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Custom Fashion</a:t>
            </a:r>
            <a:r>
              <a:rPr lang="en-US" sz="1700" dirty="0">
                <a:solidFill>
                  <a:schemeClr val="dk1"/>
                </a:solidFill>
              </a:rPr>
              <a:t>: Customers will have the opportunity to commission bespoke clothing designs, delivering a personalized shopping experience and catering to individual preferences.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mtClean="0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swald"/>
                <a:buNone/>
              </a:p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3E0E704-149B-7956-5876-7BF93D972FBD}"/>
              </a:ext>
            </a:extLst>
          </p:cNvPr>
          <p:cNvSpPr/>
          <p:nvPr/>
        </p:nvSpPr>
        <p:spPr>
          <a:xfrm>
            <a:off x="304800" y="272415"/>
            <a:ext cx="1447800" cy="807720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666"/>
                </a:moveTo>
                <a:lnTo>
                  <a:pt x="2557" y="366925"/>
                </a:lnTo>
                <a:lnTo>
                  <a:pt x="10084" y="331107"/>
                </a:lnTo>
                <a:lnTo>
                  <a:pt x="39159" y="262814"/>
                </a:lnTo>
                <a:lnTo>
                  <a:pt x="60266" y="230624"/>
                </a:lnTo>
                <a:lnTo>
                  <a:pt x="85457" y="199928"/>
                </a:lnTo>
                <a:lnTo>
                  <a:pt x="114512" y="170869"/>
                </a:lnTo>
                <a:lnTo>
                  <a:pt x="147210" y="143589"/>
                </a:lnTo>
                <a:lnTo>
                  <a:pt x="183330" y="118231"/>
                </a:lnTo>
                <a:lnTo>
                  <a:pt x="222650" y="94937"/>
                </a:lnTo>
                <a:lnTo>
                  <a:pt x="264951" y="73850"/>
                </a:lnTo>
                <a:lnTo>
                  <a:pt x="310010" y="55112"/>
                </a:lnTo>
                <a:lnTo>
                  <a:pt x="357607" y="38866"/>
                </a:lnTo>
                <a:lnTo>
                  <a:pt x="407521" y="25254"/>
                </a:lnTo>
                <a:lnTo>
                  <a:pt x="459531" y="14419"/>
                </a:lnTo>
                <a:lnTo>
                  <a:pt x="513417" y="6503"/>
                </a:lnTo>
                <a:lnTo>
                  <a:pt x="568956" y="1649"/>
                </a:lnTo>
                <a:lnTo>
                  <a:pt x="625928" y="0"/>
                </a:lnTo>
                <a:lnTo>
                  <a:pt x="682900" y="1649"/>
                </a:lnTo>
                <a:lnTo>
                  <a:pt x="738439" y="6503"/>
                </a:lnTo>
                <a:lnTo>
                  <a:pt x="792325" y="14419"/>
                </a:lnTo>
                <a:lnTo>
                  <a:pt x="844335" y="25254"/>
                </a:lnTo>
                <a:lnTo>
                  <a:pt x="894249" y="38866"/>
                </a:lnTo>
                <a:lnTo>
                  <a:pt x="941846" y="55112"/>
                </a:lnTo>
                <a:lnTo>
                  <a:pt x="986905" y="73850"/>
                </a:lnTo>
                <a:lnTo>
                  <a:pt x="1029206" y="94937"/>
                </a:lnTo>
                <a:lnTo>
                  <a:pt x="1068526" y="118231"/>
                </a:lnTo>
                <a:lnTo>
                  <a:pt x="1104646" y="143589"/>
                </a:lnTo>
                <a:lnTo>
                  <a:pt x="1137344" y="170869"/>
                </a:lnTo>
                <a:lnTo>
                  <a:pt x="1166399" y="199928"/>
                </a:lnTo>
                <a:lnTo>
                  <a:pt x="1191590" y="230624"/>
                </a:lnTo>
                <a:lnTo>
                  <a:pt x="1212697" y="262814"/>
                </a:lnTo>
                <a:lnTo>
                  <a:pt x="1241772" y="331107"/>
                </a:lnTo>
                <a:lnTo>
                  <a:pt x="1251856" y="403666"/>
                </a:lnTo>
                <a:lnTo>
                  <a:pt x="1241772" y="476226"/>
                </a:lnTo>
                <a:lnTo>
                  <a:pt x="1212697" y="544519"/>
                </a:lnTo>
                <a:lnTo>
                  <a:pt x="1191590" y="576709"/>
                </a:lnTo>
                <a:lnTo>
                  <a:pt x="1166399" y="607405"/>
                </a:lnTo>
                <a:lnTo>
                  <a:pt x="1137344" y="636464"/>
                </a:lnTo>
                <a:lnTo>
                  <a:pt x="1104646" y="663744"/>
                </a:lnTo>
                <a:lnTo>
                  <a:pt x="1068526" y="689102"/>
                </a:lnTo>
                <a:lnTo>
                  <a:pt x="1029206" y="712396"/>
                </a:lnTo>
                <a:lnTo>
                  <a:pt x="986905" y="733483"/>
                </a:lnTo>
                <a:lnTo>
                  <a:pt x="941846" y="752221"/>
                </a:lnTo>
                <a:lnTo>
                  <a:pt x="894249" y="768467"/>
                </a:lnTo>
                <a:lnTo>
                  <a:pt x="844335" y="782079"/>
                </a:lnTo>
                <a:lnTo>
                  <a:pt x="792325" y="792914"/>
                </a:lnTo>
                <a:lnTo>
                  <a:pt x="738439" y="800830"/>
                </a:lnTo>
                <a:lnTo>
                  <a:pt x="682900" y="805684"/>
                </a:lnTo>
                <a:lnTo>
                  <a:pt x="625928" y="807333"/>
                </a:lnTo>
                <a:lnTo>
                  <a:pt x="568956" y="805684"/>
                </a:lnTo>
                <a:lnTo>
                  <a:pt x="513417" y="800830"/>
                </a:lnTo>
                <a:lnTo>
                  <a:pt x="459531" y="792914"/>
                </a:lnTo>
                <a:lnTo>
                  <a:pt x="407521" y="782079"/>
                </a:lnTo>
                <a:lnTo>
                  <a:pt x="357607" y="768467"/>
                </a:lnTo>
                <a:lnTo>
                  <a:pt x="310010" y="752221"/>
                </a:lnTo>
                <a:lnTo>
                  <a:pt x="264951" y="733483"/>
                </a:lnTo>
                <a:lnTo>
                  <a:pt x="222650" y="712396"/>
                </a:lnTo>
                <a:lnTo>
                  <a:pt x="183330" y="689102"/>
                </a:lnTo>
                <a:lnTo>
                  <a:pt x="147210" y="663744"/>
                </a:lnTo>
                <a:lnTo>
                  <a:pt x="114512" y="636464"/>
                </a:lnTo>
                <a:lnTo>
                  <a:pt x="85457" y="607405"/>
                </a:lnTo>
                <a:lnTo>
                  <a:pt x="60266" y="576709"/>
                </a:lnTo>
                <a:lnTo>
                  <a:pt x="39159" y="544519"/>
                </a:lnTo>
                <a:lnTo>
                  <a:pt x="10084" y="476226"/>
                </a:lnTo>
                <a:lnTo>
                  <a:pt x="2557" y="440408"/>
                </a:lnTo>
                <a:lnTo>
                  <a:pt x="0" y="403666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87F0C6F-629C-128F-5EED-5849E030BC39}"/>
              </a:ext>
            </a:extLst>
          </p:cNvPr>
          <p:cNvSpPr txBox="1"/>
          <p:nvPr/>
        </p:nvSpPr>
        <p:spPr>
          <a:xfrm>
            <a:off x="-152400" y="47737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 indent="69215" algn="just"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SyntaxSavants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929" y="218566"/>
            <a:ext cx="694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pc="-5" dirty="0"/>
              <a:t>RESEARCH	AND</a:t>
            </a:r>
            <a:r>
              <a:rPr spc="-90" dirty="0"/>
              <a:t> </a:t>
            </a: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668" y="1230450"/>
            <a:ext cx="10878666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2"/>
              </a:rPr>
              <a:t>https://www.sciencedirect.com/topics/computer-science/e-commerce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https://www.sciencedirect.com/science/article/abs/pii/S0957417407006525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https://www.elsevier.com/en-in/solutions/research-analytics-and-evaluation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5"/>
              </a:rPr>
              <a:t>https://www.researchgate.net/publication/349651858_Analysis_of_Customization_Strategy_for_E-Commerce_Operation_Based_on_Big_Data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https://int-jecse.net/article/Investigating+the+Role+of+Personalization+in+E-commerce%253A+A+Study+of+Customer+Satisfaction+and+Purchase+Behaviour_5462/?download=true&amp;format=pdf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03911" y="81376"/>
            <a:ext cx="2246574" cy="11490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85A612A-FD84-B4E2-1361-2DF0EBC2108E}"/>
              </a:ext>
            </a:extLst>
          </p:cNvPr>
          <p:cNvSpPr/>
          <p:nvPr/>
        </p:nvSpPr>
        <p:spPr>
          <a:xfrm>
            <a:off x="304800" y="272415"/>
            <a:ext cx="1447800" cy="807720"/>
          </a:xfrm>
          <a:custGeom>
            <a:avLst/>
            <a:gdLst/>
            <a:ahLst/>
            <a:cxnLst/>
            <a:rect l="l" t="t" r="r" b="b"/>
            <a:pathLst>
              <a:path w="1252220" h="807719">
                <a:moveTo>
                  <a:pt x="0" y="403666"/>
                </a:moveTo>
                <a:lnTo>
                  <a:pt x="2557" y="366925"/>
                </a:lnTo>
                <a:lnTo>
                  <a:pt x="10084" y="331107"/>
                </a:lnTo>
                <a:lnTo>
                  <a:pt x="39159" y="262814"/>
                </a:lnTo>
                <a:lnTo>
                  <a:pt x="60266" y="230624"/>
                </a:lnTo>
                <a:lnTo>
                  <a:pt x="85457" y="199928"/>
                </a:lnTo>
                <a:lnTo>
                  <a:pt x="114512" y="170869"/>
                </a:lnTo>
                <a:lnTo>
                  <a:pt x="147210" y="143589"/>
                </a:lnTo>
                <a:lnTo>
                  <a:pt x="183330" y="118231"/>
                </a:lnTo>
                <a:lnTo>
                  <a:pt x="222650" y="94937"/>
                </a:lnTo>
                <a:lnTo>
                  <a:pt x="264951" y="73850"/>
                </a:lnTo>
                <a:lnTo>
                  <a:pt x="310010" y="55112"/>
                </a:lnTo>
                <a:lnTo>
                  <a:pt x="357607" y="38866"/>
                </a:lnTo>
                <a:lnTo>
                  <a:pt x="407521" y="25254"/>
                </a:lnTo>
                <a:lnTo>
                  <a:pt x="459531" y="14419"/>
                </a:lnTo>
                <a:lnTo>
                  <a:pt x="513417" y="6503"/>
                </a:lnTo>
                <a:lnTo>
                  <a:pt x="568956" y="1649"/>
                </a:lnTo>
                <a:lnTo>
                  <a:pt x="625928" y="0"/>
                </a:lnTo>
                <a:lnTo>
                  <a:pt x="682900" y="1649"/>
                </a:lnTo>
                <a:lnTo>
                  <a:pt x="738439" y="6503"/>
                </a:lnTo>
                <a:lnTo>
                  <a:pt x="792325" y="14419"/>
                </a:lnTo>
                <a:lnTo>
                  <a:pt x="844335" y="25254"/>
                </a:lnTo>
                <a:lnTo>
                  <a:pt x="894249" y="38866"/>
                </a:lnTo>
                <a:lnTo>
                  <a:pt x="941846" y="55112"/>
                </a:lnTo>
                <a:lnTo>
                  <a:pt x="986905" y="73850"/>
                </a:lnTo>
                <a:lnTo>
                  <a:pt x="1029206" y="94937"/>
                </a:lnTo>
                <a:lnTo>
                  <a:pt x="1068526" y="118231"/>
                </a:lnTo>
                <a:lnTo>
                  <a:pt x="1104646" y="143589"/>
                </a:lnTo>
                <a:lnTo>
                  <a:pt x="1137344" y="170869"/>
                </a:lnTo>
                <a:lnTo>
                  <a:pt x="1166399" y="199928"/>
                </a:lnTo>
                <a:lnTo>
                  <a:pt x="1191590" y="230624"/>
                </a:lnTo>
                <a:lnTo>
                  <a:pt x="1212697" y="262814"/>
                </a:lnTo>
                <a:lnTo>
                  <a:pt x="1241772" y="331107"/>
                </a:lnTo>
                <a:lnTo>
                  <a:pt x="1251856" y="403666"/>
                </a:lnTo>
                <a:lnTo>
                  <a:pt x="1241772" y="476226"/>
                </a:lnTo>
                <a:lnTo>
                  <a:pt x="1212697" y="544519"/>
                </a:lnTo>
                <a:lnTo>
                  <a:pt x="1191590" y="576709"/>
                </a:lnTo>
                <a:lnTo>
                  <a:pt x="1166399" y="607405"/>
                </a:lnTo>
                <a:lnTo>
                  <a:pt x="1137344" y="636464"/>
                </a:lnTo>
                <a:lnTo>
                  <a:pt x="1104646" y="663744"/>
                </a:lnTo>
                <a:lnTo>
                  <a:pt x="1068526" y="689102"/>
                </a:lnTo>
                <a:lnTo>
                  <a:pt x="1029206" y="712396"/>
                </a:lnTo>
                <a:lnTo>
                  <a:pt x="986905" y="733483"/>
                </a:lnTo>
                <a:lnTo>
                  <a:pt x="941846" y="752221"/>
                </a:lnTo>
                <a:lnTo>
                  <a:pt x="894249" y="768467"/>
                </a:lnTo>
                <a:lnTo>
                  <a:pt x="844335" y="782079"/>
                </a:lnTo>
                <a:lnTo>
                  <a:pt x="792325" y="792914"/>
                </a:lnTo>
                <a:lnTo>
                  <a:pt x="738439" y="800830"/>
                </a:lnTo>
                <a:lnTo>
                  <a:pt x="682900" y="805684"/>
                </a:lnTo>
                <a:lnTo>
                  <a:pt x="625928" y="807333"/>
                </a:lnTo>
                <a:lnTo>
                  <a:pt x="568956" y="805684"/>
                </a:lnTo>
                <a:lnTo>
                  <a:pt x="513417" y="800830"/>
                </a:lnTo>
                <a:lnTo>
                  <a:pt x="459531" y="792914"/>
                </a:lnTo>
                <a:lnTo>
                  <a:pt x="407521" y="782079"/>
                </a:lnTo>
                <a:lnTo>
                  <a:pt x="357607" y="768467"/>
                </a:lnTo>
                <a:lnTo>
                  <a:pt x="310010" y="752221"/>
                </a:lnTo>
                <a:lnTo>
                  <a:pt x="264951" y="733483"/>
                </a:lnTo>
                <a:lnTo>
                  <a:pt x="222650" y="712396"/>
                </a:lnTo>
                <a:lnTo>
                  <a:pt x="183330" y="689102"/>
                </a:lnTo>
                <a:lnTo>
                  <a:pt x="147210" y="663744"/>
                </a:lnTo>
                <a:lnTo>
                  <a:pt x="114512" y="636464"/>
                </a:lnTo>
                <a:lnTo>
                  <a:pt x="85457" y="607405"/>
                </a:lnTo>
                <a:lnTo>
                  <a:pt x="60266" y="576709"/>
                </a:lnTo>
                <a:lnTo>
                  <a:pt x="39159" y="544519"/>
                </a:lnTo>
                <a:lnTo>
                  <a:pt x="10084" y="476226"/>
                </a:lnTo>
                <a:lnTo>
                  <a:pt x="2557" y="440408"/>
                </a:lnTo>
                <a:lnTo>
                  <a:pt x="0" y="403666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5453A8C-4A7D-20AA-C726-2600C1F3DE01}"/>
              </a:ext>
            </a:extLst>
          </p:cNvPr>
          <p:cNvSpPr txBox="1"/>
          <p:nvPr/>
        </p:nvSpPr>
        <p:spPr>
          <a:xfrm>
            <a:off x="-152400" y="477370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lvl="1" indent="69215" algn="just"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SyntaxSavants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778</Words>
  <Application>Microsoft Office PowerPoint</Application>
  <PresentationFormat>Widescreen</PresentationFormat>
  <Paragraphs>92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MT</vt:lpstr>
      <vt:lpstr>Yu Gothic UI</vt:lpstr>
      <vt:lpstr>Arial</vt:lpstr>
      <vt:lpstr>Calibri</vt:lpstr>
      <vt:lpstr>Oswald</vt:lpstr>
      <vt:lpstr>Times New Roman</vt:lpstr>
      <vt:lpstr>Trebuchet MS</vt:lpstr>
      <vt:lpstr>Verdana</vt:lpstr>
      <vt:lpstr>Office Theme</vt:lpstr>
      <vt:lpstr>SMART INDIA HACKATHON 2024</vt:lpstr>
      <vt:lpstr>IDEA TITLE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Harsh Singla</cp:lastModifiedBy>
  <cp:revision>19</cp:revision>
  <dcterms:created xsi:type="dcterms:W3CDTF">2024-09-04T19:00:25Z</dcterms:created>
  <dcterms:modified xsi:type="dcterms:W3CDTF">2024-09-27T11:32:13Z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2024-09-04T00:00:00Z</vt:filetime>
  </property>
</Properties>
</file>