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6858000" cx="12192000"/>
  <p:notesSz cx="6858000" cy="9144000"/>
  <p:embeddedFontLst>
    <p:embeddedFont>
      <p:font typeface="Quattrocento Sans"/>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QuattrocentoSans-bold.fntdata"/><Relationship Id="rId32" Type="http://schemas.openxmlformats.org/officeDocument/2006/relationships/slide" Target="slides/slide27.xml"/><Relationship Id="rId76" Type="http://schemas.openxmlformats.org/officeDocument/2006/relationships/font" Target="fonts/QuattrocentoSans-regular.fntdata"/><Relationship Id="rId35" Type="http://schemas.openxmlformats.org/officeDocument/2006/relationships/slide" Target="slides/slide30.xml"/><Relationship Id="rId79" Type="http://schemas.openxmlformats.org/officeDocument/2006/relationships/font" Target="fonts/QuattrocentoSans-boldItalic.fntdata"/><Relationship Id="rId34" Type="http://schemas.openxmlformats.org/officeDocument/2006/relationships/slide" Target="slides/slide29.xml"/><Relationship Id="rId78" Type="http://schemas.openxmlformats.org/officeDocument/2006/relationships/font" Target="fonts/QuattrocentoSans-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d853485c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d853485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d853485c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d853485c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d853485c0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d853485c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d853485c0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0d853485c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efddb1c04_0_3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efddb1c0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efddb1c0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efddb1c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efddb1c04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fefddb1c0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fefddb1c0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fefddb1c0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fefddb1c04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fefddb1c0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efddb1c04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efddb1c0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ccb0852a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ccb0852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fefddb1c04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fefddb1c0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efddb1c04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fefddb1c0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fefddb1c04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fefddb1c0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fefddb1c04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fefddb1c0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fefddb1c04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fefddb1c0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fefddb1c04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fefddb1c0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fefddb1c04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fefddb1c0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fefddb1c04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fefddb1c0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fefddb1c04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fefddb1c0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fefddb1c04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fefddb1c0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ccb0852a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ccb0852a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fefddb1c04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fefddb1c0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dee68484b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dee68484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fefddb1c04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fefddb1c0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fefddb1c04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fefddb1c0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fefddb1c04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fefddb1c0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fefddb1c04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fefddb1c0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fefddb1c04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fefddb1c0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fefddb1c04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fefddb1c04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fefddb1c04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fefddb1c0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fefddb1c04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fefddb1c0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ccb0852a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ccb0852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fefddb1c04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fefddb1c0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fefddb1c04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fefddb1c0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fefddb1c04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fefddb1c0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fefddb1c04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fefddb1c0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fefddb1c04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fefddb1c0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fefddb1c04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fefddb1c0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fefddb1c04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fefddb1c0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fefddb1c04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fefddb1c0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fefddb1c04_0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fefddb1c0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fefddb1c04_0_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fefddb1c0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ccb0852a3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ccb0852a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fefddb1c04_0_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fefddb1c0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fefddb1c04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fefddb1c04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fefddb1c04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fefddb1c0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fefddb1c04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fefddb1c04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0dee68484b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0dee68484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fefddb1c04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fefddb1c0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fefddb1c04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fefddb1c04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fefddb1c04_0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fefddb1c04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fefddb1c04_0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fefddb1c0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fefddb1c04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fefddb1c0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d5dce3ad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d5dce3a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fefddb1c04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fefddb1c0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fefddb1c04_0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fefddb1c0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fefddb1c04_0_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fefddb1c0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fefddb1c04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fefddb1c0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fefddb1c04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fefddb1c0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0dee68484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0dee68484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0dee68484b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0dee6848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0dee68484b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0dee68484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30dee68484b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30dee68484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0dee68484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0dee68484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dd3c0c11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dd3c0c11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0e3137dc3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0e3137dc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d5dce3ad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d5dce3a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d5dce3ad1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d5dce3ad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21.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16.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19.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22.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25.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34.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33.png"/><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 Id="rId3" Type="http://schemas.openxmlformats.org/officeDocument/2006/relationships/image" Target="../media/image48.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 Id="rId3" Type="http://schemas.openxmlformats.org/officeDocument/2006/relationships/image" Target="../media/image38.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1.png"/><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5.xml"/><Relationship Id="rId3" Type="http://schemas.openxmlformats.org/officeDocument/2006/relationships/image" Target="../media/image42.png"/><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image" Target="../media/image3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drive/folders/1hMIOSkI-7jrlenNSyriost1Jd5zM8BGy?usp=shari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hyperlink" Target="https://doi.org/10.1109/TENCON.2019.8929517" TargetMode="External"/><Relationship Id="rId4" Type="http://schemas.openxmlformats.org/officeDocument/2006/relationships/hyperlink" Target="https://doi.org/10.1016/j.chemosphere.2021.129611" TargetMode="External"/><Relationship Id="rId5" Type="http://schemas.openxmlformats.org/officeDocument/2006/relationships/hyperlink" Target="https://doi.org/10.5094/APR.2011.050" TargetMode="External"/><Relationship Id="rId6" Type="http://schemas.openxmlformats.org/officeDocument/2006/relationships/hyperlink" Target="https://doi.org/10.1155/2023/4916267" TargetMode="External"/><Relationship Id="rId7" Type="http://schemas.openxmlformats.org/officeDocument/2006/relationships/hyperlink" Target="https://ieeexplore.ieee.org/document/830092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318975" y="1049175"/>
            <a:ext cx="11277600" cy="1875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Quattrocento Sans"/>
              <a:buNone/>
            </a:pPr>
            <a:r>
              <a:rPr lang="en-US"/>
              <a:t>AIR QUALITY REGRESSION ANALYSIS DELHI</a:t>
            </a:r>
            <a:endParaRPr/>
          </a:p>
        </p:txBody>
      </p:sp>
      <p:sp>
        <p:nvSpPr>
          <p:cNvPr id="169" name="Google Shape;169;p19"/>
          <p:cNvSpPr txBox="1"/>
          <p:nvPr>
            <p:ph idx="1" type="subTitle"/>
          </p:nvPr>
        </p:nvSpPr>
        <p:spPr>
          <a:xfrm>
            <a:off x="5529900" y="3864050"/>
            <a:ext cx="4690800" cy="20427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lang="en-US"/>
              <a:t>Lakshay Trehan</a:t>
            </a:r>
            <a:br>
              <a:rPr lang="en-US"/>
            </a:br>
            <a:r>
              <a:rPr lang="en-US"/>
              <a:t>Karanjeet Singh</a:t>
            </a:r>
            <a:endParaRPr/>
          </a:p>
          <a:p>
            <a:pPr indent="0" lvl="0" marL="0" rtl="0" algn="r">
              <a:lnSpc>
                <a:spcPct val="90000"/>
              </a:lnSpc>
              <a:spcBef>
                <a:spcPts val="0"/>
              </a:spcBef>
              <a:spcAft>
                <a:spcPts val="0"/>
              </a:spcAft>
              <a:buClr>
                <a:srgbClr val="E9F7F6"/>
              </a:buClr>
              <a:buSzPts val="2400"/>
              <a:buNone/>
            </a:pPr>
            <a:r>
              <a:rPr lang="en-US"/>
              <a:t>Shrey Yadav</a:t>
            </a:r>
            <a:endParaRPr/>
          </a:p>
          <a:p>
            <a:pPr indent="0" lvl="0" marL="0" rtl="0" algn="r">
              <a:lnSpc>
                <a:spcPct val="90000"/>
              </a:lnSpc>
              <a:spcBef>
                <a:spcPts val="0"/>
              </a:spcBef>
              <a:spcAft>
                <a:spcPts val="0"/>
              </a:spcAft>
              <a:buClr>
                <a:srgbClr val="E9F7F6"/>
              </a:buClr>
              <a:buSzPts val="2400"/>
              <a:buNone/>
            </a:pPr>
            <a:r>
              <a:rPr lang="en-US"/>
              <a:t>Yash Singh</a:t>
            </a:r>
            <a:endParaRPr/>
          </a:p>
          <a:p>
            <a:pPr indent="0" lvl="0" marL="0" rtl="0" algn="r">
              <a:lnSpc>
                <a:spcPct val="90000"/>
              </a:lnSpc>
              <a:spcBef>
                <a:spcPts val="0"/>
              </a:spcBef>
              <a:spcAft>
                <a:spcPts val="0"/>
              </a:spcAft>
              <a:buClr>
                <a:srgbClr val="E9F7F6"/>
              </a:buClr>
              <a:buSzPts val="2400"/>
              <a:buNone/>
            </a:pPr>
            <a:r>
              <a:rPr lang="en-US"/>
              <a:t>Sahil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DATASET VISUALISATION AND EDA</a:t>
            </a:r>
            <a:endParaRPr b="1" sz="4000">
              <a:latin typeface="Times New Roman"/>
              <a:ea typeface="Times New Roman"/>
              <a:cs typeface="Times New Roman"/>
              <a:sym typeface="Times New Roman"/>
            </a:endParaRPr>
          </a:p>
        </p:txBody>
      </p:sp>
      <p:sp>
        <p:nvSpPr>
          <p:cNvPr id="227" name="Google Shape;227;p28"/>
          <p:cNvSpPr txBox="1"/>
          <p:nvPr>
            <p:ph idx="1" type="body"/>
          </p:nvPr>
        </p:nvSpPr>
        <p:spPr>
          <a:xfrm>
            <a:off x="845125" y="1381175"/>
            <a:ext cx="5522700" cy="5221800"/>
          </a:xfrm>
          <a:prstGeom prst="rect">
            <a:avLst/>
          </a:prstGeom>
        </p:spPr>
        <p:txBody>
          <a:bodyPr anchorCtr="0" anchor="t" bIns="45700" lIns="91425" spcFirstLastPara="1" rIns="91425" wrap="square" tIns="45700">
            <a:normAutofit fontScale="40000"/>
          </a:bodyPr>
          <a:lstStyle/>
          <a:p>
            <a:pPr indent="457200" lvl="0" marL="1371600" rtl="0" algn="l">
              <a:spcBef>
                <a:spcPts val="1000"/>
              </a:spcBef>
              <a:spcAft>
                <a:spcPts val="0"/>
              </a:spcAft>
              <a:buClr>
                <a:schemeClr val="dk1"/>
              </a:buClr>
              <a:buSzPts val="440"/>
              <a:buFont typeface="Arial"/>
              <a:buNone/>
            </a:pPr>
            <a:r>
              <a:rPr b="1" lang="en-US" sz="5807">
                <a:latin typeface="Times New Roman"/>
                <a:ea typeface="Times New Roman"/>
                <a:cs typeface="Times New Roman"/>
                <a:sym typeface="Times New Roman"/>
              </a:rPr>
              <a:t>Observations</a:t>
            </a:r>
            <a:endParaRPr b="1" sz="580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1. Many features like PM2.5 and PM10 has right-skewed</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distributions with higher densities at lower values.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2. The AQI plot indicates bimodal behavior suggesting</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distinct air quality clusters.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3. CO feature has narrow distribution centered around</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zero indicating low carbon monoxide levels.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4. There are Wider distributions for PM10 and PM2.5</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suggesting significant variability in pollution levels.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5. Outlier are </a:t>
            </a:r>
            <a:r>
              <a:rPr lang="en-US" sz="4557">
                <a:latin typeface="Times New Roman"/>
                <a:ea typeface="Times New Roman"/>
                <a:cs typeface="Times New Roman"/>
                <a:sym typeface="Times New Roman"/>
              </a:rPr>
              <a:t>visible</a:t>
            </a:r>
            <a:r>
              <a:rPr lang="en-US" sz="4557">
                <a:latin typeface="Times New Roman"/>
                <a:ea typeface="Times New Roman"/>
                <a:cs typeface="Times New Roman"/>
                <a:sym typeface="Times New Roman"/>
              </a:rPr>
              <a:t> in many features , extending the density tails and emphasizing pollution spikes.</a:t>
            </a:r>
            <a:endParaRPr sz="4557">
              <a:latin typeface="Times New Roman"/>
              <a:ea typeface="Times New Roman"/>
              <a:cs typeface="Times New Roman"/>
              <a:sym typeface="Times New Roman"/>
            </a:endParaRPr>
          </a:p>
          <a:p>
            <a:pPr indent="0" lvl="0" marL="0" rtl="0" algn="l">
              <a:spcBef>
                <a:spcPts val="1000"/>
              </a:spcBef>
              <a:spcAft>
                <a:spcPts val="0"/>
              </a:spcAft>
              <a:buNone/>
            </a:pPr>
            <a:r>
              <a:t/>
            </a:r>
            <a:endParaRPr sz="4557">
              <a:latin typeface="Times New Roman"/>
              <a:ea typeface="Times New Roman"/>
              <a:cs typeface="Times New Roman"/>
              <a:sym typeface="Times New Roman"/>
            </a:endParaRPr>
          </a:p>
        </p:txBody>
      </p:sp>
      <p:pic>
        <p:nvPicPr>
          <p:cNvPr id="228" name="Google Shape;228;p28"/>
          <p:cNvPicPr preferRelativeResize="0"/>
          <p:nvPr/>
        </p:nvPicPr>
        <p:blipFill>
          <a:blip r:embed="rId3">
            <a:alphaModFix/>
          </a:blip>
          <a:stretch>
            <a:fillRect/>
          </a:stretch>
        </p:blipFill>
        <p:spPr>
          <a:xfrm>
            <a:off x="6520225" y="1344350"/>
            <a:ext cx="5522701" cy="53612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DATASET VISUALISATION AND EDA</a:t>
            </a:r>
            <a:endParaRPr b="1" sz="4000">
              <a:latin typeface="Times New Roman"/>
              <a:ea typeface="Times New Roman"/>
              <a:cs typeface="Times New Roman"/>
              <a:sym typeface="Times New Roman"/>
            </a:endParaRPr>
          </a:p>
        </p:txBody>
      </p:sp>
      <p:sp>
        <p:nvSpPr>
          <p:cNvPr id="234" name="Google Shape;234;p29"/>
          <p:cNvSpPr txBox="1"/>
          <p:nvPr>
            <p:ph idx="1" type="body"/>
          </p:nvPr>
        </p:nvSpPr>
        <p:spPr>
          <a:xfrm>
            <a:off x="845125" y="1381175"/>
            <a:ext cx="5522700" cy="5221800"/>
          </a:xfrm>
          <a:prstGeom prst="rect">
            <a:avLst/>
          </a:prstGeom>
        </p:spPr>
        <p:txBody>
          <a:bodyPr anchorCtr="0" anchor="t" bIns="45700" lIns="91425" spcFirstLastPara="1" rIns="91425" wrap="square" tIns="45700">
            <a:normAutofit fontScale="40000" lnSpcReduction="10000"/>
          </a:bodyPr>
          <a:lstStyle/>
          <a:p>
            <a:pPr indent="457200" lvl="0" marL="1371600" rtl="0" algn="l">
              <a:spcBef>
                <a:spcPts val="1000"/>
              </a:spcBef>
              <a:spcAft>
                <a:spcPts val="0"/>
              </a:spcAft>
              <a:buClr>
                <a:schemeClr val="dk1"/>
              </a:buClr>
              <a:buSzPts val="440"/>
              <a:buFont typeface="Arial"/>
              <a:buNone/>
            </a:pPr>
            <a:r>
              <a:rPr b="1" lang="en-US" sz="5307">
                <a:latin typeface="Times New Roman"/>
                <a:ea typeface="Times New Roman"/>
                <a:cs typeface="Times New Roman"/>
                <a:sym typeface="Times New Roman"/>
              </a:rPr>
              <a:t>Observations</a:t>
            </a:r>
            <a:endParaRPr b="1" sz="530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1. The Q-Q plots also show that all features are right-</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skewed as they have upward curvature in the Q-Q</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plots.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2. Features like PM2.5, PM10, CO, and AQI have heavy</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tails indicating extreme values and deviations from</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normality.</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3. No features follow Gaussian distribution all features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deviate from the normal quantiles.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4. Q-Q Plots show that the outliers are present in all the</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features.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5. O3 has relatively less skewness but still deviates from</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normal in the tails.</a:t>
            </a:r>
            <a:endParaRPr sz="4557">
              <a:latin typeface="Times New Roman"/>
              <a:ea typeface="Times New Roman"/>
              <a:cs typeface="Times New Roman"/>
              <a:sym typeface="Times New Roman"/>
            </a:endParaRPr>
          </a:p>
          <a:p>
            <a:pPr indent="0" lvl="0" marL="0" rtl="0" algn="l">
              <a:spcBef>
                <a:spcPts val="1000"/>
              </a:spcBef>
              <a:spcAft>
                <a:spcPts val="0"/>
              </a:spcAft>
              <a:buNone/>
            </a:pPr>
            <a:r>
              <a:t/>
            </a:r>
            <a:endParaRPr sz="4557">
              <a:latin typeface="Times New Roman"/>
              <a:ea typeface="Times New Roman"/>
              <a:cs typeface="Times New Roman"/>
              <a:sym typeface="Times New Roman"/>
            </a:endParaRPr>
          </a:p>
        </p:txBody>
      </p:sp>
      <p:pic>
        <p:nvPicPr>
          <p:cNvPr id="235" name="Google Shape;235;p29"/>
          <p:cNvPicPr preferRelativeResize="0"/>
          <p:nvPr/>
        </p:nvPicPr>
        <p:blipFill>
          <a:blip r:embed="rId3">
            <a:alphaModFix/>
          </a:blip>
          <a:stretch>
            <a:fillRect/>
          </a:stretch>
        </p:blipFill>
        <p:spPr>
          <a:xfrm>
            <a:off x="6520225" y="1344360"/>
            <a:ext cx="5200578" cy="53612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DATASET VISUALISATION AND EDA</a:t>
            </a:r>
            <a:endParaRPr b="1" sz="4000">
              <a:latin typeface="Times New Roman"/>
              <a:ea typeface="Times New Roman"/>
              <a:cs typeface="Times New Roman"/>
              <a:sym typeface="Times New Roman"/>
            </a:endParaRPr>
          </a:p>
        </p:txBody>
      </p:sp>
      <p:sp>
        <p:nvSpPr>
          <p:cNvPr id="241" name="Google Shape;241;p30"/>
          <p:cNvSpPr txBox="1"/>
          <p:nvPr>
            <p:ph idx="1" type="body"/>
          </p:nvPr>
        </p:nvSpPr>
        <p:spPr>
          <a:xfrm>
            <a:off x="236175" y="1344350"/>
            <a:ext cx="6407100" cy="5410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sz="2300">
                <a:latin typeface="Times New Roman"/>
                <a:ea typeface="Times New Roman"/>
                <a:cs typeface="Times New Roman"/>
                <a:sym typeface="Times New Roman"/>
              </a:rPr>
              <a:t>					Observations</a:t>
            </a:r>
            <a:endParaRPr b="1" sz="2300">
              <a:latin typeface="Times New Roman"/>
              <a:ea typeface="Times New Roman"/>
              <a:cs typeface="Times New Roman"/>
              <a:sym typeface="Times New Roman"/>
            </a:endParaRPr>
          </a:p>
          <a:p>
            <a:pPr indent="0" lvl="0" marL="0" rtl="0" algn="l">
              <a:spcBef>
                <a:spcPts val="1000"/>
              </a:spcBef>
              <a:spcAft>
                <a:spcPts val="0"/>
              </a:spcAft>
              <a:buNone/>
            </a:pPr>
            <a:r>
              <a:t/>
            </a:r>
            <a:endParaRPr b="1" sz="2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300">
                <a:latin typeface="Times New Roman"/>
                <a:ea typeface="Times New Roman"/>
                <a:cs typeface="Times New Roman"/>
                <a:sym typeface="Times New Roman"/>
              </a:rPr>
              <a:t>1. PM2.5 and PM10 have a strong positive correlation of 0.82, indicating a </a:t>
            </a:r>
            <a:endParaRPr sz="2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300">
                <a:latin typeface="Times New Roman"/>
                <a:ea typeface="Times New Roman"/>
                <a:cs typeface="Times New Roman"/>
                <a:sym typeface="Times New Roman"/>
              </a:rPr>
              <a:t>close relationship.</a:t>
            </a:r>
            <a:endParaRPr sz="2300">
              <a:latin typeface="Times New Roman"/>
              <a:ea typeface="Times New Roman"/>
              <a:cs typeface="Times New Roman"/>
              <a:sym typeface="Times New Roman"/>
            </a:endParaRPr>
          </a:p>
          <a:p>
            <a:pPr indent="0" lvl="0" marL="0" rtl="0" algn="l">
              <a:spcBef>
                <a:spcPts val="1000"/>
              </a:spcBef>
              <a:spcAft>
                <a:spcPts val="0"/>
              </a:spcAft>
              <a:buNone/>
            </a:pPr>
            <a:r>
              <a:rPr lang="en-US" sz="2300">
                <a:latin typeface="Times New Roman"/>
                <a:ea typeface="Times New Roman"/>
                <a:cs typeface="Times New Roman"/>
                <a:sym typeface="Times New Roman"/>
              </a:rPr>
              <a:t>2. Nitric oxide and nitrogen dioxide show a positive correlation of 0.57, likely due to combustion processes.</a:t>
            </a:r>
            <a:endParaRPr sz="23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t/>
            </a:r>
            <a:endParaRPr sz="2300">
              <a:latin typeface="Times New Roman"/>
              <a:ea typeface="Times New Roman"/>
              <a:cs typeface="Times New Roman"/>
              <a:sym typeface="Times New Roman"/>
            </a:endParaRPr>
          </a:p>
          <a:p>
            <a:pPr indent="0" lvl="0" marL="0" rtl="0" algn="l">
              <a:spcBef>
                <a:spcPts val="0"/>
              </a:spcBef>
              <a:spcAft>
                <a:spcPts val="0"/>
              </a:spcAft>
              <a:buNone/>
            </a:pPr>
            <a:r>
              <a:rPr lang="en-US" sz="2300">
                <a:latin typeface="Times New Roman"/>
                <a:ea typeface="Times New Roman"/>
                <a:cs typeface="Times New Roman"/>
                <a:sym typeface="Times New Roman"/>
              </a:rPr>
              <a:t>3. Ammonia and sulfur dioxide have a </a:t>
            </a:r>
            <a:endParaRPr sz="2300">
              <a:latin typeface="Times New Roman"/>
              <a:ea typeface="Times New Roman"/>
              <a:cs typeface="Times New Roman"/>
              <a:sym typeface="Times New Roman"/>
            </a:endParaRPr>
          </a:p>
          <a:p>
            <a:pPr indent="0" lvl="0" marL="0" rtl="0" algn="l">
              <a:spcBef>
                <a:spcPts val="0"/>
              </a:spcBef>
              <a:spcAft>
                <a:spcPts val="0"/>
              </a:spcAft>
              <a:buNone/>
            </a:pPr>
            <a:r>
              <a:rPr lang="en-US" sz="2300">
                <a:latin typeface="Times New Roman"/>
                <a:ea typeface="Times New Roman"/>
                <a:cs typeface="Times New Roman"/>
                <a:sym typeface="Times New Roman"/>
              </a:rPr>
              <a:t>moderate positive correlation of 0.54, possibly due to agricultural and industrial activities.</a:t>
            </a:r>
            <a:endParaRPr sz="2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3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4. The Air Quality Index (AQI) is strongly correlated with PM2.5 (0.72) and PM10 (0.75) but has weaker correlations with other pollutants like NH3, CO, SO2, NO, and NO2.</a:t>
            </a:r>
            <a:endParaRPr sz="2300">
              <a:latin typeface="Times New Roman"/>
              <a:ea typeface="Times New Roman"/>
              <a:cs typeface="Times New Roman"/>
              <a:sym typeface="Times New Roman"/>
            </a:endParaRPr>
          </a:p>
          <a:p>
            <a:pPr indent="0" lvl="0" marL="0" rtl="0" algn="l">
              <a:spcBef>
                <a:spcPts val="1000"/>
              </a:spcBef>
              <a:spcAft>
                <a:spcPts val="0"/>
              </a:spcAft>
              <a:buNone/>
            </a:pPr>
            <a:r>
              <a:t/>
            </a:r>
            <a:endParaRPr b="1" sz="2300">
              <a:latin typeface="Times New Roman"/>
              <a:ea typeface="Times New Roman"/>
              <a:cs typeface="Times New Roman"/>
              <a:sym typeface="Times New Roman"/>
            </a:endParaRPr>
          </a:p>
        </p:txBody>
      </p:sp>
      <p:pic>
        <p:nvPicPr>
          <p:cNvPr id="242" name="Google Shape;242;p30"/>
          <p:cNvPicPr preferRelativeResize="0"/>
          <p:nvPr/>
        </p:nvPicPr>
        <p:blipFill>
          <a:blip r:embed="rId3">
            <a:alphaModFix/>
          </a:blip>
          <a:stretch>
            <a:fillRect/>
          </a:stretch>
        </p:blipFill>
        <p:spPr>
          <a:xfrm>
            <a:off x="6520225" y="1344360"/>
            <a:ext cx="5519376" cy="50370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DATASET VISUALISATION AND EDA</a:t>
            </a:r>
            <a:endParaRPr b="1" sz="4000">
              <a:latin typeface="Times New Roman"/>
              <a:ea typeface="Times New Roman"/>
              <a:cs typeface="Times New Roman"/>
              <a:sym typeface="Times New Roman"/>
            </a:endParaRPr>
          </a:p>
        </p:txBody>
      </p:sp>
      <p:sp>
        <p:nvSpPr>
          <p:cNvPr id="248" name="Google Shape;248;p31"/>
          <p:cNvSpPr txBox="1"/>
          <p:nvPr>
            <p:ph idx="1" type="body"/>
          </p:nvPr>
        </p:nvSpPr>
        <p:spPr>
          <a:xfrm>
            <a:off x="236175" y="1344350"/>
            <a:ext cx="6407100" cy="5410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300">
                <a:latin typeface="Times New Roman"/>
                <a:ea typeface="Times New Roman"/>
                <a:cs typeface="Times New Roman"/>
                <a:sym typeface="Times New Roman"/>
              </a:rPr>
              <a:t>					Observations</a:t>
            </a:r>
            <a:endParaRPr b="1" sz="2300">
              <a:latin typeface="Times New Roman"/>
              <a:ea typeface="Times New Roman"/>
              <a:cs typeface="Times New Roman"/>
              <a:sym typeface="Times New Roman"/>
            </a:endParaRPr>
          </a:p>
          <a:p>
            <a:pPr indent="0" lvl="0" marL="0" rtl="0" algn="l">
              <a:spcBef>
                <a:spcPts val="1000"/>
              </a:spcBef>
              <a:spcAft>
                <a:spcPts val="0"/>
              </a:spcAft>
              <a:buNone/>
            </a:pPr>
            <a:r>
              <a:t/>
            </a:r>
            <a:endParaRPr b="1" sz="23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300">
                <a:latin typeface="Times New Roman"/>
                <a:ea typeface="Times New Roman"/>
                <a:cs typeface="Times New Roman"/>
                <a:sym typeface="Times New Roman"/>
              </a:rPr>
              <a:t>Acceptability Distribution:</a:t>
            </a:r>
            <a:r>
              <a:rPr lang="en-US" sz="2300">
                <a:latin typeface="Times New Roman"/>
                <a:ea typeface="Times New Roman"/>
                <a:cs typeface="Times New Roman"/>
                <a:sym typeface="Times New Roman"/>
              </a:rPr>
              <a:t> The ”Unacceptable” category has a significantly higher count 1.6 million while the ”Acceptable” category has a much lower count approx 2,00,000. This indicates that a large proportion of air quality measurements fall into the ”Unacceptable” range, </a:t>
            </a:r>
            <a:r>
              <a:rPr lang="en-US" sz="2300">
                <a:latin typeface="Times New Roman"/>
                <a:ea typeface="Times New Roman"/>
                <a:cs typeface="Times New Roman"/>
                <a:sym typeface="Times New Roman"/>
              </a:rPr>
              <a:t>highlighting</a:t>
            </a:r>
            <a:r>
              <a:rPr lang="en-US" sz="2300">
                <a:latin typeface="Times New Roman"/>
                <a:ea typeface="Times New Roman"/>
                <a:cs typeface="Times New Roman"/>
                <a:sym typeface="Times New Roman"/>
              </a:rPr>
              <a:t> need to control the pollution.</a:t>
            </a:r>
            <a:endParaRPr sz="2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300">
              <a:latin typeface="Times New Roman"/>
              <a:ea typeface="Times New Roman"/>
              <a:cs typeface="Times New Roman"/>
              <a:sym typeface="Times New Roman"/>
            </a:endParaRPr>
          </a:p>
        </p:txBody>
      </p:sp>
      <p:pic>
        <p:nvPicPr>
          <p:cNvPr id="249" name="Google Shape;249;p31"/>
          <p:cNvPicPr preferRelativeResize="0"/>
          <p:nvPr/>
        </p:nvPicPr>
        <p:blipFill>
          <a:blip r:embed="rId3">
            <a:alphaModFix/>
          </a:blip>
          <a:stretch>
            <a:fillRect/>
          </a:stretch>
        </p:blipFill>
        <p:spPr>
          <a:xfrm>
            <a:off x="6795675" y="1344350"/>
            <a:ext cx="5255850" cy="5316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PREPROCESSING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sz="4000">
                <a:solidFill>
                  <a:srgbClr val="3DACA7"/>
                </a:solidFill>
                <a:latin typeface="Calibri"/>
                <a:ea typeface="Calibri"/>
                <a:cs typeface="Calibri"/>
                <a:sym typeface="Calibri"/>
              </a:rPr>
              <a:t>HANDLING MISSING VALUES</a:t>
            </a:r>
            <a:endParaRPr sz="5600">
              <a:solidFill>
                <a:srgbClr val="3DACA7"/>
              </a:solidFill>
            </a:endParaRPr>
          </a:p>
        </p:txBody>
      </p:sp>
      <p:sp>
        <p:nvSpPr>
          <p:cNvPr id="260" name="Google Shape;260;p3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3200"/>
          </a:p>
          <a:p>
            <a:pPr indent="0" lvl="0" marL="0" rtl="0" algn="l">
              <a:spcBef>
                <a:spcPts val="1000"/>
              </a:spcBef>
              <a:spcAft>
                <a:spcPts val="0"/>
              </a:spcAft>
              <a:buNone/>
            </a:pPr>
            <a:r>
              <a:rPr b="1" lang="en-US" sz="2200"/>
              <a:t>Mean/Mode Imputation:</a:t>
            </a:r>
            <a:r>
              <a:rPr lang="en-US" sz="2200"/>
              <a:t> Replaces missing values in</a:t>
            </a:r>
            <a:endParaRPr sz="2200"/>
          </a:p>
          <a:p>
            <a:pPr indent="0" lvl="0" marL="0" rtl="0" algn="l">
              <a:spcBef>
                <a:spcPts val="1000"/>
              </a:spcBef>
              <a:spcAft>
                <a:spcPts val="0"/>
              </a:spcAft>
              <a:buNone/>
            </a:pPr>
            <a:r>
              <a:rPr lang="en-US" sz="2200"/>
              <a:t>specified pollutant columns with the mean or mode</a:t>
            </a:r>
            <a:endParaRPr sz="2200"/>
          </a:p>
          <a:p>
            <a:pPr indent="0" lvl="0" marL="0" rtl="0" algn="l">
              <a:spcBef>
                <a:spcPts val="1000"/>
              </a:spcBef>
              <a:spcAft>
                <a:spcPts val="0"/>
              </a:spcAft>
              <a:buNone/>
            </a:pPr>
            <a:r>
              <a:rPr lang="en-US" sz="2200"/>
              <a:t>of those columns, ensuring that the imputed values</a:t>
            </a:r>
            <a:endParaRPr sz="2200"/>
          </a:p>
          <a:p>
            <a:pPr indent="0" lvl="0" marL="0" rtl="0" algn="l">
              <a:spcBef>
                <a:spcPts val="1000"/>
              </a:spcBef>
              <a:spcAft>
                <a:spcPts val="0"/>
              </a:spcAft>
              <a:buNone/>
            </a:pPr>
            <a:r>
              <a:rPr lang="en-US" sz="2200"/>
              <a:t>are representative of the data distribution. </a:t>
            </a:r>
            <a:endParaRPr sz="2200"/>
          </a:p>
          <a:p>
            <a:pPr indent="0" lvl="0" marL="0" rtl="0" algn="l">
              <a:spcBef>
                <a:spcPts val="1000"/>
              </a:spcBef>
              <a:spcAft>
                <a:spcPts val="0"/>
              </a:spcAft>
              <a:buNone/>
            </a:pPr>
            <a:r>
              <a:rPr b="1" lang="en-US" sz="2200"/>
              <a:t>Interpolation:</a:t>
            </a:r>
            <a:r>
              <a:rPr lang="en-US" sz="2200"/>
              <a:t> Utilizes interpolation techniques to estimate and</a:t>
            </a:r>
            <a:endParaRPr sz="2200"/>
          </a:p>
          <a:p>
            <a:pPr indent="0" lvl="0" marL="0" rtl="0" algn="l">
              <a:spcBef>
                <a:spcPts val="1000"/>
              </a:spcBef>
              <a:spcAft>
                <a:spcPts val="0"/>
              </a:spcAft>
              <a:buNone/>
            </a:pPr>
            <a:r>
              <a:rPr lang="en-US" sz="2200"/>
              <a:t>fill in missing values based on existing data, allowing</a:t>
            </a:r>
            <a:endParaRPr sz="2200"/>
          </a:p>
          <a:p>
            <a:pPr indent="0" lvl="0" marL="0" rtl="0" algn="l">
              <a:spcBef>
                <a:spcPts val="1000"/>
              </a:spcBef>
              <a:spcAft>
                <a:spcPts val="0"/>
              </a:spcAft>
              <a:buNone/>
            </a:pPr>
            <a:r>
              <a:rPr lang="en-US" sz="2200"/>
              <a:t>for a smoother representation of data trends over time.</a:t>
            </a:r>
            <a:endParaRPr sz="2200"/>
          </a:p>
          <a:p>
            <a:pPr indent="0" lvl="0" marL="0" rtl="0" algn="l">
              <a:spcBef>
                <a:spcPts val="1000"/>
              </a:spcBef>
              <a:spcAft>
                <a:spcPts val="0"/>
              </a:spcAft>
              <a:buNone/>
            </a:pPr>
            <a:r>
              <a:t/>
            </a:r>
            <a:endParaRPr sz="2993"/>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FEATURE ENGINEERING</a:t>
            </a:r>
            <a:endParaRPr/>
          </a:p>
        </p:txBody>
      </p:sp>
      <p:sp>
        <p:nvSpPr>
          <p:cNvPr id="266" name="Google Shape;266;p34"/>
          <p:cNvSpPr txBox="1"/>
          <p:nvPr>
            <p:ph idx="1" type="subTitle"/>
          </p:nvPr>
        </p:nvSpPr>
        <p:spPr>
          <a:xfrm>
            <a:off x="12445475" y="3429003"/>
            <a:ext cx="5791200" cy="2042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LABEL ENCODING</a:t>
            </a:r>
            <a:endParaRPr/>
          </a:p>
        </p:txBody>
      </p:sp>
      <p:sp>
        <p:nvSpPr>
          <p:cNvPr id="272" name="Google Shape;272;p3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Label encoding is used to convert categorical</a:t>
            </a:r>
            <a:endParaRPr/>
          </a:p>
          <a:p>
            <a:pPr indent="0" lvl="0" marL="0" rtl="0" algn="l">
              <a:spcBef>
                <a:spcPts val="1000"/>
              </a:spcBef>
              <a:spcAft>
                <a:spcPts val="0"/>
              </a:spcAft>
              <a:buClr>
                <a:schemeClr val="dk1"/>
              </a:buClr>
              <a:buSzPts val="1100"/>
              <a:buFont typeface="Arial"/>
              <a:buNone/>
            </a:pPr>
            <a:r>
              <a:rPr lang="en-US"/>
              <a:t>variables into numerical values. This is neces-</a:t>
            </a:r>
            <a:endParaRPr/>
          </a:p>
          <a:p>
            <a:pPr indent="0" lvl="0" marL="0" rtl="0" algn="l">
              <a:spcBef>
                <a:spcPts val="1000"/>
              </a:spcBef>
              <a:spcAft>
                <a:spcPts val="0"/>
              </a:spcAft>
              <a:buClr>
                <a:schemeClr val="dk1"/>
              </a:buClr>
              <a:buSzPts val="1100"/>
              <a:buFont typeface="Arial"/>
              <a:buNone/>
            </a:pPr>
            <a:r>
              <a:rPr lang="en-US"/>
              <a:t>sary for algorithms that require numerical inputs.</a:t>
            </a:r>
            <a:endParaRPr/>
          </a:p>
          <a:p>
            <a:pPr indent="0" lvl="0" marL="0" rtl="0" algn="l">
              <a:spcBef>
                <a:spcPts val="1000"/>
              </a:spcBef>
              <a:spcAft>
                <a:spcPts val="0"/>
              </a:spcAft>
              <a:buClr>
                <a:schemeClr val="dk1"/>
              </a:buClr>
              <a:buSzPts val="1100"/>
              <a:buFont typeface="Arial"/>
              <a:buNone/>
            </a:pPr>
            <a:r>
              <a:rPr lang="en-US"/>
              <a:t>The method systematically replaces each category</a:t>
            </a:r>
            <a:endParaRPr/>
          </a:p>
          <a:p>
            <a:pPr indent="0" lvl="0" marL="0" rtl="0" algn="l">
              <a:spcBef>
                <a:spcPts val="1000"/>
              </a:spcBef>
              <a:spcAft>
                <a:spcPts val="0"/>
              </a:spcAft>
              <a:buClr>
                <a:schemeClr val="dk1"/>
              </a:buClr>
              <a:buSzPts val="1100"/>
              <a:buFont typeface="Arial"/>
              <a:buNone/>
            </a:pPr>
            <a:r>
              <a:rPr lang="en-US"/>
              <a:t>with a unique integer. For example, a column</a:t>
            </a:r>
            <a:endParaRPr/>
          </a:p>
          <a:p>
            <a:pPr indent="0" lvl="0" marL="0" rtl="0" algn="l">
              <a:spcBef>
                <a:spcPts val="1000"/>
              </a:spcBef>
              <a:spcAft>
                <a:spcPts val="0"/>
              </a:spcAft>
              <a:buClr>
                <a:schemeClr val="dk1"/>
              </a:buClr>
              <a:buSzPts val="1100"/>
              <a:buFont typeface="Arial"/>
              <a:buNone/>
            </a:pPr>
            <a:r>
              <a:rPr lang="en-US"/>
              <a:t>with values like ’Good’, ’Moderate’, ’Unhealthy’</a:t>
            </a:r>
            <a:endParaRPr/>
          </a:p>
          <a:p>
            <a:pPr indent="0" lvl="0" marL="0" rtl="0" algn="l">
              <a:spcBef>
                <a:spcPts val="1000"/>
              </a:spcBef>
              <a:spcAft>
                <a:spcPts val="0"/>
              </a:spcAft>
              <a:buClr>
                <a:schemeClr val="dk1"/>
              </a:buClr>
              <a:buSzPts val="1100"/>
              <a:buFont typeface="Arial"/>
              <a:buNone/>
            </a:pPr>
            <a:r>
              <a:rPr lang="en-US"/>
              <a:t>might be converted to 0, 1, 2, respectively.</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EXTRACTING DATETIME FEATURES</a:t>
            </a:r>
            <a:endParaRPr/>
          </a:p>
        </p:txBody>
      </p:sp>
      <p:sp>
        <p:nvSpPr>
          <p:cNvPr id="278" name="Google Shape;278;p3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just">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Extracting datetime features involves converting a</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datetime column into separate components, such</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as year, month, day, hour, and day of the week.</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These features enable analyses that consider time-</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based patterns and seasonal effects in air quality</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data. For example, certain pollutants might have</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higher concentrations during specific months or</a:t>
            </a:r>
            <a:endParaRPr>
              <a:latin typeface="Times New Roman"/>
              <a:ea typeface="Times New Roman"/>
              <a:cs typeface="Times New Roman"/>
              <a:sym typeface="Times New Roman"/>
            </a:endParaRPr>
          </a:p>
          <a:p>
            <a:pPr indent="0" lvl="0" marL="0" rtl="0" algn="just">
              <a:spcBef>
                <a:spcPts val="1000"/>
              </a:spcBef>
              <a:spcAft>
                <a:spcPts val="0"/>
              </a:spcAft>
              <a:buNone/>
            </a:pPr>
            <a:r>
              <a:rPr lang="en-US">
                <a:latin typeface="Times New Roman"/>
                <a:ea typeface="Times New Roman"/>
                <a:cs typeface="Times New Roman"/>
                <a:sym typeface="Times New Roman"/>
              </a:rPr>
              <a:t>times of day due to environmental factors or human </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activities.</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CYCLIC ENCODING</a:t>
            </a:r>
            <a:endParaRPr/>
          </a:p>
        </p:txBody>
      </p:sp>
      <p:sp>
        <p:nvSpPr>
          <p:cNvPr id="284" name="Google Shape;284;p3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Cyclic encoding is applied to features that have a</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periodic nature, such as month or day of the week.</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Instead of treating these features as linear (where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December would be next to January, creating an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artificial gap), cyclic encoding transforms them</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into sine and cosine values. This allows the model</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to understand the cyclical relationship, preserving</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 continuity of these time-related features.</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ABSTRACT</a:t>
            </a:r>
            <a:endParaRPr b="1" sz="4000">
              <a:latin typeface="Times New Roman"/>
              <a:ea typeface="Times New Roman"/>
              <a:cs typeface="Times New Roman"/>
              <a:sym typeface="Times New Roman"/>
            </a:endParaRPr>
          </a:p>
        </p:txBody>
      </p:sp>
      <p:sp>
        <p:nvSpPr>
          <p:cNvPr id="175" name="Google Shape;175;p20"/>
          <p:cNvSpPr txBox="1"/>
          <p:nvPr>
            <p:ph idx="1" type="body"/>
          </p:nvPr>
        </p:nvSpPr>
        <p:spPr>
          <a:xfrm>
            <a:off x="845126" y="1658402"/>
            <a:ext cx="7849800" cy="3541200"/>
          </a:xfrm>
          <a:prstGeom prst="rect">
            <a:avLst/>
          </a:prstGeom>
        </p:spPr>
        <p:txBody>
          <a:bodyPr anchorCtr="0" anchor="t" bIns="45700" lIns="91425" spcFirstLastPara="1" rIns="91425" wrap="square" tIns="45700">
            <a:normAutofit lnSpcReduction="20000"/>
          </a:bodyPr>
          <a:lstStyle/>
          <a:p>
            <a:pPr indent="0" lvl="0" marL="0" rtl="0" algn="l">
              <a:lnSpc>
                <a:spcPct val="80000"/>
              </a:lnSpc>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The alarming rise in air pollution levels in Delhi</a:t>
            </a:r>
            <a:endParaRPr sz="24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presents a severe public health challenge. This project focuses</a:t>
            </a:r>
            <a:endParaRPr sz="24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on analyzing air quality through a sophisticated regression</a:t>
            </a:r>
            <a:endParaRPr sz="24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model that forecasts concentrations of major pollutants</a:t>
            </a:r>
            <a:endParaRPr sz="24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including PM2.5, PM10, NO, NO2, NH3, SO2, and</a:t>
            </a:r>
            <a:endParaRPr sz="24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CO. By investigating the relationships between these pollutants</a:t>
            </a:r>
            <a:endParaRPr sz="24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and various environmental factors, our goal is to provide</a:t>
            </a:r>
            <a:endParaRPr sz="24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actionable insights to support effective policy-making</a:t>
            </a:r>
            <a:endParaRPr sz="2400">
              <a:latin typeface="Times New Roman"/>
              <a:ea typeface="Times New Roman"/>
              <a:cs typeface="Times New Roman"/>
              <a:sym typeface="Times New Roman"/>
            </a:endParaRPr>
          </a:p>
          <a:p>
            <a:pPr indent="0" lvl="0" marL="0" rtl="0" algn="l">
              <a:lnSpc>
                <a:spcPct val="80000"/>
              </a:lnSpc>
              <a:spcBef>
                <a:spcPts val="1000"/>
              </a:spcBef>
              <a:spcAft>
                <a:spcPts val="0"/>
              </a:spcAft>
              <a:buClr>
                <a:schemeClr val="dk1"/>
              </a:buClr>
              <a:buSzPts val="1100"/>
              <a:buFont typeface="Arial"/>
              <a:buNone/>
            </a:pPr>
            <a:r>
              <a:rPr lang="en-US" sz="2400">
                <a:latin typeface="Times New Roman"/>
                <a:ea typeface="Times New Roman"/>
                <a:cs typeface="Times New Roman"/>
                <a:sym typeface="Times New Roman"/>
              </a:rPr>
              <a:t>and intervention strategies.</a:t>
            </a:r>
            <a:endParaRPr sz="2400">
              <a:latin typeface="Times New Roman"/>
              <a:ea typeface="Times New Roman"/>
              <a:cs typeface="Times New Roman"/>
              <a:sym typeface="Times New Roman"/>
            </a:endParaRPr>
          </a:p>
          <a:p>
            <a:pPr indent="0" lvl="0" marL="0" rtl="0" algn="l">
              <a:lnSpc>
                <a:spcPct val="8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176" name="Google Shape;176;p20"/>
          <p:cNvPicPr preferRelativeResize="0"/>
          <p:nvPr/>
        </p:nvPicPr>
        <p:blipFill>
          <a:blip r:embed="rId3">
            <a:alphaModFix/>
          </a:blip>
          <a:stretch>
            <a:fillRect/>
          </a:stretch>
        </p:blipFill>
        <p:spPr>
          <a:xfrm>
            <a:off x="8694926" y="1637160"/>
            <a:ext cx="3192274" cy="31922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LOG TRANSFORMATION</a:t>
            </a:r>
            <a:endParaRPr/>
          </a:p>
        </p:txBody>
      </p:sp>
      <p:sp>
        <p:nvSpPr>
          <p:cNvPr id="290" name="Google Shape;290;p3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Log transformation is a common technique used</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to handle skewed data. By applying the natural</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logarithm to pollutant measurements, this method</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helps stabilize variance, reduces the impact of</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outliers, and can make the distribution of the data</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more normal. This is particularly useful for pol-</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lutants that may have exponential growth patterns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or are heavily right-skewed.</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LOG TRANSFORMATION GRAPHS</a:t>
            </a:r>
            <a:endParaRPr/>
          </a:p>
        </p:txBody>
      </p:sp>
      <p:pic>
        <p:nvPicPr>
          <p:cNvPr id="296" name="Google Shape;296;p39"/>
          <p:cNvPicPr preferRelativeResize="0"/>
          <p:nvPr/>
        </p:nvPicPr>
        <p:blipFill>
          <a:blip r:embed="rId3">
            <a:alphaModFix/>
          </a:blip>
          <a:stretch>
            <a:fillRect/>
          </a:stretch>
        </p:blipFill>
        <p:spPr>
          <a:xfrm>
            <a:off x="152400" y="1344360"/>
            <a:ext cx="5600700" cy="5353050"/>
          </a:xfrm>
          <a:prstGeom prst="rect">
            <a:avLst/>
          </a:prstGeom>
          <a:noFill/>
          <a:ln>
            <a:noFill/>
          </a:ln>
        </p:spPr>
      </p:pic>
      <p:pic>
        <p:nvPicPr>
          <p:cNvPr id="297" name="Google Shape;297;p39"/>
          <p:cNvPicPr preferRelativeResize="0"/>
          <p:nvPr/>
        </p:nvPicPr>
        <p:blipFill>
          <a:blip r:embed="rId4">
            <a:alphaModFix/>
          </a:blip>
          <a:stretch>
            <a:fillRect/>
          </a:stretch>
        </p:blipFill>
        <p:spPr>
          <a:xfrm>
            <a:off x="5905500" y="1344360"/>
            <a:ext cx="5695950" cy="5343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LOG TRANSFORMATION GRAPHS</a:t>
            </a:r>
            <a:endParaRPr/>
          </a:p>
        </p:txBody>
      </p:sp>
      <p:pic>
        <p:nvPicPr>
          <p:cNvPr id="303" name="Google Shape;303;p40"/>
          <p:cNvPicPr preferRelativeResize="0"/>
          <p:nvPr/>
        </p:nvPicPr>
        <p:blipFill>
          <a:blip r:embed="rId3">
            <a:alphaModFix/>
          </a:blip>
          <a:stretch>
            <a:fillRect/>
          </a:stretch>
        </p:blipFill>
        <p:spPr>
          <a:xfrm>
            <a:off x="368225" y="1344360"/>
            <a:ext cx="5664349" cy="5361240"/>
          </a:xfrm>
          <a:prstGeom prst="rect">
            <a:avLst/>
          </a:prstGeom>
          <a:noFill/>
          <a:ln>
            <a:noFill/>
          </a:ln>
        </p:spPr>
      </p:pic>
      <p:pic>
        <p:nvPicPr>
          <p:cNvPr id="304" name="Google Shape;304;p40"/>
          <p:cNvPicPr preferRelativeResize="0"/>
          <p:nvPr/>
        </p:nvPicPr>
        <p:blipFill>
          <a:blip r:embed="rId4">
            <a:alphaModFix/>
          </a:blip>
          <a:stretch>
            <a:fillRect/>
          </a:stretch>
        </p:blipFill>
        <p:spPr>
          <a:xfrm>
            <a:off x="6184974" y="1344360"/>
            <a:ext cx="5638800" cy="5353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LOG TRANSFORMATION GRAPHS</a:t>
            </a:r>
            <a:endParaRPr/>
          </a:p>
        </p:txBody>
      </p:sp>
      <p:pic>
        <p:nvPicPr>
          <p:cNvPr id="310" name="Google Shape;310;p41"/>
          <p:cNvPicPr preferRelativeResize="0"/>
          <p:nvPr/>
        </p:nvPicPr>
        <p:blipFill>
          <a:blip r:embed="rId3">
            <a:alphaModFix/>
          </a:blip>
          <a:stretch>
            <a:fillRect/>
          </a:stretch>
        </p:blipFill>
        <p:spPr>
          <a:xfrm>
            <a:off x="514925" y="1191960"/>
            <a:ext cx="5715000" cy="5353050"/>
          </a:xfrm>
          <a:prstGeom prst="rect">
            <a:avLst/>
          </a:prstGeom>
          <a:noFill/>
          <a:ln>
            <a:noFill/>
          </a:ln>
        </p:spPr>
      </p:pic>
      <p:pic>
        <p:nvPicPr>
          <p:cNvPr id="311" name="Google Shape;311;p41"/>
          <p:cNvPicPr preferRelativeResize="0"/>
          <p:nvPr/>
        </p:nvPicPr>
        <p:blipFill>
          <a:blip r:embed="rId4">
            <a:alphaModFix/>
          </a:blip>
          <a:stretch>
            <a:fillRect/>
          </a:stretch>
        </p:blipFill>
        <p:spPr>
          <a:xfrm>
            <a:off x="6382325" y="1191960"/>
            <a:ext cx="5685010" cy="536124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LOG TRANSFORMATION GRAPHS</a:t>
            </a:r>
            <a:endParaRPr/>
          </a:p>
        </p:txBody>
      </p:sp>
      <p:pic>
        <p:nvPicPr>
          <p:cNvPr id="317" name="Google Shape;317;p42"/>
          <p:cNvPicPr preferRelativeResize="0"/>
          <p:nvPr/>
        </p:nvPicPr>
        <p:blipFill>
          <a:blip r:embed="rId3">
            <a:alphaModFix/>
          </a:blip>
          <a:stretch>
            <a:fillRect/>
          </a:stretch>
        </p:blipFill>
        <p:spPr>
          <a:xfrm>
            <a:off x="439400" y="1344360"/>
            <a:ext cx="5743575" cy="5343525"/>
          </a:xfrm>
          <a:prstGeom prst="rect">
            <a:avLst/>
          </a:prstGeom>
          <a:noFill/>
          <a:ln>
            <a:noFill/>
          </a:ln>
        </p:spPr>
      </p:pic>
      <p:pic>
        <p:nvPicPr>
          <p:cNvPr id="318" name="Google Shape;318;p42"/>
          <p:cNvPicPr preferRelativeResize="0"/>
          <p:nvPr/>
        </p:nvPicPr>
        <p:blipFill>
          <a:blip r:embed="rId4">
            <a:alphaModFix/>
          </a:blip>
          <a:stretch>
            <a:fillRect/>
          </a:stretch>
        </p:blipFill>
        <p:spPr>
          <a:xfrm>
            <a:off x="6335375" y="1344360"/>
            <a:ext cx="5635448" cy="53612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ADDING NOISE IN AQI</a:t>
            </a:r>
            <a:endParaRPr/>
          </a:p>
        </p:txBody>
      </p:sp>
      <p:sp>
        <p:nvSpPr>
          <p:cNvPr id="324" name="Google Shape;324;p43"/>
          <p:cNvSpPr txBox="1"/>
          <p:nvPr>
            <p:ph idx="1" type="body"/>
          </p:nvPr>
        </p:nvSpPr>
        <p:spPr>
          <a:xfrm>
            <a:off x="845125" y="1381175"/>
            <a:ext cx="5667000" cy="4060200"/>
          </a:xfrm>
          <a:prstGeom prst="rect">
            <a:avLst/>
          </a:prstGeom>
        </p:spPr>
        <p:txBody>
          <a:bodyPr anchorCtr="0" anchor="t" bIns="45700" lIns="91425" spcFirstLastPara="1" rIns="91425" wrap="square" tIns="45700">
            <a:normAutofit fontScale="77500"/>
          </a:bodyPr>
          <a:lstStyle/>
          <a:p>
            <a:pPr indent="0" lvl="0" marL="0" rtl="0" algn="l">
              <a:spcBef>
                <a:spcPts val="1000"/>
              </a:spcBef>
              <a:spcAft>
                <a:spcPts val="0"/>
              </a:spcAft>
              <a:buClr>
                <a:schemeClr val="dk1"/>
              </a:buClr>
              <a:buSzPct val="44000"/>
              <a:buFont typeface="Arial"/>
              <a:buNone/>
            </a:pPr>
            <a:r>
              <a:rPr lang="en-US" sz="2500">
                <a:latin typeface="Times New Roman"/>
                <a:ea typeface="Times New Roman"/>
                <a:cs typeface="Times New Roman"/>
                <a:sym typeface="Times New Roman"/>
              </a:rPr>
              <a:t>The method that compares AQI with augmented noise</a:t>
            </a:r>
            <a:endParaRPr sz="2500">
              <a:latin typeface="Times New Roman"/>
              <a:ea typeface="Times New Roman"/>
              <a:cs typeface="Times New Roman"/>
              <a:sym typeface="Times New Roman"/>
            </a:endParaRPr>
          </a:p>
          <a:p>
            <a:pPr indent="0" lvl="0" marL="0" rtl="0" algn="l">
              <a:spcBef>
                <a:spcPts val="1000"/>
              </a:spcBef>
              <a:spcAft>
                <a:spcPts val="0"/>
              </a:spcAft>
              <a:buClr>
                <a:schemeClr val="dk1"/>
              </a:buClr>
              <a:buSzPct val="44000"/>
              <a:buFont typeface="Arial"/>
              <a:buNone/>
            </a:pPr>
            <a:r>
              <a:rPr lang="en-US" sz="2500">
                <a:latin typeface="Times New Roman"/>
                <a:ea typeface="Times New Roman"/>
                <a:cs typeface="Times New Roman"/>
                <a:sym typeface="Times New Roman"/>
              </a:rPr>
              <a:t>generates an ’Augmented AQI’ by adding random</a:t>
            </a:r>
            <a:endParaRPr sz="2500">
              <a:latin typeface="Times New Roman"/>
              <a:ea typeface="Times New Roman"/>
              <a:cs typeface="Times New Roman"/>
              <a:sym typeface="Times New Roman"/>
            </a:endParaRPr>
          </a:p>
          <a:p>
            <a:pPr indent="0" lvl="0" marL="0" rtl="0" algn="l">
              <a:spcBef>
                <a:spcPts val="1000"/>
              </a:spcBef>
              <a:spcAft>
                <a:spcPts val="0"/>
              </a:spcAft>
              <a:buClr>
                <a:schemeClr val="dk1"/>
              </a:buClr>
              <a:buSzPct val="44000"/>
              <a:buFont typeface="Arial"/>
              <a:buNone/>
            </a:pPr>
            <a:r>
              <a:rPr lang="en-US" sz="2500">
                <a:latin typeface="Times New Roman"/>
                <a:ea typeface="Times New Roman"/>
                <a:cs typeface="Times New Roman"/>
                <a:sym typeface="Times New Roman"/>
              </a:rPr>
              <a:t>noise to the original AQI values. This comparison</a:t>
            </a:r>
            <a:endParaRPr sz="2500">
              <a:latin typeface="Times New Roman"/>
              <a:ea typeface="Times New Roman"/>
              <a:cs typeface="Times New Roman"/>
              <a:sym typeface="Times New Roman"/>
            </a:endParaRPr>
          </a:p>
          <a:p>
            <a:pPr indent="0" lvl="0" marL="0" rtl="0" algn="l">
              <a:spcBef>
                <a:spcPts val="1000"/>
              </a:spcBef>
              <a:spcAft>
                <a:spcPts val="0"/>
              </a:spcAft>
              <a:buClr>
                <a:schemeClr val="dk1"/>
              </a:buClr>
              <a:buSzPct val="44000"/>
              <a:buFont typeface="Arial"/>
              <a:buNone/>
            </a:pPr>
            <a:r>
              <a:rPr lang="en-US" sz="2500">
                <a:latin typeface="Times New Roman"/>
                <a:ea typeface="Times New Roman"/>
                <a:cs typeface="Times New Roman"/>
                <a:sym typeface="Times New Roman"/>
              </a:rPr>
              <a:t>helps to understand how noise impacts the measure-</a:t>
            </a:r>
            <a:endParaRPr sz="2500">
              <a:latin typeface="Times New Roman"/>
              <a:ea typeface="Times New Roman"/>
              <a:cs typeface="Times New Roman"/>
              <a:sym typeface="Times New Roman"/>
            </a:endParaRPr>
          </a:p>
          <a:p>
            <a:pPr indent="0" lvl="0" marL="0" rtl="0" algn="l">
              <a:spcBef>
                <a:spcPts val="1000"/>
              </a:spcBef>
              <a:spcAft>
                <a:spcPts val="0"/>
              </a:spcAft>
              <a:buClr>
                <a:schemeClr val="dk1"/>
              </a:buClr>
              <a:buSzPct val="44000"/>
              <a:buFont typeface="Arial"/>
              <a:buNone/>
            </a:pPr>
            <a:r>
              <a:rPr lang="en-US" sz="2500">
                <a:latin typeface="Times New Roman"/>
                <a:ea typeface="Times New Roman"/>
                <a:cs typeface="Times New Roman"/>
                <a:sym typeface="Times New Roman"/>
              </a:rPr>
              <a:t>ments and can serve as a sensitivity analysis. Visualiz-</a:t>
            </a:r>
            <a:endParaRPr sz="2500">
              <a:latin typeface="Times New Roman"/>
              <a:ea typeface="Times New Roman"/>
              <a:cs typeface="Times New Roman"/>
              <a:sym typeface="Times New Roman"/>
            </a:endParaRPr>
          </a:p>
          <a:p>
            <a:pPr indent="0" lvl="0" marL="0" rtl="0" algn="l">
              <a:spcBef>
                <a:spcPts val="1000"/>
              </a:spcBef>
              <a:spcAft>
                <a:spcPts val="0"/>
              </a:spcAft>
              <a:buClr>
                <a:schemeClr val="dk1"/>
              </a:buClr>
              <a:buSzPct val="44000"/>
              <a:buFont typeface="Arial"/>
              <a:buNone/>
            </a:pPr>
            <a:r>
              <a:rPr lang="en-US" sz="2500">
                <a:latin typeface="Times New Roman"/>
                <a:ea typeface="Times New Roman"/>
                <a:cs typeface="Times New Roman"/>
                <a:sym typeface="Times New Roman"/>
              </a:rPr>
              <a:t>ing both original and augmented AQI values over time</a:t>
            </a:r>
            <a:endParaRPr sz="2500">
              <a:latin typeface="Times New Roman"/>
              <a:ea typeface="Times New Roman"/>
              <a:cs typeface="Times New Roman"/>
              <a:sym typeface="Times New Roman"/>
            </a:endParaRPr>
          </a:p>
          <a:p>
            <a:pPr indent="0" lvl="0" marL="0" rtl="0" algn="l">
              <a:spcBef>
                <a:spcPts val="1000"/>
              </a:spcBef>
              <a:spcAft>
                <a:spcPts val="0"/>
              </a:spcAft>
              <a:buClr>
                <a:schemeClr val="dk1"/>
              </a:buClr>
              <a:buSzPct val="44000"/>
              <a:buFont typeface="Arial"/>
              <a:buNone/>
            </a:pPr>
            <a:r>
              <a:rPr lang="en-US" sz="2500">
                <a:latin typeface="Times New Roman"/>
                <a:ea typeface="Times New Roman"/>
                <a:cs typeface="Times New Roman"/>
                <a:sym typeface="Times New Roman"/>
              </a:rPr>
              <a:t>can reveal trends and fluctuations that might not be ap-</a:t>
            </a:r>
            <a:endParaRPr sz="2500">
              <a:latin typeface="Times New Roman"/>
              <a:ea typeface="Times New Roman"/>
              <a:cs typeface="Times New Roman"/>
              <a:sym typeface="Times New Roman"/>
            </a:endParaRPr>
          </a:p>
          <a:p>
            <a:pPr indent="0" lvl="0" marL="0" rtl="0" algn="l">
              <a:spcBef>
                <a:spcPts val="1000"/>
              </a:spcBef>
              <a:spcAft>
                <a:spcPts val="0"/>
              </a:spcAft>
              <a:buClr>
                <a:schemeClr val="dk1"/>
              </a:buClr>
              <a:buSzPct val="44000"/>
              <a:buFont typeface="Arial"/>
              <a:buNone/>
            </a:pPr>
            <a:r>
              <a:rPr lang="en-US" sz="2500">
                <a:latin typeface="Times New Roman"/>
                <a:ea typeface="Times New Roman"/>
                <a:cs typeface="Times New Roman"/>
                <a:sym typeface="Times New Roman"/>
              </a:rPr>
              <a:t>parent with the original data alone.</a:t>
            </a:r>
            <a:endParaRPr sz="25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325" name="Google Shape;325;p43"/>
          <p:cNvPicPr preferRelativeResize="0"/>
          <p:nvPr/>
        </p:nvPicPr>
        <p:blipFill>
          <a:blip r:embed="rId3">
            <a:alphaModFix/>
          </a:blip>
          <a:stretch>
            <a:fillRect/>
          </a:stretch>
        </p:blipFill>
        <p:spPr>
          <a:xfrm>
            <a:off x="6844575" y="1381175"/>
            <a:ext cx="5042626" cy="3516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BINNING</a:t>
            </a:r>
            <a:endParaRPr/>
          </a:p>
        </p:txBody>
      </p:sp>
      <p:sp>
        <p:nvSpPr>
          <p:cNvPr id="331" name="Google Shape;331;p44"/>
          <p:cNvSpPr txBox="1"/>
          <p:nvPr>
            <p:ph idx="1" type="body"/>
          </p:nvPr>
        </p:nvSpPr>
        <p:spPr>
          <a:xfrm>
            <a:off x="845125" y="1381175"/>
            <a:ext cx="6206700" cy="3721200"/>
          </a:xfrm>
          <a:prstGeom prst="rect">
            <a:avLst/>
          </a:prstGeom>
        </p:spPr>
        <p:txBody>
          <a:bodyPr anchorCtr="0" anchor="t" bIns="45700" lIns="91425" spcFirstLastPara="1" rIns="91425" wrap="square" tIns="45700">
            <a:normAutofit fontScale="92500" lnSpcReduction="10000"/>
          </a:bodyPr>
          <a:lstStyle/>
          <a:p>
            <a:pPr indent="0" lvl="0" marL="0" rtl="0" algn="l">
              <a:spcBef>
                <a:spcPts val="1000"/>
              </a:spcBef>
              <a:spcAft>
                <a:spcPts val="0"/>
              </a:spcAft>
              <a:buClr>
                <a:schemeClr val="dk1"/>
              </a:buClr>
              <a:buSzPct val="47826"/>
              <a:buFont typeface="Arial"/>
              <a:buNone/>
            </a:pPr>
            <a:r>
              <a:rPr lang="en-US" sz="2300">
                <a:latin typeface="Times New Roman"/>
                <a:ea typeface="Times New Roman"/>
                <a:cs typeface="Times New Roman"/>
                <a:sym typeface="Times New Roman"/>
              </a:rPr>
              <a:t>Categorizing the AQI involves defining thresholds to</a:t>
            </a:r>
            <a:endParaRPr sz="2300">
              <a:latin typeface="Times New Roman"/>
              <a:ea typeface="Times New Roman"/>
              <a:cs typeface="Times New Roman"/>
              <a:sym typeface="Times New Roman"/>
            </a:endParaRPr>
          </a:p>
          <a:p>
            <a:pPr indent="0" lvl="0" marL="0" rtl="0" algn="l">
              <a:spcBef>
                <a:spcPts val="1000"/>
              </a:spcBef>
              <a:spcAft>
                <a:spcPts val="0"/>
              </a:spcAft>
              <a:buClr>
                <a:schemeClr val="dk1"/>
              </a:buClr>
              <a:buSzPct val="47826"/>
              <a:buFont typeface="Arial"/>
              <a:buNone/>
            </a:pPr>
            <a:r>
              <a:rPr lang="en-US" sz="2300">
                <a:latin typeface="Times New Roman"/>
                <a:ea typeface="Times New Roman"/>
                <a:cs typeface="Times New Roman"/>
                <a:sym typeface="Times New Roman"/>
              </a:rPr>
              <a:t>classify the AQI values into meaningful categories,</a:t>
            </a:r>
            <a:endParaRPr sz="2300">
              <a:latin typeface="Times New Roman"/>
              <a:ea typeface="Times New Roman"/>
              <a:cs typeface="Times New Roman"/>
              <a:sym typeface="Times New Roman"/>
            </a:endParaRPr>
          </a:p>
          <a:p>
            <a:pPr indent="0" lvl="0" marL="0" rtl="0" algn="l">
              <a:spcBef>
                <a:spcPts val="1000"/>
              </a:spcBef>
              <a:spcAft>
                <a:spcPts val="0"/>
              </a:spcAft>
              <a:buClr>
                <a:schemeClr val="dk1"/>
              </a:buClr>
              <a:buSzPct val="47826"/>
              <a:buFont typeface="Arial"/>
              <a:buNone/>
            </a:pPr>
            <a:r>
              <a:rPr lang="en-US" sz="2300">
                <a:latin typeface="Times New Roman"/>
                <a:ea typeface="Times New Roman"/>
                <a:cs typeface="Times New Roman"/>
                <a:sym typeface="Times New Roman"/>
              </a:rPr>
              <a:t>such as Good, Moderate, Unhealthy, etc. This catego-</a:t>
            </a:r>
            <a:endParaRPr sz="2300">
              <a:latin typeface="Times New Roman"/>
              <a:ea typeface="Times New Roman"/>
              <a:cs typeface="Times New Roman"/>
              <a:sym typeface="Times New Roman"/>
            </a:endParaRPr>
          </a:p>
          <a:p>
            <a:pPr indent="0" lvl="0" marL="0" rtl="0" algn="l">
              <a:spcBef>
                <a:spcPts val="1000"/>
              </a:spcBef>
              <a:spcAft>
                <a:spcPts val="0"/>
              </a:spcAft>
              <a:buClr>
                <a:schemeClr val="dk1"/>
              </a:buClr>
              <a:buSzPct val="47826"/>
              <a:buFont typeface="Arial"/>
              <a:buNone/>
            </a:pPr>
            <a:r>
              <a:rPr lang="en-US" sz="2300">
                <a:latin typeface="Times New Roman"/>
                <a:ea typeface="Times New Roman"/>
                <a:cs typeface="Times New Roman"/>
                <a:sym typeface="Times New Roman"/>
              </a:rPr>
              <a:t>rization enhances interpretability and allows for easier</a:t>
            </a:r>
            <a:endParaRPr sz="2300">
              <a:latin typeface="Times New Roman"/>
              <a:ea typeface="Times New Roman"/>
              <a:cs typeface="Times New Roman"/>
              <a:sym typeface="Times New Roman"/>
            </a:endParaRPr>
          </a:p>
          <a:p>
            <a:pPr indent="0" lvl="0" marL="0" rtl="0" algn="l">
              <a:spcBef>
                <a:spcPts val="1000"/>
              </a:spcBef>
              <a:spcAft>
                <a:spcPts val="0"/>
              </a:spcAft>
              <a:buClr>
                <a:schemeClr val="dk1"/>
              </a:buClr>
              <a:buSzPct val="47826"/>
              <a:buFont typeface="Arial"/>
              <a:buNone/>
            </a:pPr>
            <a:r>
              <a:rPr lang="en-US" sz="2300">
                <a:latin typeface="Times New Roman"/>
                <a:ea typeface="Times New Roman"/>
                <a:cs typeface="Times New Roman"/>
                <a:sym typeface="Times New Roman"/>
              </a:rPr>
              <a:t>analysis of air quality data. It also facilitates visual-</a:t>
            </a:r>
            <a:endParaRPr sz="2300">
              <a:latin typeface="Times New Roman"/>
              <a:ea typeface="Times New Roman"/>
              <a:cs typeface="Times New Roman"/>
              <a:sym typeface="Times New Roman"/>
            </a:endParaRPr>
          </a:p>
          <a:p>
            <a:pPr indent="0" lvl="0" marL="0" rtl="0" algn="l">
              <a:spcBef>
                <a:spcPts val="1000"/>
              </a:spcBef>
              <a:spcAft>
                <a:spcPts val="0"/>
              </a:spcAft>
              <a:buClr>
                <a:schemeClr val="dk1"/>
              </a:buClr>
              <a:buSzPct val="47826"/>
              <a:buFont typeface="Arial"/>
              <a:buNone/>
            </a:pPr>
            <a:r>
              <a:rPr lang="en-US" sz="2300">
                <a:latin typeface="Times New Roman"/>
                <a:ea typeface="Times New Roman"/>
                <a:cs typeface="Times New Roman"/>
                <a:sym typeface="Times New Roman"/>
              </a:rPr>
              <a:t>ization, such as plotting the frequency of different AQI</a:t>
            </a:r>
            <a:endParaRPr sz="2300">
              <a:latin typeface="Times New Roman"/>
              <a:ea typeface="Times New Roman"/>
              <a:cs typeface="Times New Roman"/>
              <a:sym typeface="Times New Roman"/>
            </a:endParaRPr>
          </a:p>
          <a:p>
            <a:pPr indent="0" lvl="0" marL="0" rtl="0" algn="l">
              <a:spcBef>
                <a:spcPts val="1000"/>
              </a:spcBef>
              <a:spcAft>
                <a:spcPts val="0"/>
              </a:spcAft>
              <a:buClr>
                <a:schemeClr val="dk1"/>
              </a:buClr>
              <a:buSzPct val="47826"/>
              <a:buFont typeface="Arial"/>
              <a:buNone/>
            </a:pPr>
            <a:r>
              <a:rPr lang="en-US" sz="2300">
                <a:latin typeface="Times New Roman"/>
                <a:ea typeface="Times New Roman"/>
                <a:cs typeface="Times New Roman"/>
                <a:sym typeface="Times New Roman"/>
              </a:rPr>
              <a:t>categories, providing insights into the distribution of</a:t>
            </a:r>
            <a:endParaRPr sz="2300">
              <a:latin typeface="Times New Roman"/>
              <a:ea typeface="Times New Roman"/>
              <a:cs typeface="Times New Roman"/>
              <a:sym typeface="Times New Roman"/>
            </a:endParaRPr>
          </a:p>
          <a:p>
            <a:pPr indent="0" lvl="0" marL="0" rtl="0" algn="l">
              <a:spcBef>
                <a:spcPts val="1000"/>
              </a:spcBef>
              <a:spcAft>
                <a:spcPts val="0"/>
              </a:spcAft>
              <a:buClr>
                <a:schemeClr val="dk1"/>
              </a:buClr>
              <a:buSzPct val="47826"/>
              <a:buFont typeface="Arial"/>
              <a:buNone/>
            </a:pPr>
            <a:r>
              <a:rPr lang="en-US" sz="2300">
                <a:latin typeface="Times New Roman"/>
                <a:ea typeface="Times New Roman"/>
                <a:cs typeface="Times New Roman"/>
                <a:sym typeface="Times New Roman"/>
              </a:rPr>
              <a:t>air quality levels.</a:t>
            </a:r>
            <a:endParaRPr sz="23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332" name="Google Shape;332;p44"/>
          <p:cNvPicPr preferRelativeResize="0"/>
          <p:nvPr/>
        </p:nvPicPr>
        <p:blipFill>
          <a:blip r:embed="rId3">
            <a:alphaModFix/>
          </a:blip>
          <a:stretch>
            <a:fillRect/>
          </a:stretch>
        </p:blipFill>
        <p:spPr>
          <a:xfrm>
            <a:off x="7189700" y="1344350"/>
            <a:ext cx="4849901" cy="28368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SCALING</a:t>
            </a:r>
            <a:endParaRPr/>
          </a:p>
        </p:txBody>
      </p:sp>
      <p:sp>
        <p:nvSpPr>
          <p:cNvPr id="338" name="Google Shape;338;p45"/>
          <p:cNvSpPr txBox="1"/>
          <p:nvPr>
            <p:ph idx="1" type="subTitle"/>
          </p:nvPr>
        </p:nvSpPr>
        <p:spPr>
          <a:xfrm>
            <a:off x="5486400" y="5240153"/>
            <a:ext cx="5791200" cy="43200"/>
          </a:xfrm>
          <a:prstGeom prst="rect">
            <a:avLst/>
          </a:prstGeom>
        </p:spPr>
        <p:txBody>
          <a:bodyPr anchorCtr="0" anchor="t" bIns="45700" lIns="91425" spcFirstLastPara="1" rIns="91425" wrap="square" tIns="45700">
            <a:normAutofit fontScale="25000" lnSpcReduction="20000"/>
          </a:bodyPr>
          <a:lstStyle/>
          <a:p>
            <a:pPr indent="0" lvl="0" marL="0" rtl="0" algn="r">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STANDARD SCALER</a:t>
            </a:r>
            <a:endParaRPr/>
          </a:p>
        </p:txBody>
      </p:sp>
      <p:sp>
        <p:nvSpPr>
          <p:cNvPr id="344" name="Google Shape;344;p4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 StandardScaler standardizes features by re-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moving the mean and scaling to unit variance. This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results in a distribution with a mean of 0 and a stan-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dard deviation of 1. Standard scaling is useful when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 features follow a Gaussian distribution</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ROBUST SCALER</a:t>
            </a:r>
            <a:endParaRPr/>
          </a:p>
        </p:txBody>
      </p:sp>
      <p:sp>
        <p:nvSpPr>
          <p:cNvPr id="350" name="Google Shape;350;p4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 Robust Scaler uses the median and the </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interquartile range for scaling, making it robust to out-</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liers. This technique is particularly beneficial when the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dataset contains outliers that may skew the scaling of</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other techniques.</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MOTIVATION</a:t>
            </a:r>
            <a:endParaRPr b="1" sz="4000">
              <a:latin typeface="Times New Roman"/>
              <a:ea typeface="Times New Roman"/>
              <a:cs typeface="Times New Roman"/>
              <a:sym typeface="Times New Roman"/>
            </a:endParaRPr>
          </a:p>
        </p:txBody>
      </p:sp>
      <p:sp>
        <p:nvSpPr>
          <p:cNvPr id="182" name="Google Shape;182;p21"/>
          <p:cNvSpPr txBox="1"/>
          <p:nvPr>
            <p:ph idx="1" type="body"/>
          </p:nvPr>
        </p:nvSpPr>
        <p:spPr>
          <a:xfrm>
            <a:off x="838200" y="1323175"/>
            <a:ext cx="10515600" cy="5671200"/>
          </a:xfrm>
          <a:prstGeom prst="rect">
            <a:avLst/>
          </a:prstGeom>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rPr lang="en-US" sz="2360">
                <a:latin typeface="Times New Roman"/>
                <a:ea typeface="Times New Roman"/>
                <a:cs typeface="Times New Roman"/>
                <a:sym typeface="Times New Roman"/>
              </a:rPr>
              <a:t>Delhi, one of the world's most populous cities, faces severe air pollution due to industrial emissions, vehicular traffic, and seasonal agricultural burning. This project aims to tackle these challenges by developing a regression model to predict pollutant concentrations (PM2.5, PM10, NO, NO2, NH3, SO2, and CO) based on comprehensive historical data and environmental variables.</a:t>
            </a:r>
            <a:endParaRPr sz="2360">
              <a:latin typeface="Times New Roman"/>
              <a:ea typeface="Times New Roman"/>
              <a:cs typeface="Times New Roman"/>
              <a:sym typeface="Times New Roman"/>
            </a:endParaRPr>
          </a:p>
          <a:p>
            <a:pPr indent="-374650" lvl="0" marL="457200" rtl="0" algn="l">
              <a:lnSpc>
                <a:spcPct val="115000"/>
              </a:lnSpc>
              <a:spcBef>
                <a:spcPts val="1000"/>
              </a:spcBef>
              <a:spcAft>
                <a:spcPts val="0"/>
              </a:spcAft>
              <a:buSzPts val="2300"/>
              <a:buFont typeface="Times New Roman"/>
              <a:buChar char="●"/>
            </a:pPr>
            <a:r>
              <a:rPr b="1" lang="en-US" sz="2300">
                <a:highlight>
                  <a:srgbClr val="FFFFFF"/>
                </a:highlight>
                <a:latin typeface="Times New Roman"/>
                <a:ea typeface="Times New Roman"/>
                <a:cs typeface="Times New Roman"/>
                <a:sym typeface="Times New Roman"/>
              </a:rPr>
              <a:t>Public Health Impact: </a:t>
            </a:r>
            <a:r>
              <a:rPr lang="en-US" sz="2300">
                <a:highlight>
                  <a:srgbClr val="FFFFFF"/>
                </a:highlight>
                <a:latin typeface="Times New Roman"/>
                <a:ea typeface="Times New Roman"/>
                <a:cs typeface="Times New Roman"/>
                <a:sym typeface="Times New Roman"/>
              </a:rPr>
              <a:t>Severe health problems due to air pollution in Delhi lead to respiratory and cardiovascular diseases, hence need for strict monitoring and intervention.</a:t>
            </a:r>
            <a:endParaRPr sz="2300">
              <a:highlight>
                <a:srgbClr val="FFFFFF"/>
              </a:highlight>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b="1" lang="en-US" sz="2300">
                <a:highlight>
                  <a:srgbClr val="FFFFFF"/>
                </a:highlight>
                <a:latin typeface="Times New Roman"/>
                <a:ea typeface="Times New Roman"/>
                <a:cs typeface="Times New Roman"/>
                <a:sym typeface="Times New Roman"/>
              </a:rPr>
              <a:t>Environmental Degradation: </a:t>
            </a:r>
            <a:r>
              <a:rPr lang="en-US" sz="2300">
                <a:highlight>
                  <a:srgbClr val="FFFFFF"/>
                </a:highlight>
                <a:latin typeface="Times New Roman"/>
                <a:ea typeface="Times New Roman"/>
                <a:cs typeface="Times New Roman"/>
                <a:sym typeface="Times New Roman"/>
              </a:rPr>
              <a:t>Ecosystem damage and loss of biodiversity by high-level pollutants have thus made proper control of pollution more vital for the protection of the environment.</a:t>
            </a:r>
            <a:endParaRPr sz="2300">
              <a:highlight>
                <a:srgbClr val="FFFFFF"/>
              </a:highlight>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MIN MAX SCALER</a:t>
            </a:r>
            <a:endParaRPr/>
          </a:p>
        </p:txBody>
      </p:sp>
      <p:sp>
        <p:nvSpPr>
          <p:cNvPr id="356" name="Google Shape;356;p4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 MinMaxScaler scales the features to a fixed</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range, typically [0, 1]. It does this by subtracting the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minimum value and then dividing by the range of the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data. This technique is useful for ensuring that all</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features contribute equally to the distance calculations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used in many machine learning algorithms.</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9"/>
          <p:cNvSpPr txBox="1"/>
          <p:nvPr>
            <p:ph type="ctrTitle"/>
          </p:nvPr>
        </p:nvSpPr>
        <p:spPr>
          <a:xfrm>
            <a:off x="1524000" y="1063671"/>
            <a:ext cx="9753600" cy="1875000"/>
          </a:xfrm>
          <a:prstGeom prst="rect">
            <a:avLst/>
          </a:prstGeom>
          <a:ln cap="flat" cmpd="sng" w="9525">
            <a:solidFill>
              <a:schemeClr val="lt1"/>
            </a:solidFill>
            <a:prstDash val="solid"/>
            <a:round/>
            <a:headEnd len="sm" w="sm" type="none"/>
            <a:tailEnd len="sm" w="sm" type="none"/>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OBSERVATIONS</a:t>
            </a:r>
            <a:endParaRPr/>
          </a:p>
        </p:txBody>
      </p:sp>
      <p:sp>
        <p:nvSpPr>
          <p:cNvPr id="362" name="Google Shape;362;p49"/>
          <p:cNvSpPr txBox="1"/>
          <p:nvPr>
            <p:ph idx="1" type="subTitle"/>
          </p:nvPr>
        </p:nvSpPr>
        <p:spPr>
          <a:xfrm>
            <a:off x="5486400" y="5240153"/>
            <a:ext cx="5791200" cy="43200"/>
          </a:xfrm>
          <a:prstGeom prst="rect">
            <a:avLst/>
          </a:prstGeom>
        </p:spPr>
        <p:txBody>
          <a:bodyPr anchorCtr="0" anchor="t" bIns="45700" lIns="91425" spcFirstLastPara="1" rIns="91425" wrap="square" tIns="45700">
            <a:normAutofit fontScale="25000" lnSpcReduction="20000"/>
          </a:bodyPr>
          <a:lstStyle/>
          <a:p>
            <a:pPr indent="0" lvl="0" marL="0" rtl="0" algn="r">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MEAN</a:t>
            </a:r>
            <a:endParaRPr/>
          </a:p>
        </p:txBody>
      </p:sp>
      <p:sp>
        <p:nvSpPr>
          <p:cNvPr id="368" name="Google Shape;368;p5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rPr lang="en-US" sz="2300"/>
              <a:t>The mean values for each scaling technique provide an</a:t>
            </a:r>
            <a:endParaRPr sz="2300"/>
          </a:p>
          <a:p>
            <a:pPr indent="0" lvl="0" marL="0" rtl="0" algn="l">
              <a:spcBef>
                <a:spcPts val="1000"/>
              </a:spcBef>
              <a:spcAft>
                <a:spcPts val="0"/>
              </a:spcAft>
              <a:buNone/>
            </a:pPr>
            <a:r>
              <a:rPr lang="en-US" sz="2300"/>
              <a:t>understanding of the average transformed values for each</a:t>
            </a:r>
            <a:endParaRPr sz="2300"/>
          </a:p>
          <a:p>
            <a:pPr indent="0" lvl="0" marL="0" rtl="0" algn="l">
              <a:spcBef>
                <a:spcPts val="1000"/>
              </a:spcBef>
              <a:spcAft>
                <a:spcPts val="0"/>
              </a:spcAft>
              <a:buNone/>
            </a:pPr>
            <a:r>
              <a:rPr lang="en-US" sz="2300"/>
              <a:t>pollutant.</a:t>
            </a:r>
            <a:endParaRPr sz="2300"/>
          </a:p>
          <a:p>
            <a:pPr indent="0" lvl="0" marL="0" rtl="0" algn="l">
              <a:spcBef>
                <a:spcPts val="1000"/>
              </a:spcBef>
              <a:spcAft>
                <a:spcPts val="0"/>
              </a:spcAft>
              <a:buNone/>
            </a:pPr>
            <a:r>
              <a:rPr lang="en-US" sz="2300"/>
              <a:t>• </a:t>
            </a:r>
            <a:r>
              <a:rPr b="1" lang="en-US" sz="2300"/>
              <a:t>StandardScaler:</a:t>
            </a:r>
            <a:r>
              <a:rPr lang="en-US" sz="2300"/>
              <a:t> The mean values are approxi-</a:t>
            </a:r>
            <a:endParaRPr sz="2300"/>
          </a:p>
          <a:p>
            <a:pPr indent="0" lvl="0" marL="0" rtl="0" algn="l">
              <a:spcBef>
                <a:spcPts val="1000"/>
              </a:spcBef>
              <a:spcAft>
                <a:spcPts val="0"/>
              </a:spcAft>
              <a:buNone/>
            </a:pPr>
            <a:r>
              <a:rPr lang="en-US" sz="2300"/>
              <a:t>mately close to zero, indicating a standard normal</a:t>
            </a:r>
            <a:endParaRPr sz="2300"/>
          </a:p>
          <a:p>
            <a:pPr indent="0" lvl="0" marL="0" rtl="0" algn="l">
              <a:spcBef>
                <a:spcPts val="1000"/>
              </a:spcBef>
              <a:spcAft>
                <a:spcPts val="0"/>
              </a:spcAft>
              <a:buNone/>
            </a:pPr>
            <a:r>
              <a:rPr lang="en-US" sz="2300"/>
              <a:t>distribution.</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rPr b="1" lang="en-US" sz="2300"/>
              <a:t>RobustScaler:</a:t>
            </a:r>
            <a:r>
              <a:rPr lang="en-US" sz="2300"/>
              <a:t> The mean values are relatively small,</a:t>
            </a:r>
            <a:endParaRPr sz="2300"/>
          </a:p>
          <a:p>
            <a:pPr indent="0" lvl="0" marL="0" rtl="0" algn="l">
              <a:spcBef>
                <a:spcPts val="1000"/>
              </a:spcBef>
              <a:spcAft>
                <a:spcPts val="0"/>
              </a:spcAft>
              <a:buNone/>
            </a:pPr>
            <a:r>
              <a:rPr lang="en-US" sz="2300"/>
              <a:t>suggesting that it effectively mitigates the influence</a:t>
            </a:r>
            <a:endParaRPr sz="2300"/>
          </a:p>
          <a:p>
            <a:pPr indent="0" lvl="0" marL="0" rtl="0" algn="l">
              <a:spcBef>
                <a:spcPts val="1000"/>
              </a:spcBef>
              <a:spcAft>
                <a:spcPts val="0"/>
              </a:spcAft>
              <a:buNone/>
            </a:pPr>
            <a:r>
              <a:rPr lang="en-US" sz="2300"/>
              <a:t>of outliers on the average.</a:t>
            </a:r>
            <a:endParaRPr sz="2300"/>
          </a:p>
          <a:p>
            <a:pPr indent="0" lvl="0" marL="0" rtl="0" algn="l">
              <a:spcBef>
                <a:spcPts val="1000"/>
              </a:spcBef>
              <a:spcAft>
                <a:spcPts val="0"/>
              </a:spcAft>
              <a:buNone/>
            </a:pPr>
            <a:r>
              <a:t/>
            </a:r>
            <a:endParaRPr sz="2300"/>
          </a:p>
          <a:p>
            <a:pPr indent="0" lvl="0" marL="0" rtl="0" algn="l">
              <a:spcBef>
                <a:spcPts val="1000"/>
              </a:spcBef>
              <a:spcAft>
                <a:spcPts val="0"/>
              </a:spcAft>
              <a:buNone/>
            </a:pPr>
            <a:r>
              <a:rPr lang="en-US" sz="2300"/>
              <a:t>• </a:t>
            </a:r>
            <a:r>
              <a:rPr b="1" lang="en-US" sz="2300"/>
              <a:t>MinMaxScaler: </a:t>
            </a:r>
            <a:r>
              <a:rPr lang="en-US" sz="2300"/>
              <a:t>The mean values are significantly</a:t>
            </a:r>
            <a:endParaRPr sz="2300"/>
          </a:p>
          <a:p>
            <a:pPr indent="0" lvl="0" marL="0" rtl="0" algn="l">
              <a:spcBef>
                <a:spcPts val="1000"/>
              </a:spcBef>
              <a:spcAft>
                <a:spcPts val="0"/>
              </a:spcAft>
              <a:buNone/>
            </a:pPr>
            <a:r>
              <a:rPr lang="en-US" sz="2300"/>
              <a:t>higher, as it scales the data to a [0, 1] range.</a:t>
            </a:r>
            <a:endParaRPr sz="2300"/>
          </a:p>
          <a:p>
            <a:pPr indent="0" lvl="0" marL="0" rtl="0" algn="l">
              <a:spcBef>
                <a:spcPts val="1000"/>
              </a:spcBef>
              <a:spcAft>
                <a:spcPts val="0"/>
              </a:spcAft>
              <a:buNone/>
            </a:pPr>
            <a:r>
              <a:t/>
            </a:r>
            <a:endParaRPr sz="23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STD. DEVIATION</a:t>
            </a:r>
            <a:endParaRPr/>
          </a:p>
        </p:txBody>
      </p:sp>
      <p:sp>
        <p:nvSpPr>
          <p:cNvPr id="374" name="Google Shape;374;p5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 standard deviation measures the spread of the scaled</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data around the mean.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StandardScaler: </a:t>
            </a:r>
            <a:r>
              <a:rPr lang="en-US">
                <a:latin typeface="Times New Roman"/>
                <a:ea typeface="Times New Roman"/>
                <a:cs typeface="Times New Roman"/>
                <a:sym typeface="Times New Roman"/>
              </a:rPr>
              <a:t>The standard deviation is exactly</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1, as this method scales data to have unit variance.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RobustScaler:</a:t>
            </a:r>
            <a:r>
              <a:rPr lang="en-US">
                <a:latin typeface="Times New Roman"/>
                <a:ea typeface="Times New Roman"/>
                <a:cs typeface="Times New Roman"/>
                <a:sym typeface="Times New Roman"/>
              </a:rPr>
              <a:t> The standard deviation is lower (ap-</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proximately 0.79), indicating a tighter clustering of</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data around the median.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MinMaxScaler: </a:t>
            </a:r>
            <a:r>
              <a:rPr lang="en-US">
                <a:latin typeface="Times New Roman"/>
                <a:ea typeface="Times New Roman"/>
                <a:cs typeface="Times New Roman"/>
                <a:sym typeface="Times New Roman"/>
              </a:rPr>
              <a:t>The standard deviation is minimal</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(approximately 0.115), reflecting the nature of data</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being rescaled to a defined range.</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MIN AND MAX VALUES</a:t>
            </a:r>
            <a:endParaRPr/>
          </a:p>
        </p:txBody>
      </p:sp>
      <p:sp>
        <p:nvSpPr>
          <p:cNvPr id="380" name="Google Shape;380;p5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The minimum and maximum values for each scaling</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method indicate the transformed range of the pollutants.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StandardScaler: </a:t>
            </a:r>
            <a:r>
              <a:rPr lang="en-US">
                <a:latin typeface="Times New Roman"/>
                <a:ea typeface="Times New Roman"/>
                <a:cs typeface="Times New Roman"/>
                <a:sym typeface="Times New Roman"/>
              </a:rPr>
              <a:t>The minimum and maximum val-</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ues vary significantly, reflecting the original data dis-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tribution post-standardization.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RobustScaler: </a:t>
            </a:r>
            <a:r>
              <a:rPr lang="en-US">
                <a:latin typeface="Times New Roman"/>
                <a:ea typeface="Times New Roman"/>
                <a:cs typeface="Times New Roman"/>
                <a:sym typeface="Times New Roman"/>
              </a:rPr>
              <a:t>Similar to StandardScaler, it shows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varied minimum and maximum values, capturing the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distribution effectively while minimizing outlier in-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fluence.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MinMaxScaler: </a:t>
            </a:r>
            <a:r>
              <a:rPr lang="en-US">
                <a:latin typeface="Times New Roman"/>
                <a:ea typeface="Times New Roman"/>
                <a:cs typeface="Times New Roman"/>
                <a:sym typeface="Times New Roman"/>
              </a:rPr>
              <a:t>The minimum values are all 0, and</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the maximum values are close to 1, as expected from</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this scaling method, which compresses data into a</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specific range.</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MAD</a:t>
            </a:r>
            <a:endParaRPr/>
          </a:p>
        </p:txBody>
      </p:sp>
      <p:sp>
        <p:nvSpPr>
          <p:cNvPr id="386" name="Google Shape;386;p5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Mean Absolute Deviation (MAD) quantifies the average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distance between each data point and the mean.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StandardScaler: </a:t>
            </a:r>
            <a:r>
              <a:rPr lang="en-US">
                <a:latin typeface="Times New Roman"/>
                <a:ea typeface="Times New Roman"/>
                <a:cs typeface="Times New Roman"/>
                <a:sym typeface="Times New Roman"/>
              </a:rPr>
              <a:t>Shows higher MAD values, sug-</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gesting greater variability in data.</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RobustScaler: </a:t>
            </a:r>
            <a:r>
              <a:rPr lang="en-US">
                <a:latin typeface="Times New Roman"/>
                <a:ea typeface="Times New Roman"/>
                <a:cs typeface="Times New Roman"/>
                <a:sym typeface="Times New Roman"/>
              </a:rPr>
              <a:t>The MAD is lower than that of Stan-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dardScaler, reflecting less variability due to its outlier</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resistance.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MinMaxScaler:</a:t>
            </a:r>
            <a:r>
              <a:rPr lang="en-US">
                <a:latin typeface="Times New Roman"/>
                <a:ea typeface="Times New Roman"/>
                <a:cs typeface="Times New Roman"/>
                <a:sym typeface="Times New Roman"/>
              </a:rPr>
              <a:t> The MAD values are minimal, in-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dicating that the data is tightly clustered around the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mean.</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BEST SCALING TECHNIQUE</a:t>
            </a:r>
            <a:endParaRPr/>
          </a:p>
        </p:txBody>
      </p:sp>
      <p:sp>
        <p:nvSpPr>
          <p:cNvPr id="392" name="Google Shape;392;p5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 analysis identifies the MinMaxScaler as the best</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scaling technique, evidenced by its low standard devia-</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tion and range. The insights indicate that it provides a</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more uniform representation of the data, which is bene-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ficial for certain types of machine learning models that</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require input data within a fixed range.</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BEST SCALER INSIGHTS</a:t>
            </a:r>
            <a:endParaRPr/>
          </a:p>
        </p:txBody>
      </p:sp>
      <p:sp>
        <p:nvSpPr>
          <p:cNvPr id="398" name="Google Shape;398;p5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US"/>
              <a:t>Mean: The mean values for pollutants are consis-</a:t>
            </a:r>
            <a:endParaRPr/>
          </a:p>
          <a:p>
            <a:pPr indent="0" lvl="0" marL="0" rtl="0" algn="l">
              <a:spcBef>
                <a:spcPts val="1000"/>
              </a:spcBef>
              <a:spcAft>
                <a:spcPts val="0"/>
              </a:spcAft>
              <a:buClr>
                <a:schemeClr val="dk1"/>
              </a:buClr>
              <a:buSzPts val="1100"/>
              <a:buFont typeface="Arial"/>
              <a:buNone/>
            </a:pPr>
            <a:r>
              <a:rPr lang="en-US"/>
              <a:t>tently scaled, showing that the MinMaxScaler main-</a:t>
            </a:r>
            <a:endParaRPr/>
          </a:p>
          <a:p>
            <a:pPr indent="0" lvl="0" marL="0" rtl="0" algn="l">
              <a:spcBef>
                <a:spcPts val="1000"/>
              </a:spcBef>
              <a:spcAft>
                <a:spcPts val="0"/>
              </a:spcAft>
              <a:buClr>
                <a:schemeClr val="dk1"/>
              </a:buClr>
              <a:buSzPts val="1100"/>
              <a:buFont typeface="Arial"/>
              <a:buNone/>
            </a:pPr>
            <a:r>
              <a:rPr lang="en-US"/>
              <a:t>tains relative proportions.</a:t>
            </a:r>
            <a:endParaRPr/>
          </a:p>
          <a:p>
            <a:pPr indent="0" lvl="0" marL="0" rtl="0" algn="l">
              <a:spcBef>
                <a:spcPts val="1000"/>
              </a:spcBef>
              <a:spcAft>
                <a:spcPts val="0"/>
              </a:spcAft>
              <a:buClr>
                <a:schemeClr val="dk1"/>
              </a:buClr>
              <a:buSzPts val="1100"/>
              <a:buFont typeface="Arial"/>
              <a:buNone/>
            </a:pPr>
            <a:r>
              <a:rPr lang="en-US"/>
              <a:t>• </a:t>
            </a:r>
            <a:r>
              <a:rPr b="1" lang="en-US"/>
              <a:t>Standard Deviation: </a:t>
            </a:r>
            <a:r>
              <a:rPr lang="en-US"/>
              <a:t>A low standard deviation sug-</a:t>
            </a:r>
            <a:endParaRPr/>
          </a:p>
          <a:p>
            <a:pPr indent="0" lvl="0" marL="0" rtl="0" algn="l">
              <a:spcBef>
                <a:spcPts val="1000"/>
              </a:spcBef>
              <a:spcAft>
                <a:spcPts val="0"/>
              </a:spcAft>
              <a:buClr>
                <a:schemeClr val="dk1"/>
              </a:buClr>
              <a:buSzPts val="1100"/>
              <a:buFont typeface="Arial"/>
              <a:buNone/>
            </a:pPr>
            <a:r>
              <a:rPr lang="en-US"/>
              <a:t>gests reduced variability.</a:t>
            </a:r>
            <a:endParaRPr/>
          </a:p>
          <a:p>
            <a:pPr indent="0" lvl="0" marL="0" rtl="0" algn="l">
              <a:spcBef>
                <a:spcPts val="1000"/>
              </a:spcBef>
              <a:spcAft>
                <a:spcPts val="0"/>
              </a:spcAft>
              <a:buClr>
                <a:schemeClr val="dk1"/>
              </a:buClr>
              <a:buSzPts val="1100"/>
              <a:buFont typeface="Arial"/>
              <a:buNone/>
            </a:pPr>
            <a:r>
              <a:rPr lang="en-US"/>
              <a:t>• </a:t>
            </a:r>
            <a:r>
              <a:rPr b="1" lang="en-US"/>
              <a:t>Minimum:</a:t>
            </a:r>
            <a:r>
              <a:rPr lang="en-US"/>
              <a:t> All minimum values are set to zero.</a:t>
            </a:r>
            <a:endParaRPr/>
          </a:p>
          <a:p>
            <a:pPr indent="0" lvl="0" marL="0" rtl="0" algn="l">
              <a:spcBef>
                <a:spcPts val="1000"/>
              </a:spcBef>
              <a:spcAft>
                <a:spcPts val="0"/>
              </a:spcAft>
              <a:buClr>
                <a:schemeClr val="dk1"/>
              </a:buClr>
              <a:buSzPts val="1100"/>
              <a:buFont typeface="Arial"/>
              <a:buNone/>
            </a:pPr>
            <a:r>
              <a:rPr lang="en-US"/>
              <a:t>• </a:t>
            </a:r>
            <a:r>
              <a:rPr b="1" lang="en-US"/>
              <a:t>Maximum: </a:t>
            </a:r>
            <a:r>
              <a:rPr lang="en-US"/>
              <a:t>Values are rescaled to approach one,</a:t>
            </a:r>
            <a:endParaRPr/>
          </a:p>
          <a:p>
            <a:pPr indent="0" lvl="0" marL="0" rtl="0" algn="l">
              <a:spcBef>
                <a:spcPts val="1000"/>
              </a:spcBef>
              <a:spcAft>
                <a:spcPts val="0"/>
              </a:spcAft>
              <a:buClr>
                <a:schemeClr val="dk1"/>
              </a:buClr>
              <a:buSzPts val="1100"/>
              <a:buFont typeface="Arial"/>
              <a:buNone/>
            </a:pPr>
            <a:r>
              <a:rPr lang="en-US"/>
              <a:t>highlighting the effectiveness of this method in nor-</a:t>
            </a:r>
            <a:endParaRPr/>
          </a:p>
          <a:p>
            <a:pPr indent="0" lvl="0" marL="0" rtl="0" algn="l">
              <a:spcBef>
                <a:spcPts val="1000"/>
              </a:spcBef>
              <a:spcAft>
                <a:spcPts val="0"/>
              </a:spcAft>
              <a:buClr>
                <a:schemeClr val="dk1"/>
              </a:buClr>
              <a:buSzPts val="1100"/>
              <a:buFont typeface="Arial"/>
              <a:buNone/>
            </a:pPr>
            <a:r>
              <a:rPr lang="en-US"/>
              <a:t>malizing data</a:t>
            </a:r>
            <a:endParaRPr/>
          </a:p>
          <a:p>
            <a:pPr indent="0" lvl="0" marL="0" rtl="0" algn="l">
              <a:spcBef>
                <a:spcPts val="10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BEST SCALED DATA</a:t>
            </a:r>
            <a:endParaRPr/>
          </a:p>
        </p:txBody>
      </p:sp>
      <p:sp>
        <p:nvSpPr>
          <p:cNvPr id="404" name="Google Shape;404;p56"/>
          <p:cNvSpPr txBox="1"/>
          <p:nvPr>
            <p:ph idx="1" type="body"/>
          </p:nvPr>
        </p:nvSpPr>
        <p:spPr>
          <a:xfrm>
            <a:off x="845125" y="1381206"/>
            <a:ext cx="5250900" cy="3743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a:t>
            </a:r>
            <a:r>
              <a:rPr lang="en-US">
                <a:latin typeface="Times New Roman"/>
                <a:ea typeface="Times New Roman"/>
                <a:cs typeface="Times New Roman"/>
                <a:sym typeface="Times New Roman"/>
              </a:rPr>
              <a:t>hese scaled values are essential for ensuring that different pollutants are compared on the same scale, facilitating more effective analysis and machine learning modeling.</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p:txBody>
      </p:sp>
      <p:pic>
        <p:nvPicPr>
          <p:cNvPr id="405" name="Google Shape;405;p56"/>
          <p:cNvPicPr preferRelativeResize="0"/>
          <p:nvPr/>
        </p:nvPicPr>
        <p:blipFill>
          <a:blip r:embed="rId3">
            <a:alphaModFix/>
          </a:blip>
          <a:stretch>
            <a:fillRect/>
          </a:stretch>
        </p:blipFill>
        <p:spPr>
          <a:xfrm>
            <a:off x="5947875" y="1730113"/>
            <a:ext cx="6124575" cy="1838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7"/>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rPr lang="en-US"/>
              <a:t>GRAPHS FOR COMPARISON OF SCALING TECHNIQUES</a:t>
            </a:r>
            <a:endParaRPr/>
          </a:p>
        </p:txBody>
      </p:sp>
      <p:sp>
        <p:nvSpPr>
          <p:cNvPr id="411" name="Google Shape;411;p57"/>
          <p:cNvSpPr txBox="1"/>
          <p:nvPr>
            <p:ph idx="1" type="subTitle"/>
          </p:nvPr>
        </p:nvSpPr>
        <p:spPr>
          <a:xfrm rot="10615770">
            <a:off x="12620743" y="5134337"/>
            <a:ext cx="5791114" cy="53784"/>
          </a:xfrm>
          <a:prstGeom prst="rect">
            <a:avLst/>
          </a:prstGeom>
        </p:spPr>
        <p:txBody>
          <a:bodyPr anchorCtr="0" anchor="t" bIns="45700" lIns="91425" spcFirstLastPara="1" rIns="91425" wrap="square" tIns="45700">
            <a:normAutofit fontScale="25000" lnSpcReduction="20000"/>
          </a:bodyPr>
          <a:lstStyle/>
          <a:p>
            <a:pPr indent="0" lvl="0" marL="0" rtl="0" algn="ctr">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MOTIVATION</a:t>
            </a:r>
            <a:endParaRPr b="1" sz="4000">
              <a:latin typeface="Times New Roman"/>
              <a:ea typeface="Times New Roman"/>
              <a:cs typeface="Times New Roman"/>
              <a:sym typeface="Times New Roman"/>
            </a:endParaRPr>
          </a:p>
        </p:txBody>
      </p:sp>
      <p:sp>
        <p:nvSpPr>
          <p:cNvPr id="188" name="Google Shape;188;p22"/>
          <p:cNvSpPr txBox="1"/>
          <p:nvPr>
            <p:ph idx="1" type="body"/>
          </p:nvPr>
        </p:nvSpPr>
        <p:spPr>
          <a:xfrm>
            <a:off x="838200" y="1323175"/>
            <a:ext cx="10515600" cy="5671200"/>
          </a:xfrm>
          <a:prstGeom prst="rect">
            <a:avLst/>
          </a:prstGeom>
        </p:spPr>
        <p:txBody>
          <a:bodyPr anchorCtr="0" anchor="t" bIns="45700" lIns="91425" spcFirstLastPara="1" rIns="91425" wrap="square" tIns="45700">
            <a:noAutofit/>
          </a:bodyPr>
          <a:lstStyle/>
          <a:p>
            <a:pPr indent="-372110" lvl="0" marL="457200" rtl="0" algn="l">
              <a:lnSpc>
                <a:spcPct val="115000"/>
              </a:lnSpc>
              <a:spcBef>
                <a:spcPts val="1000"/>
              </a:spcBef>
              <a:spcAft>
                <a:spcPts val="0"/>
              </a:spcAft>
              <a:buSzPts val="2260"/>
              <a:buFont typeface="Times New Roman"/>
              <a:buChar char="●"/>
            </a:pPr>
            <a:r>
              <a:rPr b="1" lang="en-US" sz="2260">
                <a:latin typeface="Times New Roman"/>
                <a:ea typeface="Times New Roman"/>
                <a:cs typeface="Times New Roman"/>
                <a:sym typeface="Times New Roman"/>
              </a:rPr>
              <a:t>Data Driven Policies: </a:t>
            </a:r>
            <a:r>
              <a:rPr lang="en-US" sz="2260">
                <a:latin typeface="Times New Roman"/>
                <a:ea typeface="Times New Roman"/>
                <a:cs typeface="Times New Roman"/>
                <a:sym typeface="Times New Roman"/>
              </a:rPr>
              <a:t>Accurate predictions of pollutant concentrations using Regression Techniques allows the government to create and implement data driven policies. This will help in formulating the regulations that can address specific pollutants, like NH3 and NO, and mitigate their sources more effectively.</a:t>
            </a:r>
            <a:endParaRPr sz="2260">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b="1" lang="en-US" sz="2200">
                <a:highlight>
                  <a:srgbClr val="FFFFFF"/>
                </a:highlight>
                <a:latin typeface="Times New Roman"/>
                <a:ea typeface="Times New Roman"/>
                <a:cs typeface="Times New Roman"/>
                <a:sym typeface="Times New Roman"/>
              </a:rPr>
              <a:t>Technological Innovation:</a:t>
            </a:r>
            <a:r>
              <a:rPr lang="en-US" sz="2200">
                <a:highlight>
                  <a:srgbClr val="FFFFFF"/>
                </a:highlight>
                <a:latin typeface="Times New Roman"/>
                <a:ea typeface="Times New Roman"/>
                <a:cs typeface="Times New Roman"/>
                <a:sym typeface="Times New Roman"/>
              </a:rPr>
              <a:t> By Applying Advanced Regression Techniques on the historical data on pollutants such as PM2.5, NO2, and SO2 can leverage technological innovations for predicting how pollutants function in complex ways. This fosters smarter urban management strategies in regard to monitoring in real time and anti-pollution efforts.</a:t>
            </a:r>
            <a:endParaRPr sz="2200">
              <a:highlight>
                <a:srgbClr val="FFFFFF"/>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b="1" lang="en-US" sz="2200">
                <a:highlight>
                  <a:srgbClr val="FFFFFF"/>
                </a:highlight>
                <a:latin typeface="Times New Roman"/>
                <a:ea typeface="Times New Roman"/>
                <a:cs typeface="Times New Roman"/>
                <a:sym typeface="Times New Roman"/>
              </a:rPr>
              <a:t>Economic Burden:</a:t>
            </a:r>
            <a:r>
              <a:rPr lang="en-US" sz="2200">
                <a:highlight>
                  <a:srgbClr val="FFFFFF"/>
                </a:highlight>
                <a:latin typeface="Times New Roman"/>
                <a:ea typeface="Times New Roman"/>
                <a:cs typeface="Times New Roman"/>
                <a:sym typeface="Times New Roman"/>
              </a:rPr>
              <a:t> The Economic Costs of Treating Pollution Related Health problems and lost of productivity due to poor air quality are significant. Regression models can help predict future pollution trends thus enabling proactive measures that reduce healthcare strain  and making pollution control economically advantageous.</a:t>
            </a:r>
            <a:endParaRPr sz="2200">
              <a:highlight>
                <a:srgbClr val="FFFFFF"/>
              </a:highlight>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8"/>
          <p:cNvPicPr preferRelativeResize="0"/>
          <p:nvPr/>
        </p:nvPicPr>
        <p:blipFill>
          <a:blip r:embed="rId3">
            <a:alphaModFix/>
          </a:blip>
          <a:stretch>
            <a:fillRect/>
          </a:stretch>
        </p:blipFill>
        <p:spPr>
          <a:xfrm>
            <a:off x="152400" y="152400"/>
            <a:ext cx="9820275" cy="3276600"/>
          </a:xfrm>
          <a:prstGeom prst="rect">
            <a:avLst/>
          </a:prstGeom>
          <a:noFill/>
          <a:ln>
            <a:noFill/>
          </a:ln>
        </p:spPr>
      </p:pic>
      <p:pic>
        <p:nvPicPr>
          <p:cNvPr id="417" name="Google Shape;417;p58"/>
          <p:cNvPicPr preferRelativeResize="0"/>
          <p:nvPr/>
        </p:nvPicPr>
        <p:blipFill>
          <a:blip r:embed="rId4">
            <a:alphaModFix/>
          </a:blip>
          <a:stretch>
            <a:fillRect/>
          </a:stretch>
        </p:blipFill>
        <p:spPr>
          <a:xfrm>
            <a:off x="152400" y="3429000"/>
            <a:ext cx="9820275" cy="3124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59"/>
          <p:cNvPicPr preferRelativeResize="0"/>
          <p:nvPr/>
        </p:nvPicPr>
        <p:blipFill>
          <a:blip r:embed="rId3">
            <a:alphaModFix/>
          </a:blip>
          <a:stretch>
            <a:fillRect/>
          </a:stretch>
        </p:blipFill>
        <p:spPr>
          <a:xfrm>
            <a:off x="152400" y="152400"/>
            <a:ext cx="9791700" cy="3177625"/>
          </a:xfrm>
          <a:prstGeom prst="rect">
            <a:avLst/>
          </a:prstGeom>
          <a:noFill/>
          <a:ln>
            <a:noFill/>
          </a:ln>
        </p:spPr>
      </p:pic>
      <p:pic>
        <p:nvPicPr>
          <p:cNvPr id="423" name="Google Shape;423;p59"/>
          <p:cNvPicPr preferRelativeResize="0"/>
          <p:nvPr/>
        </p:nvPicPr>
        <p:blipFill>
          <a:blip r:embed="rId4">
            <a:alphaModFix/>
          </a:blip>
          <a:stretch>
            <a:fillRect/>
          </a:stretch>
        </p:blipFill>
        <p:spPr>
          <a:xfrm>
            <a:off x="152400" y="3858050"/>
            <a:ext cx="9791701" cy="2847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60"/>
          <p:cNvPicPr preferRelativeResize="0"/>
          <p:nvPr/>
        </p:nvPicPr>
        <p:blipFill>
          <a:blip r:embed="rId3">
            <a:alphaModFix/>
          </a:blip>
          <a:stretch>
            <a:fillRect/>
          </a:stretch>
        </p:blipFill>
        <p:spPr>
          <a:xfrm>
            <a:off x="152400" y="152400"/>
            <a:ext cx="11694976" cy="3055400"/>
          </a:xfrm>
          <a:prstGeom prst="rect">
            <a:avLst/>
          </a:prstGeom>
          <a:noFill/>
          <a:ln>
            <a:noFill/>
          </a:ln>
        </p:spPr>
      </p:pic>
      <p:pic>
        <p:nvPicPr>
          <p:cNvPr id="429" name="Google Shape;429;p60"/>
          <p:cNvPicPr preferRelativeResize="0"/>
          <p:nvPr/>
        </p:nvPicPr>
        <p:blipFill>
          <a:blip r:embed="rId4">
            <a:alphaModFix/>
          </a:blip>
          <a:stretch>
            <a:fillRect/>
          </a:stretch>
        </p:blipFill>
        <p:spPr>
          <a:xfrm>
            <a:off x="152400" y="3360200"/>
            <a:ext cx="11694975" cy="3345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61"/>
          <p:cNvPicPr preferRelativeResize="0"/>
          <p:nvPr/>
        </p:nvPicPr>
        <p:blipFill>
          <a:blip r:embed="rId3">
            <a:alphaModFix/>
          </a:blip>
          <a:stretch>
            <a:fillRect/>
          </a:stretch>
        </p:blipFill>
        <p:spPr>
          <a:xfrm>
            <a:off x="152400" y="152400"/>
            <a:ext cx="11493750" cy="3276600"/>
          </a:xfrm>
          <a:prstGeom prst="rect">
            <a:avLst/>
          </a:prstGeom>
          <a:noFill/>
          <a:ln>
            <a:noFill/>
          </a:ln>
        </p:spPr>
      </p:pic>
      <p:pic>
        <p:nvPicPr>
          <p:cNvPr id="435" name="Google Shape;435;p61"/>
          <p:cNvPicPr preferRelativeResize="0"/>
          <p:nvPr/>
        </p:nvPicPr>
        <p:blipFill>
          <a:blip r:embed="rId4">
            <a:alphaModFix/>
          </a:blip>
          <a:stretch>
            <a:fillRect/>
          </a:stretch>
        </p:blipFill>
        <p:spPr>
          <a:xfrm>
            <a:off x="152400" y="3556600"/>
            <a:ext cx="11493749" cy="31490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2"/>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OUTLIER DETECTION</a:t>
            </a:r>
            <a:endParaRPr/>
          </a:p>
        </p:txBody>
      </p:sp>
      <p:sp>
        <p:nvSpPr>
          <p:cNvPr id="441" name="Google Shape;441;p62"/>
          <p:cNvSpPr txBox="1"/>
          <p:nvPr>
            <p:ph idx="1" type="subTitle"/>
          </p:nvPr>
        </p:nvSpPr>
        <p:spPr>
          <a:xfrm>
            <a:off x="12314875" y="2537002"/>
            <a:ext cx="5791200" cy="90000"/>
          </a:xfrm>
          <a:prstGeom prst="rect">
            <a:avLst/>
          </a:prstGeom>
        </p:spPr>
        <p:txBody>
          <a:bodyPr anchorCtr="0" anchor="t" bIns="45700" lIns="91425" spcFirstLastPara="1" rIns="91425" wrap="square" tIns="45700">
            <a:normAutofit fontScale="25000" lnSpcReduction="20000"/>
          </a:bodyPr>
          <a:lstStyle/>
          <a:p>
            <a:pPr indent="0" lvl="0" marL="0" rtl="0" algn="r">
              <a:spcBef>
                <a:spcPts val="100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IQR METHOD</a:t>
            </a:r>
            <a:endParaRPr/>
          </a:p>
        </p:txBody>
      </p:sp>
      <p:sp>
        <p:nvSpPr>
          <p:cNvPr id="447" name="Google Shape;447;p6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The IQR method identifies outliers based on the quar-</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tiles of the data.</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 First, the first quartile (Q1) and third quartile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(Q3) are computed.</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 The IQR is calculated as IQR = Q3 − Q1.</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 Lower and upper bounds are established using</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the formulas: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Lower Bound = Q1 − 1.5 × IQR</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Upper Bound = Q3 + 1.5 × IQR</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 Outliers are defined as any data points outside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these bounds.</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Z-SCORE</a:t>
            </a:r>
            <a:endParaRPr/>
          </a:p>
        </p:txBody>
      </p:sp>
      <p:sp>
        <p:nvSpPr>
          <p:cNvPr id="453" name="Google Shape;453;p6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 Z-Score method measures how many standard de-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viations a data point is from the mean.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Z-Scores are calculated for each value in the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A threshold (commonly set at 3) is used to iden-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tify outliers, defined as: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|z| &gt; 3</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where z is the Z-Score.</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FOREST ISOLATION</a:t>
            </a:r>
            <a:endParaRPr/>
          </a:p>
        </p:txBody>
      </p:sp>
      <p:sp>
        <p:nvSpPr>
          <p:cNvPr id="459" name="Google Shape;459;p6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 Isolation Forest is an ensemble learning method</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used for anomaly detection.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It works by isolating observations in the dataset.</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 idea is that anomalies are easier to isolate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than normal points.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A contamination parameter is specified to define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 expected proportion of outliers in the dataset.</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The model predicts outliers, with a prediction</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value of -1 indicating an outlier.</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OBSERVATIONS</a:t>
            </a:r>
            <a:endParaRPr/>
          </a:p>
        </p:txBody>
      </p:sp>
      <p:sp>
        <p:nvSpPr>
          <p:cNvPr id="465" name="Google Shape;465;p6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.1 Analysis for PM2.5</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IQR Outliers Detected: 5168</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Z-Score Outliers Detected: 2946</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 Isolation Forest Outliers Detected: 182659</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2 Outlier Comparison for PM2.5</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Technique Count</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IQR 5168</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Z-Score 2946</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Isolation Forest 182659</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7"/>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r">
              <a:spcBef>
                <a:spcPts val="0"/>
              </a:spcBef>
              <a:spcAft>
                <a:spcPts val="0"/>
              </a:spcAft>
              <a:buNone/>
            </a:pPr>
            <a:r>
              <a:rPr lang="en-US"/>
              <a:t>GRAPHS FOR IQR VS Z SCORE</a:t>
            </a:r>
            <a:endParaRPr/>
          </a:p>
        </p:txBody>
      </p:sp>
      <p:sp>
        <p:nvSpPr>
          <p:cNvPr id="471" name="Google Shape;471;p67"/>
          <p:cNvSpPr txBox="1"/>
          <p:nvPr>
            <p:ph idx="1" type="subTitle"/>
          </p:nvPr>
        </p:nvSpPr>
        <p:spPr>
          <a:xfrm>
            <a:off x="12368550" y="2864953"/>
            <a:ext cx="5791200" cy="2042700"/>
          </a:xfrm>
          <a:prstGeom prst="rect">
            <a:avLst/>
          </a:prstGeom>
        </p:spPr>
        <p:txBody>
          <a:bodyPr anchorCtr="0" anchor="t" bIns="45700" lIns="91425" spcFirstLastPara="1" rIns="91425" wrap="square" tIns="45700">
            <a:normAutofit/>
          </a:bodyPr>
          <a:lstStyle/>
          <a:p>
            <a:pPr indent="0" lvl="0" marL="0" rtl="0" algn="r">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       LITERATURE REVIEW</a:t>
            </a:r>
            <a:endParaRPr b="1" sz="4000">
              <a:latin typeface="Times New Roman"/>
              <a:ea typeface="Times New Roman"/>
              <a:cs typeface="Times New Roman"/>
              <a:sym typeface="Times New Roman"/>
            </a:endParaRPr>
          </a:p>
        </p:txBody>
      </p:sp>
      <p:sp>
        <p:nvSpPr>
          <p:cNvPr id="194" name="Google Shape;194;p23"/>
          <p:cNvSpPr txBox="1"/>
          <p:nvPr>
            <p:ph idx="1" type="body"/>
          </p:nvPr>
        </p:nvSpPr>
        <p:spPr>
          <a:xfrm>
            <a:off x="634950" y="1393175"/>
            <a:ext cx="10402500" cy="4500000"/>
          </a:xfrm>
          <a:prstGeom prst="rect">
            <a:avLst/>
          </a:prstGeom>
        </p:spPr>
        <p:txBody>
          <a:bodyPr anchorCtr="0" anchor="t" bIns="45700" lIns="91425" spcFirstLastPara="1" rIns="91425" wrap="square" tIns="45700">
            <a:noAutofit/>
          </a:bodyPr>
          <a:lstStyle/>
          <a:p>
            <a:pPr indent="-349250" lvl="0" marL="457200" rtl="0" algn="l">
              <a:lnSpc>
                <a:spcPct val="115000"/>
              </a:lnSpc>
              <a:spcBef>
                <a:spcPts val="1000"/>
              </a:spcBef>
              <a:spcAft>
                <a:spcPts val="0"/>
              </a:spcAft>
              <a:buSzPts val="1900"/>
              <a:buFont typeface="Times New Roman"/>
              <a:buChar char="●"/>
            </a:pPr>
            <a:r>
              <a:rPr lang="en-US" sz="1900">
                <a:highlight>
                  <a:srgbClr val="FFFFFF"/>
                </a:highlight>
                <a:latin typeface="Times New Roman"/>
                <a:ea typeface="Times New Roman"/>
                <a:cs typeface="Times New Roman"/>
                <a:sym typeface="Times New Roman"/>
              </a:rPr>
              <a:t>Recent advancements in air quality prediction have increasingly leveraged regression-based models to improve forecasting accuracy. Kumar and Goyal (2011) made significant contributions by exploring advanced regression techniques for air quality forecasting in Delhi. Their study utilized principal component regression, showcasing the potential of these methodologies to enhance prediction accuracy. By incorporating their forecasting techniques into our model, we aim to bolster its predictive capabilities, ensuring more reliable assessments of air quality in urban environments.</a:t>
            </a:r>
            <a:br>
              <a:rPr lang="en-US" sz="1900">
                <a:highlight>
                  <a:srgbClr val="FFFFFF"/>
                </a:highlight>
                <a:latin typeface="Times New Roman"/>
                <a:ea typeface="Times New Roman"/>
                <a:cs typeface="Times New Roman"/>
                <a:sym typeface="Times New Roman"/>
              </a:rPr>
            </a:br>
            <a:endParaRPr sz="1900">
              <a:highlight>
                <a:srgbClr val="FFFFFF"/>
              </a:highlight>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Font typeface="Times New Roman"/>
              <a:buChar char="●"/>
            </a:pPr>
            <a:r>
              <a:rPr lang="en-US" sz="1900">
                <a:highlight>
                  <a:srgbClr val="FFFFFF"/>
                </a:highlight>
                <a:latin typeface="Times New Roman"/>
                <a:ea typeface="Times New Roman"/>
                <a:cs typeface="Times New Roman"/>
                <a:sym typeface="Times New Roman"/>
              </a:rPr>
              <a:t>In a subsequent study in 2017, researchers examined the "Forecasting Air Quality Index Using Regression Models" in the context of Delhi and Houston. This paper evaluated various regression models, including Support Vector Regression (SVR) and multiple linear regression approaches, such as gradient descent methods. The findings underscored the relationship between the Air Quality Index (AQI) and pollutant concentrations of NO₂, CO, O₃, PM₂.5, PM₁₀, and SO₂, with SVR demonstrating superior performance. Incorporating insights from this research will further enhance our AQI prediction framework, particularly for cities analogous to Delhi and Houston.</a:t>
            </a:r>
            <a:endParaRPr sz="1900">
              <a:highlight>
                <a:srgbClr val="FFFFFF"/>
              </a:highlight>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id="476" name="Google Shape;476;p68"/>
          <p:cNvPicPr preferRelativeResize="0"/>
          <p:nvPr/>
        </p:nvPicPr>
        <p:blipFill>
          <a:blip r:embed="rId3">
            <a:alphaModFix/>
          </a:blip>
          <a:stretch>
            <a:fillRect/>
          </a:stretch>
        </p:blipFill>
        <p:spPr>
          <a:xfrm>
            <a:off x="152400" y="152400"/>
            <a:ext cx="10887075" cy="3457850"/>
          </a:xfrm>
          <a:prstGeom prst="rect">
            <a:avLst/>
          </a:prstGeom>
          <a:noFill/>
          <a:ln>
            <a:noFill/>
          </a:ln>
        </p:spPr>
      </p:pic>
      <p:pic>
        <p:nvPicPr>
          <p:cNvPr id="477" name="Google Shape;477;p68"/>
          <p:cNvPicPr preferRelativeResize="0"/>
          <p:nvPr/>
        </p:nvPicPr>
        <p:blipFill>
          <a:blip r:embed="rId4">
            <a:alphaModFix/>
          </a:blip>
          <a:stretch>
            <a:fillRect/>
          </a:stretch>
        </p:blipFill>
        <p:spPr>
          <a:xfrm>
            <a:off x="152400" y="3762650"/>
            <a:ext cx="10887075" cy="29429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p69"/>
          <p:cNvPicPr preferRelativeResize="0"/>
          <p:nvPr/>
        </p:nvPicPr>
        <p:blipFill>
          <a:blip r:embed="rId3">
            <a:alphaModFix/>
          </a:blip>
          <a:stretch>
            <a:fillRect/>
          </a:stretch>
        </p:blipFill>
        <p:spPr>
          <a:xfrm>
            <a:off x="152400" y="152400"/>
            <a:ext cx="10848975" cy="3276600"/>
          </a:xfrm>
          <a:prstGeom prst="rect">
            <a:avLst/>
          </a:prstGeom>
          <a:noFill/>
          <a:ln>
            <a:noFill/>
          </a:ln>
        </p:spPr>
      </p:pic>
      <p:pic>
        <p:nvPicPr>
          <p:cNvPr id="483" name="Google Shape;483;p69"/>
          <p:cNvPicPr preferRelativeResize="0"/>
          <p:nvPr/>
        </p:nvPicPr>
        <p:blipFill>
          <a:blip r:embed="rId4">
            <a:alphaModFix/>
          </a:blip>
          <a:stretch>
            <a:fillRect/>
          </a:stretch>
        </p:blipFill>
        <p:spPr>
          <a:xfrm>
            <a:off x="152400" y="3581400"/>
            <a:ext cx="10903451" cy="31242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pic>
        <p:nvPicPr>
          <p:cNvPr id="488" name="Google Shape;488;p70"/>
          <p:cNvPicPr preferRelativeResize="0"/>
          <p:nvPr/>
        </p:nvPicPr>
        <p:blipFill>
          <a:blip r:embed="rId3">
            <a:alphaModFix/>
          </a:blip>
          <a:stretch>
            <a:fillRect/>
          </a:stretch>
        </p:blipFill>
        <p:spPr>
          <a:xfrm>
            <a:off x="152400" y="152400"/>
            <a:ext cx="10858500" cy="3276600"/>
          </a:xfrm>
          <a:prstGeom prst="rect">
            <a:avLst/>
          </a:prstGeom>
          <a:noFill/>
          <a:ln>
            <a:noFill/>
          </a:ln>
        </p:spPr>
      </p:pic>
      <p:pic>
        <p:nvPicPr>
          <p:cNvPr id="489" name="Google Shape;489;p70"/>
          <p:cNvPicPr preferRelativeResize="0"/>
          <p:nvPr/>
        </p:nvPicPr>
        <p:blipFill>
          <a:blip r:embed="rId4">
            <a:alphaModFix/>
          </a:blip>
          <a:stretch>
            <a:fillRect/>
          </a:stretch>
        </p:blipFill>
        <p:spPr>
          <a:xfrm>
            <a:off x="152400" y="3981775"/>
            <a:ext cx="10858499" cy="27238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p71"/>
          <p:cNvPicPr preferRelativeResize="0"/>
          <p:nvPr/>
        </p:nvPicPr>
        <p:blipFill>
          <a:blip r:embed="rId3">
            <a:alphaModFix/>
          </a:blip>
          <a:stretch>
            <a:fillRect/>
          </a:stretch>
        </p:blipFill>
        <p:spPr>
          <a:xfrm>
            <a:off x="152400" y="152400"/>
            <a:ext cx="10877550" cy="3001725"/>
          </a:xfrm>
          <a:prstGeom prst="rect">
            <a:avLst/>
          </a:prstGeom>
          <a:noFill/>
          <a:ln>
            <a:noFill/>
          </a:ln>
        </p:spPr>
      </p:pic>
      <p:pic>
        <p:nvPicPr>
          <p:cNvPr id="495" name="Google Shape;495;p71"/>
          <p:cNvPicPr preferRelativeResize="0"/>
          <p:nvPr/>
        </p:nvPicPr>
        <p:blipFill>
          <a:blip r:embed="rId4">
            <a:alphaModFix/>
          </a:blip>
          <a:stretch>
            <a:fillRect/>
          </a:stretch>
        </p:blipFill>
        <p:spPr>
          <a:xfrm>
            <a:off x="152400" y="3306525"/>
            <a:ext cx="10877550" cy="3399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2"/>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ctr">
              <a:spcBef>
                <a:spcPts val="0"/>
              </a:spcBef>
              <a:spcAft>
                <a:spcPts val="0"/>
              </a:spcAft>
              <a:buNone/>
            </a:pPr>
            <a:r>
              <a:rPr lang="en-US"/>
              <a:t>GRAPHS FOR ISOLATION</a:t>
            </a:r>
            <a:endParaRPr/>
          </a:p>
        </p:txBody>
      </p:sp>
      <p:sp>
        <p:nvSpPr>
          <p:cNvPr id="501" name="Google Shape;501;p72"/>
          <p:cNvSpPr txBox="1"/>
          <p:nvPr>
            <p:ph idx="1" type="subTitle"/>
          </p:nvPr>
        </p:nvSpPr>
        <p:spPr>
          <a:xfrm>
            <a:off x="12314875" y="2537002"/>
            <a:ext cx="5791200" cy="90000"/>
          </a:xfrm>
          <a:prstGeom prst="rect">
            <a:avLst/>
          </a:prstGeom>
        </p:spPr>
        <p:txBody>
          <a:bodyPr anchorCtr="0" anchor="t" bIns="45700" lIns="91425" spcFirstLastPara="1" rIns="91425" wrap="square" tIns="45700">
            <a:normAutofit fontScale="25000" lnSpcReduction="20000"/>
          </a:bodyPr>
          <a:lstStyle/>
          <a:p>
            <a:pPr indent="0" lvl="0" marL="0" rtl="0" algn="r">
              <a:spcBef>
                <a:spcPts val="10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73"/>
          <p:cNvPicPr preferRelativeResize="0"/>
          <p:nvPr/>
        </p:nvPicPr>
        <p:blipFill>
          <a:blip r:embed="rId3">
            <a:alphaModFix/>
          </a:blip>
          <a:stretch>
            <a:fillRect/>
          </a:stretch>
        </p:blipFill>
        <p:spPr>
          <a:xfrm>
            <a:off x="152400" y="152400"/>
            <a:ext cx="4714875" cy="3043475"/>
          </a:xfrm>
          <a:prstGeom prst="rect">
            <a:avLst/>
          </a:prstGeom>
          <a:noFill/>
          <a:ln>
            <a:noFill/>
          </a:ln>
        </p:spPr>
      </p:pic>
      <p:pic>
        <p:nvPicPr>
          <p:cNvPr id="507" name="Google Shape;507;p73"/>
          <p:cNvPicPr preferRelativeResize="0"/>
          <p:nvPr/>
        </p:nvPicPr>
        <p:blipFill>
          <a:blip r:embed="rId4">
            <a:alphaModFix/>
          </a:blip>
          <a:stretch>
            <a:fillRect/>
          </a:stretch>
        </p:blipFill>
        <p:spPr>
          <a:xfrm>
            <a:off x="6361225" y="152400"/>
            <a:ext cx="4772025" cy="2734925"/>
          </a:xfrm>
          <a:prstGeom prst="rect">
            <a:avLst/>
          </a:prstGeom>
          <a:noFill/>
          <a:ln>
            <a:noFill/>
          </a:ln>
        </p:spPr>
      </p:pic>
      <p:pic>
        <p:nvPicPr>
          <p:cNvPr id="508" name="Google Shape;508;p73"/>
          <p:cNvPicPr preferRelativeResize="0"/>
          <p:nvPr/>
        </p:nvPicPr>
        <p:blipFill rotWithShape="1">
          <a:blip r:embed="rId5">
            <a:alphaModFix/>
          </a:blip>
          <a:srcRect b="0" l="0" r="0" t="-5108"/>
          <a:stretch/>
        </p:blipFill>
        <p:spPr>
          <a:xfrm>
            <a:off x="152400" y="3702375"/>
            <a:ext cx="4714875" cy="3043475"/>
          </a:xfrm>
          <a:prstGeom prst="rect">
            <a:avLst/>
          </a:prstGeom>
          <a:noFill/>
          <a:ln>
            <a:noFill/>
          </a:ln>
        </p:spPr>
      </p:pic>
      <p:pic>
        <p:nvPicPr>
          <p:cNvPr id="509" name="Google Shape;509;p73"/>
          <p:cNvPicPr preferRelativeResize="0"/>
          <p:nvPr/>
        </p:nvPicPr>
        <p:blipFill>
          <a:blip r:embed="rId6">
            <a:alphaModFix/>
          </a:blip>
          <a:stretch>
            <a:fillRect/>
          </a:stretch>
        </p:blipFill>
        <p:spPr>
          <a:xfrm>
            <a:off x="6361225" y="3657600"/>
            <a:ext cx="4772026" cy="28860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74"/>
          <p:cNvPicPr preferRelativeResize="0"/>
          <p:nvPr/>
        </p:nvPicPr>
        <p:blipFill>
          <a:blip r:embed="rId3">
            <a:alphaModFix/>
          </a:blip>
          <a:stretch>
            <a:fillRect/>
          </a:stretch>
        </p:blipFill>
        <p:spPr>
          <a:xfrm>
            <a:off x="152400" y="152400"/>
            <a:ext cx="5507350" cy="3177625"/>
          </a:xfrm>
          <a:prstGeom prst="rect">
            <a:avLst/>
          </a:prstGeom>
          <a:noFill/>
          <a:ln>
            <a:noFill/>
          </a:ln>
        </p:spPr>
      </p:pic>
      <p:pic>
        <p:nvPicPr>
          <p:cNvPr id="515" name="Google Shape;515;p74"/>
          <p:cNvPicPr preferRelativeResize="0"/>
          <p:nvPr/>
        </p:nvPicPr>
        <p:blipFill>
          <a:blip r:embed="rId4">
            <a:alphaModFix/>
          </a:blip>
          <a:stretch>
            <a:fillRect/>
          </a:stretch>
        </p:blipFill>
        <p:spPr>
          <a:xfrm>
            <a:off x="6195000" y="152400"/>
            <a:ext cx="5507349" cy="3177625"/>
          </a:xfrm>
          <a:prstGeom prst="rect">
            <a:avLst/>
          </a:prstGeom>
          <a:noFill/>
          <a:ln>
            <a:noFill/>
          </a:ln>
        </p:spPr>
      </p:pic>
      <p:pic>
        <p:nvPicPr>
          <p:cNvPr id="516" name="Google Shape;516;p74"/>
          <p:cNvPicPr preferRelativeResize="0"/>
          <p:nvPr/>
        </p:nvPicPr>
        <p:blipFill>
          <a:blip r:embed="rId5">
            <a:alphaModFix/>
          </a:blip>
          <a:stretch>
            <a:fillRect/>
          </a:stretch>
        </p:blipFill>
        <p:spPr>
          <a:xfrm>
            <a:off x="152400" y="3819525"/>
            <a:ext cx="5507350" cy="2886075"/>
          </a:xfrm>
          <a:prstGeom prst="rect">
            <a:avLst/>
          </a:prstGeom>
          <a:noFill/>
          <a:ln>
            <a:noFill/>
          </a:ln>
        </p:spPr>
      </p:pic>
      <p:pic>
        <p:nvPicPr>
          <p:cNvPr id="517" name="Google Shape;517;p74"/>
          <p:cNvPicPr preferRelativeResize="0"/>
          <p:nvPr/>
        </p:nvPicPr>
        <p:blipFill>
          <a:blip r:embed="rId6">
            <a:alphaModFix/>
          </a:blip>
          <a:stretch>
            <a:fillRect/>
          </a:stretch>
        </p:blipFill>
        <p:spPr>
          <a:xfrm>
            <a:off x="6195004" y="3824300"/>
            <a:ext cx="5507350" cy="28765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5"/>
          <p:cNvSpPr txBox="1"/>
          <p:nvPr>
            <p:ph type="ctrTitle"/>
          </p:nvPr>
        </p:nvSpPr>
        <p:spPr>
          <a:xfrm>
            <a:off x="1524000" y="1063671"/>
            <a:ext cx="9753600" cy="18750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FEATURE SELECTION</a:t>
            </a:r>
            <a:endParaRPr/>
          </a:p>
        </p:txBody>
      </p:sp>
      <p:sp>
        <p:nvSpPr>
          <p:cNvPr id="523" name="Google Shape;523;p75"/>
          <p:cNvSpPr txBox="1"/>
          <p:nvPr>
            <p:ph idx="1" type="subTitle"/>
          </p:nvPr>
        </p:nvSpPr>
        <p:spPr>
          <a:xfrm>
            <a:off x="12583200" y="3146653"/>
            <a:ext cx="5791200" cy="2042700"/>
          </a:xfrm>
          <a:prstGeom prst="rect">
            <a:avLst/>
          </a:prstGeom>
        </p:spPr>
        <p:txBody>
          <a:bodyPr anchorCtr="0" anchor="t" bIns="45700" lIns="91425" spcFirstLastPara="1" rIns="91425" wrap="square" tIns="45700">
            <a:normAutofit/>
          </a:bodyPr>
          <a:lstStyle/>
          <a:p>
            <a:pPr indent="0" lvl="0" marL="0" rtl="0" algn="r">
              <a:spcBef>
                <a:spcPts val="100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FEATURE SELECTION</a:t>
            </a:r>
            <a:endParaRPr/>
          </a:p>
        </p:txBody>
      </p:sp>
      <p:sp>
        <p:nvSpPr>
          <p:cNvPr id="529" name="Google Shape;529;p7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Feature selection is a critical step in the machine learning</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pipeline that helps improve model performance by identi-</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fying the most relevant features in the dataset. This analy-</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sis employs various methods to assess and select features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that are significant predictors of the target variable, Air</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Quality Index (AQI).</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RECURSIVE FEATURE ELIMINATION</a:t>
            </a:r>
            <a:endParaRPr/>
          </a:p>
        </p:txBody>
      </p:sp>
      <p:sp>
        <p:nvSpPr>
          <p:cNvPr id="535" name="Google Shape;535;p77"/>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Clr>
                <a:schemeClr val="dk1"/>
              </a:buClr>
              <a:buSzPct val="39285"/>
              <a:buFont typeface="Arial"/>
              <a:buNone/>
            </a:pPr>
            <a:r>
              <a:rPr lang="en-US"/>
              <a:t>Recursive Feature Elimination is a method that selects</a:t>
            </a:r>
            <a:endParaRPr/>
          </a:p>
          <a:p>
            <a:pPr indent="0" lvl="0" marL="0" rtl="0" algn="l">
              <a:spcBef>
                <a:spcPts val="1000"/>
              </a:spcBef>
              <a:spcAft>
                <a:spcPts val="0"/>
              </a:spcAft>
              <a:buClr>
                <a:schemeClr val="dk1"/>
              </a:buClr>
              <a:buSzPct val="39285"/>
              <a:buFont typeface="Arial"/>
              <a:buNone/>
            </a:pPr>
            <a:r>
              <a:rPr lang="en-US"/>
              <a:t>features by recursively considering smaller sets of fea-</a:t>
            </a:r>
            <a:endParaRPr/>
          </a:p>
          <a:p>
            <a:pPr indent="0" lvl="0" marL="0" rtl="0" algn="l">
              <a:spcBef>
                <a:spcPts val="1000"/>
              </a:spcBef>
              <a:spcAft>
                <a:spcPts val="0"/>
              </a:spcAft>
              <a:buClr>
                <a:schemeClr val="dk1"/>
              </a:buClr>
              <a:buSzPct val="39285"/>
              <a:buFont typeface="Arial"/>
              <a:buNone/>
            </a:pPr>
            <a:r>
              <a:rPr lang="en-US"/>
              <a:t>tures. The process involves the following steps:</a:t>
            </a:r>
            <a:endParaRPr/>
          </a:p>
          <a:p>
            <a:pPr indent="0" lvl="0" marL="0" rtl="0" algn="l">
              <a:spcBef>
                <a:spcPts val="1000"/>
              </a:spcBef>
              <a:spcAft>
                <a:spcPts val="0"/>
              </a:spcAft>
              <a:buClr>
                <a:schemeClr val="dk1"/>
              </a:buClr>
              <a:buSzPct val="39285"/>
              <a:buFont typeface="Arial"/>
              <a:buNone/>
            </a:pPr>
            <a:r>
              <a:rPr lang="en-US"/>
              <a:t>• A model (in this case, Linear Regression) is</a:t>
            </a:r>
            <a:endParaRPr/>
          </a:p>
          <a:p>
            <a:pPr indent="0" lvl="0" marL="0" rtl="0" algn="l">
              <a:spcBef>
                <a:spcPts val="1000"/>
              </a:spcBef>
              <a:spcAft>
                <a:spcPts val="0"/>
              </a:spcAft>
              <a:buClr>
                <a:schemeClr val="dk1"/>
              </a:buClr>
              <a:buSzPct val="39285"/>
              <a:buFont typeface="Arial"/>
              <a:buNone/>
            </a:pPr>
            <a:r>
              <a:rPr lang="en-US"/>
              <a:t>trained on the entire set of features.</a:t>
            </a:r>
            <a:endParaRPr/>
          </a:p>
          <a:p>
            <a:pPr indent="0" lvl="0" marL="0" rtl="0" algn="l">
              <a:spcBef>
                <a:spcPts val="1000"/>
              </a:spcBef>
              <a:spcAft>
                <a:spcPts val="0"/>
              </a:spcAft>
              <a:buClr>
                <a:schemeClr val="dk1"/>
              </a:buClr>
              <a:buSzPct val="39285"/>
              <a:buFont typeface="Arial"/>
              <a:buNone/>
            </a:pPr>
            <a:r>
              <a:rPr lang="en-US"/>
              <a:t>• The least important features are removed iter-</a:t>
            </a:r>
            <a:endParaRPr/>
          </a:p>
          <a:p>
            <a:pPr indent="0" lvl="0" marL="0" rtl="0" algn="l">
              <a:spcBef>
                <a:spcPts val="1000"/>
              </a:spcBef>
              <a:spcAft>
                <a:spcPts val="0"/>
              </a:spcAft>
              <a:buClr>
                <a:schemeClr val="dk1"/>
              </a:buClr>
              <a:buSzPct val="39285"/>
              <a:buFont typeface="Arial"/>
              <a:buNone/>
            </a:pPr>
            <a:r>
              <a:rPr lang="en-US"/>
              <a:t>atively until the desired number of features is</a:t>
            </a:r>
            <a:endParaRPr/>
          </a:p>
          <a:p>
            <a:pPr indent="0" lvl="0" marL="0" rtl="0" algn="l">
              <a:spcBef>
                <a:spcPts val="1000"/>
              </a:spcBef>
              <a:spcAft>
                <a:spcPts val="0"/>
              </a:spcAft>
              <a:buClr>
                <a:schemeClr val="dk1"/>
              </a:buClr>
              <a:buSzPct val="39285"/>
              <a:buFont typeface="Arial"/>
              <a:buNone/>
            </a:pPr>
            <a:r>
              <a:rPr lang="en-US"/>
              <a:t>reached.</a:t>
            </a:r>
            <a:endParaRPr/>
          </a:p>
          <a:p>
            <a:pPr indent="0" lvl="0" marL="0" rtl="0" algn="l">
              <a:spcBef>
                <a:spcPts val="1000"/>
              </a:spcBef>
              <a:spcAft>
                <a:spcPts val="0"/>
              </a:spcAft>
              <a:buClr>
                <a:schemeClr val="dk1"/>
              </a:buClr>
              <a:buSzPct val="39285"/>
              <a:buFont typeface="Arial"/>
              <a:buNone/>
            </a:pPr>
            <a:r>
              <a:rPr lang="en-US"/>
              <a:t>• The selected features are returned for further</a:t>
            </a:r>
            <a:endParaRPr/>
          </a:p>
          <a:p>
            <a:pPr indent="0" lvl="0" marL="0" rtl="0" algn="l">
              <a:spcBef>
                <a:spcPts val="1000"/>
              </a:spcBef>
              <a:spcAft>
                <a:spcPts val="0"/>
              </a:spcAft>
              <a:buClr>
                <a:schemeClr val="dk1"/>
              </a:buClr>
              <a:buSzPct val="39285"/>
              <a:buFont typeface="Arial"/>
              <a:buNone/>
            </a:pPr>
            <a:r>
              <a:rPr lang="en-US"/>
              <a:t>analysis.</a:t>
            </a:r>
            <a:endParaRPr/>
          </a:p>
          <a:p>
            <a:pPr indent="0" lvl="0" marL="0" rtl="0" algn="l">
              <a:spcBef>
                <a:spcPts val="1000"/>
              </a:spcBef>
              <a:spcAft>
                <a:spcPts val="0"/>
              </a:spcAft>
              <a:buClr>
                <a:schemeClr val="dk1"/>
              </a:buClr>
              <a:buSzPct val="39285"/>
              <a:buFont typeface="Arial"/>
              <a:buNone/>
            </a:pPr>
            <a:r>
              <a:rPr lang="en-US"/>
              <a:t>Results: The selected features using RFE are:</a:t>
            </a:r>
            <a:endParaRPr/>
          </a:p>
          <a:p>
            <a:pPr indent="0" lvl="0" marL="0" rtl="0" algn="l">
              <a:spcBef>
                <a:spcPts val="1000"/>
              </a:spcBef>
              <a:spcAft>
                <a:spcPts val="0"/>
              </a:spcAft>
              <a:buClr>
                <a:schemeClr val="dk1"/>
              </a:buClr>
              <a:buSzPct val="39285"/>
              <a:buFont typeface="Arial"/>
              <a:buNone/>
            </a:pPr>
            <a:r>
              <a:rPr lang="en-US"/>
              <a:t>• </a:t>
            </a:r>
            <a:r>
              <a:rPr b="1" lang="en-US"/>
              <a:t>Selected Features: [’PM2.5’, ’NO’,</a:t>
            </a:r>
            <a:endParaRPr b="1"/>
          </a:p>
          <a:p>
            <a:pPr indent="0" lvl="0" marL="0" rtl="0" algn="l">
              <a:spcBef>
                <a:spcPts val="1000"/>
              </a:spcBef>
              <a:spcAft>
                <a:spcPts val="0"/>
              </a:spcAft>
              <a:buClr>
                <a:schemeClr val="dk1"/>
              </a:buClr>
              <a:buSzPct val="39285"/>
              <a:buFont typeface="Arial"/>
              <a:buNone/>
            </a:pPr>
            <a:r>
              <a:rPr b="1" lang="en-US"/>
              <a:t>’NO2’, ’CO’, ’O3’]</a:t>
            </a:r>
            <a:endParaRPr b="1"/>
          </a:p>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       LITERATURE REVIEW</a:t>
            </a:r>
            <a:endParaRPr b="1" sz="4000">
              <a:latin typeface="Times New Roman"/>
              <a:ea typeface="Times New Roman"/>
              <a:cs typeface="Times New Roman"/>
              <a:sym typeface="Times New Roman"/>
            </a:endParaRPr>
          </a:p>
        </p:txBody>
      </p:sp>
      <p:sp>
        <p:nvSpPr>
          <p:cNvPr id="200" name="Google Shape;200;p24"/>
          <p:cNvSpPr txBox="1"/>
          <p:nvPr>
            <p:ph idx="1" type="body"/>
          </p:nvPr>
        </p:nvSpPr>
        <p:spPr>
          <a:xfrm>
            <a:off x="311300" y="1323175"/>
            <a:ext cx="11042400" cy="56712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SzPts val="2000"/>
              <a:buFont typeface="Times New Roman"/>
              <a:buChar char="●"/>
            </a:pPr>
            <a:r>
              <a:rPr lang="en-US" sz="2000">
                <a:highlight>
                  <a:srgbClr val="FFFFFF"/>
                </a:highlight>
                <a:latin typeface="Times New Roman"/>
                <a:ea typeface="Times New Roman"/>
                <a:cs typeface="Times New Roman"/>
                <a:sym typeface="Times New Roman"/>
              </a:rPr>
              <a:t>Further advancements were made in 2019 when Mahanta et al. presented their work on "Urban Air Quality Prediction Using Regression Analysis." This study highlighted the critical role of regression analysis in understanding air quality dynamics, emphasizing the importance of meteorological factors in influencing pollutant levels. By integrating their findings, we can refine our AQI prediction framework, focusing on the interplay between pollution and meteorological variables, which is vital for developing accurate predictive models. </a:t>
            </a:r>
            <a:br>
              <a:rPr lang="en-US" sz="2000">
                <a:highlight>
                  <a:srgbClr val="FFFFFF"/>
                </a:highlight>
                <a:latin typeface="Times New Roman"/>
                <a:ea typeface="Times New Roman"/>
                <a:cs typeface="Times New Roman"/>
                <a:sym typeface="Times New Roman"/>
              </a:rPr>
            </a:br>
            <a:endParaRPr sz="2000">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lang="en-US" sz="2000">
                <a:highlight>
                  <a:srgbClr val="FFFFFF"/>
                </a:highlight>
                <a:latin typeface="Times New Roman"/>
                <a:ea typeface="Times New Roman"/>
                <a:cs typeface="Times New Roman"/>
                <a:sym typeface="Times New Roman"/>
              </a:rPr>
              <a:t>Lastly, Shukla et al. (2021) introduced flexible regression models to tackle the complexities of photochemical air pollutants in Delhi, emphasizing the necessity of capturing pollutant interactions for improved predictive performance. Alongside traditional regression techniques, machine learning approaches have emerged as powerful tools for predicting air quality indices. Gupta et al. (2023) conducted a comprehensive analysis of various machine learning techniques, providing valuable insights into algorithm selection and optimization for AQI prediction. This synthesis of existing literature will guide our research, helping us develop an effective air quality prediction framework that integrates both regression and machine learning methodologies.</a:t>
            </a:r>
            <a:endParaRPr sz="2000">
              <a:highlight>
                <a:srgbClr val="FFFFFF"/>
              </a:highlight>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CORRELATIONAL ANALYSIS</a:t>
            </a:r>
            <a:endParaRPr/>
          </a:p>
        </p:txBody>
      </p:sp>
      <p:sp>
        <p:nvSpPr>
          <p:cNvPr id="541" name="Google Shape;541;p78"/>
          <p:cNvSpPr txBox="1"/>
          <p:nvPr>
            <p:ph idx="1" type="body"/>
          </p:nvPr>
        </p:nvSpPr>
        <p:spPr>
          <a:xfrm>
            <a:off x="845125" y="1381175"/>
            <a:ext cx="5367600" cy="47991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en-US">
                <a:latin typeface="Times New Roman"/>
                <a:ea typeface="Times New Roman"/>
                <a:cs typeface="Times New Roman"/>
                <a:sym typeface="Times New Roman"/>
              </a:rPr>
              <a:t>Correlation analysis helps in understanding the linear</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relationships between the features and the target vari-</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able. The key steps include:</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 A correlation matrix is generated to visualize the</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strength of relationships.</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 Features that exhibit a high absolute correlation</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(greater than a predefined threshold, e.g., 0.5)</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with the target variable are identified.</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Results: The features highly correlated with the target</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(AQI) are:</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Highly Correlated Features: [’PM2.5’,</a:t>
            </a:r>
            <a:endParaRPr b="1">
              <a:latin typeface="Times New Roman"/>
              <a:ea typeface="Times New Roman"/>
              <a:cs typeface="Times New Roman"/>
              <a:sym typeface="Times New Roman"/>
            </a:endParaRPr>
          </a:p>
          <a:p>
            <a:pPr indent="0" lvl="0" marL="0" rtl="0" algn="l">
              <a:spcBef>
                <a:spcPts val="1000"/>
              </a:spcBef>
              <a:spcAft>
                <a:spcPts val="0"/>
              </a:spcAft>
              <a:buNone/>
            </a:pPr>
            <a:r>
              <a:rPr b="1" lang="en-US">
                <a:latin typeface="Times New Roman"/>
                <a:ea typeface="Times New Roman"/>
                <a:cs typeface="Times New Roman"/>
                <a:sym typeface="Times New Roman"/>
              </a:rPr>
              <a:t>’PM10’, ’NO2’, ’AQI’]</a:t>
            </a:r>
            <a:endParaRPr b="1">
              <a:latin typeface="Times New Roman"/>
              <a:ea typeface="Times New Roman"/>
              <a:cs typeface="Times New Roman"/>
              <a:sym typeface="Times New Roman"/>
            </a:endParaRPr>
          </a:p>
        </p:txBody>
      </p:sp>
      <p:pic>
        <p:nvPicPr>
          <p:cNvPr id="542" name="Google Shape;542;p78"/>
          <p:cNvPicPr preferRelativeResize="0"/>
          <p:nvPr/>
        </p:nvPicPr>
        <p:blipFill>
          <a:blip r:embed="rId3">
            <a:alphaModFix/>
          </a:blip>
          <a:stretch>
            <a:fillRect/>
          </a:stretch>
        </p:blipFill>
        <p:spPr>
          <a:xfrm>
            <a:off x="6365125" y="1344360"/>
            <a:ext cx="5514975" cy="45815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LINEAR REGRESSION</a:t>
            </a:r>
            <a:endParaRPr/>
          </a:p>
        </p:txBody>
      </p:sp>
      <p:sp>
        <p:nvSpPr>
          <p:cNvPr id="548" name="Google Shape;548;p79"/>
          <p:cNvSpPr txBox="1"/>
          <p:nvPr>
            <p:ph idx="1" type="body"/>
          </p:nvPr>
        </p:nvSpPr>
        <p:spPr>
          <a:xfrm>
            <a:off x="845125" y="1381175"/>
            <a:ext cx="4133400" cy="4202700"/>
          </a:xfrm>
          <a:prstGeom prst="rect">
            <a:avLst/>
          </a:prstGeom>
        </p:spPr>
        <p:txBody>
          <a:bodyPr anchorCtr="0" anchor="t" bIns="45700" lIns="91425" spcFirstLastPara="1" rIns="91425" wrap="square" tIns="45700">
            <a:normAutofit fontScale="55000"/>
          </a:bodyPr>
          <a:lstStyle/>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Feature importance can also be derived from the coef-</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ficients of a fitted linear regression model:</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 The linear regression model is trained using the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features and the target variable.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 The coefficients of the model indicate the impor-</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tance of each feature, with larger absolute values</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suggesting a greater influence on the target vari-</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able.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 A bar plot is generated to visualize the feature</a:t>
            </a:r>
            <a:endParaRPr>
              <a:latin typeface="Times New Roman"/>
              <a:ea typeface="Times New Roman"/>
              <a:cs typeface="Times New Roman"/>
              <a:sym typeface="Times New Roman"/>
            </a:endParaRPr>
          </a:p>
          <a:p>
            <a:pPr indent="0" lvl="0" marL="0" rtl="0" algn="l">
              <a:spcBef>
                <a:spcPts val="1000"/>
              </a:spcBef>
              <a:spcAft>
                <a:spcPts val="0"/>
              </a:spcAft>
              <a:buClr>
                <a:schemeClr val="dk1"/>
              </a:buClr>
              <a:buSzPct val="39285"/>
              <a:buFont typeface="Arial"/>
              <a:buNone/>
            </a:pPr>
            <a:r>
              <a:rPr lang="en-US">
                <a:latin typeface="Times New Roman"/>
                <a:ea typeface="Times New Roman"/>
                <a:cs typeface="Times New Roman"/>
                <a:sym typeface="Times New Roman"/>
              </a:rPr>
              <a:t>importances</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p:txBody>
      </p:sp>
      <p:pic>
        <p:nvPicPr>
          <p:cNvPr id="549" name="Google Shape;549;p79"/>
          <p:cNvPicPr preferRelativeResize="0"/>
          <p:nvPr/>
        </p:nvPicPr>
        <p:blipFill>
          <a:blip r:embed="rId3">
            <a:alphaModFix/>
          </a:blip>
          <a:stretch>
            <a:fillRect/>
          </a:stretch>
        </p:blipFill>
        <p:spPr>
          <a:xfrm>
            <a:off x="7259275" y="1344350"/>
            <a:ext cx="4780325" cy="3166226"/>
          </a:xfrm>
          <a:prstGeom prst="rect">
            <a:avLst/>
          </a:prstGeom>
          <a:noFill/>
          <a:ln>
            <a:noFill/>
          </a:ln>
        </p:spPr>
      </p:pic>
      <p:pic>
        <p:nvPicPr>
          <p:cNvPr id="550" name="Google Shape;550;p79"/>
          <p:cNvPicPr preferRelativeResize="0"/>
          <p:nvPr/>
        </p:nvPicPr>
        <p:blipFill>
          <a:blip r:embed="rId4">
            <a:alphaModFix/>
          </a:blip>
          <a:stretch>
            <a:fillRect/>
          </a:stretch>
        </p:blipFill>
        <p:spPr>
          <a:xfrm>
            <a:off x="5419725" y="2241663"/>
            <a:ext cx="1352550" cy="1371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Methodology</a:t>
            </a:r>
            <a:endParaRPr/>
          </a:p>
        </p:txBody>
      </p:sp>
      <p:sp>
        <p:nvSpPr>
          <p:cNvPr id="556" name="Google Shape;556;p8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700"/>
              <a:t>To predict the Air Quality Index (AQI), we employed several regression models, each with distinct advantages for handling complex environmental data: </a:t>
            </a:r>
            <a:endParaRPr sz="2700"/>
          </a:p>
          <a:p>
            <a:pPr indent="0" lvl="0" marL="0" rtl="0" algn="l">
              <a:spcBef>
                <a:spcPts val="1000"/>
              </a:spcBef>
              <a:spcAft>
                <a:spcPts val="0"/>
              </a:spcAft>
              <a:buNone/>
            </a:pPr>
            <a:r>
              <a:rPr lang="en-US" sz="2700"/>
              <a:t>1. </a:t>
            </a:r>
            <a:r>
              <a:rPr b="1" lang="en-US" sz="2700"/>
              <a:t>AdaBoostRegressor</a:t>
            </a:r>
            <a:r>
              <a:rPr lang="en-US" sz="2700"/>
              <a:t>: Chosen for its capability to boost weak learners by focusing on difficult-to-predict AQI values. This makes it useful when AQI fluctuations are driven by subtle, nonlinear factors.</a:t>
            </a:r>
            <a:br>
              <a:rPr lang="en-US" sz="2700"/>
            </a:br>
            <a:endParaRPr sz="2700"/>
          </a:p>
          <a:p>
            <a:pPr indent="0" lvl="0" marL="0" rtl="0" algn="l">
              <a:spcBef>
                <a:spcPts val="1000"/>
              </a:spcBef>
              <a:spcAft>
                <a:spcPts val="0"/>
              </a:spcAft>
              <a:buNone/>
            </a:pPr>
            <a:r>
              <a:rPr lang="en-US" sz="2700"/>
              <a:t>2. </a:t>
            </a:r>
            <a:r>
              <a:rPr b="1" lang="en-US" sz="2700"/>
              <a:t>Bayesian Ridge Regression</a:t>
            </a:r>
            <a:r>
              <a:rPr lang="en-US" sz="2700"/>
              <a:t>: Selected for its strength in managing high-dimensional AQI datasets that involve many potential predictors (e.g., pollutant levels, weather conditions). Its probabilistic approach helps avoid overfitting when dealing with uncertain or noisy AQI data. </a:t>
            </a:r>
            <a:endParaRPr sz="27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TO BE CONTINUED ..</a:t>
            </a:r>
            <a:endParaRPr/>
          </a:p>
        </p:txBody>
      </p:sp>
      <p:sp>
        <p:nvSpPr>
          <p:cNvPr id="562" name="Google Shape;562;p81"/>
          <p:cNvSpPr txBox="1"/>
          <p:nvPr>
            <p:ph idx="1" type="body"/>
          </p:nvPr>
        </p:nvSpPr>
        <p:spPr>
          <a:xfrm>
            <a:off x="838200" y="1442600"/>
            <a:ext cx="10515600" cy="54153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b="1" lang="en-US"/>
              <a:t>3) </a:t>
            </a:r>
            <a:r>
              <a:rPr b="1" lang="en-US"/>
              <a:t>CatBoost</a:t>
            </a:r>
            <a:r>
              <a:rPr lang="en-US"/>
              <a:t>: Used for its efficiency in handling categorical features, such as pollutant source types or day classifications, without the need for extensive preprocessing. Its fast training and ability to model complex relationships between features ensure accurate AQI predictions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4)</a:t>
            </a:r>
            <a:r>
              <a:rPr b="1" lang="en-US"/>
              <a:t>Elastic Net</a:t>
            </a:r>
            <a:r>
              <a:rPr b="1" lang="en-US"/>
              <a:t> Regression:</a:t>
            </a:r>
            <a:r>
              <a:rPr lang="en-US"/>
              <a:t> This model was employed due to its combination of L1 and L2 regularization, making it adept at handling AQI datasets with correlated features (such as pollutant concentrations that often co-occur). This regularization helps in making more robust predictions.</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en-US"/>
              <a:t>5) Lasso Regression:</a:t>
            </a:r>
            <a:r>
              <a:rPr lang="en-US"/>
              <a:t> Used for its feature selection capabilities, allowing us to eliminate irrelevant features in AQI prediction, such as potentially redundant or low-impact variables, thus focusing on the most critical environmental factors influencing air quality.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2"/>
          <p:cNvSpPr txBox="1"/>
          <p:nvPr/>
        </p:nvSpPr>
        <p:spPr>
          <a:xfrm>
            <a:off x="301350" y="1375175"/>
            <a:ext cx="11589300" cy="61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6. MLP Regressor (Multi-Layer Perceptron): </a:t>
            </a:r>
            <a:r>
              <a:rPr lang="en-US" sz="2800">
                <a:solidFill>
                  <a:schemeClr val="dk1"/>
                </a:solidFill>
                <a:latin typeface="Calibri"/>
                <a:ea typeface="Calibri"/>
                <a:cs typeface="Calibri"/>
                <a:sym typeface="Calibri"/>
              </a:rPr>
              <a:t>Applied for its ability to capture non-linear relationships in AQI data, such as the nonlinear effect of weather conditions (temperature, humidity) on air quality. However, its performance can vary depending on hyperparameter tuning. </a:t>
            </a:r>
            <a:br>
              <a:rPr lang="en-US" sz="2800">
                <a:solidFill>
                  <a:schemeClr val="dk1"/>
                </a:solidFill>
                <a:latin typeface="Calibri"/>
                <a:ea typeface="Calibri"/>
                <a:cs typeface="Calibri"/>
                <a:sym typeface="Calibri"/>
              </a:rPr>
            </a:br>
            <a:br>
              <a:rPr lang="en-US" sz="2800">
                <a:solidFill>
                  <a:schemeClr val="dk1"/>
                </a:solidFill>
                <a:latin typeface="Calibri"/>
                <a:ea typeface="Calibri"/>
                <a:cs typeface="Calibri"/>
                <a:sym typeface="Calibri"/>
              </a:rPr>
            </a:br>
            <a:r>
              <a:rPr b="1" lang="en-US" sz="2800">
                <a:solidFill>
                  <a:schemeClr val="dk1"/>
                </a:solidFill>
                <a:latin typeface="Calibri"/>
                <a:ea typeface="Calibri"/>
                <a:cs typeface="Calibri"/>
                <a:sym typeface="Calibri"/>
              </a:rPr>
              <a:t>7. Ridge Regression:</a:t>
            </a:r>
            <a:r>
              <a:rPr lang="en-US" sz="2800">
                <a:solidFill>
                  <a:schemeClr val="dk1"/>
                </a:solidFill>
                <a:latin typeface="Calibri"/>
                <a:ea typeface="Calibri"/>
                <a:cs typeface="Calibri"/>
                <a:sym typeface="Calibri"/>
              </a:rPr>
              <a:t> Chosen for its ability to handle multicollinearity among AQI-related variables (e.g., multiple pollutants). By penalizing large coefficients, it helps create more stable models, which is crucial when predicting air quality influenced by interdependent factors. </a:t>
            </a:r>
            <a:endParaRPr sz="2800">
              <a:solidFill>
                <a:schemeClr val="dk1"/>
              </a:solidFill>
              <a:latin typeface="Calibri"/>
              <a:ea typeface="Calibri"/>
              <a:cs typeface="Calibri"/>
              <a:sym typeface="Calibri"/>
            </a:endParaRPr>
          </a:p>
          <a:p>
            <a:pPr indent="0" lvl="0" marL="0" rtl="0" algn="l">
              <a:spcBef>
                <a:spcPts val="0"/>
              </a:spcBef>
              <a:spcAft>
                <a:spcPts val="0"/>
              </a:spcAft>
              <a:buNone/>
            </a:pPr>
            <a:br>
              <a:rPr lang="en-US" sz="2800">
                <a:solidFill>
                  <a:schemeClr val="dk1"/>
                </a:solidFill>
                <a:latin typeface="Calibri"/>
                <a:ea typeface="Calibri"/>
                <a:cs typeface="Calibri"/>
                <a:sym typeface="Calibri"/>
              </a:rPr>
            </a:br>
            <a:r>
              <a:rPr b="1" lang="en-US" sz="2800">
                <a:solidFill>
                  <a:schemeClr val="dk1"/>
                </a:solidFill>
                <a:latin typeface="Calibri"/>
                <a:ea typeface="Calibri"/>
                <a:cs typeface="Calibri"/>
                <a:sym typeface="Calibri"/>
              </a:rPr>
              <a:t>8. XGBoost: </a:t>
            </a:r>
            <a:r>
              <a:rPr lang="en-US" sz="2800">
                <a:solidFill>
                  <a:schemeClr val="dk1"/>
                </a:solidFill>
                <a:latin typeface="Calibri"/>
                <a:ea typeface="Calibri"/>
                <a:cs typeface="Calibri"/>
                <a:sym typeface="Calibri"/>
              </a:rPr>
              <a:t>This model was selected for its exceptional speed and ability to handle large, complex datasets, such as those used in AQI prediction. Its capacity for fine-tuning allows it to model intricate interactions between various AQI contributors, making it ideal for high-performance AQI forecasting. </a:t>
            </a:r>
            <a:endParaRPr sz="2800">
              <a:solidFill>
                <a:schemeClr val="dk1"/>
              </a:solidFill>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3"/>
          <p:cNvSpPr txBox="1"/>
          <p:nvPr>
            <p:ph type="title"/>
          </p:nvPr>
        </p:nvSpPr>
        <p:spPr>
          <a:xfrm>
            <a:off x="841250" y="457200"/>
            <a:ext cx="3931800" cy="997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 Results and Analysis </a:t>
            </a:r>
            <a:endParaRPr/>
          </a:p>
        </p:txBody>
      </p:sp>
      <p:sp>
        <p:nvSpPr>
          <p:cNvPr id="573" name="Google Shape;573;p83"/>
          <p:cNvSpPr txBox="1"/>
          <p:nvPr/>
        </p:nvSpPr>
        <p:spPr>
          <a:xfrm>
            <a:off x="604125" y="2394900"/>
            <a:ext cx="4168800" cy="3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The performance metrics for each regression model on the test set are summarized in Table 1. These metrics—Mean Squared Error (MSE), Mean Absolute Error (MAE), and the coefficient of determination (R²)—provide insights into the models' effectiveness in predicting the Air Quality Index (AQI). </a:t>
            </a:r>
            <a:endParaRPr sz="2200">
              <a:solidFill>
                <a:schemeClr val="dk1"/>
              </a:solidFill>
              <a:latin typeface="Calibri"/>
              <a:ea typeface="Calibri"/>
              <a:cs typeface="Calibri"/>
              <a:sym typeface="Calibri"/>
            </a:endParaRPr>
          </a:p>
        </p:txBody>
      </p:sp>
      <p:pic>
        <p:nvPicPr>
          <p:cNvPr id="574" name="Google Shape;574;p83"/>
          <p:cNvPicPr preferRelativeResize="0"/>
          <p:nvPr/>
        </p:nvPicPr>
        <p:blipFill>
          <a:blip r:embed="rId3">
            <a:alphaModFix/>
          </a:blip>
          <a:stretch>
            <a:fillRect/>
          </a:stretch>
        </p:blipFill>
        <p:spPr>
          <a:xfrm>
            <a:off x="4988125" y="2464550"/>
            <a:ext cx="6557049" cy="2334475"/>
          </a:xfrm>
          <a:prstGeom prst="rect">
            <a:avLst/>
          </a:prstGeom>
          <a:noFill/>
          <a:ln>
            <a:noFill/>
          </a:ln>
        </p:spPr>
      </p:pic>
      <p:pic>
        <p:nvPicPr>
          <p:cNvPr id="575" name="Google Shape;575;p83"/>
          <p:cNvPicPr preferRelativeResize="0"/>
          <p:nvPr/>
        </p:nvPicPr>
        <p:blipFill>
          <a:blip r:embed="rId4">
            <a:alphaModFix/>
          </a:blip>
          <a:stretch>
            <a:fillRect/>
          </a:stretch>
        </p:blipFill>
        <p:spPr>
          <a:xfrm>
            <a:off x="4988113" y="5053875"/>
            <a:ext cx="4581525" cy="885825"/>
          </a:xfrm>
          <a:prstGeom prst="rect">
            <a:avLst/>
          </a:prstGeom>
          <a:noFill/>
          <a:ln>
            <a:noFill/>
          </a:ln>
        </p:spPr>
      </p:pic>
      <p:sp>
        <p:nvSpPr>
          <p:cNvPr id="576" name="Google Shape;576;p83"/>
          <p:cNvSpPr txBox="1"/>
          <p:nvPr/>
        </p:nvSpPr>
        <p:spPr>
          <a:xfrm>
            <a:off x="7218275" y="537800"/>
            <a:ext cx="291600" cy="16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Comparative Analysis  </a:t>
            </a:r>
            <a:endParaRPr/>
          </a:p>
        </p:txBody>
      </p:sp>
      <p:sp>
        <p:nvSpPr>
          <p:cNvPr id="582" name="Google Shape;582;p84"/>
          <p:cNvSpPr txBox="1"/>
          <p:nvPr/>
        </p:nvSpPr>
        <p:spPr>
          <a:xfrm>
            <a:off x="486300" y="1362350"/>
            <a:ext cx="10674600" cy="48237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The analysis of regression models for predicting Air Quality Index (AQI) highlights the</a:t>
            </a:r>
            <a:r>
              <a:rPr b="1" lang="en-US" sz="2500">
                <a:solidFill>
                  <a:schemeClr val="dk1"/>
                </a:solidFill>
                <a:latin typeface="Calibri"/>
                <a:ea typeface="Calibri"/>
                <a:cs typeface="Calibri"/>
                <a:sym typeface="Calibri"/>
              </a:rPr>
              <a:t> CatBoost </a:t>
            </a:r>
            <a:r>
              <a:rPr b="1" lang="en-US" sz="2500">
                <a:solidFill>
                  <a:schemeClr val="dk1"/>
                </a:solidFill>
                <a:latin typeface="Calibri"/>
                <a:ea typeface="Calibri"/>
                <a:cs typeface="Calibri"/>
                <a:sym typeface="Calibri"/>
              </a:rPr>
              <a:t>Regressor</a:t>
            </a:r>
            <a:r>
              <a:rPr b="1" lang="en-US" sz="2500">
                <a:solidFill>
                  <a:schemeClr val="dk1"/>
                </a:solidFill>
                <a:latin typeface="Calibri"/>
                <a:ea typeface="Calibri"/>
                <a:cs typeface="Calibri"/>
                <a:sym typeface="Calibri"/>
              </a:rPr>
              <a:t> </a:t>
            </a:r>
            <a:r>
              <a:rPr lang="en-US" sz="2500">
                <a:solidFill>
                  <a:schemeClr val="dk1"/>
                </a:solidFill>
                <a:latin typeface="Calibri"/>
                <a:ea typeface="Calibri"/>
                <a:cs typeface="Calibri"/>
                <a:sym typeface="Calibri"/>
              </a:rPr>
              <a:t>as the top performer, achieving the </a:t>
            </a:r>
            <a:r>
              <a:rPr b="1" lang="en-US" sz="2500">
                <a:solidFill>
                  <a:schemeClr val="dk1"/>
                </a:solidFill>
                <a:latin typeface="Calibri"/>
                <a:ea typeface="Calibri"/>
                <a:cs typeface="Calibri"/>
                <a:sym typeface="Calibri"/>
              </a:rPr>
              <a:t>lowest Mean Squared Error (MSE) of 0.0104</a:t>
            </a:r>
            <a:r>
              <a:rPr lang="en-US" sz="2500">
                <a:solidFill>
                  <a:schemeClr val="dk1"/>
                </a:solidFill>
                <a:latin typeface="Calibri"/>
                <a:ea typeface="Calibri"/>
                <a:cs typeface="Calibri"/>
                <a:sym typeface="Calibri"/>
              </a:rPr>
              <a:t> and a </a:t>
            </a:r>
            <a:r>
              <a:rPr b="1" lang="en-US" sz="2500">
                <a:solidFill>
                  <a:schemeClr val="dk1"/>
                </a:solidFill>
                <a:latin typeface="Calibri"/>
                <a:ea typeface="Calibri"/>
                <a:cs typeface="Calibri"/>
                <a:sym typeface="Calibri"/>
              </a:rPr>
              <a:t>high R² value of 0.9646</a:t>
            </a:r>
            <a:r>
              <a:rPr lang="en-US" sz="2500">
                <a:solidFill>
                  <a:schemeClr val="dk1"/>
                </a:solidFill>
                <a:latin typeface="Calibri"/>
                <a:ea typeface="Calibri"/>
                <a:cs typeface="Calibri"/>
                <a:sym typeface="Calibri"/>
              </a:rPr>
              <a:t>. Its effectiveness is attributed to its advanced boosting mechanism and robust handling of categorical variables, allowing it to efficiently capture intricate patterns in the AQI data.</a:t>
            </a:r>
            <a:endParaRPr sz="2500">
              <a:solidFill>
                <a:schemeClr val="dk1"/>
              </a:solidFill>
              <a:latin typeface="Calibri"/>
              <a:ea typeface="Calibri"/>
              <a:cs typeface="Calibri"/>
              <a:sym typeface="Calibri"/>
            </a:endParaRPr>
          </a:p>
          <a:p>
            <a:pPr indent="0" lvl="0" marL="0" rtl="0" algn="l">
              <a:spcBef>
                <a:spcPts val="0"/>
              </a:spcBef>
              <a:spcAft>
                <a:spcPts val="0"/>
              </a:spcAft>
              <a:buNone/>
            </a:pPr>
            <a:r>
              <a:t/>
            </a:r>
            <a:endParaRPr sz="2500">
              <a:solidFill>
                <a:schemeClr val="dk1"/>
              </a:solidFill>
              <a:latin typeface="Calibri"/>
              <a:ea typeface="Calibri"/>
              <a:cs typeface="Calibri"/>
              <a:sym typeface="Calibri"/>
            </a:endParaRPr>
          </a:p>
          <a:p>
            <a:pPr indent="-387350" lvl="0" marL="45720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The </a:t>
            </a:r>
            <a:r>
              <a:rPr b="1" lang="en-US" sz="2500">
                <a:solidFill>
                  <a:schemeClr val="dk1"/>
                </a:solidFill>
                <a:latin typeface="Calibri"/>
                <a:ea typeface="Calibri"/>
                <a:cs typeface="Calibri"/>
                <a:sym typeface="Calibri"/>
              </a:rPr>
              <a:t>XGBoost Regressor</a:t>
            </a:r>
            <a:r>
              <a:rPr lang="en-US" sz="2500">
                <a:solidFill>
                  <a:schemeClr val="dk1"/>
                </a:solidFill>
                <a:latin typeface="Calibri"/>
                <a:ea typeface="Calibri"/>
                <a:cs typeface="Calibri"/>
                <a:sym typeface="Calibri"/>
              </a:rPr>
              <a:t> follows closely with an </a:t>
            </a:r>
            <a:r>
              <a:rPr b="1" lang="en-US" sz="2500">
                <a:solidFill>
                  <a:schemeClr val="dk1"/>
                </a:solidFill>
                <a:latin typeface="Calibri"/>
                <a:ea typeface="Calibri"/>
                <a:cs typeface="Calibri"/>
                <a:sym typeface="Calibri"/>
              </a:rPr>
              <a:t>MSE of 0.0131 </a:t>
            </a:r>
            <a:r>
              <a:rPr lang="en-US" sz="2500">
                <a:solidFill>
                  <a:schemeClr val="dk1"/>
                </a:solidFill>
                <a:latin typeface="Calibri"/>
                <a:ea typeface="Calibri"/>
                <a:cs typeface="Calibri"/>
                <a:sym typeface="Calibri"/>
              </a:rPr>
              <a:t>and an </a:t>
            </a:r>
            <a:r>
              <a:rPr b="1" lang="en-US" sz="2500">
                <a:solidFill>
                  <a:schemeClr val="dk1"/>
                </a:solidFill>
                <a:latin typeface="Calibri"/>
                <a:ea typeface="Calibri"/>
                <a:cs typeface="Calibri"/>
                <a:sym typeface="Calibri"/>
              </a:rPr>
              <a:t>R² of 0.9554,</a:t>
            </a:r>
            <a:r>
              <a:rPr lang="en-US" sz="2500">
                <a:solidFill>
                  <a:schemeClr val="dk1"/>
                </a:solidFill>
                <a:latin typeface="Calibri"/>
                <a:ea typeface="Calibri"/>
                <a:cs typeface="Calibri"/>
                <a:sym typeface="Calibri"/>
              </a:rPr>
              <a:t> demonstrating strong capabilities in uncovering complex relationships within the data. Both </a:t>
            </a:r>
            <a:r>
              <a:rPr b="1" lang="en-US" sz="2500">
                <a:solidFill>
                  <a:schemeClr val="dk1"/>
                </a:solidFill>
                <a:latin typeface="Calibri"/>
                <a:ea typeface="Calibri"/>
                <a:cs typeface="Calibri"/>
                <a:sym typeface="Calibri"/>
              </a:rPr>
              <a:t>Bayesian Ridge and Ridge Regression</a:t>
            </a:r>
            <a:r>
              <a:rPr lang="en-US" sz="2500">
                <a:solidFill>
                  <a:schemeClr val="dk1"/>
                </a:solidFill>
                <a:latin typeface="Calibri"/>
                <a:ea typeface="Calibri"/>
                <a:cs typeface="Calibri"/>
                <a:sym typeface="Calibri"/>
              </a:rPr>
              <a:t> provide competitive performance, with similar </a:t>
            </a:r>
            <a:r>
              <a:rPr b="1" lang="en-US" sz="2500">
                <a:solidFill>
                  <a:schemeClr val="dk1"/>
                </a:solidFill>
                <a:latin typeface="Calibri"/>
                <a:ea typeface="Calibri"/>
                <a:cs typeface="Calibri"/>
                <a:sym typeface="Calibri"/>
              </a:rPr>
              <a:t>MSE values around 0.0637,</a:t>
            </a:r>
            <a:r>
              <a:rPr lang="en-US" sz="2500">
                <a:solidFill>
                  <a:schemeClr val="dk1"/>
                </a:solidFill>
                <a:latin typeface="Calibri"/>
                <a:ea typeface="Calibri"/>
                <a:cs typeface="Calibri"/>
                <a:sym typeface="Calibri"/>
              </a:rPr>
              <a:t> showcasing their effectiveness in balancing bias and variance, although they do not match the accuracy of the boosting methods.</a:t>
            </a:r>
            <a:endParaRPr sz="25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pic>
        <p:nvPicPr>
          <p:cNvPr id="587" name="Google Shape;587;p85"/>
          <p:cNvPicPr preferRelativeResize="0"/>
          <p:nvPr/>
        </p:nvPicPr>
        <p:blipFill>
          <a:blip r:embed="rId3">
            <a:alphaModFix/>
          </a:blip>
          <a:stretch>
            <a:fillRect/>
          </a:stretch>
        </p:blipFill>
        <p:spPr>
          <a:xfrm>
            <a:off x="1128263" y="0"/>
            <a:ext cx="9512685" cy="685799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6"/>
          <p:cNvSpPr txBox="1"/>
          <p:nvPr>
            <p:ph type="title"/>
          </p:nvPr>
        </p:nvSpPr>
        <p:spPr>
          <a:xfrm>
            <a:off x="9975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Conclusion and Timelines, Work to do …</a:t>
            </a:r>
            <a:endParaRPr/>
          </a:p>
        </p:txBody>
      </p:sp>
      <p:sp>
        <p:nvSpPr>
          <p:cNvPr id="593" name="Google Shape;593;p86"/>
          <p:cNvSpPr txBox="1"/>
          <p:nvPr/>
        </p:nvSpPr>
        <p:spPr>
          <a:xfrm>
            <a:off x="1112300" y="1944800"/>
            <a:ext cx="10604400" cy="51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Learnings</a:t>
            </a:r>
            <a:r>
              <a:rPr lang="en-US" sz="2400"/>
              <a:t> : We collectively learned about the severe impact of air pollution and the potential for machine learning to provide solutions. We explored various preprocessing techniques, regression methods, and their practical applications in environmental science.</a:t>
            </a:r>
            <a:endParaRPr sz="2400"/>
          </a:p>
          <a:p>
            <a:pPr indent="0" lvl="0" marL="0" rtl="0" algn="l">
              <a:spcBef>
                <a:spcPts val="0"/>
              </a:spcBef>
              <a:spcAft>
                <a:spcPts val="0"/>
              </a:spcAft>
              <a:buNone/>
            </a:pPr>
            <a:r>
              <a:t/>
            </a:r>
            <a:endParaRPr sz="2200"/>
          </a:p>
          <a:p>
            <a:pPr indent="0" lvl="0" marL="0" rtl="0" algn="l">
              <a:spcBef>
                <a:spcPts val="0"/>
              </a:spcBef>
              <a:spcAft>
                <a:spcPts val="0"/>
              </a:spcAft>
              <a:buNone/>
            </a:pPr>
            <a:r>
              <a:rPr b="1" lang="en-US" sz="2500">
                <a:solidFill>
                  <a:schemeClr val="dk1"/>
                </a:solidFill>
              </a:rPr>
              <a:t>Work Left</a:t>
            </a:r>
            <a:r>
              <a:rPr lang="en-US" sz="2500">
                <a:solidFill>
                  <a:schemeClr val="dk1"/>
                </a:solidFill>
              </a:rPr>
              <a:t> : Currently, we are on track with our timeline and are now focusing on tuning ensemble models to enhance our analysis and improve predictive accuracy</a:t>
            </a:r>
            <a:endParaRPr sz="2500">
              <a:solidFill>
                <a:schemeClr val="dk1"/>
              </a:solidFill>
            </a:endParaRPr>
          </a:p>
          <a:p>
            <a:pPr indent="0" lvl="0" marL="0" rtl="0" algn="l">
              <a:spcBef>
                <a:spcPts val="0"/>
              </a:spcBef>
              <a:spcAft>
                <a:spcPts val="0"/>
              </a:spcAft>
              <a:buNone/>
            </a:pPr>
            <a:r>
              <a:t/>
            </a:r>
            <a:endParaRPr sz="2600">
              <a:solidFill>
                <a:schemeClr val="dk1"/>
              </a:solidFill>
            </a:endParaRPr>
          </a:p>
          <a:p>
            <a:pPr indent="0" lvl="0" marL="0" rtl="0" algn="l">
              <a:spcBef>
                <a:spcPts val="0"/>
              </a:spcBef>
              <a:spcAft>
                <a:spcPts val="0"/>
              </a:spcAft>
              <a:buClr>
                <a:schemeClr val="dk1"/>
              </a:buClr>
              <a:buSzPts val="1100"/>
              <a:buFont typeface="Arial"/>
              <a:buNone/>
            </a:pPr>
            <a:r>
              <a:rPr b="1" lang="en-US" sz="2800">
                <a:solidFill>
                  <a:schemeClr val="dk1"/>
                </a:solidFill>
                <a:latin typeface="Calibri"/>
                <a:ea typeface="Calibri"/>
                <a:cs typeface="Calibri"/>
                <a:sym typeface="Calibri"/>
              </a:rPr>
              <a:t>Timeline :</a:t>
            </a:r>
            <a:r>
              <a:rPr lang="en-US" sz="2800">
                <a:solidFill>
                  <a:schemeClr val="dk1"/>
                </a:solidFill>
                <a:latin typeface="Calibri"/>
                <a:ea typeface="Calibri"/>
                <a:cs typeface="Calibri"/>
                <a:sym typeface="Calibri"/>
              </a:rPr>
              <a:t> Currently, we are on track with our timeline and are now focusing on tuning ensemble models to enhance our analysis and improve MSE. </a:t>
            </a:r>
            <a:endParaRPr sz="2600">
              <a:solidFill>
                <a:schemeClr val="dk1"/>
              </a:solidFill>
            </a:endParaRPr>
          </a:p>
          <a:p>
            <a:pPr indent="0" lvl="0" marL="0" rtl="0" algn="l">
              <a:spcBef>
                <a:spcPts val="0"/>
              </a:spcBef>
              <a:spcAft>
                <a:spcPts val="0"/>
              </a:spcAft>
              <a:buNone/>
            </a:pPr>
            <a:r>
              <a:t/>
            </a:r>
            <a:endParaRPr sz="22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Contributions</a:t>
            </a:r>
            <a:endParaRPr/>
          </a:p>
        </p:txBody>
      </p:sp>
      <p:sp>
        <p:nvSpPr>
          <p:cNvPr id="599" name="Google Shape;599;p87"/>
          <p:cNvSpPr txBox="1"/>
          <p:nvPr/>
        </p:nvSpPr>
        <p:spPr>
          <a:xfrm>
            <a:off x="665775" y="1285300"/>
            <a:ext cx="10849500" cy="49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latin typeface="Calibri"/>
                <a:ea typeface="Calibri"/>
                <a:cs typeface="Calibri"/>
                <a:sym typeface="Calibri"/>
              </a:rPr>
              <a:t>1. </a:t>
            </a:r>
            <a:r>
              <a:rPr b="1" lang="en-US" sz="2500">
                <a:solidFill>
                  <a:schemeClr val="dk1"/>
                </a:solidFill>
                <a:latin typeface="Calibri"/>
                <a:ea typeface="Calibri"/>
                <a:cs typeface="Calibri"/>
                <a:sym typeface="Calibri"/>
              </a:rPr>
              <a:t>Shrey Yadav: </a:t>
            </a:r>
            <a:r>
              <a:rPr lang="en-US" sz="2500">
                <a:solidFill>
                  <a:schemeClr val="dk1"/>
                </a:solidFill>
                <a:latin typeface="Calibri"/>
                <a:ea typeface="Calibri"/>
                <a:cs typeface="Calibri"/>
                <a:sym typeface="Calibri"/>
              </a:rPr>
              <a:t>Responsible for dataset acquisition and combination, ensuring that we had a robust dataset to work with. </a:t>
            </a:r>
            <a:br>
              <a:rPr lang="en-US" sz="2500">
                <a:solidFill>
                  <a:schemeClr val="dk1"/>
                </a:solidFill>
                <a:latin typeface="Calibri"/>
                <a:ea typeface="Calibri"/>
                <a:cs typeface="Calibri"/>
                <a:sym typeface="Calibri"/>
              </a:rPr>
            </a:br>
            <a:br>
              <a:rPr lang="en-US" sz="2500">
                <a:solidFill>
                  <a:schemeClr val="dk1"/>
                </a:solidFill>
                <a:latin typeface="Calibri"/>
                <a:ea typeface="Calibri"/>
                <a:cs typeface="Calibri"/>
                <a:sym typeface="Calibri"/>
              </a:rPr>
            </a:br>
            <a:r>
              <a:rPr lang="en-US" sz="2500">
                <a:solidFill>
                  <a:schemeClr val="dk1"/>
                </a:solidFill>
                <a:latin typeface="Calibri"/>
                <a:ea typeface="Calibri"/>
                <a:cs typeface="Calibri"/>
                <a:sym typeface="Calibri"/>
              </a:rPr>
              <a:t>2. </a:t>
            </a:r>
            <a:r>
              <a:rPr b="1" lang="en-US" sz="2500">
                <a:solidFill>
                  <a:schemeClr val="dk1"/>
                </a:solidFill>
                <a:latin typeface="Calibri"/>
                <a:ea typeface="Calibri"/>
                <a:cs typeface="Calibri"/>
                <a:sym typeface="Calibri"/>
              </a:rPr>
              <a:t>Lakshay Trehan: </a:t>
            </a:r>
            <a:r>
              <a:rPr lang="en-US" sz="2500">
                <a:solidFill>
                  <a:schemeClr val="dk1"/>
                </a:solidFill>
                <a:latin typeface="Calibri"/>
                <a:ea typeface="Calibri"/>
                <a:cs typeface="Calibri"/>
                <a:sym typeface="Calibri"/>
              </a:rPr>
              <a:t>Conducted exploratory data analysis (EDA), which allowed us to understand the data better and identify patterns. </a:t>
            </a:r>
            <a:br>
              <a:rPr lang="en-US" sz="2500">
                <a:solidFill>
                  <a:schemeClr val="dk1"/>
                </a:solidFill>
                <a:latin typeface="Calibri"/>
                <a:ea typeface="Calibri"/>
                <a:cs typeface="Calibri"/>
                <a:sym typeface="Calibri"/>
              </a:rPr>
            </a:br>
            <a:br>
              <a:rPr lang="en-US" sz="2500">
                <a:solidFill>
                  <a:schemeClr val="dk1"/>
                </a:solidFill>
                <a:latin typeface="Calibri"/>
                <a:ea typeface="Calibri"/>
                <a:cs typeface="Calibri"/>
                <a:sym typeface="Calibri"/>
              </a:rPr>
            </a:br>
            <a:r>
              <a:rPr lang="en-US" sz="2500">
                <a:solidFill>
                  <a:schemeClr val="dk1"/>
                </a:solidFill>
                <a:latin typeface="Calibri"/>
                <a:ea typeface="Calibri"/>
                <a:cs typeface="Calibri"/>
                <a:sym typeface="Calibri"/>
              </a:rPr>
              <a:t>3. </a:t>
            </a:r>
            <a:r>
              <a:rPr b="1" lang="en-US" sz="2500">
                <a:solidFill>
                  <a:schemeClr val="dk1"/>
                </a:solidFill>
                <a:latin typeface="Calibri"/>
                <a:ea typeface="Calibri"/>
                <a:cs typeface="Calibri"/>
                <a:sym typeface="Calibri"/>
              </a:rPr>
              <a:t>Karanjeet Singh &amp; Lakshay Trehan:</a:t>
            </a:r>
            <a:r>
              <a:rPr lang="en-US" sz="2500">
                <a:solidFill>
                  <a:schemeClr val="dk1"/>
                </a:solidFill>
                <a:latin typeface="Calibri"/>
                <a:ea typeface="Calibri"/>
                <a:cs typeface="Calibri"/>
                <a:sym typeface="Calibri"/>
              </a:rPr>
              <a:t> Focused on preprocessing, ensuring the data was clean and well-prepared for modelling. </a:t>
            </a:r>
            <a:br>
              <a:rPr lang="en-US" sz="2500">
                <a:solidFill>
                  <a:schemeClr val="dk1"/>
                </a:solidFill>
                <a:latin typeface="Calibri"/>
                <a:ea typeface="Calibri"/>
                <a:cs typeface="Calibri"/>
                <a:sym typeface="Calibri"/>
              </a:rPr>
            </a:br>
            <a:br>
              <a:rPr lang="en-US" sz="2500">
                <a:solidFill>
                  <a:schemeClr val="dk1"/>
                </a:solidFill>
                <a:latin typeface="Calibri"/>
                <a:ea typeface="Calibri"/>
                <a:cs typeface="Calibri"/>
                <a:sym typeface="Calibri"/>
              </a:rPr>
            </a:br>
            <a:r>
              <a:rPr lang="en-US" sz="2500">
                <a:solidFill>
                  <a:schemeClr val="dk1"/>
                </a:solidFill>
                <a:latin typeface="Calibri"/>
                <a:ea typeface="Calibri"/>
                <a:cs typeface="Calibri"/>
                <a:sym typeface="Calibri"/>
              </a:rPr>
              <a:t>4. </a:t>
            </a:r>
            <a:r>
              <a:rPr b="1" lang="en-US" sz="2500">
                <a:solidFill>
                  <a:schemeClr val="dk1"/>
                </a:solidFill>
                <a:latin typeface="Calibri"/>
                <a:ea typeface="Calibri"/>
                <a:cs typeface="Calibri"/>
                <a:sym typeface="Calibri"/>
              </a:rPr>
              <a:t>Yash Singh &amp; Sahil: </a:t>
            </a:r>
            <a:r>
              <a:rPr lang="en-US" sz="2500">
                <a:solidFill>
                  <a:schemeClr val="dk1"/>
                </a:solidFill>
                <a:latin typeface="Calibri"/>
                <a:ea typeface="Calibri"/>
                <a:cs typeface="Calibri"/>
                <a:sym typeface="Calibri"/>
              </a:rPr>
              <a:t>Handled model methodology and model training, along with result analysis, providing insights into model performance and areas for improvement.</a:t>
            </a:r>
            <a:endParaRPr sz="25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Description</a:t>
            </a:r>
            <a:endParaRPr/>
          </a:p>
        </p:txBody>
      </p:sp>
      <p:sp>
        <p:nvSpPr>
          <p:cNvPr id="206" name="Google Shape;206;p2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1000"/>
              </a:spcBef>
              <a:spcAft>
                <a:spcPts val="0"/>
              </a:spcAft>
              <a:buClr>
                <a:schemeClr val="dk1"/>
              </a:buClr>
              <a:buSzPts val="1100"/>
              <a:buFont typeface="Arial"/>
              <a:buNone/>
            </a:pPr>
            <a:r>
              <a:rPr lang="en-US" sz="2360">
                <a:latin typeface="Times New Roman"/>
                <a:ea typeface="Times New Roman"/>
                <a:cs typeface="Times New Roman"/>
                <a:sym typeface="Times New Roman"/>
              </a:rPr>
              <a:t>The dataset used for predicting the Air Quality Index (AQI) of Delhi contains data merged from multiple sources like Kaggle and Delhi Pollution Control Committee (DPCC) , Department of Environment Govt NCT of Delhi ,  including air quality measurements, weather conditions, and pollutant concentrations such as PM2.5, PM10, NO2, CO, SO2, and O3. This data helps monitor air pollution levels in Delhi, a city facing severe pollution challenges due to traffic, industrial activities, and weather patterns. We bring this data to analyze the impact of various pollutants on AQI and predict future trends, helping authorities and citizens take timely actions. The data is collected continuously at different times of the day to capture pollution variations based on daily activities and weather shifts.</a:t>
            </a:r>
            <a:endParaRPr sz="2360">
              <a:latin typeface="Times New Roman"/>
              <a:ea typeface="Times New Roman"/>
              <a:cs typeface="Times New Roman"/>
              <a:sym typeface="Times New Roman"/>
            </a:endParaRPr>
          </a:p>
          <a:p>
            <a:pPr indent="0" lvl="0" marL="0" rtl="0" algn="l">
              <a:spcBef>
                <a:spcPts val="1000"/>
              </a:spcBef>
              <a:spcAft>
                <a:spcPts val="0"/>
              </a:spcAft>
              <a:buNone/>
            </a:pPr>
            <a:r>
              <a:rPr lang="en-US" sz="2200">
                <a:latin typeface="Times New Roman"/>
                <a:ea typeface="Times New Roman"/>
                <a:cs typeface="Times New Roman"/>
                <a:sym typeface="Times New Roman"/>
              </a:rPr>
              <a:t>Drive Link for DataSet : - </a:t>
            </a:r>
            <a:endParaRPr sz="2200">
              <a:latin typeface="Times New Roman"/>
              <a:ea typeface="Times New Roman"/>
              <a:cs typeface="Times New Roman"/>
              <a:sym typeface="Times New Roman"/>
            </a:endParaRPr>
          </a:p>
          <a:p>
            <a:pPr indent="0" lvl="0" marL="0" rtl="0" algn="l">
              <a:spcBef>
                <a:spcPts val="1000"/>
              </a:spcBef>
              <a:spcAft>
                <a:spcPts val="0"/>
              </a:spcAft>
              <a:buNone/>
            </a:pPr>
            <a:r>
              <a:rPr lang="en-US" sz="2200" u="sng">
                <a:solidFill>
                  <a:schemeClr val="hlink"/>
                </a:solidFill>
                <a:latin typeface="Times New Roman"/>
                <a:ea typeface="Times New Roman"/>
                <a:cs typeface="Times New Roman"/>
                <a:sym typeface="Times New Roman"/>
                <a:hlinkClick r:id="rId3"/>
              </a:rPr>
              <a:t>https://drive.google.com/drive/folders/1hMIOSkI-7jrlenNSyriost1Jd5zM8BGy?usp=sharing</a:t>
            </a:r>
            <a:endParaRPr sz="2200">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REFERENCES </a:t>
            </a:r>
            <a:endParaRPr>
              <a:latin typeface="Times New Roman"/>
              <a:ea typeface="Times New Roman"/>
              <a:cs typeface="Times New Roman"/>
              <a:sym typeface="Times New Roman"/>
            </a:endParaRPr>
          </a:p>
        </p:txBody>
      </p:sp>
      <p:sp>
        <p:nvSpPr>
          <p:cNvPr id="605" name="Google Shape;605;p88"/>
          <p:cNvSpPr txBox="1"/>
          <p:nvPr/>
        </p:nvSpPr>
        <p:spPr>
          <a:xfrm>
            <a:off x="342325" y="1421400"/>
            <a:ext cx="11691300" cy="515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Times New Roman"/>
                <a:ea typeface="Times New Roman"/>
                <a:cs typeface="Times New Roman"/>
                <a:sym typeface="Times New Roman"/>
              </a:rPr>
              <a:t>[1]  Mahanta, S., Ramakrishnudu, T., Jha, R. R., &amp; Tailor, N. (2019). Urban Air Quality Prediction Using Regression Analysis. TENCON 2019 - 2019 IEEE Region 10 Conference, Kochi, India, 1118-1123. doi: [10.1109/TENCON.2019.8929517](</a:t>
            </a:r>
            <a:r>
              <a:rPr lang="en-US" sz="1700" u="sng">
                <a:solidFill>
                  <a:schemeClr val="hlink"/>
                </a:solidFill>
                <a:latin typeface="Times New Roman"/>
                <a:ea typeface="Times New Roman"/>
                <a:cs typeface="Times New Roman"/>
                <a:sym typeface="Times New Roman"/>
                <a:hlinkClick r:id="rId3"/>
              </a:rPr>
              <a:t>https://doi.org/10.1109/TENCON.2019.8929517</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US" sz="1700">
                <a:latin typeface="Times New Roman"/>
                <a:ea typeface="Times New Roman"/>
                <a:cs typeface="Times New Roman"/>
                <a:sym typeface="Times New Roman"/>
              </a:rPr>
              <a:t>[2]  Shukla, K., Dadheech, N., Kumar, P., &amp; Khare, M. (2021). Regression-based flexible models for photochemical air pollutants in the national capital territory of megacity Delhi. Chemosphere, 272, 129611. ISSN 0045-6535. doi: [10.1016/j.chemosphere.2021.129611](</a:t>
            </a:r>
            <a:r>
              <a:rPr lang="en-US" sz="1700" u="sng">
                <a:solidFill>
                  <a:schemeClr val="hlink"/>
                </a:solidFill>
                <a:latin typeface="Times New Roman"/>
                <a:ea typeface="Times New Roman"/>
                <a:cs typeface="Times New Roman"/>
                <a:sym typeface="Times New Roman"/>
                <a:hlinkClick r:id="rId4"/>
              </a:rPr>
              <a:t>https://doi.org/10.1016/j.chemosphere.2021.129611</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US" sz="1700">
                <a:latin typeface="Times New Roman"/>
                <a:ea typeface="Times New Roman"/>
                <a:cs typeface="Times New Roman"/>
                <a:sym typeface="Times New Roman"/>
              </a:rPr>
              <a:t>[3]  Kumar, A., &amp; Goyal, P. (2011). Forecasting of air quality in Delhi using principal component regression technique. Atmospheric Pollution Research, 2(4), 436-444. ISSN 1309-1042. doi: [10.5094/APR.2011.050](</a:t>
            </a:r>
            <a:r>
              <a:rPr lang="en-US" sz="1700" u="sng">
                <a:solidFill>
                  <a:schemeClr val="hlink"/>
                </a:solidFill>
                <a:latin typeface="Times New Roman"/>
                <a:ea typeface="Times New Roman"/>
                <a:cs typeface="Times New Roman"/>
                <a:sym typeface="Times New Roman"/>
                <a:hlinkClick r:id="rId5"/>
              </a:rPr>
              <a:t>https://doi.org/10.5094/APR.2011.050</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US" sz="1700">
                <a:latin typeface="Times New Roman"/>
                <a:ea typeface="Times New Roman"/>
                <a:cs typeface="Times New Roman"/>
                <a:sym typeface="Times New Roman"/>
              </a:rPr>
              <a:t>[4]Gupta, N. S., Mohta, Y., Heda, K., Armaan, R., Valarmathi, B., &amp; Arulkumaran, G. (2023). Prediction of Air Quality Index Using Machine Learning Techniques: A Comparative Analysis. Journal of Environmental and Public Health, 2023, Article ID 4916267. ISSN 1687-9805. doi: [10.1155/2023/4916267](</a:t>
            </a:r>
            <a:r>
              <a:rPr lang="en-US" sz="1700" u="sng">
                <a:solidFill>
                  <a:schemeClr val="hlink"/>
                </a:solidFill>
                <a:latin typeface="Times New Roman"/>
                <a:ea typeface="Times New Roman"/>
                <a:cs typeface="Times New Roman"/>
                <a:sym typeface="Times New Roman"/>
                <a:hlinkClick r:id="rId6"/>
              </a:rPr>
              <a:t>https://doi.org/10.1155/2023/4916267</a:t>
            </a:r>
            <a:r>
              <a:rPr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US" sz="1700">
                <a:latin typeface="Times New Roman"/>
                <a:ea typeface="Times New Roman"/>
                <a:cs typeface="Times New Roman"/>
                <a:sym typeface="Times New Roman"/>
              </a:rPr>
              <a:t>[5] S. S. Ganesh, S. H. Modali, S. R. Palreddy and P. Arulmozhivarman, "Forecasting air quality index using regression models: A case study on Delhi and Houston," 2017 International Conference on Trends in Electronics and Informatics (ICEI), Tirunelveli, India, 2017, pp. 248-254, doi:10.1109/ICOEI.2017.8300926. </a:t>
            </a:r>
            <a:r>
              <a:rPr lang="en-US" sz="1700" u="sng">
                <a:solidFill>
                  <a:schemeClr val="hlink"/>
                </a:solidFill>
                <a:latin typeface="Times New Roman"/>
                <a:ea typeface="Times New Roman"/>
                <a:cs typeface="Times New Roman"/>
                <a:sym typeface="Times New Roman"/>
                <a:hlinkClick r:id="rId7"/>
              </a:rPr>
              <a:t>https://ieeexplore.ieee.org/document/8300926</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DATASET VISUALISATION AND EDA</a:t>
            </a:r>
            <a:endParaRPr b="1" sz="4000">
              <a:latin typeface="Times New Roman"/>
              <a:ea typeface="Times New Roman"/>
              <a:cs typeface="Times New Roman"/>
              <a:sym typeface="Times New Roman"/>
            </a:endParaRPr>
          </a:p>
        </p:txBody>
      </p:sp>
      <p:sp>
        <p:nvSpPr>
          <p:cNvPr id="212" name="Google Shape;212;p26"/>
          <p:cNvSpPr txBox="1"/>
          <p:nvPr>
            <p:ph idx="1" type="body"/>
          </p:nvPr>
        </p:nvSpPr>
        <p:spPr>
          <a:xfrm>
            <a:off x="845125" y="1381175"/>
            <a:ext cx="5522700" cy="5221800"/>
          </a:xfrm>
          <a:prstGeom prst="rect">
            <a:avLst/>
          </a:prstGeom>
        </p:spPr>
        <p:txBody>
          <a:bodyPr anchorCtr="0" anchor="t" bIns="45700" lIns="91425" spcFirstLastPara="1" rIns="91425" wrap="square" tIns="45700">
            <a:normAutofit fontScale="40000"/>
          </a:bodyPr>
          <a:lstStyle/>
          <a:p>
            <a:pPr indent="0" lvl="0" marL="1828800" rtl="0" algn="l">
              <a:spcBef>
                <a:spcPts val="1000"/>
              </a:spcBef>
              <a:spcAft>
                <a:spcPts val="0"/>
              </a:spcAft>
              <a:buNone/>
            </a:pPr>
            <a:r>
              <a:rPr b="1" lang="en-US" sz="6000">
                <a:latin typeface="Times New Roman"/>
                <a:ea typeface="Times New Roman"/>
                <a:cs typeface="Times New Roman"/>
                <a:sym typeface="Times New Roman"/>
              </a:rPr>
              <a:t>Observations</a:t>
            </a:r>
            <a:endParaRPr sz="6000">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1. Right-skewed distributions are found in most the vari-</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ables PM2.5, PM10, NO, NO2, NH3, SO2, O3 and AQI.</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2. The major data points have shifted into the lower end</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with long tails that indicate higher values.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3. AQI shows bimodal behavior. This is the appearance</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of different clusters in air quality measurements.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4. PM10 and PM2.5 have wider distributions indicating</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fluctuations that are influenced by various factors.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5. The CO has sharp peak near zero showing that most</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values are concentrated in low ranges</a:t>
            </a:r>
            <a:endParaRPr sz="4557">
              <a:latin typeface="Times New Roman"/>
              <a:ea typeface="Times New Roman"/>
              <a:cs typeface="Times New Roman"/>
              <a:sym typeface="Times New Roman"/>
            </a:endParaRPr>
          </a:p>
          <a:p>
            <a:pPr indent="0" lvl="0" marL="0" rtl="0" algn="l">
              <a:spcBef>
                <a:spcPts val="1000"/>
              </a:spcBef>
              <a:spcAft>
                <a:spcPts val="0"/>
              </a:spcAft>
              <a:buNone/>
            </a:pPr>
            <a:r>
              <a:t/>
            </a:r>
            <a:endParaRPr sz="4557">
              <a:latin typeface="Times New Roman"/>
              <a:ea typeface="Times New Roman"/>
              <a:cs typeface="Times New Roman"/>
              <a:sym typeface="Times New Roman"/>
            </a:endParaRPr>
          </a:p>
        </p:txBody>
      </p:sp>
      <p:pic>
        <p:nvPicPr>
          <p:cNvPr id="213" name="Google Shape;213;p26"/>
          <p:cNvPicPr preferRelativeResize="0"/>
          <p:nvPr/>
        </p:nvPicPr>
        <p:blipFill>
          <a:blip r:embed="rId3">
            <a:alphaModFix/>
          </a:blip>
          <a:stretch>
            <a:fillRect/>
          </a:stretch>
        </p:blipFill>
        <p:spPr>
          <a:xfrm>
            <a:off x="6367825" y="1322450"/>
            <a:ext cx="5750476" cy="5666050"/>
          </a:xfrm>
          <a:prstGeom prst="rect">
            <a:avLst/>
          </a:prstGeom>
          <a:noFill/>
          <a:ln>
            <a:noFill/>
          </a:ln>
        </p:spPr>
      </p:pic>
      <p:sp>
        <p:nvSpPr>
          <p:cNvPr id="214" name="Google Shape;214;p26"/>
          <p:cNvSpPr/>
          <p:nvPr/>
        </p:nvSpPr>
        <p:spPr>
          <a:xfrm>
            <a:off x="6324450" y="1252700"/>
            <a:ext cx="5867700" cy="560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latin typeface="Times New Roman"/>
                <a:ea typeface="Times New Roman"/>
                <a:cs typeface="Times New Roman"/>
                <a:sym typeface="Times New Roman"/>
              </a:rPr>
              <a:t>DATASET VISUALISATION AND EDA</a:t>
            </a:r>
            <a:endParaRPr b="1" sz="4000">
              <a:latin typeface="Times New Roman"/>
              <a:ea typeface="Times New Roman"/>
              <a:cs typeface="Times New Roman"/>
              <a:sym typeface="Times New Roman"/>
            </a:endParaRPr>
          </a:p>
        </p:txBody>
      </p:sp>
      <p:sp>
        <p:nvSpPr>
          <p:cNvPr id="220" name="Google Shape;220;p27"/>
          <p:cNvSpPr txBox="1"/>
          <p:nvPr>
            <p:ph idx="1" type="body"/>
          </p:nvPr>
        </p:nvSpPr>
        <p:spPr>
          <a:xfrm>
            <a:off x="845125" y="1381175"/>
            <a:ext cx="5522700" cy="5221800"/>
          </a:xfrm>
          <a:prstGeom prst="rect">
            <a:avLst/>
          </a:prstGeom>
        </p:spPr>
        <p:txBody>
          <a:bodyPr anchorCtr="0" anchor="t" bIns="45700" lIns="91425" spcFirstLastPara="1" rIns="91425" wrap="square" tIns="45700">
            <a:normAutofit fontScale="40000"/>
          </a:bodyPr>
          <a:lstStyle/>
          <a:p>
            <a:pPr indent="0" lvl="0" marL="1371600" rtl="0" algn="l">
              <a:spcBef>
                <a:spcPts val="1000"/>
              </a:spcBef>
              <a:spcAft>
                <a:spcPts val="0"/>
              </a:spcAft>
              <a:buClr>
                <a:schemeClr val="dk1"/>
              </a:buClr>
              <a:buSzPts val="440"/>
              <a:buFont typeface="Arial"/>
              <a:buNone/>
            </a:pPr>
            <a:r>
              <a:rPr b="1" lang="en-US" sz="6057">
                <a:latin typeface="Times New Roman"/>
                <a:ea typeface="Times New Roman"/>
                <a:cs typeface="Times New Roman"/>
                <a:sym typeface="Times New Roman"/>
              </a:rPr>
              <a:t>   Observations</a:t>
            </a:r>
            <a:endParaRPr b="1" sz="60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1. The box plots show presence of outliers in many fea-</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tures, with higher number in PM10 and NO2.</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2. PM2.5 shows a higher median compared to others in-</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dicating worse air quality.</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3. Features represents higher IQR’s, indicating greater</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variability in pollution levels.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4. CO , NH3 , SO2 , O3 , NO , PM2.5 , PM10 , NO2 has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higher number of outliers representing greater variabil-</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ity.</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5. AQI’s has lower outliers as compare to others and its</a:t>
            </a:r>
            <a:endParaRPr sz="4557">
              <a:latin typeface="Times New Roman"/>
              <a:ea typeface="Times New Roman"/>
              <a:cs typeface="Times New Roman"/>
              <a:sym typeface="Times New Roman"/>
            </a:endParaRPr>
          </a:p>
          <a:p>
            <a:pPr indent="0" lvl="0" marL="0" rtl="0" algn="l">
              <a:spcBef>
                <a:spcPts val="1000"/>
              </a:spcBef>
              <a:spcAft>
                <a:spcPts val="0"/>
              </a:spcAft>
              <a:buClr>
                <a:schemeClr val="dk1"/>
              </a:buClr>
              <a:buSzPts val="440"/>
              <a:buFont typeface="Arial"/>
              <a:buNone/>
            </a:pPr>
            <a:r>
              <a:rPr lang="en-US" sz="4557">
                <a:latin typeface="Times New Roman"/>
                <a:ea typeface="Times New Roman"/>
                <a:cs typeface="Times New Roman"/>
                <a:sym typeface="Times New Roman"/>
              </a:rPr>
              <a:t>central tendency aligns with higher pollution levels.</a:t>
            </a:r>
            <a:endParaRPr sz="4557">
              <a:latin typeface="Times New Roman"/>
              <a:ea typeface="Times New Roman"/>
              <a:cs typeface="Times New Roman"/>
              <a:sym typeface="Times New Roman"/>
            </a:endParaRPr>
          </a:p>
          <a:p>
            <a:pPr indent="0" lvl="0" marL="0" rtl="0" algn="l">
              <a:spcBef>
                <a:spcPts val="1000"/>
              </a:spcBef>
              <a:spcAft>
                <a:spcPts val="0"/>
              </a:spcAft>
              <a:buNone/>
            </a:pPr>
            <a:r>
              <a:t/>
            </a:r>
            <a:endParaRPr sz="4557">
              <a:latin typeface="Times New Roman"/>
              <a:ea typeface="Times New Roman"/>
              <a:cs typeface="Times New Roman"/>
              <a:sym typeface="Times New Roman"/>
            </a:endParaRPr>
          </a:p>
        </p:txBody>
      </p:sp>
      <p:pic>
        <p:nvPicPr>
          <p:cNvPr id="221" name="Google Shape;221;p27"/>
          <p:cNvPicPr preferRelativeResize="0"/>
          <p:nvPr/>
        </p:nvPicPr>
        <p:blipFill>
          <a:blip r:embed="rId3">
            <a:alphaModFix/>
          </a:blip>
          <a:stretch>
            <a:fillRect/>
          </a:stretch>
        </p:blipFill>
        <p:spPr>
          <a:xfrm>
            <a:off x="6520225" y="1344350"/>
            <a:ext cx="5458801" cy="53612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