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
      <p:font typeface="DM Serif Display"/>
      <p:regular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erifDisplay-regular.fntdata"/><Relationship Id="rId20" Type="http://schemas.openxmlformats.org/officeDocument/2006/relationships/slide" Target="slides/slide15.xml"/><Relationship Id="rId41" Type="http://schemas.openxmlformats.org/officeDocument/2006/relationships/font" Target="fonts/DMSerifDisplay-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0032065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0032065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c7ef294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c7ef294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00320652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0032065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c7ef294e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c7ef294e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00320652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00320652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c7ef294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c7ef294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c7ef294e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c7ef294e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c7ef294e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c7ef294e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00320652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00320652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0032065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0032065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c7ef294e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c7ef294e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ce3d678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ce3d67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ce3d678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ce3d678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c7ef294e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c7ef294e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c7ef294e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c7ef294e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c7ef294e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c7ef294e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c7ef29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c7ef29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c7ef294e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c7ef294e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c7ef294e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c7ef294e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c7ef294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c7ef294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c7ef294e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c7ef294e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c7ef294e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c7ef294e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0032065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0032065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0032065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0032065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c7ef294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c7ef294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856059" y="1687115"/>
            <a:ext cx="7429500" cy="2656200"/>
          </a:xfrm>
          <a:prstGeom prst="rect">
            <a:avLst/>
          </a:prstGeom>
          <a:noFill/>
          <a:ln>
            <a:noFill/>
          </a:ln>
        </p:spPr>
        <p:txBody>
          <a:bodyPr anchorCtr="0" anchor="t" bIns="34275" lIns="68575" spcFirstLastPara="1" rIns="68575" wrap="square" tIns="34275">
            <a:noAutofit/>
          </a:bodyPr>
          <a:lstStyle>
            <a:lvl1pPr indent="-336550" lvl="0" marL="457200" rtl="0" algn="l">
              <a:lnSpc>
                <a:spcPct val="120000"/>
              </a:lnSpc>
              <a:spcBef>
                <a:spcPts val="800"/>
              </a:spcBef>
              <a:spcAft>
                <a:spcPts val="0"/>
              </a:spcAft>
              <a:buClr>
                <a:schemeClr val="lt1"/>
              </a:buClr>
              <a:buSzPts val="1700"/>
              <a:buChar char="●"/>
              <a:defRPr/>
            </a:lvl1pPr>
            <a:lvl2pPr indent="-336550" lvl="1" marL="914400" rtl="0" algn="l">
              <a:lnSpc>
                <a:spcPct val="120000"/>
              </a:lnSpc>
              <a:spcBef>
                <a:spcPts val="1600"/>
              </a:spcBef>
              <a:spcAft>
                <a:spcPts val="0"/>
              </a:spcAft>
              <a:buClr>
                <a:schemeClr val="lt1"/>
              </a:buClr>
              <a:buSzPts val="1700"/>
              <a:buChar char="○"/>
              <a:defRPr/>
            </a:lvl2pPr>
            <a:lvl3pPr indent="-336550" lvl="2" marL="1371600" rtl="0" algn="l">
              <a:lnSpc>
                <a:spcPct val="120000"/>
              </a:lnSpc>
              <a:spcBef>
                <a:spcPts val="1600"/>
              </a:spcBef>
              <a:spcAft>
                <a:spcPts val="0"/>
              </a:spcAft>
              <a:buClr>
                <a:schemeClr val="lt1"/>
              </a:buClr>
              <a:buSzPts val="1700"/>
              <a:buChar char="■"/>
              <a:defRPr/>
            </a:lvl3pPr>
            <a:lvl4pPr indent="-336550" lvl="3" marL="1828800" rtl="0" algn="l">
              <a:lnSpc>
                <a:spcPct val="120000"/>
              </a:lnSpc>
              <a:spcBef>
                <a:spcPts val="1600"/>
              </a:spcBef>
              <a:spcAft>
                <a:spcPts val="0"/>
              </a:spcAft>
              <a:buClr>
                <a:schemeClr val="lt1"/>
              </a:buClr>
              <a:buSzPts val="1700"/>
              <a:buChar char="●"/>
              <a:defRPr/>
            </a:lvl4pPr>
            <a:lvl5pPr indent="-336550" lvl="4" marL="2286000" rtl="0" algn="l">
              <a:lnSpc>
                <a:spcPct val="120000"/>
              </a:lnSpc>
              <a:spcBef>
                <a:spcPts val="1600"/>
              </a:spcBef>
              <a:spcAft>
                <a:spcPts val="0"/>
              </a:spcAft>
              <a:buClr>
                <a:schemeClr val="lt1"/>
              </a:buClr>
              <a:buSzPts val="1700"/>
              <a:buChar char="○"/>
              <a:defRPr/>
            </a:lvl5pPr>
            <a:lvl6pPr indent="-336550" lvl="5" marL="2743200" rtl="0" algn="l">
              <a:lnSpc>
                <a:spcPct val="120000"/>
              </a:lnSpc>
              <a:spcBef>
                <a:spcPts val="1600"/>
              </a:spcBef>
              <a:spcAft>
                <a:spcPts val="0"/>
              </a:spcAft>
              <a:buClr>
                <a:schemeClr val="lt1"/>
              </a:buClr>
              <a:buSzPts val="1700"/>
              <a:buChar char="■"/>
              <a:defRPr/>
            </a:lvl6pPr>
            <a:lvl7pPr indent="-336550" lvl="6" marL="3200400" rtl="0" algn="l">
              <a:lnSpc>
                <a:spcPct val="120000"/>
              </a:lnSpc>
              <a:spcBef>
                <a:spcPts val="1600"/>
              </a:spcBef>
              <a:spcAft>
                <a:spcPts val="0"/>
              </a:spcAft>
              <a:buClr>
                <a:schemeClr val="lt1"/>
              </a:buClr>
              <a:buSzPts val="1700"/>
              <a:buChar char="●"/>
              <a:defRPr/>
            </a:lvl7pPr>
            <a:lvl8pPr indent="-336550" lvl="7" marL="3657600" rtl="0" algn="l">
              <a:lnSpc>
                <a:spcPct val="120000"/>
              </a:lnSpc>
              <a:spcBef>
                <a:spcPts val="1600"/>
              </a:spcBef>
              <a:spcAft>
                <a:spcPts val="0"/>
              </a:spcAft>
              <a:buClr>
                <a:schemeClr val="lt1"/>
              </a:buClr>
              <a:buSzPts val="1700"/>
              <a:buChar char="○"/>
              <a:defRPr/>
            </a:lvl8pPr>
            <a:lvl9pPr indent="-336550" lvl="8" marL="4114800" rtl="0" algn="l">
              <a:lnSpc>
                <a:spcPct val="120000"/>
              </a:lnSpc>
              <a:spcBef>
                <a:spcPts val="1600"/>
              </a:spcBef>
              <a:spcAft>
                <a:spcPts val="1600"/>
              </a:spcAft>
              <a:buClr>
                <a:schemeClr val="lt1"/>
              </a:buClr>
              <a:buSzPts val="1700"/>
              <a:buChar char="■"/>
              <a:defRPr/>
            </a:lvl9pPr>
          </a:lstStyle>
          <a:p/>
        </p:txBody>
      </p:sp>
      <p:sp>
        <p:nvSpPr>
          <p:cNvPr id="133" name="Google Shape;133;p13"/>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6" name="Shape 136"/>
        <p:cNvGrpSpPr/>
        <p:nvPr/>
      </p:nvGrpSpPr>
      <p:grpSpPr>
        <a:xfrm>
          <a:off x="0" y="0"/>
          <a:ext cx="0" cy="0"/>
          <a:chOff x="0" y="0"/>
          <a:chExt cx="0" cy="0"/>
        </a:xfrm>
      </p:grpSpPr>
      <p:sp>
        <p:nvSpPr>
          <p:cNvPr id="137" name="Google Shape;137;p14"/>
          <p:cNvSpPr txBox="1"/>
          <p:nvPr>
            <p:ph type="title"/>
          </p:nvPr>
        </p:nvSpPr>
        <p:spPr>
          <a:xfrm>
            <a:off x="856058" y="1064419"/>
            <a:ext cx="74295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2700"/>
              <a:buFont typeface="Arial"/>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4"/>
          <p:cNvSpPr txBox="1"/>
          <p:nvPr>
            <p:ph idx="1" type="body"/>
          </p:nvPr>
        </p:nvSpPr>
        <p:spPr>
          <a:xfrm>
            <a:off x="856058" y="3318272"/>
            <a:ext cx="7429500" cy="1031100"/>
          </a:xfrm>
          <a:prstGeom prst="rect">
            <a:avLst/>
          </a:prstGeom>
          <a:noFill/>
          <a:ln>
            <a:noFill/>
          </a:ln>
        </p:spPr>
        <p:txBody>
          <a:bodyPr anchorCtr="0" anchor="t" bIns="34275" lIns="68575" spcFirstLastPara="1" rIns="68575" wrap="square" tIns="34275">
            <a:noAutofit/>
          </a:bodyPr>
          <a:lstStyle>
            <a:lvl1pPr indent="-228600" lvl="0" marL="457200" rtl="0" algn="l">
              <a:lnSpc>
                <a:spcPct val="120000"/>
              </a:lnSpc>
              <a:spcBef>
                <a:spcPts val="800"/>
              </a:spcBef>
              <a:spcAft>
                <a:spcPts val="0"/>
              </a:spcAft>
              <a:buClr>
                <a:schemeClr val="lt1"/>
              </a:buClr>
              <a:buSzPts val="1700"/>
              <a:buNone/>
              <a:defRPr sz="1400" cap="none">
                <a:solidFill>
                  <a:schemeClr val="lt1"/>
                </a:solidFill>
              </a:defRPr>
            </a:lvl1pPr>
            <a:lvl2pPr indent="-228600" lvl="1" marL="914400" rtl="0" algn="l">
              <a:lnSpc>
                <a:spcPct val="120000"/>
              </a:lnSpc>
              <a:spcBef>
                <a:spcPts val="1600"/>
              </a:spcBef>
              <a:spcAft>
                <a:spcPts val="0"/>
              </a:spcAft>
              <a:buClr>
                <a:schemeClr val="lt1"/>
              </a:buClr>
              <a:buSzPts val="1700"/>
              <a:buNone/>
              <a:defRPr sz="1400">
                <a:solidFill>
                  <a:schemeClr val="lt1"/>
                </a:solidFill>
              </a:defRPr>
            </a:lvl2pPr>
            <a:lvl3pPr indent="-228600" lvl="2" marL="1371600" rtl="0" algn="l">
              <a:lnSpc>
                <a:spcPct val="120000"/>
              </a:lnSpc>
              <a:spcBef>
                <a:spcPts val="1600"/>
              </a:spcBef>
              <a:spcAft>
                <a:spcPts val="0"/>
              </a:spcAft>
              <a:buClr>
                <a:schemeClr val="lt1"/>
              </a:buClr>
              <a:buSzPts val="1700"/>
              <a:buNone/>
              <a:defRPr sz="1400">
                <a:solidFill>
                  <a:schemeClr val="lt1"/>
                </a:solidFill>
              </a:defRPr>
            </a:lvl3pPr>
            <a:lvl4pPr indent="-228600" lvl="3" marL="1828800" rtl="0" algn="l">
              <a:lnSpc>
                <a:spcPct val="120000"/>
              </a:lnSpc>
              <a:spcBef>
                <a:spcPts val="1600"/>
              </a:spcBef>
              <a:spcAft>
                <a:spcPts val="0"/>
              </a:spcAft>
              <a:buClr>
                <a:schemeClr val="lt1"/>
              </a:buClr>
              <a:buSzPts val="1500"/>
              <a:buNone/>
              <a:defRPr sz="1200">
                <a:solidFill>
                  <a:schemeClr val="lt1"/>
                </a:solidFill>
              </a:defRPr>
            </a:lvl4pPr>
            <a:lvl5pPr indent="-228600" lvl="4" marL="2286000" rtl="0" algn="l">
              <a:lnSpc>
                <a:spcPct val="120000"/>
              </a:lnSpc>
              <a:spcBef>
                <a:spcPts val="1600"/>
              </a:spcBef>
              <a:spcAft>
                <a:spcPts val="0"/>
              </a:spcAft>
              <a:buClr>
                <a:schemeClr val="lt1"/>
              </a:buClr>
              <a:buSzPts val="1500"/>
              <a:buNone/>
              <a:defRPr sz="1200">
                <a:solidFill>
                  <a:schemeClr val="lt1"/>
                </a:solidFill>
              </a:defRPr>
            </a:lvl5pPr>
            <a:lvl6pPr indent="-228600" lvl="5" marL="2743200" rtl="0" algn="l">
              <a:lnSpc>
                <a:spcPct val="120000"/>
              </a:lnSpc>
              <a:spcBef>
                <a:spcPts val="1600"/>
              </a:spcBef>
              <a:spcAft>
                <a:spcPts val="0"/>
              </a:spcAft>
              <a:buClr>
                <a:schemeClr val="lt1"/>
              </a:buClr>
              <a:buSzPts val="1500"/>
              <a:buNone/>
              <a:defRPr sz="1200">
                <a:solidFill>
                  <a:schemeClr val="lt1"/>
                </a:solidFill>
              </a:defRPr>
            </a:lvl6pPr>
            <a:lvl7pPr indent="-228600" lvl="6" marL="3200400" rtl="0" algn="l">
              <a:lnSpc>
                <a:spcPct val="120000"/>
              </a:lnSpc>
              <a:spcBef>
                <a:spcPts val="1600"/>
              </a:spcBef>
              <a:spcAft>
                <a:spcPts val="0"/>
              </a:spcAft>
              <a:buClr>
                <a:schemeClr val="lt1"/>
              </a:buClr>
              <a:buSzPts val="1500"/>
              <a:buNone/>
              <a:defRPr sz="1200">
                <a:solidFill>
                  <a:schemeClr val="lt1"/>
                </a:solidFill>
              </a:defRPr>
            </a:lvl7pPr>
            <a:lvl8pPr indent="-228600" lvl="7" marL="3657600" rtl="0" algn="l">
              <a:lnSpc>
                <a:spcPct val="120000"/>
              </a:lnSpc>
              <a:spcBef>
                <a:spcPts val="1600"/>
              </a:spcBef>
              <a:spcAft>
                <a:spcPts val="0"/>
              </a:spcAft>
              <a:buClr>
                <a:schemeClr val="lt1"/>
              </a:buClr>
              <a:buSzPts val="1500"/>
              <a:buNone/>
              <a:defRPr sz="1200">
                <a:solidFill>
                  <a:schemeClr val="lt1"/>
                </a:solidFill>
              </a:defRPr>
            </a:lvl8pPr>
            <a:lvl9pPr indent="-228600" lvl="8" marL="4114800" rtl="0" algn="l">
              <a:lnSpc>
                <a:spcPct val="120000"/>
              </a:lnSpc>
              <a:spcBef>
                <a:spcPts val="1600"/>
              </a:spcBef>
              <a:spcAft>
                <a:spcPts val="1600"/>
              </a:spcAft>
              <a:buClr>
                <a:schemeClr val="lt1"/>
              </a:buClr>
              <a:buSzPts val="1500"/>
              <a:buNone/>
              <a:defRPr sz="1200">
                <a:solidFill>
                  <a:schemeClr val="lt1"/>
                </a:solidFill>
              </a:defRPr>
            </a:lvl9pPr>
          </a:lstStyle>
          <a:p/>
        </p:txBody>
      </p:sp>
      <p:sp>
        <p:nvSpPr>
          <p:cNvPr id="139" name="Google Shape;139;p14"/>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4"/>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14"/>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kaggle.com/simranjain17/insurance" TargetMode="External"/><Relationship Id="rId4" Type="http://schemas.openxmlformats.org/officeDocument/2006/relationships/hyperlink" Target="https://github.com/Lakshayti/Health-Insurance-Premium-Predic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3008199" y="331450"/>
            <a:ext cx="5913000" cy="1790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4400">
                <a:latin typeface="DM Serif Display"/>
                <a:ea typeface="DM Serif Display"/>
                <a:cs typeface="DM Serif Display"/>
                <a:sym typeface="DM Serif Display"/>
              </a:rPr>
              <a:t>Health Insurance Premium Prediction</a:t>
            </a:r>
            <a:endParaRPr b="1" sz="4400">
              <a:latin typeface="DM Serif Display"/>
              <a:ea typeface="DM Serif Display"/>
              <a:cs typeface="DM Serif Display"/>
              <a:sym typeface="DM Serif Display"/>
            </a:endParaRPr>
          </a:p>
        </p:txBody>
      </p:sp>
      <p:sp>
        <p:nvSpPr>
          <p:cNvPr id="147" name="Google Shape;147;p15"/>
          <p:cNvSpPr txBox="1"/>
          <p:nvPr>
            <p:ph idx="1" type="subTitle"/>
          </p:nvPr>
        </p:nvSpPr>
        <p:spPr>
          <a:xfrm>
            <a:off x="5868700" y="3182375"/>
            <a:ext cx="3119700" cy="124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200">
                <a:latin typeface="DM Serif Display"/>
                <a:ea typeface="DM Serif Display"/>
                <a:cs typeface="DM Serif Display"/>
                <a:sym typeface="DM Serif Display"/>
              </a:rPr>
              <a:t>Lakshayti Mathur - 14</a:t>
            </a:r>
            <a:endParaRPr b="1" sz="2200">
              <a:latin typeface="DM Serif Display"/>
              <a:ea typeface="DM Serif Display"/>
              <a:cs typeface="DM Serif Display"/>
              <a:sym typeface="DM Serif Display"/>
            </a:endParaRPr>
          </a:p>
          <a:p>
            <a:pPr indent="0" lvl="0" marL="0" rtl="0" algn="l">
              <a:spcBef>
                <a:spcPts val="0"/>
              </a:spcBef>
              <a:spcAft>
                <a:spcPts val="0"/>
              </a:spcAft>
              <a:buNone/>
            </a:pPr>
            <a:r>
              <a:rPr b="1" lang="en-GB" sz="2200">
                <a:latin typeface="DM Serif Display"/>
                <a:ea typeface="DM Serif Display"/>
                <a:cs typeface="DM Serif Display"/>
                <a:sym typeface="DM Serif Display"/>
              </a:rPr>
              <a:t>Kopal Gupta - 41</a:t>
            </a:r>
            <a:endParaRPr b="1" sz="2200">
              <a:latin typeface="DM Serif Display"/>
              <a:ea typeface="DM Serif Display"/>
              <a:cs typeface="DM Serif Display"/>
              <a:sym typeface="DM Serif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1298850" y="1169375"/>
            <a:ext cx="6546300" cy="21753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Next, we found all the unique values of the categorical variable - Region.</a:t>
            </a:r>
            <a:endParaRPr sz="1900">
              <a:solidFill>
                <a:schemeClr val="lt1"/>
              </a:solidFill>
              <a:latin typeface="Montserrat"/>
              <a:ea typeface="Montserrat"/>
              <a:cs typeface="Montserrat"/>
              <a:sym typeface="Montserrat"/>
            </a:endParaRPr>
          </a:p>
          <a:p>
            <a:pPr indent="-349250" lvl="0" marL="457200" rtl="0" algn="just">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The 4 categories of Regions were are:</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Southwest</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Southeast</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Northwest</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Northeast</a:t>
            </a:r>
            <a:endParaRPr sz="1900">
              <a:solidFill>
                <a:schemeClr val="lt1"/>
              </a:solidFill>
              <a:latin typeface="Montserrat"/>
              <a:ea typeface="Montserrat"/>
              <a:cs typeface="Montserrat"/>
              <a:sym typeface="Montserrat"/>
            </a:endParaRPr>
          </a:p>
        </p:txBody>
      </p:sp>
      <p:pic>
        <p:nvPicPr>
          <p:cNvPr id="202" name="Google Shape;202;p24"/>
          <p:cNvPicPr preferRelativeResize="0"/>
          <p:nvPr/>
        </p:nvPicPr>
        <p:blipFill>
          <a:blip r:embed="rId3">
            <a:alphaModFix/>
          </a:blip>
          <a:stretch>
            <a:fillRect/>
          </a:stretch>
        </p:blipFill>
        <p:spPr>
          <a:xfrm>
            <a:off x="419575" y="3781050"/>
            <a:ext cx="8304850" cy="1064400"/>
          </a:xfrm>
          <a:prstGeom prst="rect">
            <a:avLst/>
          </a:prstGeom>
          <a:noFill/>
          <a:ln>
            <a:noFill/>
          </a:ln>
        </p:spPr>
      </p:pic>
      <p:sp>
        <p:nvSpPr>
          <p:cNvPr id="203" name="Google Shape;203;p24"/>
          <p:cNvSpPr txBox="1"/>
          <p:nvPr/>
        </p:nvSpPr>
        <p:spPr>
          <a:xfrm>
            <a:off x="1654500" y="218925"/>
            <a:ext cx="5835000" cy="5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lt1"/>
                </a:solidFill>
                <a:latin typeface="DM Serif Display"/>
                <a:ea typeface="DM Serif Display"/>
                <a:cs typeface="DM Serif Display"/>
                <a:sym typeface="DM Serif Display"/>
              </a:rPr>
              <a:t>Finding Unique Values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nvSpPr>
        <p:spPr>
          <a:xfrm>
            <a:off x="1142100" y="1114300"/>
            <a:ext cx="6859800" cy="3647100"/>
          </a:xfrm>
          <a:prstGeom prst="rect">
            <a:avLst/>
          </a:prstGeom>
          <a:noFill/>
          <a:ln>
            <a:noFill/>
          </a:ln>
        </p:spPr>
        <p:txBody>
          <a:bodyPr anchorCtr="0" anchor="t" bIns="91425" lIns="91425" spcFirstLastPara="1" rIns="91425" wrap="square" tIns="91425">
            <a:noAutofit/>
          </a:bodyPr>
          <a:lstStyle/>
          <a:p>
            <a:pPr indent="-349250" lvl="0" marL="457200" rtl="0" algn="just">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We created histograms in order to visualise the distribution of data.</a:t>
            </a:r>
            <a:endParaRPr sz="1900">
              <a:solidFill>
                <a:schemeClr val="lt1"/>
              </a:solidFill>
              <a:latin typeface="Montserrat"/>
              <a:ea typeface="Montserrat"/>
              <a:cs typeface="Montserrat"/>
              <a:sym typeface="Montserrat"/>
            </a:endParaRPr>
          </a:p>
          <a:p>
            <a:pPr indent="-349250" lvl="0" marL="457200" rtl="0" algn="just">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Most of the customers who got health insurance were aged between 20 to 25 years.</a:t>
            </a:r>
            <a:endParaRPr sz="1900">
              <a:solidFill>
                <a:schemeClr val="lt1"/>
              </a:solidFill>
              <a:latin typeface="Montserrat"/>
              <a:ea typeface="Montserrat"/>
              <a:cs typeface="Montserrat"/>
              <a:sym typeface="Montserrat"/>
            </a:endParaRPr>
          </a:p>
          <a:p>
            <a:pPr indent="-349250" lvl="0" marL="457200" rtl="0" algn="just">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Most customers have a Body Mass Index around 30.</a:t>
            </a:r>
            <a:endParaRPr sz="1900">
              <a:solidFill>
                <a:schemeClr val="lt1"/>
              </a:solidFill>
              <a:latin typeface="Montserrat"/>
              <a:ea typeface="Montserrat"/>
              <a:cs typeface="Montserrat"/>
              <a:sym typeface="Montserrat"/>
            </a:endParaRPr>
          </a:p>
          <a:p>
            <a:pPr indent="-349250" lvl="0" marL="457200" rtl="0" algn="just">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Most customers have no children followed by single child and 2 children.</a:t>
            </a:r>
            <a:endParaRPr sz="1900">
              <a:solidFill>
                <a:schemeClr val="lt1"/>
              </a:solidFill>
              <a:latin typeface="Montserrat"/>
              <a:ea typeface="Montserrat"/>
              <a:cs typeface="Montserrat"/>
              <a:sym typeface="Montserrat"/>
            </a:endParaRPr>
          </a:p>
          <a:p>
            <a:pPr indent="-349250" lvl="0" marL="457200" rtl="0" algn="just">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Most customers are charged a premium of less than Rs 10,000 per year.</a:t>
            </a:r>
            <a:endParaRPr sz="1900">
              <a:solidFill>
                <a:schemeClr val="lt1"/>
              </a:solidFill>
              <a:latin typeface="Montserrat"/>
              <a:ea typeface="Montserrat"/>
              <a:cs typeface="Montserrat"/>
              <a:sym typeface="Montserrat"/>
            </a:endParaRPr>
          </a:p>
        </p:txBody>
      </p:sp>
      <p:sp>
        <p:nvSpPr>
          <p:cNvPr id="209" name="Google Shape;209;p25"/>
          <p:cNvSpPr txBox="1"/>
          <p:nvPr/>
        </p:nvSpPr>
        <p:spPr>
          <a:xfrm>
            <a:off x="2267100" y="267425"/>
            <a:ext cx="4609800" cy="8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lt1"/>
                </a:solidFill>
                <a:latin typeface="DM Serif Display"/>
                <a:ea typeface="DM Serif Display"/>
                <a:cs typeface="DM Serif Display"/>
                <a:sym typeface="DM Serif Display"/>
              </a:rPr>
              <a:t>Data Visualisation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6"/>
          <p:cNvPicPr preferRelativeResize="0"/>
          <p:nvPr/>
        </p:nvPicPr>
        <p:blipFill rotWithShape="1">
          <a:blip r:embed="rId3">
            <a:alphaModFix/>
          </a:blip>
          <a:srcRect b="0" l="0" r="0" t="15661"/>
          <a:stretch/>
        </p:blipFill>
        <p:spPr>
          <a:xfrm>
            <a:off x="4717725" y="1636975"/>
            <a:ext cx="4219475" cy="3179525"/>
          </a:xfrm>
          <a:prstGeom prst="rect">
            <a:avLst/>
          </a:prstGeom>
          <a:noFill/>
          <a:ln>
            <a:noFill/>
          </a:ln>
        </p:spPr>
      </p:pic>
      <p:pic>
        <p:nvPicPr>
          <p:cNvPr id="215" name="Google Shape;215;p26"/>
          <p:cNvPicPr preferRelativeResize="0"/>
          <p:nvPr/>
        </p:nvPicPr>
        <p:blipFill>
          <a:blip r:embed="rId4">
            <a:alphaModFix/>
          </a:blip>
          <a:stretch>
            <a:fillRect/>
          </a:stretch>
        </p:blipFill>
        <p:spPr>
          <a:xfrm>
            <a:off x="201400" y="2063825"/>
            <a:ext cx="4285676" cy="1015850"/>
          </a:xfrm>
          <a:prstGeom prst="rect">
            <a:avLst/>
          </a:prstGeom>
          <a:noFill/>
          <a:ln>
            <a:noFill/>
          </a:ln>
        </p:spPr>
      </p:pic>
      <p:sp>
        <p:nvSpPr>
          <p:cNvPr id="216" name="Google Shape;216;p26"/>
          <p:cNvSpPr txBox="1"/>
          <p:nvPr/>
        </p:nvSpPr>
        <p:spPr>
          <a:xfrm>
            <a:off x="2267100" y="267425"/>
            <a:ext cx="4609800" cy="8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lt1"/>
                </a:solidFill>
                <a:latin typeface="DM Serif Display"/>
                <a:ea typeface="DM Serif Display"/>
                <a:cs typeface="DM Serif Display"/>
                <a:sym typeface="DM Serif Display"/>
              </a:rPr>
              <a:t>Data Visualisation</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57260" y="73789"/>
            <a:ext cx="7429500" cy="11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300">
                <a:latin typeface="DM Serif Display"/>
                <a:ea typeface="DM Serif Display"/>
                <a:cs typeface="DM Serif Display"/>
                <a:sym typeface="DM Serif Display"/>
              </a:rPr>
              <a:t>Distribution of Data</a:t>
            </a:r>
            <a:endParaRPr sz="4300">
              <a:latin typeface="DM Serif Display"/>
              <a:ea typeface="DM Serif Display"/>
              <a:cs typeface="DM Serif Display"/>
              <a:sym typeface="DM Serif Display"/>
            </a:endParaRPr>
          </a:p>
        </p:txBody>
      </p:sp>
      <p:pic>
        <p:nvPicPr>
          <p:cNvPr id="222" name="Google Shape;222;p27"/>
          <p:cNvPicPr preferRelativeResize="0"/>
          <p:nvPr/>
        </p:nvPicPr>
        <p:blipFill rotWithShape="1">
          <a:blip r:embed="rId3">
            <a:alphaModFix/>
          </a:blip>
          <a:srcRect b="37481" l="4525" r="0" t="37238"/>
          <a:stretch/>
        </p:blipFill>
        <p:spPr>
          <a:xfrm>
            <a:off x="3296927" y="2016425"/>
            <a:ext cx="2548687" cy="2472525"/>
          </a:xfrm>
          <a:prstGeom prst="rect">
            <a:avLst/>
          </a:prstGeom>
          <a:noFill/>
          <a:ln>
            <a:noFill/>
          </a:ln>
        </p:spPr>
      </p:pic>
      <p:pic>
        <p:nvPicPr>
          <p:cNvPr id="223" name="Google Shape;223;p27"/>
          <p:cNvPicPr preferRelativeResize="0"/>
          <p:nvPr/>
        </p:nvPicPr>
        <p:blipFill rotWithShape="1">
          <a:blip r:embed="rId3">
            <a:alphaModFix/>
          </a:blip>
          <a:srcRect b="73589" l="4525" r="0" t="0"/>
          <a:stretch/>
        </p:blipFill>
        <p:spPr>
          <a:xfrm>
            <a:off x="712775" y="2016425"/>
            <a:ext cx="2439678" cy="2472525"/>
          </a:xfrm>
          <a:prstGeom prst="rect">
            <a:avLst/>
          </a:prstGeom>
          <a:noFill/>
          <a:ln>
            <a:noFill/>
          </a:ln>
        </p:spPr>
      </p:pic>
      <p:pic>
        <p:nvPicPr>
          <p:cNvPr id="224" name="Google Shape;224;p27"/>
          <p:cNvPicPr preferRelativeResize="0"/>
          <p:nvPr/>
        </p:nvPicPr>
        <p:blipFill rotWithShape="1">
          <a:blip r:embed="rId3">
            <a:alphaModFix/>
          </a:blip>
          <a:srcRect b="0" l="4525" r="0" t="75476"/>
          <a:stretch/>
        </p:blipFill>
        <p:spPr>
          <a:xfrm>
            <a:off x="5990100" y="2016425"/>
            <a:ext cx="2548675" cy="2472525"/>
          </a:xfrm>
          <a:prstGeom prst="rect">
            <a:avLst/>
          </a:prstGeom>
          <a:noFill/>
          <a:ln>
            <a:noFill/>
          </a:ln>
        </p:spPr>
      </p:pic>
      <p:sp>
        <p:nvSpPr>
          <p:cNvPr id="225" name="Google Shape;225;p27"/>
          <p:cNvSpPr txBox="1"/>
          <p:nvPr/>
        </p:nvSpPr>
        <p:spPr>
          <a:xfrm>
            <a:off x="1260325" y="965725"/>
            <a:ext cx="66219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Montserrat"/>
                <a:ea typeface="Montserrat"/>
                <a:cs typeface="Montserrat"/>
                <a:sym typeface="Montserrat"/>
              </a:rPr>
              <a:t>The distribution of categorical variables can be viewed in the form of pie charts as shown:</a:t>
            </a:r>
            <a:endParaRPr sz="1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300">
                <a:latin typeface="DM Serif Display"/>
                <a:ea typeface="DM Serif Display"/>
                <a:cs typeface="DM Serif Display"/>
                <a:sym typeface="DM Serif Display"/>
              </a:rPr>
              <a:t>Correlation</a:t>
            </a:r>
            <a:endParaRPr/>
          </a:p>
        </p:txBody>
      </p:sp>
      <p:sp>
        <p:nvSpPr>
          <p:cNvPr id="231" name="Google Shape;231;p28"/>
          <p:cNvSpPr txBox="1"/>
          <p:nvPr/>
        </p:nvSpPr>
        <p:spPr>
          <a:xfrm>
            <a:off x="1125350" y="2400225"/>
            <a:ext cx="3299700" cy="22965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chemeClr val="lt1"/>
                </a:solidFill>
                <a:latin typeface="Montserrat"/>
                <a:ea typeface="Montserrat"/>
                <a:cs typeface="Montserrat"/>
                <a:sym typeface="Montserrat"/>
              </a:rPr>
              <a:t>Spearman’s Correlation</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700">
                <a:solidFill>
                  <a:schemeClr val="lt1"/>
                </a:solidFill>
                <a:latin typeface="Montserrat"/>
                <a:ea typeface="Montserrat"/>
                <a:cs typeface="Montserrat"/>
                <a:sym typeface="Montserrat"/>
              </a:rPr>
              <a:t>Charges &amp; </a:t>
            </a:r>
            <a:r>
              <a:rPr lang="en-GB" sz="1700">
                <a:solidFill>
                  <a:schemeClr val="lt1"/>
                </a:solidFill>
                <a:latin typeface="Montserrat"/>
                <a:ea typeface="Montserrat"/>
                <a:cs typeface="Montserrat"/>
                <a:sym typeface="Montserrat"/>
              </a:rPr>
              <a:t>Age : +0.534</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700">
                <a:solidFill>
                  <a:schemeClr val="lt1"/>
                </a:solidFill>
                <a:latin typeface="Montserrat"/>
                <a:ea typeface="Montserrat"/>
                <a:cs typeface="Montserrat"/>
                <a:sym typeface="Montserrat"/>
              </a:rPr>
              <a:t>Charges &amp; BMI : +0.119</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700">
                <a:solidFill>
                  <a:schemeClr val="lt1"/>
                </a:solidFill>
                <a:latin typeface="Montserrat"/>
                <a:ea typeface="Montserrat"/>
                <a:cs typeface="Montserrat"/>
                <a:sym typeface="Montserrat"/>
              </a:rPr>
              <a:t>Charges &amp; Number of Children : +0.133</a:t>
            </a:r>
            <a:endParaRPr sz="1700">
              <a:solidFill>
                <a:schemeClr val="lt1"/>
              </a:solidFill>
              <a:latin typeface="Montserrat"/>
              <a:ea typeface="Montserrat"/>
              <a:cs typeface="Montserrat"/>
              <a:sym typeface="Montserrat"/>
            </a:endParaRPr>
          </a:p>
        </p:txBody>
      </p:sp>
      <p:sp>
        <p:nvSpPr>
          <p:cNvPr id="232" name="Google Shape;232;p28"/>
          <p:cNvSpPr txBox="1"/>
          <p:nvPr/>
        </p:nvSpPr>
        <p:spPr>
          <a:xfrm>
            <a:off x="4805000" y="2400225"/>
            <a:ext cx="3299700" cy="22965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chemeClr val="lt1"/>
                </a:solidFill>
                <a:latin typeface="Montserrat"/>
                <a:ea typeface="Montserrat"/>
                <a:cs typeface="Montserrat"/>
                <a:sym typeface="Montserrat"/>
              </a:rPr>
              <a:t>Pearson</a:t>
            </a:r>
            <a:r>
              <a:rPr lang="en-GB" sz="1700">
                <a:solidFill>
                  <a:schemeClr val="lt1"/>
                </a:solidFill>
                <a:latin typeface="Montserrat"/>
                <a:ea typeface="Montserrat"/>
                <a:cs typeface="Montserrat"/>
                <a:sym typeface="Montserrat"/>
              </a:rPr>
              <a:t>’s Correlation</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700">
                <a:solidFill>
                  <a:schemeClr val="lt1"/>
                </a:solidFill>
                <a:latin typeface="Montserrat"/>
                <a:ea typeface="Montserrat"/>
                <a:cs typeface="Montserrat"/>
                <a:sym typeface="Montserrat"/>
              </a:rPr>
              <a:t>Charges &amp; Age</a:t>
            </a:r>
            <a:r>
              <a:rPr lang="en-GB" sz="1700">
                <a:solidFill>
                  <a:schemeClr val="lt1"/>
                </a:solidFill>
                <a:latin typeface="Montserrat"/>
                <a:ea typeface="Montserrat"/>
                <a:cs typeface="Montserrat"/>
                <a:sym typeface="Montserrat"/>
              </a:rPr>
              <a:t> : +0.299</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700">
                <a:solidFill>
                  <a:schemeClr val="lt1"/>
                </a:solidFill>
                <a:latin typeface="Montserrat"/>
                <a:ea typeface="Montserrat"/>
                <a:cs typeface="Montserrat"/>
                <a:sym typeface="Montserrat"/>
              </a:rPr>
              <a:t>Charges &amp; BMI : +0.198</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700">
                <a:solidFill>
                  <a:schemeClr val="lt1"/>
                </a:solidFill>
                <a:latin typeface="Montserrat"/>
                <a:ea typeface="Montserrat"/>
                <a:cs typeface="Montserrat"/>
                <a:sym typeface="Montserrat"/>
              </a:rPr>
              <a:t>Charges &amp; Number of Children : +0.068</a:t>
            </a:r>
            <a:endParaRPr sz="1700">
              <a:solidFill>
                <a:schemeClr val="lt1"/>
              </a:solidFill>
              <a:latin typeface="Montserrat"/>
              <a:ea typeface="Montserrat"/>
              <a:cs typeface="Montserrat"/>
              <a:sym typeface="Montserrat"/>
            </a:endParaRPr>
          </a:p>
        </p:txBody>
      </p:sp>
      <p:sp>
        <p:nvSpPr>
          <p:cNvPr id="233" name="Google Shape;233;p28"/>
          <p:cNvSpPr txBox="1"/>
          <p:nvPr/>
        </p:nvSpPr>
        <p:spPr>
          <a:xfrm>
            <a:off x="1177650" y="1307850"/>
            <a:ext cx="7278600" cy="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Montserrat"/>
                <a:ea typeface="Montserrat"/>
                <a:cs typeface="Montserrat"/>
                <a:sym typeface="Montserrat"/>
              </a:rPr>
              <a:t>Correlation was calculated using Spearman’s Correlation and Pearson’s Correlation</a:t>
            </a:r>
            <a:endParaRPr sz="11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857260" y="88239"/>
            <a:ext cx="7429500" cy="11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Relation between X &amp; y</a:t>
            </a:r>
            <a:endParaRPr sz="4000">
              <a:latin typeface="DM Serif Display"/>
              <a:ea typeface="DM Serif Display"/>
              <a:cs typeface="DM Serif Display"/>
              <a:sym typeface="DM Serif Display"/>
            </a:endParaRPr>
          </a:p>
        </p:txBody>
      </p:sp>
      <p:pic>
        <p:nvPicPr>
          <p:cNvPr id="239" name="Google Shape;239;p29"/>
          <p:cNvPicPr preferRelativeResize="0"/>
          <p:nvPr/>
        </p:nvPicPr>
        <p:blipFill>
          <a:blip r:embed="rId3">
            <a:alphaModFix/>
          </a:blip>
          <a:stretch>
            <a:fillRect/>
          </a:stretch>
        </p:blipFill>
        <p:spPr>
          <a:xfrm>
            <a:off x="1071038" y="1095950"/>
            <a:ext cx="3363693" cy="1799075"/>
          </a:xfrm>
          <a:prstGeom prst="rect">
            <a:avLst/>
          </a:prstGeom>
          <a:noFill/>
          <a:ln>
            <a:noFill/>
          </a:ln>
        </p:spPr>
      </p:pic>
      <p:pic>
        <p:nvPicPr>
          <p:cNvPr id="240" name="Google Shape;240;p29"/>
          <p:cNvPicPr preferRelativeResize="0"/>
          <p:nvPr/>
        </p:nvPicPr>
        <p:blipFill>
          <a:blip r:embed="rId4">
            <a:alphaModFix/>
          </a:blip>
          <a:stretch>
            <a:fillRect/>
          </a:stretch>
        </p:blipFill>
        <p:spPr>
          <a:xfrm>
            <a:off x="2767563" y="3032000"/>
            <a:ext cx="3638251" cy="1799075"/>
          </a:xfrm>
          <a:prstGeom prst="rect">
            <a:avLst/>
          </a:prstGeom>
          <a:noFill/>
          <a:ln>
            <a:noFill/>
          </a:ln>
        </p:spPr>
      </p:pic>
      <p:pic>
        <p:nvPicPr>
          <p:cNvPr id="241" name="Google Shape;241;p29"/>
          <p:cNvPicPr preferRelativeResize="0"/>
          <p:nvPr/>
        </p:nvPicPr>
        <p:blipFill>
          <a:blip r:embed="rId5">
            <a:alphaModFix/>
          </a:blip>
          <a:stretch>
            <a:fillRect/>
          </a:stretch>
        </p:blipFill>
        <p:spPr>
          <a:xfrm>
            <a:off x="4709279" y="1095950"/>
            <a:ext cx="3363692" cy="179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ctrTitle"/>
          </p:nvPr>
        </p:nvSpPr>
        <p:spPr>
          <a:xfrm>
            <a:off x="2550293" y="1944997"/>
            <a:ext cx="6593700" cy="17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500">
                <a:latin typeface="DM Serif Display"/>
                <a:ea typeface="DM Serif Display"/>
                <a:cs typeface="DM Serif Display"/>
                <a:sym typeface="DM Serif Display"/>
              </a:rPr>
              <a:t>Regression</a:t>
            </a:r>
            <a:endParaRPr sz="3700">
              <a:latin typeface="DM Serif Display"/>
              <a:ea typeface="DM Serif Display"/>
              <a:cs typeface="DM Serif Display"/>
              <a:sym typeface="DM Serif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100">
                <a:latin typeface="DM Serif Display"/>
                <a:ea typeface="DM Serif Display"/>
                <a:cs typeface="DM Serif Display"/>
                <a:sym typeface="DM Serif Display"/>
              </a:rPr>
              <a:t>One Hot Encoding</a:t>
            </a:r>
            <a:endParaRPr sz="4100">
              <a:latin typeface="DM Serif Display"/>
              <a:ea typeface="DM Serif Display"/>
              <a:cs typeface="DM Serif Display"/>
              <a:sym typeface="DM Serif Display"/>
            </a:endParaRPr>
          </a:p>
        </p:txBody>
      </p:sp>
      <p:pic>
        <p:nvPicPr>
          <p:cNvPr id="252" name="Google Shape;252;p31"/>
          <p:cNvPicPr preferRelativeResize="0"/>
          <p:nvPr/>
        </p:nvPicPr>
        <p:blipFill>
          <a:blip r:embed="rId3">
            <a:alphaModFix/>
          </a:blip>
          <a:stretch>
            <a:fillRect/>
          </a:stretch>
        </p:blipFill>
        <p:spPr>
          <a:xfrm>
            <a:off x="349913" y="3327163"/>
            <a:ext cx="8444174" cy="1364275"/>
          </a:xfrm>
          <a:prstGeom prst="rect">
            <a:avLst/>
          </a:prstGeom>
          <a:noFill/>
          <a:ln>
            <a:noFill/>
          </a:ln>
        </p:spPr>
      </p:pic>
      <p:sp>
        <p:nvSpPr>
          <p:cNvPr id="253" name="Google Shape;253;p31"/>
          <p:cNvSpPr txBox="1"/>
          <p:nvPr/>
        </p:nvSpPr>
        <p:spPr>
          <a:xfrm>
            <a:off x="1399800" y="1448125"/>
            <a:ext cx="6344400" cy="15072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In order to include categorical variables in the Regression model, we used One Hot Encoding.</a:t>
            </a:r>
            <a:endParaRPr sz="1900">
              <a:solidFill>
                <a:schemeClr val="lt1"/>
              </a:solidFill>
              <a:latin typeface="Montserrat"/>
              <a:ea typeface="Montserrat"/>
              <a:cs typeface="Montserrat"/>
              <a:sym typeface="Montserrat"/>
            </a:endParaRPr>
          </a:p>
          <a:p>
            <a:pPr indent="-349250" lvl="0" marL="457200" rtl="0" algn="just">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Each value of each categorical variable was converted to a new variable as shown:</a:t>
            </a:r>
            <a:endParaRPr sz="19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Linear Regression Model</a:t>
            </a:r>
            <a:endParaRPr/>
          </a:p>
        </p:txBody>
      </p:sp>
      <p:sp>
        <p:nvSpPr>
          <p:cNvPr id="259" name="Google Shape;259;p32"/>
          <p:cNvSpPr txBox="1"/>
          <p:nvPr/>
        </p:nvSpPr>
        <p:spPr>
          <a:xfrm>
            <a:off x="977400" y="1511625"/>
            <a:ext cx="7189200" cy="91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700">
                <a:solidFill>
                  <a:schemeClr val="lt1"/>
                </a:solidFill>
                <a:latin typeface="Montserrat"/>
                <a:ea typeface="Montserrat"/>
                <a:cs typeface="Montserrat"/>
                <a:sym typeface="Montserrat"/>
              </a:rPr>
              <a:t>The I</a:t>
            </a:r>
            <a:r>
              <a:rPr lang="en-GB" sz="1700">
                <a:solidFill>
                  <a:schemeClr val="lt1"/>
                </a:solidFill>
                <a:latin typeface="Montserrat"/>
                <a:ea typeface="Montserrat"/>
                <a:cs typeface="Montserrat"/>
                <a:sym typeface="Montserrat"/>
              </a:rPr>
              <a:t>ntercept and </a:t>
            </a:r>
            <a:r>
              <a:rPr lang="en-GB" sz="1700">
                <a:solidFill>
                  <a:schemeClr val="lt1"/>
                </a:solidFill>
                <a:latin typeface="Montserrat"/>
                <a:ea typeface="Montserrat"/>
                <a:cs typeface="Montserrat"/>
                <a:sym typeface="Montserrat"/>
              </a:rPr>
              <a:t>Coefficients of the 11 variables are obtained to form Linear Regression </a:t>
            </a:r>
            <a:r>
              <a:rPr lang="en-GB" sz="1700">
                <a:solidFill>
                  <a:schemeClr val="lt1"/>
                </a:solidFill>
                <a:latin typeface="Montserrat"/>
                <a:ea typeface="Montserrat"/>
                <a:cs typeface="Montserrat"/>
                <a:sym typeface="Montserrat"/>
              </a:rPr>
              <a:t>Model</a:t>
            </a:r>
            <a:endParaRPr sz="1700">
              <a:solidFill>
                <a:schemeClr val="lt1"/>
              </a:solidFill>
              <a:latin typeface="Montserrat"/>
              <a:ea typeface="Montserrat"/>
              <a:cs typeface="Montserrat"/>
              <a:sym typeface="Montserrat"/>
            </a:endParaRPr>
          </a:p>
        </p:txBody>
      </p:sp>
      <p:pic>
        <p:nvPicPr>
          <p:cNvPr id="260" name="Google Shape;260;p32"/>
          <p:cNvPicPr preferRelativeResize="0"/>
          <p:nvPr/>
        </p:nvPicPr>
        <p:blipFill>
          <a:blip r:embed="rId3">
            <a:alphaModFix/>
          </a:blip>
          <a:stretch>
            <a:fillRect/>
          </a:stretch>
        </p:blipFill>
        <p:spPr>
          <a:xfrm>
            <a:off x="1723400" y="2571750"/>
            <a:ext cx="5697202" cy="2178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297500" y="546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Polynomial</a:t>
            </a:r>
            <a:r>
              <a:rPr lang="en-GB" sz="4000">
                <a:latin typeface="DM Serif Display"/>
                <a:ea typeface="DM Serif Display"/>
                <a:cs typeface="DM Serif Display"/>
                <a:sym typeface="DM Serif Display"/>
              </a:rPr>
              <a:t> Regression</a:t>
            </a:r>
            <a:endParaRPr/>
          </a:p>
        </p:txBody>
      </p:sp>
      <p:sp>
        <p:nvSpPr>
          <p:cNvPr id="266" name="Google Shape;266;p33"/>
          <p:cNvSpPr txBox="1"/>
          <p:nvPr/>
        </p:nvSpPr>
        <p:spPr>
          <a:xfrm>
            <a:off x="890250" y="1290425"/>
            <a:ext cx="7363500" cy="37566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1000"/>
              </a:spcBef>
              <a:spcAft>
                <a:spcPts val="0"/>
              </a:spcAft>
              <a:buClr>
                <a:schemeClr val="lt1"/>
              </a:buClr>
              <a:buSzPts val="1800"/>
              <a:buFont typeface="Montserrat"/>
              <a:buChar char="●"/>
            </a:pPr>
            <a:r>
              <a:rPr lang="en-GB" sz="1900">
                <a:solidFill>
                  <a:schemeClr val="lt1"/>
                </a:solidFill>
                <a:latin typeface="Montserrat"/>
                <a:ea typeface="Montserrat"/>
                <a:cs typeface="Montserrat"/>
                <a:sym typeface="Montserrat"/>
              </a:rPr>
              <a:t>In order to achieve better performance from regression model, we also used Polynomial Regression of Degree 2 &amp; 3.</a:t>
            </a:r>
            <a:endParaRPr sz="1900">
              <a:solidFill>
                <a:schemeClr val="lt1"/>
              </a:solidFill>
              <a:latin typeface="Montserrat"/>
              <a:ea typeface="Montserrat"/>
              <a:cs typeface="Montserrat"/>
              <a:sym typeface="Montserrat"/>
            </a:endParaRPr>
          </a:p>
          <a:p>
            <a:pPr indent="-342900" lvl="0" marL="457200" marR="0" rtl="0" algn="just">
              <a:lnSpc>
                <a:spcPct val="100000"/>
              </a:lnSpc>
              <a:spcBef>
                <a:spcPts val="1000"/>
              </a:spcBef>
              <a:spcAft>
                <a:spcPts val="0"/>
              </a:spcAft>
              <a:buClr>
                <a:schemeClr val="lt1"/>
              </a:buClr>
              <a:buSzPts val="1800"/>
              <a:buFont typeface="Montserrat"/>
              <a:buChar char="●"/>
            </a:pPr>
            <a:r>
              <a:rPr lang="en-GB" sz="1900">
                <a:solidFill>
                  <a:schemeClr val="lt1"/>
                </a:solidFill>
                <a:latin typeface="Montserrat"/>
                <a:ea typeface="Montserrat"/>
                <a:cs typeface="Montserrat"/>
                <a:sym typeface="Montserrat"/>
              </a:rPr>
              <a:t>The following parameters were computed in order to compare the performance of the models (Linear, Polynomial Degree 2, </a:t>
            </a:r>
            <a:r>
              <a:rPr lang="en-GB" sz="1900">
                <a:solidFill>
                  <a:schemeClr val="lt1"/>
                </a:solidFill>
                <a:latin typeface="Montserrat"/>
                <a:ea typeface="Montserrat"/>
                <a:cs typeface="Montserrat"/>
                <a:sym typeface="Montserrat"/>
              </a:rPr>
              <a:t>Polynomial Degree 3</a:t>
            </a:r>
            <a:r>
              <a:rPr lang="en-GB" sz="1900">
                <a:solidFill>
                  <a:schemeClr val="lt1"/>
                </a:solidFill>
                <a:latin typeface="Montserrat"/>
                <a:ea typeface="Montserrat"/>
                <a:cs typeface="Montserrat"/>
                <a:sym typeface="Montserrat"/>
              </a:rPr>
              <a:t>)</a:t>
            </a:r>
            <a:endParaRPr sz="1900">
              <a:solidFill>
                <a:schemeClr val="lt1"/>
              </a:solidFill>
              <a:latin typeface="Montserrat"/>
              <a:ea typeface="Montserrat"/>
              <a:cs typeface="Montserrat"/>
              <a:sym typeface="Montserrat"/>
            </a:endParaRPr>
          </a:p>
          <a:p>
            <a:pPr indent="-349250" lvl="1" marL="914400" marR="0" rtl="0" algn="just">
              <a:lnSpc>
                <a:spcPct val="100000"/>
              </a:lnSpc>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Root Mean Squared Error</a:t>
            </a:r>
            <a:endParaRPr sz="1900">
              <a:solidFill>
                <a:schemeClr val="lt1"/>
              </a:solidFill>
              <a:latin typeface="Montserrat"/>
              <a:ea typeface="Montserrat"/>
              <a:cs typeface="Montserrat"/>
              <a:sym typeface="Montserrat"/>
            </a:endParaRPr>
          </a:p>
          <a:p>
            <a:pPr indent="-349250" lvl="1" marL="914400" marR="0" rtl="0" algn="just">
              <a:lnSpc>
                <a:spcPct val="100000"/>
              </a:lnSpc>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Mean Absolute Error</a:t>
            </a:r>
            <a:endParaRPr sz="1900">
              <a:solidFill>
                <a:schemeClr val="lt1"/>
              </a:solidFill>
              <a:latin typeface="Montserrat"/>
              <a:ea typeface="Montserrat"/>
              <a:cs typeface="Montserrat"/>
              <a:sym typeface="Montserrat"/>
            </a:endParaRPr>
          </a:p>
          <a:p>
            <a:pPr indent="-349250" lvl="1" marL="914400" marR="0" rtl="0" algn="just">
              <a:lnSpc>
                <a:spcPct val="100000"/>
              </a:lnSpc>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Explained Variance Score </a:t>
            </a:r>
            <a:endParaRPr sz="1900">
              <a:solidFill>
                <a:schemeClr val="lt1"/>
              </a:solidFill>
              <a:latin typeface="Montserrat"/>
              <a:ea typeface="Montserrat"/>
              <a:cs typeface="Montserrat"/>
              <a:sym typeface="Montserrat"/>
            </a:endParaRPr>
          </a:p>
          <a:p>
            <a:pPr indent="-349250" lvl="1" marL="914400" marR="0" rtl="0" algn="just">
              <a:lnSpc>
                <a:spcPct val="100000"/>
              </a:lnSpc>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R</a:t>
            </a:r>
            <a:r>
              <a:rPr baseline="30000" lang="en-GB" sz="1900">
                <a:solidFill>
                  <a:schemeClr val="lt1"/>
                </a:solidFill>
                <a:latin typeface="Montserrat"/>
                <a:ea typeface="Montserrat"/>
                <a:cs typeface="Montserrat"/>
                <a:sym typeface="Montserrat"/>
              </a:rPr>
              <a:t>2</a:t>
            </a:r>
            <a:r>
              <a:rPr lang="en-GB" sz="1900">
                <a:solidFill>
                  <a:schemeClr val="lt1"/>
                </a:solidFill>
                <a:latin typeface="Montserrat"/>
                <a:ea typeface="Montserrat"/>
                <a:cs typeface="Montserrat"/>
                <a:sym typeface="Montserrat"/>
              </a:rPr>
              <a:t> Score </a:t>
            </a:r>
            <a:endParaRPr sz="19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ctrTitle"/>
          </p:nvPr>
        </p:nvSpPr>
        <p:spPr>
          <a:xfrm>
            <a:off x="2389793" y="2036897"/>
            <a:ext cx="6593700" cy="17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400">
                <a:latin typeface="DM Serif Display"/>
                <a:ea typeface="DM Serif Display"/>
                <a:cs typeface="DM Serif Display"/>
                <a:sym typeface="DM Serif Display"/>
              </a:rPr>
              <a:t>About the Project</a:t>
            </a:r>
            <a:endParaRPr b="1" sz="4400">
              <a:latin typeface="DM Serif Display"/>
              <a:ea typeface="DM Serif Display"/>
              <a:cs typeface="DM Serif Display"/>
              <a:sym typeface="DM Serif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857250" y="348322"/>
            <a:ext cx="7429500" cy="85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latin typeface="DM Serif Display"/>
                <a:ea typeface="DM Serif Display"/>
                <a:cs typeface="DM Serif Display"/>
                <a:sym typeface="DM Serif Display"/>
              </a:rPr>
              <a:t>Regression Model Performance</a:t>
            </a:r>
            <a:endParaRPr>
              <a:latin typeface="DM Serif Display"/>
              <a:ea typeface="DM Serif Display"/>
              <a:cs typeface="DM Serif Display"/>
              <a:sym typeface="DM Serif Display"/>
            </a:endParaRPr>
          </a:p>
        </p:txBody>
      </p:sp>
      <p:sp>
        <p:nvSpPr>
          <p:cNvPr id="272" name="Google Shape;272;p34"/>
          <p:cNvSpPr txBox="1"/>
          <p:nvPr/>
        </p:nvSpPr>
        <p:spPr>
          <a:xfrm>
            <a:off x="888550" y="1488100"/>
            <a:ext cx="2311800" cy="31353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rPr>
              <a:t>Linear Regression</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lang="en-GB">
                <a:solidFill>
                  <a:srgbClr val="FFFFFF"/>
                </a:solidFill>
              </a:rPr>
              <a:t>Root Mean Squared Error 5956.454717976427</a:t>
            </a:r>
            <a:endParaRPr>
              <a:solidFill>
                <a:srgbClr val="FFFFFF"/>
              </a:solidFill>
            </a:endParaRPr>
          </a:p>
          <a:p>
            <a:pPr indent="0" lvl="0" marL="0" rtl="0" algn="l">
              <a:spcBef>
                <a:spcPts val="0"/>
              </a:spcBef>
              <a:spcAft>
                <a:spcPts val="0"/>
              </a:spcAft>
              <a:buClr>
                <a:schemeClr val="dk1"/>
              </a:buClr>
              <a:buSzPts val="1100"/>
              <a:buFont typeface="Arial"/>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rgbClr val="FFFFFF"/>
                </a:solidFill>
              </a:rPr>
              <a:t>Mean Absolute Error 4051.858766747046</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rgbClr val="FFFFFF"/>
                </a:solidFill>
              </a:rPr>
              <a:t>Explained Variance Score 0.7623598740020212</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chemeClr val="lt1"/>
                </a:solidFill>
                <a:latin typeface="Montserrat"/>
                <a:ea typeface="Montserrat"/>
                <a:cs typeface="Montserrat"/>
                <a:sym typeface="Montserrat"/>
              </a:rPr>
              <a:t>R</a:t>
            </a:r>
            <a:r>
              <a:rPr baseline="30000" lang="en-GB">
                <a:solidFill>
                  <a:schemeClr val="lt1"/>
                </a:solidFill>
                <a:latin typeface="Montserrat"/>
                <a:ea typeface="Montserrat"/>
                <a:cs typeface="Montserrat"/>
                <a:sym typeface="Montserrat"/>
              </a:rPr>
              <a:t>2</a:t>
            </a:r>
            <a:r>
              <a:rPr lang="en-GB">
                <a:solidFill>
                  <a:srgbClr val="FFFFFF"/>
                </a:solidFill>
              </a:rPr>
              <a:t> Score 0.7623311844057112</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273" name="Google Shape;273;p34"/>
          <p:cNvSpPr txBox="1"/>
          <p:nvPr/>
        </p:nvSpPr>
        <p:spPr>
          <a:xfrm>
            <a:off x="3447400" y="1488100"/>
            <a:ext cx="2311800" cy="31353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rPr>
              <a:t>Polynomial Degree 2</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lang="en-GB">
                <a:solidFill>
                  <a:srgbClr val="FFFFFF"/>
                </a:solidFill>
              </a:rPr>
              <a:t>Root Mean Squared Error 4586.3772326492235</a:t>
            </a:r>
            <a:endParaRPr>
              <a:solidFill>
                <a:srgbClr val="FFFFFF"/>
              </a:solidFill>
            </a:endParaRPr>
          </a:p>
          <a:p>
            <a:pPr indent="0" lvl="0" marL="0" rtl="0" algn="l">
              <a:spcBef>
                <a:spcPts val="0"/>
              </a:spcBef>
              <a:spcAft>
                <a:spcPts val="0"/>
              </a:spcAft>
              <a:buClr>
                <a:schemeClr val="dk1"/>
              </a:buClr>
              <a:buSzPts val="1100"/>
              <a:buFont typeface="Arial"/>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rgbClr val="FFFFFF"/>
                </a:solidFill>
              </a:rPr>
              <a:t>Mean Absolute Error 2675.5940037189325</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rgbClr val="FFFFFF"/>
                </a:solidFill>
              </a:rPr>
              <a:t>Explained Variance Score 0.8590975976232729</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chemeClr val="lt1"/>
                </a:solidFill>
                <a:latin typeface="Montserrat"/>
                <a:ea typeface="Montserrat"/>
                <a:cs typeface="Montserrat"/>
                <a:sym typeface="Montserrat"/>
              </a:rPr>
              <a:t>R</a:t>
            </a:r>
            <a:r>
              <a:rPr baseline="30000" lang="en-GB">
                <a:solidFill>
                  <a:schemeClr val="lt1"/>
                </a:solidFill>
                <a:latin typeface="Montserrat"/>
                <a:ea typeface="Montserrat"/>
                <a:cs typeface="Montserrat"/>
                <a:sym typeface="Montserrat"/>
              </a:rPr>
              <a:t>2</a:t>
            </a:r>
            <a:r>
              <a:rPr lang="en-GB">
                <a:solidFill>
                  <a:srgbClr val="FFFFFF"/>
                </a:solidFill>
              </a:rPr>
              <a:t> Score  0.8590918676722223</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274" name="Google Shape;274;p34"/>
          <p:cNvSpPr txBox="1"/>
          <p:nvPr/>
        </p:nvSpPr>
        <p:spPr>
          <a:xfrm>
            <a:off x="6006250" y="1488100"/>
            <a:ext cx="2311800" cy="31353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rPr>
              <a:t>Polynomial Degree 3</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Clr>
                <a:schemeClr val="dk1"/>
              </a:buClr>
              <a:buSzPts val="1100"/>
              <a:buFont typeface="Arial"/>
              <a:buNone/>
            </a:pPr>
            <a:r>
              <a:rPr lang="en-GB">
                <a:solidFill>
                  <a:srgbClr val="FFFFFF"/>
                </a:solidFill>
              </a:rPr>
              <a:t>Root Mean Squared Error 5404.261594461826</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rgbClr val="FFFFFF"/>
                </a:solidFill>
              </a:rPr>
              <a:t>Mean Absolute Error 3402.1903988409513</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rgbClr val="FFFFFF"/>
                </a:solidFill>
              </a:rPr>
              <a:t>Explained Variance Score 0.8045289516959546</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GB">
                <a:solidFill>
                  <a:schemeClr val="lt1"/>
                </a:solidFill>
                <a:latin typeface="Montserrat"/>
                <a:ea typeface="Montserrat"/>
                <a:cs typeface="Montserrat"/>
                <a:sym typeface="Montserrat"/>
              </a:rPr>
              <a:t>R</a:t>
            </a:r>
            <a:r>
              <a:rPr baseline="30000" lang="en-GB">
                <a:solidFill>
                  <a:schemeClr val="lt1"/>
                </a:solidFill>
                <a:latin typeface="Montserrat"/>
                <a:ea typeface="Montserrat"/>
                <a:cs typeface="Montserrat"/>
                <a:sym typeface="Montserrat"/>
              </a:rPr>
              <a:t>2</a:t>
            </a:r>
            <a:r>
              <a:rPr lang="en-GB">
                <a:solidFill>
                  <a:srgbClr val="FFFFFF"/>
                </a:solidFill>
              </a:rPr>
              <a:t> Score 0.8043547813189561</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4400">
                <a:latin typeface="DM Serif Display"/>
                <a:ea typeface="DM Serif Display"/>
                <a:cs typeface="DM Serif Display"/>
                <a:sym typeface="DM Serif Display"/>
              </a:rPr>
              <a:t>Conclusion </a:t>
            </a:r>
            <a:endParaRPr b="1" sz="4400">
              <a:latin typeface="DM Serif Display"/>
              <a:ea typeface="DM Serif Display"/>
              <a:cs typeface="DM Serif Display"/>
              <a:sym typeface="DM Serif Display"/>
            </a:endParaRPr>
          </a:p>
          <a:p>
            <a:pPr indent="0" lvl="0" marL="0" rtl="0" algn="ctr">
              <a:lnSpc>
                <a:spcPct val="115000"/>
              </a:lnSpc>
              <a:spcBef>
                <a:spcPts val="0"/>
              </a:spcBef>
              <a:spcAft>
                <a:spcPts val="0"/>
              </a:spcAft>
              <a:buNone/>
            </a:pPr>
            <a:r>
              <a:rPr b="1" lang="en-GB" sz="4400">
                <a:latin typeface="DM Serif Display"/>
                <a:ea typeface="DM Serif Display"/>
                <a:cs typeface="DM Serif Display"/>
                <a:sym typeface="DM Serif Display"/>
              </a:rPr>
              <a:t>&amp; </a:t>
            </a:r>
            <a:endParaRPr b="1" sz="4400">
              <a:latin typeface="DM Serif Display"/>
              <a:ea typeface="DM Serif Display"/>
              <a:cs typeface="DM Serif Display"/>
              <a:sym typeface="DM Serif Display"/>
            </a:endParaRPr>
          </a:p>
          <a:p>
            <a:pPr indent="0" lvl="0" marL="0" rtl="0" algn="ctr">
              <a:lnSpc>
                <a:spcPct val="115000"/>
              </a:lnSpc>
              <a:spcBef>
                <a:spcPts val="0"/>
              </a:spcBef>
              <a:spcAft>
                <a:spcPts val="0"/>
              </a:spcAft>
              <a:buNone/>
            </a:pPr>
            <a:r>
              <a:rPr b="1" lang="en-GB" sz="4400">
                <a:latin typeface="DM Serif Display"/>
                <a:ea typeface="DM Serif Display"/>
                <a:cs typeface="DM Serif Display"/>
                <a:sym typeface="DM Serif Display"/>
              </a:rPr>
              <a:t>Future Scope of Work</a:t>
            </a:r>
            <a:endParaRPr b="1" sz="4400">
              <a:latin typeface="DM Serif Display"/>
              <a:ea typeface="DM Serif Display"/>
              <a:cs typeface="DM Serif Display"/>
              <a:sym typeface="DM Serif Dis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Conclusion</a:t>
            </a:r>
            <a:endParaRPr sz="4000">
              <a:latin typeface="DM Serif Display"/>
              <a:ea typeface="DM Serif Display"/>
              <a:cs typeface="DM Serif Display"/>
              <a:sym typeface="DM Serif Display"/>
            </a:endParaRPr>
          </a:p>
        </p:txBody>
      </p:sp>
      <p:sp>
        <p:nvSpPr>
          <p:cNvPr id="285" name="Google Shape;285;p36"/>
          <p:cNvSpPr txBox="1"/>
          <p:nvPr>
            <p:ph idx="1" type="body"/>
          </p:nvPr>
        </p:nvSpPr>
        <p:spPr>
          <a:xfrm>
            <a:off x="1297500" y="1567550"/>
            <a:ext cx="7038900" cy="2545500"/>
          </a:xfrm>
          <a:prstGeom prst="rect">
            <a:avLst/>
          </a:prstGeom>
        </p:spPr>
        <p:txBody>
          <a:bodyPr anchorCtr="0" anchor="t" bIns="91425" lIns="91425" spcFirstLastPara="1" rIns="91425" wrap="square" tIns="91425">
            <a:noAutofit/>
          </a:bodyPr>
          <a:lstStyle/>
          <a:p>
            <a:pPr indent="-349250" lvl="0" marL="457200" rtl="0" algn="just">
              <a:lnSpc>
                <a:spcPct val="100000"/>
              </a:lnSpc>
              <a:spcBef>
                <a:spcPts val="1000"/>
              </a:spcBef>
              <a:spcAft>
                <a:spcPts val="0"/>
              </a:spcAft>
              <a:buSzPts val="1900"/>
              <a:buFont typeface="Montserrat"/>
              <a:buChar char="●"/>
            </a:pPr>
            <a:r>
              <a:rPr lang="en-GB" sz="1900">
                <a:latin typeface="Montserrat"/>
                <a:ea typeface="Montserrat"/>
                <a:cs typeface="Montserrat"/>
                <a:sym typeface="Montserrat"/>
              </a:rPr>
              <a:t>Out of Linear Regression, Polynomial Regression of Degree 2 and Polynomial Regression of Degree 3, the best performance was obtained using Polynomial Regression of Degree 2.</a:t>
            </a:r>
            <a:endParaRPr sz="1900">
              <a:latin typeface="Montserrat"/>
              <a:ea typeface="Montserrat"/>
              <a:cs typeface="Montserrat"/>
              <a:sym typeface="Montserrat"/>
            </a:endParaRPr>
          </a:p>
          <a:p>
            <a:pPr indent="-349250" lvl="0" marL="457200" rtl="0" algn="just">
              <a:spcBef>
                <a:spcPts val="1000"/>
              </a:spcBef>
              <a:spcAft>
                <a:spcPts val="1000"/>
              </a:spcAft>
              <a:buSzPts val="1900"/>
              <a:buFont typeface="Montserrat"/>
              <a:buChar char="●"/>
            </a:pPr>
            <a:r>
              <a:rPr lang="en-GB" sz="1900">
                <a:latin typeface="Montserrat"/>
                <a:ea typeface="Montserrat"/>
                <a:cs typeface="Montserrat"/>
                <a:sym typeface="Montserrat"/>
              </a:rPr>
              <a:t>The </a:t>
            </a:r>
            <a:r>
              <a:rPr lang="en-GB" sz="1900">
                <a:latin typeface="Montserrat"/>
                <a:ea typeface="Montserrat"/>
                <a:cs typeface="Montserrat"/>
                <a:sym typeface="Montserrat"/>
              </a:rPr>
              <a:t>R</a:t>
            </a:r>
            <a:r>
              <a:rPr baseline="30000" lang="en-GB" sz="1900">
                <a:latin typeface="Montserrat"/>
                <a:ea typeface="Montserrat"/>
                <a:cs typeface="Montserrat"/>
                <a:sym typeface="Montserrat"/>
              </a:rPr>
              <a:t>2</a:t>
            </a:r>
            <a:r>
              <a:rPr lang="en-GB" sz="1900">
                <a:latin typeface="Montserrat"/>
                <a:ea typeface="Montserrat"/>
                <a:cs typeface="Montserrat"/>
                <a:sym typeface="Montserrat"/>
              </a:rPr>
              <a:t> value of best performing model, that is, Polynomial Regression with Degree 2 is 0.859. </a:t>
            </a:r>
            <a:endParaRPr sz="19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Insights from Analysis</a:t>
            </a:r>
            <a:endParaRPr sz="4000">
              <a:latin typeface="DM Serif Display"/>
              <a:ea typeface="DM Serif Display"/>
              <a:cs typeface="DM Serif Display"/>
              <a:sym typeface="DM Serif Display"/>
            </a:endParaRPr>
          </a:p>
        </p:txBody>
      </p:sp>
      <p:sp>
        <p:nvSpPr>
          <p:cNvPr id="291" name="Google Shape;291;p37"/>
          <p:cNvSpPr txBox="1"/>
          <p:nvPr>
            <p:ph idx="1" type="body"/>
          </p:nvPr>
        </p:nvSpPr>
        <p:spPr>
          <a:xfrm>
            <a:off x="904800" y="1388775"/>
            <a:ext cx="7334400" cy="3445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Montserrat"/>
              <a:buChar char="●"/>
            </a:pPr>
            <a:r>
              <a:rPr lang="en-GB" sz="1600">
                <a:latin typeface="Montserrat"/>
                <a:ea typeface="Montserrat"/>
                <a:cs typeface="Montserrat"/>
                <a:sym typeface="Montserrat"/>
              </a:rPr>
              <a:t>There is a positive correlation between : </a:t>
            </a:r>
            <a:endParaRPr sz="1600">
              <a:latin typeface="Montserrat"/>
              <a:ea typeface="Montserrat"/>
              <a:cs typeface="Montserrat"/>
              <a:sym typeface="Montserrat"/>
            </a:endParaRPr>
          </a:p>
          <a:p>
            <a:pPr indent="-330200" lvl="1" marL="914400" rtl="0" algn="just">
              <a:spcBef>
                <a:spcPts val="0"/>
              </a:spcBef>
              <a:spcAft>
                <a:spcPts val="0"/>
              </a:spcAft>
              <a:buSzPts val="1600"/>
              <a:buFont typeface="Montserrat"/>
              <a:buChar char="○"/>
            </a:pPr>
            <a:r>
              <a:rPr lang="en-GB" sz="1600">
                <a:latin typeface="Montserrat"/>
                <a:ea typeface="Montserrat"/>
                <a:cs typeface="Montserrat"/>
                <a:sym typeface="Montserrat"/>
              </a:rPr>
              <a:t>Premium Charges and Age of the person</a:t>
            </a:r>
            <a:endParaRPr sz="1600">
              <a:latin typeface="Montserrat"/>
              <a:ea typeface="Montserrat"/>
              <a:cs typeface="Montserrat"/>
              <a:sym typeface="Montserrat"/>
            </a:endParaRPr>
          </a:p>
          <a:p>
            <a:pPr indent="-330200" lvl="1" marL="914400" rtl="0" algn="just">
              <a:spcBef>
                <a:spcPts val="0"/>
              </a:spcBef>
              <a:spcAft>
                <a:spcPts val="0"/>
              </a:spcAft>
              <a:buSzPts val="1600"/>
              <a:buFont typeface="Montserrat"/>
              <a:buChar char="○"/>
            </a:pPr>
            <a:r>
              <a:rPr lang="en-GB" sz="1600">
                <a:latin typeface="Montserrat"/>
                <a:ea typeface="Montserrat"/>
                <a:cs typeface="Montserrat"/>
                <a:sym typeface="Montserrat"/>
              </a:rPr>
              <a:t>Premium Charges and BMI of the person</a:t>
            </a:r>
            <a:endParaRPr sz="1600">
              <a:latin typeface="Montserrat"/>
              <a:ea typeface="Montserrat"/>
              <a:cs typeface="Montserrat"/>
              <a:sym typeface="Montserrat"/>
            </a:endParaRPr>
          </a:p>
          <a:p>
            <a:pPr indent="-330200" lvl="1" marL="914400" rtl="0" algn="just">
              <a:spcBef>
                <a:spcPts val="0"/>
              </a:spcBef>
              <a:spcAft>
                <a:spcPts val="0"/>
              </a:spcAft>
              <a:buSzPts val="1600"/>
              <a:buFont typeface="Montserrat"/>
              <a:buChar char="○"/>
            </a:pPr>
            <a:r>
              <a:rPr lang="en-GB" sz="1600">
                <a:latin typeface="Montserrat"/>
                <a:ea typeface="Montserrat"/>
                <a:cs typeface="Montserrat"/>
                <a:sym typeface="Montserrat"/>
              </a:rPr>
              <a:t>Premium Charges and number of children of the person</a:t>
            </a:r>
            <a:endParaRPr sz="1600">
              <a:latin typeface="Montserrat"/>
              <a:ea typeface="Montserrat"/>
              <a:cs typeface="Montserrat"/>
              <a:sym typeface="Montserrat"/>
            </a:endParaRPr>
          </a:p>
          <a:p>
            <a:pPr indent="-330200" lvl="0" marL="457200" rtl="0" algn="just">
              <a:spcBef>
                <a:spcPts val="0"/>
              </a:spcBef>
              <a:spcAft>
                <a:spcPts val="0"/>
              </a:spcAft>
              <a:buSzPts val="1600"/>
              <a:buFont typeface="Montserrat"/>
              <a:buChar char="●"/>
            </a:pPr>
            <a:r>
              <a:rPr lang="en-GB" sz="1600">
                <a:latin typeface="Montserrat"/>
                <a:ea typeface="Montserrat"/>
                <a:cs typeface="Montserrat"/>
                <a:sym typeface="Montserrat"/>
              </a:rPr>
              <a:t>Premium charged is directly proportional to the risk to the health of an individual and the number of dependents he has.</a:t>
            </a:r>
            <a:endParaRPr sz="1600">
              <a:latin typeface="Montserrat"/>
              <a:ea typeface="Montserrat"/>
              <a:cs typeface="Montserrat"/>
              <a:sym typeface="Montserrat"/>
            </a:endParaRPr>
          </a:p>
          <a:p>
            <a:pPr indent="-330200" lvl="0" marL="457200" rtl="0" algn="just">
              <a:spcBef>
                <a:spcPts val="0"/>
              </a:spcBef>
              <a:spcAft>
                <a:spcPts val="0"/>
              </a:spcAft>
              <a:buSzPts val="1600"/>
              <a:buFont typeface="Montserrat"/>
              <a:buChar char="●"/>
            </a:pPr>
            <a:r>
              <a:rPr lang="en-GB" sz="1600">
                <a:latin typeface="Montserrat"/>
                <a:ea typeface="Montserrat"/>
                <a:cs typeface="Montserrat"/>
                <a:sym typeface="Montserrat"/>
              </a:rPr>
              <a:t>Older people, people with higher BMI, </a:t>
            </a:r>
            <a:r>
              <a:rPr lang="en-GB" sz="1600">
                <a:solidFill>
                  <a:srgbClr val="FFFFFF"/>
                </a:solidFill>
                <a:latin typeface="Montserrat"/>
                <a:ea typeface="Montserrat"/>
                <a:cs typeface="Montserrat"/>
                <a:sym typeface="Montserrat"/>
              </a:rPr>
              <a:t>people with children</a:t>
            </a:r>
            <a:r>
              <a:rPr lang="en-GB" sz="1600">
                <a:latin typeface="Montserrat"/>
                <a:ea typeface="Montserrat"/>
                <a:cs typeface="Montserrat"/>
                <a:sym typeface="Montserrat"/>
              </a:rPr>
              <a:t> have a higher risk and impact of risk associated with them and hence are charged higher premium.</a:t>
            </a:r>
            <a:endParaRPr sz="1600">
              <a:latin typeface="Montserrat"/>
              <a:ea typeface="Montserrat"/>
              <a:cs typeface="Montserrat"/>
              <a:sym typeface="Montserrat"/>
            </a:endParaRPr>
          </a:p>
          <a:p>
            <a:pPr indent="-330200" lvl="0" marL="457200" rtl="0" algn="just">
              <a:spcBef>
                <a:spcPts val="0"/>
              </a:spcBef>
              <a:spcAft>
                <a:spcPts val="0"/>
              </a:spcAft>
              <a:buSzPts val="1600"/>
              <a:buFont typeface="Montserrat"/>
              <a:buChar char="●"/>
            </a:pPr>
            <a:r>
              <a:rPr lang="en-GB" sz="1600">
                <a:latin typeface="Montserrat"/>
                <a:ea typeface="Montserrat"/>
                <a:cs typeface="Montserrat"/>
                <a:sym typeface="Montserrat"/>
              </a:rPr>
              <a:t>The customer dataset for a health insurance company shall have an optimised mix of low risk (low premium) and high risk (high premium) customers to make the insurance business viable.</a:t>
            </a:r>
            <a:endParaRPr sz="16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Future Scope of Work</a:t>
            </a:r>
            <a:endParaRPr sz="4000">
              <a:latin typeface="DM Serif Display"/>
              <a:ea typeface="DM Serif Display"/>
              <a:cs typeface="DM Serif Display"/>
              <a:sym typeface="DM Serif Display"/>
            </a:endParaRPr>
          </a:p>
        </p:txBody>
      </p:sp>
      <p:sp>
        <p:nvSpPr>
          <p:cNvPr id="297" name="Google Shape;297;p38"/>
          <p:cNvSpPr txBox="1"/>
          <p:nvPr>
            <p:ph idx="1" type="body"/>
          </p:nvPr>
        </p:nvSpPr>
        <p:spPr>
          <a:xfrm>
            <a:off x="870625" y="1567550"/>
            <a:ext cx="7465800" cy="29112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GB" sz="1700">
                <a:latin typeface="Montserrat"/>
                <a:ea typeface="Montserrat"/>
                <a:cs typeface="Montserrat"/>
                <a:sym typeface="Montserrat"/>
              </a:rPr>
              <a:t>The analysis can be detailed further by including more variables (eg, past medical records) that impact a person’s health. These variables can further be </a:t>
            </a:r>
            <a:r>
              <a:rPr lang="en-GB" sz="1700">
                <a:latin typeface="Montserrat"/>
                <a:ea typeface="Montserrat"/>
                <a:cs typeface="Montserrat"/>
                <a:sym typeface="Montserrat"/>
              </a:rPr>
              <a:t>segregated to have specific variables to predict risk for different diseases. For example, smoking is more relevant to respiratory diseases. This would help insurance companies calculate appropriate premium for different insurance packages / covers offered.</a:t>
            </a:r>
            <a:endParaRPr sz="1700">
              <a:latin typeface="Montserrat"/>
              <a:ea typeface="Montserrat"/>
              <a:cs typeface="Montserrat"/>
              <a:sym typeface="Montserrat"/>
            </a:endParaRPr>
          </a:p>
          <a:p>
            <a:pPr indent="-336550" lvl="0" marL="457200" rtl="0" algn="just">
              <a:spcBef>
                <a:spcPts val="1000"/>
              </a:spcBef>
              <a:spcAft>
                <a:spcPts val="1000"/>
              </a:spcAft>
              <a:buSzPts val="1700"/>
              <a:buFont typeface="Montserrat"/>
              <a:buChar char="●"/>
            </a:pPr>
            <a:r>
              <a:rPr lang="en-GB" sz="1700">
                <a:latin typeface="Montserrat"/>
                <a:ea typeface="Montserrat"/>
                <a:cs typeface="Montserrat"/>
                <a:sym typeface="Montserrat"/>
              </a:rPr>
              <a:t>Business and Data Analytics can also be used by insurance companies to define the optimal mix of its customers.</a:t>
            </a:r>
            <a:endParaRPr sz="17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Important Links</a:t>
            </a:r>
            <a:endParaRPr sz="4000">
              <a:latin typeface="DM Serif Display"/>
              <a:ea typeface="DM Serif Display"/>
              <a:cs typeface="DM Serif Display"/>
              <a:sym typeface="DM Serif Display"/>
            </a:endParaRPr>
          </a:p>
        </p:txBody>
      </p:sp>
      <p:sp>
        <p:nvSpPr>
          <p:cNvPr id="303" name="Google Shape;303;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Dataset link: </a:t>
            </a:r>
            <a:endParaRPr>
              <a:solidFill>
                <a:srgbClr val="FFFFFF"/>
              </a:solidFill>
            </a:endParaRPr>
          </a:p>
          <a:p>
            <a:pPr indent="0" lvl="0" marL="0" rtl="0" algn="l">
              <a:spcBef>
                <a:spcPts val="1600"/>
              </a:spcBef>
              <a:spcAft>
                <a:spcPts val="0"/>
              </a:spcAft>
              <a:buNone/>
            </a:pPr>
            <a:r>
              <a:rPr lang="en-GB" u="sng">
                <a:solidFill>
                  <a:srgbClr val="FFFFFF"/>
                </a:solidFill>
                <a:hlinkClick r:id="rId3">
                  <a:extLst>
                    <a:ext uri="{A12FA001-AC4F-418D-AE19-62706E023703}">
                      <ahyp:hlinkClr val="tx"/>
                    </a:ext>
                  </a:extLst>
                </a:hlinkClick>
              </a:rPr>
              <a:t>https://www.kaggle.com/simranjain17/insurance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rPr lang="en-GB">
                <a:solidFill>
                  <a:srgbClr val="FFFFFF"/>
                </a:solidFill>
              </a:rPr>
              <a:t>Github link:</a:t>
            </a:r>
            <a:r>
              <a:rPr lang="en-GB">
                <a:solidFill>
                  <a:srgbClr val="FFFFFF"/>
                </a:solidFill>
              </a:rPr>
              <a:t> </a:t>
            </a:r>
            <a:endParaRPr>
              <a:solidFill>
                <a:srgbClr val="FFFFFF"/>
              </a:solidFill>
            </a:endParaRPr>
          </a:p>
          <a:p>
            <a:pPr indent="0" lvl="0" marL="0" rtl="0" algn="l">
              <a:spcBef>
                <a:spcPts val="1600"/>
              </a:spcBef>
              <a:spcAft>
                <a:spcPts val="0"/>
              </a:spcAft>
              <a:buNone/>
            </a:pPr>
            <a:r>
              <a:rPr lang="en-GB" u="sng">
                <a:solidFill>
                  <a:srgbClr val="FFFFFF"/>
                </a:solidFill>
                <a:hlinkClick r:id="rId4">
                  <a:extLst>
                    <a:ext uri="{A12FA001-AC4F-418D-AE19-62706E023703}">
                      <ahyp:hlinkClr val="tx"/>
                    </a:ext>
                  </a:extLst>
                </a:hlinkClick>
              </a:rPr>
              <a:t>https://github.com/Lakshayti/Health-Insurance-Premium-Prediction</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857260" y="2017339"/>
            <a:ext cx="7429500" cy="11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7300">
                <a:latin typeface="DM Serif Display"/>
                <a:ea typeface="DM Serif Display"/>
                <a:cs typeface="DM Serif Display"/>
                <a:sym typeface="DM Serif Display"/>
              </a:rPr>
              <a:t>Thank You!</a:t>
            </a:r>
            <a:endParaRPr sz="5600">
              <a:latin typeface="DM Serif Display"/>
              <a:ea typeface="DM Serif Display"/>
              <a:cs typeface="DM Serif Display"/>
              <a:sym typeface="DM Serif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200">
                <a:latin typeface="DM Serif Display"/>
                <a:ea typeface="DM Serif Display"/>
                <a:cs typeface="DM Serif Display"/>
                <a:sym typeface="DM Serif Display"/>
              </a:rPr>
              <a:t>Aim of the Project</a:t>
            </a:r>
            <a:endParaRPr sz="4200">
              <a:latin typeface="DM Serif Display"/>
              <a:ea typeface="DM Serif Display"/>
              <a:cs typeface="DM Serif Display"/>
              <a:sym typeface="DM Serif Display"/>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Font typeface="Montserrat"/>
              <a:buChar char="●"/>
            </a:pPr>
            <a:r>
              <a:rPr lang="en-GB" sz="1900">
                <a:latin typeface="Montserrat"/>
                <a:ea typeface="Montserrat"/>
                <a:cs typeface="Montserrat"/>
                <a:sym typeface="Montserrat"/>
              </a:rPr>
              <a:t>To identify the relationship between the personal data of customers and the insurance premium charged to them.</a:t>
            </a:r>
            <a:endParaRPr sz="1900">
              <a:latin typeface="Montserrat"/>
              <a:ea typeface="Montserrat"/>
              <a:cs typeface="Montserrat"/>
              <a:sym typeface="Montserrat"/>
            </a:endParaRPr>
          </a:p>
          <a:p>
            <a:pPr indent="-349250" lvl="0" marL="457200" rtl="0" algn="just">
              <a:spcBef>
                <a:spcPts val="0"/>
              </a:spcBef>
              <a:spcAft>
                <a:spcPts val="0"/>
              </a:spcAft>
              <a:buSzPts val="1900"/>
              <a:buFont typeface="Montserrat"/>
              <a:buChar char="●"/>
            </a:pPr>
            <a:r>
              <a:rPr lang="en-GB" sz="1900">
                <a:latin typeface="Montserrat"/>
                <a:ea typeface="Montserrat"/>
                <a:cs typeface="Montserrat"/>
                <a:sym typeface="Montserrat"/>
              </a:rPr>
              <a:t>To build a model </a:t>
            </a:r>
            <a:r>
              <a:rPr lang="en-GB" sz="1900">
                <a:latin typeface="Montserrat"/>
                <a:ea typeface="Montserrat"/>
                <a:cs typeface="Montserrat"/>
                <a:sym typeface="Montserrat"/>
              </a:rPr>
              <a:t>using regression </a:t>
            </a:r>
            <a:r>
              <a:rPr lang="en-GB" sz="1900">
                <a:latin typeface="Montserrat"/>
                <a:ea typeface="Montserrat"/>
                <a:cs typeface="Montserrat"/>
                <a:sym typeface="Montserrat"/>
              </a:rPr>
              <a:t>to predict health insurance premium to be charged to customers based on their personal data.</a:t>
            </a:r>
            <a:endParaRPr sz="19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200">
                <a:latin typeface="DM Serif Display"/>
                <a:ea typeface="DM Serif Display"/>
                <a:cs typeface="DM Serif Display"/>
                <a:sym typeface="DM Serif Display"/>
              </a:rPr>
              <a:t>Dataset Information</a:t>
            </a:r>
            <a:endParaRPr sz="4200">
              <a:latin typeface="DM Serif Display"/>
              <a:ea typeface="DM Serif Display"/>
              <a:cs typeface="DM Serif Display"/>
              <a:sym typeface="DM Serif Display"/>
            </a:endParaRPr>
          </a:p>
        </p:txBody>
      </p:sp>
      <p:sp>
        <p:nvSpPr>
          <p:cNvPr id="164" name="Google Shape;164;p18"/>
          <p:cNvSpPr txBox="1"/>
          <p:nvPr/>
        </p:nvSpPr>
        <p:spPr>
          <a:xfrm>
            <a:off x="652500" y="1531500"/>
            <a:ext cx="7839000" cy="32940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The dataset consists of 7 columns and 1338 rows</a:t>
            </a:r>
            <a:endParaRPr sz="1900">
              <a:solidFill>
                <a:schemeClr val="lt1"/>
              </a:solidFill>
              <a:latin typeface="Montserrat"/>
              <a:ea typeface="Montserrat"/>
              <a:cs typeface="Montserrat"/>
              <a:sym typeface="Montserrat"/>
            </a:endParaRPr>
          </a:p>
          <a:p>
            <a:pPr indent="-349250" lvl="0" marL="457200" rtl="0" algn="just">
              <a:spcBef>
                <a:spcPts val="100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The Insurance Premium Charged to people are given along with their personal information which includes their:</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Age</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Sex</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Body Mass Index</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Number of Children</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If they are smoker or not</a:t>
            </a:r>
            <a:endParaRPr sz="1900">
              <a:solidFill>
                <a:schemeClr val="lt1"/>
              </a:solidFill>
              <a:latin typeface="Montserrat"/>
              <a:ea typeface="Montserrat"/>
              <a:cs typeface="Montserrat"/>
              <a:sym typeface="Montserrat"/>
            </a:endParaRPr>
          </a:p>
          <a:p>
            <a:pPr indent="-349250" lvl="1" marL="914400" rtl="0" algn="just">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Region which they belong to</a:t>
            </a:r>
            <a:endParaRPr sz="19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Reason for Choosing this Dataset</a:t>
            </a:r>
            <a:endParaRPr sz="4000">
              <a:latin typeface="DM Serif Display"/>
              <a:ea typeface="DM Serif Display"/>
              <a:cs typeface="DM Serif Display"/>
              <a:sym typeface="DM Serif Display"/>
            </a:endParaRPr>
          </a:p>
        </p:txBody>
      </p:sp>
      <p:sp>
        <p:nvSpPr>
          <p:cNvPr id="170" name="Google Shape;170;p19"/>
          <p:cNvSpPr txBox="1"/>
          <p:nvPr>
            <p:ph idx="1" type="body"/>
          </p:nvPr>
        </p:nvSpPr>
        <p:spPr>
          <a:xfrm>
            <a:off x="1297500" y="1933850"/>
            <a:ext cx="7038900" cy="285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500">
                <a:latin typeface="Montserrat"/>
                <a:ea typeface="Montserrat"/>
                <a:cs typeface="Montserrat"/>
                <a:sym typeface="Montserrat"/>
              </a:rPr>
              <a:t>Due to the on-going pandemic (Covid-19) a lot of people have decided to get their health insured as people realised the uncertainty of the situation.</a:t>
            </a:r>
            <a:endParaRPr sz="1500">
              <a:latin typeface="Montserrat"/>
              <a:ea typeface="Montserrat"/>
              <a:cs typeface="Montserrat"/>
              <a:sym typeface="Montserrat"/>
            </a:endParaRPr>
          </a:p>
          <a:p>
            <a:pPr indent="0" lvl="0" marL="0" rtl="0" algn="just">
              <a:spcBef>
                <a:spcPts val="1600"/>
              </a:spcBef>
              <a:spcAft>
                <a:spcPts val="0"/>
              </a:spcAft>
              <a:buNone/>
            </a:pPr>
            <a:r>
              <a:rPr lang="en-GB" sz="1500">
                <a:latin typeface="Montserrat"/>
                <a:ea typeface="Montserrat"/>
                <a:cs typeface="Montserrat"/>
                <a:sym typeface="Montserrat"/>
              </a:rPr>
              <a:t>So, a lot of health insurance companies are now coming up with different insurance policies as people are more concerned about the same.</a:t>
            </a:r>
            <a:endParaRPr sz="1500">
              <a:latin typeface="Montserrat"/>
              <a:ea typeface="Montserrat"/>
              <a:cs typeface="Montserrat"/>
              <a:sym typeface="Montserrat"/>
            </a:endParaRPr>
          </a:p>
          <a:p>
            <a:pPr indent="0" lvl="0" marL="0" rtl="0" algn="just">
              <a:spcBef>
                <a:spcPts val="1600"/>
              </a:spcBef>
              <a:spcAft>
                <a:spcPts val="1600"/>
              </a:spcAft>
              <a:buNone/>
            </a:pPr>
            <a:r>
              <a:rPr lang="en-GB" sz="1500">
                <a:latin typeface="Montserrat"/>
                <a:ea typeface="Montserrat"/>
                <a:cs typeface="Montserrat"/>
                <a:sym typeface="Montserrat"/>
              </a:rPr>
              <a:t>Health Insurance domain has a lot of future potential and hence, we chose ‘Health Insurance Premium Prediction’ as our topic for this project.</a:t>
            </a:r>
            <a:endParaRPr sz="1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ctrTitle"/>
          </p:nvPr>
        </p:nvSpPr>
        <p:spPr>
          <a:xfrm>
            <a:off x="3572250" y="2213600"/>
            <a:ext cx="5478300" cy="1790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4400">
                <a:latin typeface="DM Serif Display"/>
                <a:ea typeface="DM Serif Display"/>
                <a:cs typeface="DM Serif Display"/>
                <a:sym typeface="DM Serif Display"/>
              </a:rPr>
              <a:t>Descriptive Analysis of Data</a:t>
            </a:r>
            <a:endParaRPr b="1" sz="4400">
              <a:latin typeface="DM Serif Display"/>
              <a:ea typeface="DM Serif Display"/>
              <a:cs typeface="DM Serif Display"/>
              <a:sym typeface="DM Serif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277575" y="1533925"/>
            <a:ext cx="3613800" cy="30456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Montserrat"/>
              <a:buChar char="●"/>
            </a:pPr>
            <a:r>
              <a:rPr lang="en-GB" sz="1700">
                <a:latin typeface="Montserrat"/>
                <a:ea typeface="Montserrat"/>
                <a:cs typeface="Montserrat"/>
                <a:sym typeface="Montserrat"/>
              </a:rPr>
              <a:t>The data has been loaded in the variable </a:t>
            </a:r>
            <a:r>
              <a:rPr b="1" lang="en-GB" sz="1700">
                <a:latin typeface="Montserrat"/>
                <a:ea typeface="Montserrat"/>
                <a:cs typeface="Montserrat"/>
                <a:sym typeface="Montserrat"/>
              </a:rPr>
              <a:t>df</a:t>
            </a:r>
            <a:endParaRPr b="1" sz="1700">
              <a:latin typeface="Montserrat"/>
              <a:ea typeface="Montserrat"/>
              <a:cs typeface="Montserrat"/>
              <a:sym typeface="Montserrat"/>
            </a:endParaRPr>
          </a:p>
          <a:p>
            <a:pPr indent="-336550" lvl="0" marL="457200" rtl="0" algn="just">
              <a:lnSpc>
                <a:spcPct val="115000"/>
              </a:lnSpc>
              <a:spcBef>
                <a:spcPts val="0"/>
              </a:spcBef>
              <a:spcAft>
                <a:spcPts val="0"/>
              </a:spcAft>
              <a:buSzPts val="1700"/>
              <a:buFont typeface="Montserrat"/>
              <a:buChar char="●"/>
            </a:pPr>
            <a:r>
              <a:rPr lang="en-GB" sz="1700">
                <a:latin typeface="Montserrat"/>
                <a:ea typeface="Montserrat"/>
                <a:cs typeface="Montserrat"/>
                <a:sym typeface="Montserrat"/>
              </a:rPr>
              <a:t>Information about the data can be viewed using</a:t>
            </a:r>
            <a:endParaRPr sz="1700">
              <a:latin typeface="Montserrat"/>
              <a:ea typeface="Montserrat"/>
              <a:cs typeface="Montserrat"/>
              <a:sym typeface="Montserrat"/>
            </a:endParaRPr>
          </a:p>
          <a:p>
            <a:pPr indent="-336550" lvl="1" marL="914400" rtl="0" algn="just">
              <a:lnSpc>
                <a:spcPct val="115000"/>
              </a:lnSpc>
              <a:spcBef>
                <a:spcPts val="0"/>
              </a:spcBef>
              <a:spcAft>
                <a:spcPts val="0"/>
              </a:spcAft>
              <a:buSzPts val="1700"/>
              <a:buFont typeface="Montserrat"/>
              <a:buChar char="○"/>
            </a:pPr>
            <a:r>
              <a:rPr b="1" lang="en-GB" sz="1700">
                <a:latin typeface="Montserrat"/>
                <a:ea typeface="Montserrat"/>
                <a:cs typeface="Montserrat"/>
                <a:sym typeface="Montserrat"/>
              </a:rPr>
              <a:t>df.shape</a:t>
            </a:r>
            <a:r>
              <a:rPr lang="en-GB" sz="1700">
                <a:latin typeface="Montserrat"/>
                <a:ea typeface="Montserrat"/>
                <a:cs typeface="Montserrat"/>
                <a:sym typeface="Montserrat"/>
              </a:rPr>
              <a:t> to get the number of rows &amp; columns</a:t>
            </a:r>
            <a:endParaRPr sz="1700">
              <a:latin typeface="Montserrat"/>
              <a:ea typeface="Montserrat"/>
              <a:cs typeface="Montserrat"/>
              <a:sym typeface="Montserrat"/>
            </a:endParaRPr>
          </a:p>
          <a:p>
            <a:pPr indent="-336550" lvl="1" marL="914400" rtl="0" algn="just">
              <a:lnSpc>
                <a:spcPct val="115000"/>
              </a:lnSpc>
              <a:spcBef>
                <a:spcPts val="0"/>
              </a:spcBef>
              <a:spcAft>
                <a:spcPts val="0"/>
              </a:spcAft>
              <a:buSzPts val="1700"/>
              <a:buFont typeface="Montserrat"/>
              <a:buChar char="○"/>
            </a:pPr>
            <a:r>
              <a:rPr b="1" lang="en-GB" sz="1700">
                <a:latin typeface="Montserrat"/>
                <a:ea typeface="Montserrat"/>
                <a:cs typeface="Montserrat"/>
                <a:sym typeface="Montserrat"/>
              </a:rPr>
              <a:t>df.head(15)</a:t>
            </a:r>
            <a:r>
              <a:rPr lang="en-GB" sz="1700">
                <a:latin typeface="Montserrat"/>
                <a:ea typeface="Montserrat"/>
                <a:cs typeface="Montserrat"/>
                <a:sym typeface="Montserrat"/>
              </a:rPr>
              <a:t> to get first 15 rows of the data</a:t>
            </a:r>
            <a:endParaRPr sz="1700">
              <a:latin typeface="Montserrat"/>
              <a:ea typeface="Montserrat"/>
              <a:cs typeface="Montserrat"/>
              <a:sym typeface="Montserrat"/>
            </a:endParaRPr>
          </a:p>
        </p:txBody>
      </p:sp>
      <p:pic>
        <p:nvPicPr>
          <p:cNvPr id="181" name="Google Shape;181;p21"/>
          <p:cNvPicPr preferRelativeResize="0"/>
          <p:nvPr/>
        </p:nvPicPr>
        <p:blipFill rotWithShape="1">
          <a:blip r:embed="rId3">
            <a:alphaModFix/>
          </a:blip>
          <a:srcRect b="0" l="0" r="3633" t="0"/>
          <a:stretch/>
        </p:blipFill>
        <p:spPr>
          <a:xfrm>
            <a:off x="4138575" y="1164025"/>
            <a:ext cx="4712875" cy="3785400"/>
          </a:xfrm>
          <a:prstGeom prst="rect">
            <a:avLst/>
          </a:prstGeom>
          <a:noFill/>
          <a:ln>
            <a:noFill/>
          </a:ln>
        </p:spPr>
      </p:pic>
      <p:sp>
        <p:nvSpPr>
          <p:cNvPr id="182" name="Google Shape;182;p21"/>
          <p:cNvSpPr txBox="1"/>
          <p:nvPr/>
        </p:nvSpPr>
        <p:spPr>
          <a:xfrm>
            <a:off x="1562100" y="182525"/>
            <a:ext cx="6502200" cy="6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lt1"/>
                </a:solidFill>
                <a:latin typeface="DM Serif Display"/>
                <a:ea typeface="DM Serif Display"/>
                <a:cs typeface="DM Serif Display"/>
                <a:sym typeface="DM Serif Display"/>
              </a:rPr>
              <a:t>Viewing Dataset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447125" y="1973694"/>
            <a:ext cx="3322800" cy="1196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1900">
                <a:latin typeface="Montserrat"/>
                <a:ea typeface="Montserrat"/>
                <a:cs typeface="Montserrat"/>
                <a:sym typeface="Montserrat"/>
              </a:rPr>
              <a:t>Statistical Description of</a:t>
            </a:r>
            <a:r>
              <a:rPr lang="en-GB" sz="1900">
                <a:latin typeface="Montserrat"/>
                <a:ea typeface="Montserrat"/>
                <a:cs typeface="Montserrat"/>
                <a:sym typeface="Montserrat"/>
              </a:rPr>
              <a:t> the data can be viewed using </a:t>
            </a:r>
            <a:r>
              <a:rPr b="1" lang="en-GB" sz="1900">
                <a:latin typeface="Montserrat"/>
                <a:ea typeface="Montserrat"/>
                <a:cs typeface="Montserrat"/>
                <a:sym typeface="Montserrat"/>
              </a:rPr>
              <a:t>df.describe()</a:t>
            </a:r>
            <a:endParaRPr b="1"/>
          </a:p>
        </p:txBody>
      </p:sp>
      <p:pic>
        <p:nvPicPr>
          <p:cNvPr id="188" name="Google Shape;188;p22"/>
          <p:cNvPicPr preferRelativeResize="0"/>
          <p:nvPr/>
        </p:nvPicPr>
        <p:blipFill>
          <a:blip r:embed="rId3">
            <a:alphaModFix/>
          </a:blip>
          <a:stretch>
            <a:fillRect/>
          </a:stretch>
        </p:blipFill>
        <p:spPr>
          <a:xfrm>
            <a:off x="4063250" y="1333973"/>
            <a:ext cx="4691124" cy="3237449"/>
          </a:xfrm>
          <a:prstGeom prst="rect">
            <a:avLst/>
          </a:prstGeom>
          <a:noFill/>
          <a:ln>
            <a:noFill/>
          </a:ln>
        </p:spPr>
      </p:pic>
      <p:sp>
        <p:nvSpPr>
          <p:cNvPr id="189" name="Google Shape;189;p22"/>
          <p:cNvSpPr txBox="1"/>
          <p:nvPr/>
        </p:nvSpPr>
        <p:spPr>
          <a:xfrm>
            <a:off x="2285250" y="315975"/>
            <a:ext cx="45735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lt1"/>
                </a:solidFill>
                <a:latin typeface="DM Serif Display"/>
                <a:ea typeface="DM Serif Display"/>
                <a:cs typeface="DM Serif Display"/>
                <a:sym typeface="DM Serif Display"/>
              </a:rPr>
              <a:t>Data Description</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57260" y="298414"/>
            <a:ext cx="7429500" cy="11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DM Serif Display"/>
                <a:ea typeface="DM Serif Display"/>
                <a:cs typeface="DM Serif Display"/>
                <a:sym typeface="DM Serif Display"/>
              </a:rPr>
              <a:t>Data Cleaning &amp; Preprocessing</a:t>
            </a:r>
            <a:endParaRPr sz="4000">
              <a:latin typeface="DM Serif Display"/>
              <a:ea typeface="DM Serif Display"/>
              <a:cs typeface="DM Serif Display"/>
              <a:sym typeface="DM Serif Display"/>
            </a:endParaRPr>
          </a:p>
        </p:txBody>
      </p:sp>
      <p:sp>
        <p:nvSpPr>
          <p:cNvPr id="195" name="Google Shape;195;p23"/>
          <p:cNvSpPr txBox="1"/>
          <p:nvPr/>
        </p:nvSpPr>
        <p:spPr>
          <a:xfrm>
            <a:off x="857250" y="1971459"/>
            <a:ext cx="3300600" cy="217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900">
                <a:solidFill>
                  <a:schemeClr val="lt1"/>
                </a:solidFill>
                <a:latin typeface="Montserrat"/>
                <a:ea typeface="Montserrat"/>
                <a:cs typeface="Montserrat"/>
                <a:sym typeface="Montserrat"/>
              </a:rPr>
              <a:t>In order to clean and preprocess the data, we looked for null values using the command </a:t>
            </a:r>
            <a:r>
              <a:rPr b="1" lang="en-GB" sz="1900">
                <a:solidFill>
                  <a:schemeClr val="lt1"/>
                </a:solidFill>
                <a:latin typeface="Montserrat"/>
                <a:ea typeface="Montserrat"/>
                <a:cs typeface="Montserrat"/>
                <a:sym typeface="Montserrat"/>
              </a:rPr>
              <a:t>df.isna().sum()</a:t>
            </a:r>
            <a:r>
              <a:rPr lang="en-GB" sz="1900">
                <a:solidFill>
                  <a:schemeClr val="lt1"/>
                </a:solidFill>
                <a:latin typeface="Montserrat"/>
                <a:ea typeface="Montserrat"/>
                <a:cs typeface="Montserrat"/>
                <a:sym typeface="Montserrat"/>
              </a:rPr>
              <a:t>. There were no null values in the data.</a:t>
            </a:r>
            <a:endParaRPr>
              <a:latin typeface="Lato"/>
              <a:ea typeface="Lato"/>
              <a:cs typeface="Lato"/>
              <a:sym typeface="Lato"/>
            </a:endParaRPr>
          </a:p>
        </p:txBody>
      </p:sp>
      <p:pic>
        <p:nvPicPr>
          <p:cNvPr id="196" name="Google Shape;196;p23"/>
          <p:cNvPicPr preferRelativeResize="0"/>
          <p:nvPr/>
        </p:nvPicPr>
        <p:blipFill>
          <a:blip r:embed="rId3">
            <a:alphaModFix/>
          </a:blip>
          <a:stretch>
            <a:fillRect/>
          </a:stretch>
        </p:blipFill>
        <p:spPr>
          <a:xfrm>
            <a:off x="5044900" y="1558888"/>
            <a:ext cx="3300734" cy="300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