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0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260AD-8A4D-4D8E-BC39-F49EEC3747E4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51DD7-DFB5-4EAE-B383-D5E4354F2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2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6576-DF64-4A9F-AA15-B6280617B56D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A27D-2B29-4A6C-8809-462CC1F3F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2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6576-DF64-4A9F-AA15-B6280617B56D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A27D-2B29-4A6C-8809-462CC1F3F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35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6576-DF64-4A9F-AA15-B6280617B56D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A27D-2B29-4A6C-8809-462CC1F3F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276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6576-DF64-4A9F-AA15-B6280617B56D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A27D-2B29-4A6C-8809-462CC1F3FD1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9778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6576-DF64-4A9F-AA15-B6280617B56D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A27D-2B29-4A6C-8809-462CC1F3F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10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6576-DF64-4A9F-AA15-B6280617B56D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A27D-2B29-4A6C-8809-462CC1F3F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732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6576-DF64-4A9F-AA15-B6280617B56D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A27D-2B29-4A6C-8809-462CC1F3F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161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6576-DF64-4A9F-AA15-B6280617B56D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A27D-2B29-4A6C-8809-462CC1F3F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208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6576-DF64-4A9F-AA15-B6280617B56D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A27D-2B29-4A6C-8809-462CC1F3F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1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6576-DF64-4A9F-AA15-B6280617B56D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A27D-2B29-4A6C-8809-462CC1F3F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630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6576-DF64-4A9F-AA15-B6280617B56D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A27D-2B29-4A6C-8809-462CC1F3F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661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6576-DF64-4A9F-AA15-B6280617B56D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A27D-2B29-4A6C-8809-462CC1F3F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2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6576-DF64-4A9F-AA15-B6280617B56D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A27D-2B29-4A6C-8809-462CC1F3F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98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6576-DF64-4A9F-AA15-B6280617B56D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A27D-2B29-4A6C-8809-462CC1F3F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4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6576-DF64-4A9F-AA15-B6280617B56D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A27D-2B29-4A6C-8809-462CC1F3F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77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6576-DF64-4A9F-AA15-B6280617B56D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A27D-2B29-4A6C-8809-462CC1F3F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43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A6576-DF64-4A9F-AA15-B6280617B56D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6A27D-2B29-4A6C-8809-462CC1F3F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58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A6576-DF64-4A9F-AA15-B6280617B56D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6A27D-2B29-4A6C-8809-462CC1F3FD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06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D6C93-8904-6E3E-0297-5CEB28BC7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537463"/>
            <a:ext cx="8906540" cy="3064575"/>
          </a:xfrm>
        </p:spPr>
        <p:txBody>
          <a:bodyPr>
            <a:normAutofit fontScale="90000"/>
          </a:bodyPr>
          <a:lstStyle/>
          <a:p>
            <a:pPr algn="l"/>
            <a:r>
              <a:rPr lang="en-US" sz="4900" b="1" dirty="0">
                <a:solidFill>
                  <a:srgbClr val="9998FF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 Bold" pitchFamily="34" charset="-120"/>
              </a:rPr>
              <a:t>Super Store Sales Dashboard: Unveiling Key Insights</a:t>
            </a:r>
            <a:br>
              <a:rPr lang="en-US" sz="6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73AE2-4624-1533-D29B-997A84FB8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2150176"/>
          </a:xfrm>
        </p:spPr>
        <p:txBody>
          <a:bodyPr>
            <a:normAutofit/>
          </a:bodyPr>
          <a:lstStyle/>
          <a:p>
            <a:pPr algn="l"/>
            <a:r>
              <a:rPr lang="en-US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Welcome to our Super Store Sales Dashboard presentation. This interactive dashboard provides a comprehensive overview of our sales performance across various dimensions, from state-wise trends to product category analysis. Get ready to explore valuable insights that will empower our decision-making and drive business growth.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5900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F2C41-11A5-2117-804C-02FC343E0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3553" y="1684421"/>
            <a:ext cx="10353761" cy="1326321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9998FF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 Bold" pitchFamily="34" charset="-120"/>
              </a:rPr>
              <a:t>Thank You</a:t>
            </a:r>
            <a:br>
              <a:rPr lang="en-US" sz="5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IN" sz="5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E0D3F8-40C9-B99E-0DE0-151354087DD6}"/>
              </a:ext>
            </a:extLst>
          </p:cNvPr>
          <p:cNvSpPr txBox="1"/>
          <p:nvPr/>
        </p:nvSpPr>
        <p:spPr>
          <a:xfrm>
            <a:off x="1684421" y="2614863"/>
            <a:ext cx="842210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EEEFF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 for your attention! We've explored key insights from our Super Store Sales Dashboard, providing a comprehensive overview of our performance. We will use this information to make data-driven decisions and continue to drive sales growth.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2940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6F8B6-51D7-526F-535A-304E7E5F8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33916"/>
            <a:ext cx="10353761" cy="1702005"/>
          </a:xfrm>
        </p:spPr>
        <p:txBody>
          <a:bodyPr>
            <a:normAutofit fontScale="90000"/>
          </a:bodyPr>
          <a:lstStyle/>
          <a:p>
            <a:pPr marL="0" indent="0">
              <a:lnSpc>
                <a:spcPts val="5600"/>
              </a:lnSpc>
            </a:pPr>
            <a:r>
              <a:rPr lang="en-US" sz="3600" b="1" dirty="0">
                <a:solidFill>
                  <a:srgbClr val="9998FF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 Bold" pitchFamily="34" charset="-120"/>
              </a:rPr>
              <a:t>Sale by State: Regional Performance </a:t>
            </a:r>
            <a:br>
              <a:rPr lang="en-US" sz="3600" b="1" dirty="0">
                <a:solidFill>
                  <a:srgbClr val="9998FF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 Bold" pitchFamily="34" charset="-120"/>
              </a:rPr>
            </a:br>
            <a:r>
              <a:rPr lang="en-US" sz="3600" b="1" dirty="0">
                <a:solidFill>
                  <a:srgbClr val="9998FF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 Bold" pitchFamily="34" charset="-120"/>
              </a:rPr>
              <a:t>Snapshot</a:t>
            </a:r>
            <a:b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1A6F18-AB05-B102-116D-4061F1DA4A83}"/>
              </a:ext>
            </a:extLst>
          </p:cNvPr>
          <p:cNvSpPr txBox="1"/>
          <p:nvPr/>
        </p:nvSpPr>
        <p:spPr>
          <a:xfrm>
            <a:off x="473148" y="5279065"/>
            <a:ext cx="4747437" cy="109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California, New York, and Texas emerge as top performers, showcasing significant contributions to overall sales.</a:t>
            </a:r>
            <a:endParaRPr lang="en-US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39F59E-8F9E-6CC2-08EC-B1D06C0C2F70}"/>
              </a:ext>
            </a:extLst>
          </p:cNvPr>
          <p:cNvSpPr txBox="1"/>
          <p:nvPr/>
        </p:nvSpPr>
        <p:spPr>
          <a:xfrm>
            <a:off x="6512440" y="5367848"/>
            <a:ext cx="4981355" cy="109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California, New York, and Texas emerge as top performers, showcasing significant contributions to overall sales.</a:t>
            </a:r>
            <a:endParaRPr lang="en-US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1235DF-68A5-DB19-62B4-6030CD3C81BD}"/>
              </a:ext>
            </a:extLst>
          </p:cNvPr>
          <p:cNvSpPr txBox="1"/>
          <p:nvPr/>
        </p:nvSpPr>
        <p:spPr>
          <a:xfrm>
            <a:off x="473148" y="4955899"/>
            <a:ext cx="2626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9998FF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 Bold" pitchFamily="34" charset="-120"/>
              </a:rPr>
              <a:t>State-Wise Sales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3CB371-711C-C9E8-BCB9-E0DC6513CA21}"/>
              </a:ext>
            </a:extLst>
          </p:cNvPr>
          <p:cNvSpPr txBox="1"/>
          <p:nvPr/>
        </p:nvSpPr>
        <p:spPr>
          <a:xfrm>
            <a:off x="6512440" y="5044682"/>
            <a:ext cx="4003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9998FF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 Bold" pitchFamily="34" charset="-120"/>
              </a:rPr>
              <a:t>Top Performing States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971B8B-FE69-4662-CA20-7DA418B7E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77" y="1560384"/>
            <a:ext cx="11493795" cy="27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1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6E674-2D75-B8FA-9346-525B7F39E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9998FF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 Bold" pitchFamily="34" charset="-120"/>
              </a:rPr>
              <a:t>Sub-Category Wise Sale %: Deeper Product Performance</a:t>
            </a:r>
            <a:b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B31F10-2AF3-0099-B474-5A1CFE7B83A8}"/>
              </a:ext>
            </a:extLst>
          </p:cNvPr>
          <p:cNvSpPr txBox="1"/>
          <p:nvPr/>
        </p:nvSpPr>
        <p:spPr>
          <a:xfrm>
            <a:off x="4774297" y="3003884"/>
            <a:ext cx="382427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EEEFF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Furniture sub-category accounts for the largest percentage of overall sales, highlighting its strong market appeal.</a:t>
            </a:r>
            <a:endParaRPr lang="en-US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29B008-FB2E-1A51-D8E8-87E598001526}"/>
              </a:ext>
            </a:extLst>
          </p:cNvPr>
          <p:cNvSpPr txBox="1"/>
          <p:nvPr/>
        </p:nvSpPr>
        <p:spPr>
          <a:xfrm>
            <a:off x="4774297" y="2582779"/>
            <a:ext cx="2662989" cy="421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ts val="2800"/>
              </a:lnSpc>
              <a:buNone/>
            </a:pPr>
            <a:r>
              <a:rPr lang="en-US" sz="1800" b="1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 Bold" pitchFamily="34" charset="-120"/>
              </a:rPr>
              <a:t>1</a:t>
            </a:r>
            <a:r>
              <a:rPr lang="en-US" sz="1800" b="1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. </a:t>
            </a:r>
            <a:r>
              <a:rPr lang="en-US" sz="1800" b="1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 Bold" pitchFamily="34" charset="-120"/>
              </a:rPr>
              <a:t>Furniture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9E7377-C904-24E3-9FD5-A42FF9E0B4EF}"/>
              </a:ext>
            </a:extLst>
          </p:cNvPr>
          <p:cNvSpPr txBox="1"/>
          <p:nvPr/>
        </p:nvSpPr>
        <p:spPr>
          <a:xfrm>
            <a:off x="8852675" y="3006490"/>
            <a:ext cx="3178903" cy="1435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Office supplies maintain a solid position in terms of sale percentage, indicating steady demand across the board.</a:t>
            </a:r>
            <a:endParaRPr lang="en-US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3C8466-5CA6-538F-51AB-CBB941BF563A}"/>
              </a:ext>
            </a:extLst>
          </p:cNvPr>
          <p:cNvSpPr txBox="1"/>
          <p:nvPr/>
        </p:nvSpPr>
        <p:spPr>
          <a:xfrm>
            <a:off x="8852675" y="2621168"/>
            <a:ext cx="2871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 Bold" pitchFamily="34" charset="-120"/>
              </a:rPr>
              <a:t>2. Office Supplies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52083A-3D2C-B691-3294-B533DF717868}"/>
              </a:ext>
            </a:extLst>
          </p:cNvPr>
          <p:cNvSpPr txBox="1"/>
          <p:nvPr/>
        </p:nvSpPr>
        <p:spPr>
          <a:xfrm>
            <a:off x="4774297" y="5331116"/>
            <a:ext cx="634152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EEEFF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Technology products contribute a significant portion to sales, reflecting the growing importance of digital tools and equipment.</a:t>
            </a:r>
            <a:endParaRPr lang="en-US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FB7830-CF62-581F-D70B-4AFD4251BE6C}"/>
              </a:ext>
            </a:extLst>
          </p:cNvPr>
          <p:cNvSpPr txBox="1"/>
          <p:nvPr/>
        </p:nvSpPr>
        <p:spPr>
          <a:xfrm>
            <a:off x="4774297" y="4841288"/>
            <a:ext cx="2595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 Bold" pitchFamily="34" charset="-120"/>
              </a:rPr>
              <a:t>3. Technology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CD396BC-DC8F-6210-FEBC-8F3AA1B2D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22" y="2246271"/>
            <a:ext cx="4359768" cy="434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143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70C4-874E-EBFF-98CE-AEF374D70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81" y="609600"/>
            <a:ext cx="10909237" cy="1855711"/>
          </a:xfrm>
        </p:spPr>
        <p:txBody>
          <a:bodyPr>
            <a:normAutofit fontScale="90000"/>
          </a:bodyPr>
          <a:lstStyle/>
          <a:p>
            <a:pPr marL="0" indent="0">
              <a:lnSpc>
                <a:spcPts val="5600"/>
              </a:lnSpc>
            </a:pPr>
            <a:r>
              <a:rPr lang="en-US" sz="3100" b="1" dirty="0">
                <a:solidFill>
                  <a:srgbClr val="9998FF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 Bold" pitchFamily="34" charset="-120"/>
              </a:rPr>
              <a:t>Profit by State: Identifying Profitability</a:t>
            </a:r>
            <a:br>
              <a:rPr lang="en-US" sz="3100" b="1" dirty="0">
                <a:solidFill>
                  <a:srgbClr val="9998FF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 Bold" pitchFamily="34" charset="-120"/>
              </a:rPr>
            </a:br>
            <a:r>
              <a:rPr lang="en-US" sz="3100" b="1" dirty="0">
                <a:solidFill>
                  <a:srgbClr val="9998FF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 Bold" pitchFamily="34" charset="-120"/>
              </a:rPr>
              <a:t>Hotspots</a:t>
            </a:r>
            <a:b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064571-11F6-B5D0-5111-1176EE1F0AD4}"/>
              </a:ext>
            </a:extLst>
          </p:cNvPr>
          <p:cNvSpPr txBox="1"/>
          <p:nvPr/>
        </p:nvSpPr>
        <p:spPr>
          <a:xfrm>
            <a:off x="7074568" y="3056289"/>
            <a:ext cx="474846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EEEFF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column chart provides a clear view of profit generated by each state, identifying both profitable and less profitable regions.</a:t>
            </a:r>
            <a:endParaRPr lang="en-US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66CC75-C3C7-E2A9-B103-EAF43B9F534B}"/>
              </a:ext>
            </a:extLst>
          </p:cNvPr>
          <p:cNvSpPr txBox="1"/>
          <p:nvPr/>
        </p:nvSpPr>
        <p:spPr>
          <a:xfrm>
            <a:off x="7074568" y="2577822"/>
            <a:ext cx="3994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9998FF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 Bold" pitchFamily="34" charset="-120"/>
              </a:rPr>
              <a:t>Profitability by State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49DB7E-953A-F7FD-DF9F-49FAAFC85900}"/>
              </a:ext>
            </a:extLst>
          </p:cNvPr>
          <p:cNvSpPr txBox="1"/>
          <p:nvPr/>
        </p:nvSpPr>
        <p:spPr>
          <a:xfrm>
            <a:off x="7074568" y="4913261"/>
            <a:ext cx="5213684" cy="1089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California and New York stand out as highly profitable states, contributing significantly to the company's bottom line.</a:t>
            </a:r>
            <a:endParaRPr lang="en-US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68EE67-C962-9919-DA95-62EE1173916B}"/>
              </a:ext>
            </a:extLst>
          </p:cNvPr>
          <p:cNvSpPr txBox="1"/>
          <p:nvPr/>
        </p:nvSpPr>
        <p:spPr>
          <a:xfrm>
            <a:off x="7074568" y="4511009"/>
            <a:ext cx="3737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9998FF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 Bold" pitchFamily="34" charset="-120"/>
              </a:rPr>
              <a:t>Profitable Regions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4B6FD9-4B70-BF0C-FEB6-7888383DE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2000551"/>
            <a:ext cx="5791200" cy="451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0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0DE5F-3179-F441-C8F7-A77E65162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9998FF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 Bold" pitchFamily="34" charset="-120"/>
              </a:rPr>
              <a:t>Sales Over Time: Tracking Growth and Trends</a:t>
            </a:r>
            <a:b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88A199-2804-D51D-F704-48E651694DE7}"/>
              </a:ext>
            </a:extLst>
          </p:cNvPr>
          <p:cNvSpPr txBox="1"/>
          <p:nvPr/>
        </p:nvSpPr>
        <p:spPr>
          <a:xfrm>
            <a:off x="335082" y="1931899"/>
            <a:ext cx="536693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EEEFF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Sales have shown a consistent upward trend over time, indicating sustained growth and positive market momentum.</a:t>
            </a:r>
            <a:endParaRPr lang="en-US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3A7B91-88A8-F76A-AA23-FD81612AE660}"/>
              </a:ext>
            </a:extLst>
          </p:cNvPr>
          <p:cNvSpPr txBox="1"/>
          <p:nvPr/>
        </p:nvSpPr>
        <p:spPr>
          <a:xfrm>
            <a:off x="335082" y="3258220"/>
            <a:ext cx="478115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EEEFF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Seasonal fluctuations in sales are clearly visible, with peaks during the holiday season and dips during slower periods.</a:t>
            </a:r>
            <a:endParaRPr lang="en-US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79DF3-AC6C-B393-7D30-A5025D030E25}"/>
              </a:ext>
            </a:extLst>
          </p:cNvPr>
          <p:cNvSpPr txBox="1"/>
          <p:nvPr/>
        </p:nvSpPr>
        <p:spPr>
          <a:xfrm>
            <a:off x="335082" y="4823482"/>
            <a:ext cx="478115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EEEFF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Analyzing these trends provides valuable insights for planning and adjusting marketing strategies to capitalize on peak seasons.</a:t>
            </a:r>
            <a:endParaRPr lang="en-US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BC6BEE-214F-F1A4-13F0-1644E8680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820" y="1780674"/>
            <a:ext cx="6009422" cy="494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01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33257-5423-5A6D-C436-9AC70997D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lnSpc>
                <a:spcPts val="5600"/>
              </a:lnSpc>
            </a:pPr>
            <a:r>
              <a:rPr lang="en-US" sz="3600" b="1" dirty="0">
                <a:solidFill>
                  <a:srgbClr val="9998FF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 Bold" pitchFamily="34" charset="-120"/>
              </a:rPr>
              <a:t>Profit by Product Category: Unveiling Key Profit Drivers</a:t>
            </a:r>
            <a:endParaRPr lang="en-US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448C3-2BE6-EAA5-7AD0-E7ADB5002905}"/>
              </a:ext>
            </a:extLst>
          </p:cNvPr>
          <p:cNvSpPr txBox="1"/>
          <p:nvPr/>
        </p:nvSpPr>
        <p:spPr>
          <a:xfrm>
            <a:off x="6416841" y="2593381"/>
            <a:ext cx="5309937" cy="140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EEEFF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 profit driver, contributing significantly to overall profitability.</a:t>
            </a:r>
          </a:p>
          <a:p>
            <a:pPr marL="285750" indent="-285750" algn="l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EEEFF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51% of total Profit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AD8CDC-3EFD-9CB4-FC20-6946FB30DBF8}"/>
              </a:ext>
            </a:extLst>
          </p:cNvPr>
          <p:cNvSpPr txBox="1"/>
          <p:nvPr/>
        </p:nvSpPr>
        <p:spPr>
          <a:xfrm>
            <a:off x="6425186" y="2276724"/>
            <a:ext cx="312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 Bold" pitchFamily="34" charset="-120"/>
              </a:rPr>
              <a:t>Technology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AB1CCE-B7D8-3274-FF75-A556E4D2E0A2}"/>
              </a:ext>
            </a:extLst>
          </p:cNvPr>
          <p:cNvSpPr txBox="1"/>
          <p:nvPr/>
        </p:nvSpPr>
        <p:spPr>
          <a:xfrm>
            <a:off x="6416841" y="4426135"/>
            <a:ext cx="55024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EEEFF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Substantial contribution to total profits</a:t>
            </a:r>
            <a:r>
              <a:rPr lang="en-US" sz="1800" dirty="0">
                <a:solidFill>
                  <a:srgbClr val="EEEFF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8E5BCE-596D-C22E-E603-7CCA1D52817D}"/>
              </a:ext>
            </a:extLst>
          </p:cNvPr>
          <p:cNvSpPr txBox="1"/>
          <p:nvPr/>
        </p:nvSpPr>
        <p:spPr>
          <a:xfrm>
            <a:off x="6425186" y="3967442"/>
            <a:ext cx="2165683" cy="409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800" b="1" dirty="0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 Bold" pitchFamily="34" charset="-120"/>
              </a:rPr>
              <a:t>Office Supplies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66418F-C930-4534-E935-1110F6A6587E}"/>
              </a:ext>
            </a:extLst>
          </p:cNvPr>
          <p:cNvSpPr txBox="1"/>
          <p:nvPr/>
        </p:nvSpPr>
        <p:spPr>
          <a:xfrm>
            <a:off x="6425186" y="5497142"/>
            <a:ext cx="4090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EEEFF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Less Profitable As compare to Technology &amp; Office Supplies  </a:t>
            </a:r>
            <a:endParaRPr lang="en-US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A0B799-94A1-1F83-2A6E-A80376A0E5F7}"/>
              </a:ext>
            </a:extLst>
          </p:cNvPr>
          <p:cNvSpPr txBox="1"/>
          <p:nvPr/>
        </p:nvSpPr>
        <p:spPr>
          <a:xfrm>
            <a:off x="6425186" y="5072466"/>
            <a:ext cx="288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 Bold" pitchFamily="34" charset="-120"/>
              </a:rPr>
              <a:t>Furniture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E9757F-DE08-1076-9671-91133F517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5510"/>
            <a:ext cx="5766816" cy="410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26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2A0A-1676-7BF3-A6F8-057362BDE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531977"/>
            <a:ext cx="10353761" cy="1326321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9998FF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 Bold" pitchFamily="34" charset="-120"/>
              </a:rPr>
              <a:t>Returns by Product Category: Identifying Potential Issues</a:t>
            </a:r>
            <a:b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C165D1-4566-A01B-1C85-24BACCCA8C5B}"/>
              </a:ext>
            </a:extLst>
          </p:cNvPr>
          <p:cNvSpPr txBox="1"/>
          <p:nvPr/>
        </p:nvSpPr>
        <p:spPr>
          <a:xfrm>
            <a:off x="1395661" y="2536613"/>
            <a:ext cx="9192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EEEFF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Technology has the highest return rate, indicating potential issues with product quality, customer satisfaction, or delivery.</a:t>
            </a:r>
            <a:endParaRPr lang="en-US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2D2B16-C585-51E8-9A1D-172BCA86F38A}"/>
              </a:ext>
            </a:extLst>
          </p:cNvPr>
          <p:cNvSpPr txBox="1"/>
          <p:nvPr/>
        </p:nvSpPr>
        <p:spPr>
          <a:xfrm>
            <a:off x="1363581" y="4901396"/>
            <a:ext cx="3047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 Bold" pitchFamily="34" charset="-120"/>
              </a:rPr>
              <a:t>Furniture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7E8773-1D89-D191-60EE-04A9391B3318}"/>
              </a:ext>
            </a:extLst>
          </p:cNvPr>
          <p:cNvSpPr txBox="1"/>
          <p:nvPr/>
        </p:nvSpPr>
        <p:spPr>
          <a:xfrm>
            <a:off x="1363581" y="3776572"/>
            <a:ext cx="7363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EEEFF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Office supplies have a moderate return rate, suggesting a balance between customer satisfaction and occasional issues.</a:t>
            </a:r>
            <a:endParaRPr lang="en-US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0C566A-9EF6-24E7-BEEA-E12AAD3ECAB7}"/>
              </a:ext>
            </a:extLst>
          </p:cNvPr>
          <p:cNvSpPr txBox="1"/>
          <p:nvPr/>
        </p:nvSpPr>
        <p:spPr>
          <a:xfrm>
            <a:off x="1363581" y="3412140"/>
            <a:ext cx="3834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 Bold" pitchFamily="34" charset="-120"/>
              </a:rPr>
              <a:t>Office Supplies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877918-8A7C-859C-5961-17A042D9F1C4}"/>
              </a:ext>
            </a:extLst>
          </p:cNvPr>
          <p:cNvSpPr txBox="1"/>
          <p:nvPr/>
        </p:nvSpPr>
        <p:spPr>
          <a:xfrm>
            <a:off x="1363581" y="5302945"/>
            <a:ext cx="699435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 Bold" pitchFamily="34" charset="-120"/>
              </a:rPr>
              <a:t>Furniture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700" dirty="0">
                <a:solidFill>
                  <a:srgbClr val="EEEFF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products have the lowest return rate, indicating high customer satisfaction and a robust product quality.</a:t>
            </a:r>
            <a:endParaRPr lang="en-US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7CD121-9FD0-7A23-C6F2-3465DB88FB6C}"/>
              </a:ext>
            </a:extLst>
          </p:cNvPr>
          <p:cNvSpPr txBox="1"/>
          <p:nvPr/>
        </p:nvSpPr>
        <p:spPr>
          <a:xfrm>
            <a:off x="1395661" y="2156978"/>
            <a:ext cx="5566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 Bold" pitchFamily="34" charset="-120"/>
              </a:rPr>
              <a:t>Technology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6027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D1BEB-BC9B-CC28-0EAC-612DC554D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9998FF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 Bold" pitchFamily="34" charset="-120"/>
              </a:rPr>
              <a:t>Payment Mode Analysis: Unveiling Customer Preferences</a:t>
            </a:r>
            <a:b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062814-CB6A-5213-DA4C-87F25A712898}"/>
              </a:ext>
            </a:extLst>
          </p:cNvPr>
          <p:cNvSpPr txBox="1"/>
          <p:nvPr/>
        </p:nvSpPr>
        <p:spPr>
          <a:xfrm flipH="1">
            <a:off x="5253790" y="2328899"/>
            <a:ext cx="5566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EEEFF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Still significant, highlighting traditional payment preferences in specific market segments.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A3799A-FC7D-CF2E-221C-405D71DB6622}"/>
              </a:ext>
            </a:extLst>
          </p:cNvPr>
          <p:cNvSpPr txBox="1"/>
          <p:nvPr/>
        </p:nvSpPr>
        <p:spPr>
          <a:xfrm>
            <a:off x="5277852" y="1933807"/>
            <a:ext cx="3433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 Bold" pitchFamily="34" charset="-120"/>
              </a:rPr>
              <a:t>Cash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772DD7-B397-786F-8125-CF12AE591948}"/>
              </a:ext>
            </a:extLst>
          </p:cNvPr>
          <p:cNvSpPr txBox="1"/>
          <p:nvPr/>
        </p:nvSpPr>
        <p:spPr>
          <a:xfrm>
            <a:off x="5277852" y="3690743"/>
            <a:ext cx="4331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EEEFF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Growing in popularity, showcasing the convenience of digital payments.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322A7D-179F-A672-B848-8B5BD848862B}"/>
              </a:ext>
            </a:extLst>
          </p:cNvPr>
          <p:cNvSpPr txBox="1"/>
          <p:nvPr/>
        </p:nvSpPr>
        <p:spPr>
          <a:xfrm>
            <a:off x="5253790" y="3277989"/>
            <a:ext cx="325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 Bold" pitchFamily="34" charset="-120"/>
              </a:rPr>
              <a:t>Online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871925-CC0D-1C55-8B39-7CA7EB4CAC41}"/>
              </a:ext>
            </a:extLst>
          </p:cNvPr>
          <p:cNvSpPr txBox="1"/>
          <p:nvPr/>
        </p:nvSpPr>
        <p:spPr>
          <a:xfrm>
            <a:off x="5253790" y="5052587"/>
            <a:ext cx="6352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EEEFF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Customers gives last priority to card payments over COD &amp; Online method.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8B9B0F-61D8-E141-A07B-96EB49D3AE1E}"/>
              </a:ext>
            </a:extLst>
          </p:cNvPr>
          <p:cNvSpPr txBox="1"/>
          <p:nvPr/>
        </p:nvSpPr>
        <p:spPr>
          <a:xfrm>
            <a:off x="5277852" y="4576921"/>
            <a:ext cx="271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 Bold" pitchFamily="34" charset="-120"/>
              </a:rPr>
              <a:t>Card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B1D562-1B80-6EDF-1637-911BCD5D6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05" y="1894577"/>
            <a:ext cx="4919549" cy="451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737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6241E-3DB6-1C0A-9B43-8D177D966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9998FF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 Bold" pitchFamily="34" charset="-120"/>
              </a:rPr>
              <a:t>Conclusion and Key Takeaways</a:t>
            </a:r>
            <a:b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F15D03-70E3-0F14-FCE4-80F80406F432}"/>
              </a:ext>
            </a:extLst>
          </p:cNvPr>
          <p:cNvSpPr txBox="1"/>
          <p:nvPr/>
        </p:nvSpPr>
        <p:spPr>
          <a:xfrm>
            <a:off x="561475" y="4861745"/>
            <a:ext cx="413886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EEEFF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California, New York, and Texas are leading in sales and profits, requiring targeted marketing efforts to maintain momentum.</a:t>
            </a:r>
            <a:endParaRPr lang="en-US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D1008-B251-756B-4D4F-AC76A9E53537}"/>
              </a:ext>
            </a:extLst>
          </p:cNvPr>
          <p:cNvSpPr txBox="1"/>
          <p:nvPr/>
        </p:nvSpPr>
        <p:spPr>
          <a:xfrm>
            <a:off x="4700338" y="4786340"/>
            <a:ext cx="4138863" cy="1443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</a:pPr>
            <a:r>
              <a:rPr lang="en-US" sz="1700" dirty="0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 Bold" pitchFamily="34" charset="-120"/>
              </a:rPr>
              <a:t>Technology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700" dirty="0">
                <a:solidFill>
                  <a:srgbClr val="EEEFF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Office supplies are strong performers while </a:t>
            </a:r>
            <a:r>
              <a:rPr lang="en-US" sz="1700" dirty="0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 Bold" pitchFamily="34" charset="-120"/>
              </a:rPr>
              <a:t>Furniture</a:t>
            </a:r>
            <a:endParaRPr lang="en-US" sz="17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>
              <a:lnSpc>
                <a:spcPts val="2700"/>
              </a:lnSpc>
            </a:pPr>
            <a:r>
              <a:rPr lang="en-US" sz="1700" dirty="0">
                <a:solidFill>
                  <a:srgbClr val="EEEFF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products are gaining traction, requiring continued investment</a:t>
            </a:r>
            <a:endParaRPr lang="en-IN" sz="1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1725F6-C6CB-43C1-0C12-E93A2B87175A}"/>
              </a:ext>
            </a:extLst>
          </p:cNvPr>
          <p:cNvSpPr txBox="1"/>
          <p:nvPr/>
        </p:nvSpPr>
        <p:spPr>
          <a:xfrm>
            <a:off x="8839201" y="4842992"/>
            <a:ext cx="304800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 Bold" pitchFamily="34" charset="-120"/>
              </a:rPr>
              <a:t>Technology</a:t>
            </a:r>
            <a:r>
              <a:rPr lang="en-US" sz="1700" dirty="0">
                <a:solidFill>
                  <a:srgbClr val="EEEFF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has the highest return rate, requiring investigation and potential improvements to product quality or customer service.</a:t>
            </a:r>
            <a:endParaRPr lang="en-US" sz="17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08786C-0399-F186-229C-558EB1A66EC3}"/>
              </a:ext>
            </a:extLst>
          </p:cNvPr>
          <p:cNvSpPr txBox="1"/>
          <p:nvPr/>
        </p:nvSpPr>
        <p:spPr>
          <a:xfrm>
            <a:off x="561475" y="4305418"/>
            <a:ext cx="3577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 Bold" pitchFamily="34" charset="-120"/>
              </a:rPr>
              <a:t>Regional Performance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A2E0CF-A7E2-0B0E-CEA9-A25954502E9D}"/>
              </a:ext>
            </a:extLst>
          </p:cNvPr>
          <p:cNvSpPr txBox="1"/>
          <p:nvPr/>
        </p:nvSpPr>
        <p:spPr>
          <a:xfrm>
            <a:off x="4700338" y="4305418"/>
            <a:ext cx="3577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 Bold" pitchFamily="34" charset="-120"/>
              </a:rPr>
              <a:t>Product Performance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258717-A272-4421-94B5-562E187109D6}"/>
              </a:ext>
            </a:extLst>
          </p:cNvPr>
          <p:cNvSpPr txBox="1"/>
          <p:nvPr/>
        </p:nvSpPr>
        <p:spPr>
          <a:xfrm>
            <a:off x="8839201" y="4324011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 Bold" pitchFamily="34" charset="-120"/>
              </a:rPr>
              <a:t>Return</a:t>
            </a:r>
            <a:r>
              <a:rPr lang="en-US" sz="18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 </a:t>
            </a:r>
            <a:r>
              <a:rPr lang="en-US" sz="1800" b="1" dirty="0">
                <a:solidFill>
                  <a:srgbClr val="EEEFF5"/>
                </a:solidFill>
                <a:latin typeface="Verdana" panose="020B0604030504040204" pitchFamily="34" charset="0"/>
                <a:ea typeface="Verdana" panose="020B0604030504040204" pitchFamily="34" charset="0"/>
                <a:cs typeface="Barlow Bold" pitchFamily="34" charset="-120"/>
              </a:rPr>
              <a:t>Analysis</a:t>
            </a:r>
            <a:endParaRPr 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/>
          </a:p>
        </p:txBody>
      </p:sp>
      <p:pic>
        <p:nvPicPr>
          <p:cNvPr id="10" name="Image 0">
            <a:extLst>
              <a:ext uri="{FF2B5EF4-FFF2-40B4-BE49-F238E27FC236}">
                <a16:creationId xmlns:a16="http://schemas.microsoft.com/office/drawing/2014/main" id="{653225F2-62A8-5CFF-0429-7D98780C5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76" y="1558655"/>
            <a:ext cx="3808506" cy="2567702"/>
          </a:xfrm>
          <a:prstGeom prst="rect">
            <a:avLst/>
          </a:prstGeom>
        </p:spPr>
      </p:pic>
      <p:pic>
        <p:nvPicPr>
          <p:cNvPr id="11" name="Image 1">
            <a:extLst>
              <a:ext uri="{FF2B5EF4-FFF2-40B4-BE49-F238E27FC236}">
                <a16:creationId xmlns:a16="http://schemas.microsoft.com/office/drawing/2014/main" id="{1A604B7D-FD47-3BEB-2F6C-9F849DFC2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338" y="1558655"/>
            <a:ext cx="3656155" cy="256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09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133</TotalTime>
  <Words>575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Barlow Bold</vt:lpstr>
      <vt:lpstr>Bookman Old Style</vt:lpstr>
      <vt:lpstr>Calibri</vt:lpstr>
      <vt:lpstr>Rockwell</vt:lpstr>
      <vt:lpstr>Tahoma</vt:lpstr>
      <vt:lpstr>Verdana</vt:lpstr>
      <vt:lpstr>Damask</vt:lpstr>
      <vt:lpstr>Super Store Sales Dashboard: Unveiling Key Insights </vt:lpstr>
      <vt:lpstr>Sale by State: Regional Performance  Snapshot </vt:lpstr>
      <vt:lpstr>Sub-Category Wise Sale %: Deeper Product Performance </vt:lpstr>
      <vt:lpstr>Profit by State: Identifying Profitability Hotspots </vt:lpstr>
      <vt:lpstr>Sales Over Time: Tracking Growth and Trends </vt:lpstr>
      <vt:lpstr>Profit by Product Category: Unveiling Key Profit Drivers</vt:lpstr>
      <vt:lpstr>Returns by Product Category: Identifying Potential Issues </vt:lpstr>
      <vt:lpstr>Payment Mode Analysis: Unveiling Customer Preferences </vt:lpstr>
      <vt:lpstr>Conclusion and Key Takeaways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lakshmikant deokate</dc:creator>
  <cp:lastModifiedBy>lakshmikant deokate</cp:lastModifiedBy>
  <cp:revision>4</cp:revision>
  <dcterms:created xsi:type="dcterms:W3CDTF">2024-12-25T14:20:38Z</dcterms:created>
  <dcterms:modified xsi:type="dcterms:W3CDTF">2024-12-25T16:34:02Z</dcterms:modified>
</cp:coreProperties>
</file>