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14" r:id="rId1"/>
  </p:sldMasterIdLst>
  <p:notesMasterIdLst>
    <p:notesMasterId r:id="rId13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6" r:id="rId12"/>
  </p:sldIdLst>
  <p:sldSz cx="14630400" cy="8229600"/>
  <p:notesSz cx="8229600" cy="14630400"/>
  <p:embeddedFontLst>
    <p:embeddedFont>
      <p:font typeface="Algerian" panose="04020705040A02060702" pitchFamily="82" charset="0"/>
      <p:regular r:id="rId14"/>
    </p:embeddedFont>
    <p:embeddedFont>
      <p:font typeface="Cabin" panose="020B0604020202020204" charset="0"/>
      <p:regular r:id="rId15"/>
    </p:embeddedFon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Unbounded" panose="020B0604020202020204" charset="0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760" y="5356834"/>
            <a:ext cx="10972800" cy="1969788"/>
          </a:xfrm>
        </p:spPr>
        <p:txBody>
          <a:bodyPr wrap="none" anchor="t">
            <a:normAutofit/>
          </a:bodyPr>
          <a:lstStyle>
            <a:lvl1pPr algn="r">
              <a:defRPr sz="11520" b="0" spc="-36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759" y="4433251"/>
            <a:ext cx="10972800" cy="904830"/>
          </a:xfrm>
        </p:spPr>
        <p:txBody>
          <a:bodyPr anchor="b">
            <a:normAutofit/>
          </a:bodyPr>
          <a:lstStyle>
            <a:lvl1pPr marL="0" indent="0" algn="r">
              <a:buNone/>
              <a:defRPr sz="384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355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240593"/>
            <a:ext cx="12618720" cy="983226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7746" y="1184911"/>
            <a:ext cx="12618720" cy="4055682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6223819"/>
            <a:ext cx="12616814" cy="818966"/>
          </a:xfrm>
        </p:spPr>
        <p:txBody>
          <a:bodyPr/>
          <a:lstStyle>
            <a:lvl1pPr marL="0" indent="0">
              <a:buNone/>
              <a:defRPr sz="192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616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4241213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387279"/>
            <a:ext cx="12616814" cy="1802191"/>
          </a:xfrm>
        </p:spPr>
        <p:txBody>
          <a:bodyPr anchor="ctr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838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438150"/>
            <a:ext cx="11163302" cy="3591485"/>
          </a:xfrm>
        </p:spPr>
        <p:txBody>
          <a:bodyPr anchor="ctr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038668"/>
            <a:ext cx="10502759" cy="65876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5402075"/>
            <a:ext cx="12614909" cy="1787395"/>
          </a:xfrm>
        </p:spPr>
        <p:txBody>
          <a:bodyPr anchor="ctr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3253" y="94418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25374" y="329184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7622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792361"/>
            <a:ext cx="12618720" cy="3014202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820697"/>
            <a:ext cx="12616814" cy="1368773"/>
          </a:xfrm>
        </p:spPr>
        <p:txBody>
          <a:bodyPr anchor="t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560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4739" y="22631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28158" y="30861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5594" y="2263140"/>
            <a:ext cx="3523489" cy="69151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8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92929" y="30861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94842" y="2263140"/>
            <a:ext cx="3518536" cy="69151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88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394842" y="30861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439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598502" y="5157004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98502" y="2707625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598502" y="5848519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797" y="5157004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82796" y="2707625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1173" y="5848517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65187" y="5157004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365186" y="2707625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65037" y="5848515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886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11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731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41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23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8217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287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52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182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579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2780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40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25438" y="5356834"/>
            <a:ext cx="10972800" cy="1969788"/>
          </a:xfrm>
        </p:spPr>
        <p:txBody>
          <a:bodyPr wrap="none" anchor="t">
            <a:normAutofit/>
          </a:bodyPr>
          <a:lstStyle>
            <a:lvl1pPr algn="l">
              <a:defRPr sz="11520" b="0" spc="-36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25438" y="4432409"/>
            <a:ext cx="10972800" cy="904830"/>
          </a:xfrm>
        </p:spPr>
        <p:txBody>
          <a:bodyPr anchor="b">
            <a:normAutofit/>
          </a:bodyPr>
          <a:lstStyle>
            <a:lvl1pPr marL="0" indent="0" algn="l">
              <a:buNone/>
              <a:defRPr sz="384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581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4000" y="2190750"/>
            <a:ext cx="6030259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3808" y="2190750"/>
            <a:ext cx="6040752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832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4000" y="2017396"/>
            <a:ext cx="6030259" cy="988694"/>
          </a:xfrm>
        </p:spPr>
        <p:txBody>
          <a:bodyPr anchor="b"/>
          <a:lstStyle>
            <a:lvl1pPr marL="0" indent="0">
              <a:buNone/>
              <a:defRPr sz="28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000" y="3006090"/>
            <a:ext cx="603025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83808" y="2017396"/>
            <a:ext cx="6042658" cy="98869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3808" y="3006090"/>
            <a:ext cx="604265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46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998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475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001" y="2468880"/>
            <a:ext cx="4382430" cy="4573906"/>
          </a:xfrm>
        </p:spPr>
        <p:txBody>
          <a:bodyPr/>
          <a:lstStyle>
            <a:lvl1pPr marL="0" indent="0">
              <a:buNone/>
              <a:defRPr sz="192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3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001" y="2468880"/>
            <a:ext cx="4382430" cy="4573906"/>
          </a:xfrm>
        </p:spPr>
        <p:txBody>
          <a:bodyPr/>
          <a:lstStyle>
            <a:lvl1pPr marL="0" indent="0">
              <a:buNone/>
              <a:defRPr sz="192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939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4000" y="2190750"/>
            <a:ext cx="122805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3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39" r:id="rId25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648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96868" y="1306592"/>
            <a:ext cx="7415927" cy="19283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Unbounded" panose="020B0604020202020204" charset="0"/>
                <a:ea typeface="Spline Sans Bold" pitchFamily="34" charset="-122"/>
                <a:cs typeface="Spline Sans Bold" pitchFamily="34" charset="-120"/>
              </a:rPr>
              <a:t>Indian Weather Repository: Visualizing India's Climate</a:t>
            </a:r>
            <a:endParaRPr lang="en-US" sz="4300" dirty="0">
              <a:latin typeface="Unbounded" panose="020B060402020202020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996868" y="3809525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E0E4E6"/>
                </a:solidFill>
                <a:latin typeface="Unbounded" panose="020B0604020202020204" charset="0"/>
                <a:ea typeface="Barlow" pitchFamily="34" charset="-122"/>
                <a:cs typeface="Barlow" pitchFamily="34" charset="-120"/>
              </a:rPr>
              <a:t>Welcome to our presentation on the Indian Weather Repository, a comprehensive platform for visualizing and analyzing India's climate data.</a:t>
            </a:r>
            <a:endParaRPr lang="en-US" sz="2400" dirty="0">
              <a:latin typeface="Unbounde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08625-740E-41E0-5F35-1BCF931D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6" y="156116"/>
            <a:ext cx="14329317" cy="79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110039D-C3E6-86A6-C06D-0AF1ED399C6C}"/>
              </a:ext>
            </a:extLst>
          </p:cNvPr>
          <p:cNvSpPr/>
          <p:nvPr/>
        </p:nvSpPr>
        <p:spPr>
          <a:xfrm>
            <a:off x="1633728" y="1816608"/>
            <a:ext cx="11375136" cy="5218176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29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9982" y="636389"/>
            <a:ext cx="9222343" cy="680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Top 5 Most Windy Locations</a:t>
            </a:r>
            <a:endParaRPr lang="en-US" sz="4250" dirty="0"/>
          </a:p>
        </p:txBody>
      </p:sp>
      <p:sp>
        <p:nvSpPr>
          <p:cNvPr id="4" name="Text 1"/>
          <p:cNvSpPr/>
          <p:nvPr/>
        </p:nvSpPr>
        <p:spPr>
          <a:xfrm>
            <a:off x="7871816" y="2241411"/>
            <a:ext cx="6222921" cy="1873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bar chart highlights the top 5 locations in India with the highest average wind speeds, providing a clear visual representation of windy areas.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871817" y="5342215"/>
            <a:ext cx="272295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Insights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7871817" y="5886451"/>
            <a:ext cx="6222921" cy="1481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Analyzing wind patterns in these top 5 locations is crucial for various sectors. Industries like aviation, wind energy, and outdoor activities rely on accurate wind data for planning and safety.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4D471-F459-0895-2D1E-AE29C587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87" y="2112170"/>
            <a:ext cx="6222921" cy="4514850"/>
          </a:xfrm>
          <a:prstGeom prst="rect">
            <a:avLst/>
          </a:prstGeom>
        </p:spPr>
      </p:pic>
      <p:sp>
        <p:nvSpPr>
          <p:cNvPr id="8" name="Shape 4">
            <a:extLst>
              <a:ext uri="{FF2B5EF4-FFF2-40B4-BE49-F238E27FC236}">
                <a16:creationId xmlns:a16="http://schemas.microsoft.com/office/drawing/2014/main" id="{A50CC995-C26C-B5E7-5206-25F53CA022E1}"/>
              </a:ext>
            </a:extLst>
          </p:cNvPr>
          <p:cNvSpPr/>
          <p:nvPr/>
        </p:nvSpPr>
        <p:spPr>
          <a:xfrm>
            <a:off x="7871817" y="4441745"/>
            <a:ext cx="6377583" cy="45719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0423" y="381000"/>
            <a:ext cx="801112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Air Quality Components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717452" y="2070942"/>
            <a:ext cx="6357818" cy="2767846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8080176" y="216787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Donut Chart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8080176" y="2826587"/>
            <a:ext cx="5879187" cy="18996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donut chart provides a comprehensive overview of air quality components across India, highlighting their relative concentrations of Ozon(1.66%), SO2(3.79),NO2(2.17) &amp; CO(92.38%)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601544" y="5533607"/>
            <a:ext cx="6357818" cy="212324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8" name="Text 5"/>
          <p:cNvSpPr/>
          <p:nvPr/>
        </p:nvSpPr>
        <p:spPr>
          <a:xfrm>
            <a:off x="7964268" y="57934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Analysis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8080176" y="6426458"/>
            <a:ext cx="58791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Analyzing these components helps identify areas with potential air pollution concerns and informs public health initiatives.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95E777-039A-7A45-48EE-A1D7664B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21" y="2051268"/>
            <a:ext cx="6019800" cy="50965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342078"/>
            <a:ext cx="671298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UV Index Monitoring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3405068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4124" y="42427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UV Index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6324124" y="4738330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gauge chart provides real-time monitoring of the UV index levels across India, enabling people to take precautions against harmful UV radiation.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69E73-0AC9-8FD9-F401-0279196FA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00150"/>
            <a:ext cx="5486400" cy="5981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17990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Weather Conditions Across India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181457" y="2946916"/>
            <a:ext cx="30480" cy="4102775"/>
          </a:xfrm>
          <a:prstGeom prst="roundRect">
            <a:avLst>
              <a:gd name="adj" fmla="val 117806"/>
            </a:avLst>
          </a:prstGeom>
          <a:solidFill>
            <a:srgbClr val="49606E"/>
          </a:solidFill>
          <a:ln/>
        </p:spPr>
      </p:sp>
      <p:sp>
        <p:nvSpPr>
          <p:cNvPr id="5" name="Shape 2"/>
          <p:cNvSpPr/>
          <p:nvPr/>
        </p:nvSpPr>
        <p:spPr>
          <a:xfrm>
            <a:off x="1435477" y="3470077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49606E"/>
          </a:solidFill>
          <a:ln/>
        </p:spPr>
      </p:sp>
      <p:sp>
        <p:nvSpPr>
          <p:cNvPr id="6" name="Shape 3"/>
          <p:cNvSpPr/>
          <p:nvPr/>
        </p:nvSpPr>
        <p:spPr>
          <a:xfrm>
            <a:off x="927437" y="321611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7" name="Text 4"/>
          <p:cNvSpPr/>
          <p:nvPr/>
        </p:nvSpPr>
        <p:spPr>
          <a:xfrm>
            <a:off x="1117104" y="3316367"/>
            <a:ext cx="159187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513290" y="31862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Interactive Map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2513290" y="3681770"/>
            <a:ext cx="57929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map visualizes weather conditions across India, allowing users to explore the weather patterns.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1435477" y="5832634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49606E"/>
          </a:solidFill>
          <a:ln/>
        </p:spPr>
      </p:sp>
      <p:sp>
        <p:nvSpPr>
          <p:cNvPr id="11" name="Shape 8"/>
          <p:cNvSpPr/>
          <p:nvPr/>
        </p:nvSpPr>
        <p:spPr>
          <a:xfrm>
            <a:off x="927437" y="55786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2" name="Text 9"/>
          <p:cNvSpPr/>
          <p:nvPr/>
        </p:nvSpPr>
        <p:spPr>
          <a:xfrm>
            <a:off x="1063288" y="5678924"/>
            <a:ext cx="26670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513290" y="554878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Insights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2513290" y="6044327"/>
            <a:ext cx="57929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Analyzing these conditions is valuable for agriculture, tourism, and disaster preparedness.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A7DD28-CE5F-1C36-6491-5C83BFB8B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298" y="2170175"/>
            <a:ext cx="5708152" cy="57728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460063"/>
            <a:ext cx="734544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Regional Precipitation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24" y="2523053"/>
            <a:ext cx="1196816" cy="212324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79913" y="276236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Bar Chart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7879913" y="3257907"/>
            <a:ext cx="591276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bar chart highlights the Max precipitation levels across different regions in India, showcasing regional variations in rainfall.</a:t>
            </a:r>
          </a:p>
          <a:p>
            <a:pPr marL="0" indent="0" algn="l">
              <a:lnSpc>
                <a:spcPts val="3000"/>
              </a:lnSpc>
              <a:buNone/>
            </a:pPr>
            <a:endParaRPr lang="en-US" sz="2400" dirty="0">
              <a:solidFill>
                <a:srgbClr val="CAD6DE"/>
              </a:solidFill>
              <a:latin typeface="Cabin" pitchFamily="34" charset="0"/>
            </a:endParaRPr>
          </a:p>
          <a:p>
            <a:pPr marL="0" indent="0" algn="l">
              <a:lnSpc>
                <a:spcPts val="3000"/>
              </a:lnSpc>
              <a:buNone/>
            </a:pP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4646295"/>
            <a:ext cx="1196816" cy="212324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79913" y="514885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Insights</a:t>
            </a:r>
            <a:endParaRPr lang="en-US" sz="2800" dirty="0"/>
          </a:p>
        </p:txBody>
      </p:sp>
      <p:sp>
        <p:nvSpPr>
          <p:cNvPr id="9" name="Text 4"/>
          <p:cNvSpPr/>
          <p:nvPr/>
        </p:nvSpPr>
        <p:spPr>
          <a:xfrm>
            <a:off x="7879913" y="5591414"/>
            <a:ext cx="591276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Analyzing these patterns can help understand the impact of climate change and inform water management strategies.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6524F5-3513-E42B-0618-D48A345A4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460063"/>
            <a:ext cx="5736551" cy="56455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53314"/>
            <a:ext cx="1026997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Temperature Trends Over Time</a:t>
            </a:r>
            <a:endParaRPr lang="en-US" sz="4400" dirty="0"/>
          </a:p>
        </p:txBody>
      </p:sp>
      <p:sp>
        <p:nvSpPr>
          <p:cNvPr id="5" name="Text 2"/>
          <p:cNvSpPr/>
          <p:nvPr/>
        </p:nvSpPr>
        <p:spPr>
          <a:xfrm>
            <a:off x="7326927" y="319956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Line Chart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7315200" y="3774639"/>
            <a:ext cx="7086600" cy="1284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line chart visualizes the temperature trends over time across month of year in India, showcasing seasonal patterns and long-term changes.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315199" y="5184693"/>
            <a:ext cx="6941955" cy="45719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sp>
        <p:nvSpPr>
          <p:cNvPr id="10" name="Text 6"/>
          <p:cNvSpPr/>
          <p:nvPr/>
        </p:nvSpPr>
        <p:spPr>
          <a:xfrm>
            <a:off x="7315200" y="547461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Analysis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7315200" y="6070758"/>
            <a:ext cx="6031349" cy="119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Analyzing these trends can help identify climate change impacts and inform adaptation strategies.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DC4B0-0BDB-5C1E-1875-872E53F7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45" y="2971800"/>
            <a:ext cx="5989455" cy="42986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E20E8B3-2854-637B-BE6E-4C39E76E069F}"/>
              </a:ext>
            </a:extLst>
          </p:cNvPr>
          <p:cNvSpPr/>
          <p:nvPr/>
        </p:nvSpPr>
        <p:spPr>
          <a:xfrm>
            <a:off x="902208" y="2039609"/>
            <a:ext cx="1767840" cy="13289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B87D8B9-207C-E01A-1A80-4953D58CFBF2}"/>
              </a:ext>
            </a:extLst>
          </p:cNvPr>
          <p:cNvSpPr/>
          <p:nvPr/>
        </p:nvSpPr>
        <p:spPr>
          <a:xfrm>
            <a:off x="902208" y="3657600"/>
            <a:ext cx="2511552" cy="13289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5DC88DD-5C08-E415-55FB-0CADEE2B5A02}"/>
              </a:ext>
            </a:extLst>
          </p:cNvPr>
          <p:cNvSpPr/>
          <p:nvPr/>
        </p:nvSpPr>
        <p:spPr>
          <a:xfrm>
            <a:off x="902208" y="5175504"/>
            <a:ext cx="2877312" cy="13289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CECC3CD-1A97-4885-0CE5-45695C17370F}"/>
              </a:ext>
            </a:extLst>
          </p:cNvPr>
          <p:cNvSpPr/>
          <p:nvPr/>
        </p:nvSpPr>
        <p:spPr>
          <a:xfrm>
            <a:off x="902208" y="6693408"/>
            <a:ext cx="3486912" cy="13289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8CF4D6-96CA-657A-D0A0-3D6B0FBE3568}"/>
              </a:ext>
            </a:extLst>
          </p:cNvPr>
          <p:cNvSpPr txBox="1"/>
          <p:nvPr/>
        </p:nvSpPr>
        <p:spPr>
          <a:xfrm>
            <a:off x="1292352" y="502483"/>
            <a:ext cx="13130784" cy="64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effectLst/>
                <a:latin typeface="Unbounde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Data for Informed Decision-Making</a:t>
            </a:r>
            <a:endParaRPr lang="en-IN" sz="3600" kern="100" dirty="0">
              <a:effectLst/>
              <a:latin typeface="Unbounde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F85BD1-8429-A15E-010C-BF3725A34304}"/>
              </a:ext>
            </a:extLst>
          </p:cNvPr>
          <p:cNvSpPr txBox="1"/>
          <p:nvPr/>
        </p:nvSpPr>
        <p:spPr>
          <a:xfrm>
            <a:off x="3035808" y="2039102"/>
            <a:ext cx="731520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Unbounde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Agriculture</a:t>
            </a:r>
            <a:endParaRPr lang="en-IN" sz="1800" kern="100" dirty="0">
              <a:effectLst/>
              <a:latin typeface="Unbounde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Weather data helps farmers make informed decisions about planting, irrigation, and crop management.</a:t>
            </a:r>
            <a:endParaRPr lang="en-IN" sz="1800" kern="100" dirty="0">
              <a:effectLst/>
              <a:latin typeface="Cabin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728809-F9AD-C949-EEBC-861AA9C434F1}"/>
              </a:ext>
            </a:extLst>
          </p:cNvPr>
          <p:cNvSpPr txBox="1"/>
          <p:nvPr/>
        </p:nvSpPr>
        <p:spPr>
          <a:xfrm>
            <a:off x="3657600" y="3786628"/>
            <a:ext cx="731520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Unbounde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Disaster Management</a:t>
            </a:r>
            <a:endParaRPr lang="en-IN" sz="1800" kern="100" dirty="0">
              <a:effectLst/>
              <a:latin typeface="Unbounde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Accurate weather forecasts are crucial for disaster preparedness and mitigation efforts.</a:t>
            </a:r>
            <a:endParaRPr lang="en-IN" sz="1800" kern="100" dirty="0">
              <a:effectLst/>
              <a:latin typeface="Cabin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C7E576-0AD5-1027-55C0-68DA35E93DB2}"/>
              </a:ext>
            </a:extLst>
          </p:cNvPr>
          <p:cNvSpPr txBox="1"/>
          <p:nvPr/>
        </p:nvSpPr>
        <p:spPr>
          <a:xfrm>
            <a:off x="4084320" y="4945882"/>
            <a:ext cx="7315200" cy="146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Unbounde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Tourism</a:t>
            </a:r>
            <a:endParaRPr lang="en-IN" sz="1800" kern="100" dirty="0">
              <a:effectLst/>
              <a:latin typeface="Unbounde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Weather data enables tourism agencies to provide accurate weather forecasts for travelers.</a:t>
            </a:r>
            <a:endParaRPr lang="en-IN" sz="1800" kern="100" dirty="0">
              <a:effectLst/>
              <a:latin typeface="Cabin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2C0B86-1D68-406F-4085-F5DB7306624F}"/>
              </a:ext>
            </a:extLst>
          </p:cNvPr>
          <p:cNvSpPr txBox="1"/>
          <p:nvPr/>
        </p:nvSpPr>
        <p:spPr>
          <a:xfrm>
            <a:off x="4669536" y="6901894"/>
            <a:ext cx="731520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Unbounde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endParaRPr lang="en-IN" sz="1800" kern="100" dirty="0">
              <a:effectLst/>
              <a:latin typeface="Unbounde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Weather data helps energy companies optimize energy production and distribution.</a:t>
            </a:r>
            <a:endParaRPr lang="en-IN" sz="1800" kern="100" dirty="0">
              <a:effectLst/>
              <a:latin typeface="Cabin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4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13240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Conclusion: Unlocking the Power of Weather Data</a:t>
            </a:r>
            <a:endParaRPr lang="en-US" sz="4400" dirty="0">
              <a:latin typeface="Unbounded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37724" y="4584263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Power BI project demonstrates the potential of leveraging weather data to gain valuable insights, inform decision-making, and ultimately contribute to a better understanding of weather patterns and their impact on various sectors.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94</TotalTime>
  <Words>429</Words>
  <Application>Microsoft Office PowerPoint</Application>
  <PresentationFormat>Custom</PresentationFormat>
  <Paragraphs>56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Unbounded</vt:lpstr>
      <vt:lpstr>Corbel</vt:lpstr>
      <vt:lpstr>Arial</vt:lpstr>
      <vt:lpstr>Calibri</vt:lpstr>
      <vt:lpstr>Algerian</vt:lpstr>
      <vt:lpstr>Cabin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lakshmikant deokate</cp:lastModifiedBy>
  <cp:revision>10</cp:revision>
  <dcterms:created xsi:type="dcterms:W3CDTF">2024-12-20T10:28:01Z</dcterms:created>
  <dcterms:modified xsi:type="dcterms:W3CDTF">2024-12-22T09:42:13Z</dcterms:modified>
</cp:coreProperties>
</file>