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4"/>
  </p:sldMasterIdLst>
  <p:notesMasterIdLst>
    <p:notesMasterId r:id="rId17"/>
  </p:notesMasterIdLst>
  <p:sldIdLst>
    <p:sldId id="267" r:id="rId5"/>
    <p:sldId id="274" r:id="rId6"/>
    <p:sldId id="258" r:id="rId7"/>
    <p:sldId id="279" r:id="rId8"/>
    <p:sldId id="278" r:id="rId9"/>
    <p:sldId id="270" r:id="rId10"/>
    <p:sldId id="260" r:id="rId11"/>
    <p:sldId id="271" r:id="rId12"/>
    <p:sldId id="261" r:id="rId13"/>
    <p:sldId id="276" r:id="rId14"/>
    <p:sldId id="27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891"/>
    <a:srgbClr val="87BD62"/>
    <a:srgbClr val="C6A740"/>
    <a:srgbClr val="AEC151"/>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B7F07-BC63-4E0A-8DEB-11A0FD235B01}" v="716" dt="2021-11-30T22:50:37.115"/>
    <p1510:client id="{3D064DF1-F050-42F9-8399-10AF22BEE3C6}" v="45" dt="2021-11-30T19:09:12.779"/>
    <p1510:client id="{A74F5794-8B35-476F-8746-CA0CCD5AB0FE}" v="2" dt="2021-11-30T23:36:42.672"/>
    <p1510:client id="{EE5BB02F-198E-4FB0-A078-7294CC8027C8}" v="7" dt="2021-11-30T23:31:47.999"/>
    <p1510:client id="{F6659A0D-FA62-4BF7-A0BD-D1486C8EC2EE}" vWet="2" dt="2021-11-30T23:36:24.723"/>
    <p1510:client id="{FDC096B8-4AB7-43D9-A615-70E29D925A1C}" v="1984" dt="2021-11-30T22:54:2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58F8D-8A68-4FD6-A4A7-4821BE41BC43}" type="doc">
      <dgm:prSet loTypeId="urn:microsoft.com/office/officeart/2005/8/layout/process2" loCatId="process" qsTypeId="urn:microsoft.com/office/officeart/2005/8/quickstyle/simple1" qsCatId="simple" csTypeId="urn:microsoft.com/office/officeart/2005/8/colors/colorful2" csCatId="colorful" phldr="1"/>
      <dgm:spPr/>
      <dgm:t>
        <a:bodyPr/>
        <a:lstStyle/>
        <a:p>
          <a:endParaRPr lang="en-US"/>
        </a:p>
      </dgm:t>
    </dgm:pt>
    <dgm:pt modelId="{A28EB65E-5BD4-470A-9B73-D6548A230253}">
      <dgm:prSet phldrT="[Text]" custT="1"/>
      <dgm:spPr/>
      <dgm:t>
        <a:bodyPr/>
        <a:lstStyle/>
        <a:p>
          <a:r>
            <a:rPr lang="en-US" sz="2400"/>
            <a:t>Obtain the Data</a:t>
          </a:r>
        </a:p>
      </dgm:t>
    </dgm:pt>
    <dgm:pt modelId="{52B2F703-E7AA-4AE6-A5FA-1021CA1FC144}" type="parTrans" cxnId="{4474FC62-7A96-4091-A0C0-F283A6206F68}">
      <dgm:prSet/>
      <dgm:spPr/>
      <dgm:t>
        <a:bodyPr/>
        <a:lstStyle/>
        <a:p>
          <a:endParaRPr lang="en-US" sz="2400"/>
        </a:p>
      </dgm:t>
    </dgm:pt>
    <dgm:pt modelId="{CBFAB449-AC0D-4F6D-8500-E2EBC4D90057}" type="sibTrans" cxnId="{4474FC62-7A96-4091-A0C0-F283A6206F68}">
      <dgm:prSet custT="1"/>
      <dgm:spPr/>
      <dgm:t>
        <a:bodyPr/>
        <a:lstStyle/>
        <a:p>
          <a:endParaRPr lang="en-US" sz="2000"/>
        </a:p>
      </dgm:t>
    </dgm:pt>
    <dgm:pt modelId="{D7A90524-0203-4625-85D6-8EF9DA3396D7}">
      <dgm:prSet phldrT="[Text]" custT="1"/>
      <dgm:spPr/>
      <dgm:t>
        <a:bodyPr/>
        <a:lstStyle/>
        <a:p>
          <a:r>
            <a:rPr lang="en-US" sz="2400"/>
            <a:t>Load the data into HDFS</a:t>
          </a:r>
        </a:p>
      </dgm:t>
    </dgm:pt>
    <dgm:pt modelId="{88F5307E-5A1C-448E-8502-5EF28182881F}" type="parTrans" cxnId="{29C4836C-BCEB-4CE6-AAF2-84CA94FFB645}">
      <dgm:prSet/>
      <dgm:spPr/>
      <dgm:t>
        <a:bodyPr/>
        <a:lstStyle/>
        <a:p>
          <a:endParaRPr lang="en-US" sz="2400"/>
        </a:p>
      </dgm:t>
    </dgm:pt>
    <dgm:pt modelId="{A7D5C0B2-5A26-4441-A1BF-7632BE299001}" type="sibTrans" cxnId="{29C4836C-BCEB-4CE6-AAF2-84CA94FFB645}">
      <dgm:prSet custT="1"/>
      <dgm:spPr/>
      <dgm:t>
        <a:bodyPr/>
        <a:lstStyle/>
        <a:p>
          <a:endParaRPr lang="en-US" sz="2000"/>
        </a:p>
      </dgm:t>
    </dgm:pt>
    <dgm:pt modelId="{30D86716-E196-4F48-A9E0-F3A9F46BCE10}">
      <dgm:prSet phldrT="[Text]" custT="1"/>
      <dgm:spPr/>
      <dgm:t>
        <a:bodyPr/>
        <a:lstStyle/>
        <a:p>
          <a:r>
            <a:rPr lang="en-US" sz="2400"/>
            <a:t>Create the tables in Hive</a:t>
          </a:r>
        </a:p>
      </dgm:t>
    </dgm:pt>
    <dgm:pt modelId="{896EEBEB-B74C-4639-960F-74F5FD5E0D9B}" type="parTrans" cxnId="{5EAA9E4E-66B2-464E-B849-D0C813DBE3DF}">
      <dgm:prSet/>
      <dgm:spPr/>
      <dgm:t>
        <a:bodyPr/>
        <a:lstStyle/>
        <a:p>
          <a:endParaRPr lang="en-US" sz="2400"/>
        </a:p>
      </dgm:t>
    </dgm:pt>
    <dgm:pt modelId="{A0E45C62-1899-4672-B1FE-E123DBAD53F5}" type="sibTrans" cxnId="{5EAA9E4E-66B2-464E-B849-D0C813DBE3DF}">
      <dgm:prSet custT="1"/>
      <dgm:spPr/>
      <dgm:t>
        <a:bodyPr/>
        <a:lstStyle/>
        <a:p>
          <a:endParaRPr lang="en-US" sz="2000"/>
        </a:p>
      </dgm:t>
    </dgm:pt>
    <dgm:pt modelId="{85E23056-F076-44EB-A39C-0E25380E8474}">
      <dgm:prSet custT="1"/>
      <dgm:spPr/>
      <dgm:t>
        <a:bodyPr/>
        <a:lstStyle/>
        <a:p>
          <a:r>
            <a:rPr lang="en-US" sz="2400"/>
            <a:t>Load the data from the Local system to Hive</a:t>
          </a:r>
        </a:p>
      </dgm:t>
    </dgm:pt>
    <dgm:pt modelId="{59F930D9-6912-491F-8880-93BC91EF4F45}" type="parTrans" cxnId="{762DA036-258C-4B09-AC5E-2B624110B240}">
      <dgm:prSet/>
      <dgm:spPr/>
      <dgm:t>
        <a:bodyPr/>
        <a:lstStyle/>
        <a:p>
          <a:endParaRPr lang="en-US" sz="2400"/>
        </a:p>
      </dgm:t>
    </dgm:pt>
    <dgm:pt modelId="{3A23CBF7-7DEE-419F-A84B-091BB3291E20}" type="sibTrans" cxnId="{762DA036-258C-4B09-AC5E-2B624110B240}">
      <dgm:prSet custT="1"/>
      <dgm:spPr/>
      <dgm:t>
        <a:bodyPr/>
        <a:lstStyle/>
        <a:p>
          <a:endParaRPr lang="en-US" sz="2000"/>
        </a:p>
      </dgm:t>
    </dgm:pt>
    <dgm:pt modelId="{B3D9766D-C6E6-486C-BE9B-6240EB4A2974}">
      <dgm:prSet custT="1"/>
      <dgm:spPr/>
      <dgm:t>
        <a:bodyPr/>
        <a:lstStyle/>
        <a:p>
          <a:pPr rtl="0"/>
          <a:r>
            <a:rPr lang="en-US" sz="2400"/>
            <a:t>Perform Linear</a:t>
          </a:r>
          <a:r>
            <a:rPr lang="en-US" sz="2400">
              <a:latin typeface="Gill Sans MT" panose="020B0502020104020203"/>
            </a:rPr>
            <a:t>/Logistic </a:t>
          </a:r>
          <a:r>
            <a:rPr lang="en-US" sz="2400"/>
            <a:t>Regression in Tableau</a:t>
          </a:r>
          <a:endParaRPr lang="en-US" sz="2400">
            <a:latin typeface="Gill Sans MT" panose="020B0502020104020203"/>
          </a:endParaRPr>
        </a:p>
      </dgm:t>
    </dgm:pt>
    <dgm:pt modelId="{D0FAAC75-CED6-4717-B26D-CB1DD9F4427B}" type="parTrans" cxnId="{B4D37FEC-FA4E-4DA3-9B36-5280A2B1C41C}">
      <dgm:prSet/>
      <dgm:spPr/>
      <dgm:t>
        <a:bodyPr/>
        <a:lstStyle/>
        <a:p>
          <a:endParaRPr lang="en-US" sz="2400"/>
        </a:p>
      </dgm:t>
    </dgm:pt>
    <dgm:pt modelId="{4963828E-09F7-4430-BEA9-D0C397CCDE18}" type="sibTrans" cxnId="{B4D37FEC-FA4E-4DA3-9B36-5280A2B1C41C}">
      <dgm:prSet custT="1"/>
      <dgm:spPr>
        <a:solidFill>
          <a:srgbClr val="C6A740"/>
        </a:solidFill>
      </dgm:spPr>
      <dgm:t>
        <a:bodyPr/>
        <a:lstStyle/>
        <a:p>
          <a:endParaRPr lang="en-US" sz="2000"/>
        </a:p>
      </dgm:t>
    </dgm:pt>
    <dgm:pt modelId="{9FC6E1EB-326B-4495-9A4C-92E379D3B79C}">
      <dgm:prSet custT="1"/>
      <dgm:spPr/>
      <dgm:t>
        <a:bodyPr/>
        <a:lstStyle/>
        <a:p>
          <a:r>
            <a:rPr lang="en-US" sz="2400"/>
            <a:t>Create Visualizations &amp; Dashboard in Tableau</a:t>
          </a:r>
        </a:p>
      </dgm:t>
    </dgm:pt>
    <dgm:pt modelId="{B9DE6074-BC25-421D-A135-1A76015C20B8}" type="parTrans" cxnId="{39C00291-64C7-40BD-A58D-42C898B2A496}">
      <dgm:prSet/>
      <dgm:spPr/>
      <dgm:t>
        <a:bodyPr/>
        <a:lstStyle/>
        <a:p>
          <a:endParaRPr lang="en-US" sz="2400"/>
        </a:p>
      </dgm:t>
    </dgm:pt>
    <dgm:pt modelId="{56401F98-BC59-4287-90B1-6025BBEB46EA}" type="sibTrans" cxnId="{39C00291-64C7-40BD-A58D-42C898B2A496}">
      <dgm:prSet/>
      <dgm:spPr/>
      <dgm:t>
        <a:bodyPr/>
        <a:lstStyle/>
        <a:p>
          <a:endParaRPr lang="en-US" sz="2400"/>
        </a:p>
      </dgm:t>
    </dgm:pt>
    <dgm:pt modelId="{E264DAEC-8C7D-4F4E-90FE-262D3FFB8D81}">
      <dgm:prSet custT="1"/>
      <dgm:spPr/>
      <dgm:t>
        <a:bodyPr/>
        <a:lstStyle/>
        <a:p>
          <a:r>
            <a:rPr lang="en-US" sz="2400"/>
            <a:t>Perform EDA in Tableau</a:t>
          </a:r>
        </a:p>
      </dgm:t>
    </dgm:pt>
    <dgm:pt modelId="{2216614C-B85F-4849-848F-703301D321FA}" type="parTrans" cxnId="{1B6430B0-A538-4091-BE44-72E6F0594EF7}">
      <dgm:prSet/>
      <dgm:spPr/>
      <dgm:t>
        <a:bodyPr/>
        <a:lstStyle/>
        <a:p>
          <a:endParaRPr lang="en-US" sz="2400"/>
        </a:p>
      </dgm:t>
    </dgm:pt>
    <dgm:pt modelId="{E4206552-8D6C-4BE8-8050-1739873EAEF5}" type="sibTrans" cxnId="{1B6430B0-A538-4091-BE44-72E6F0594EF7}">
      <dgm:prSet custT="1"/>
      <dgm:spPr>
        <a:solidFill>
          <a:srgbClr val="87BD62"/>
        </a:solidFill>
      </dgm:spPr>
      <dgm:t>
        <a:bodyPr/>
        <a:lstStyle/>
        <a:p>
          <a:endParaRPr lang="en-US" sz="2000"/>
        </a:p>
      </dgm:t>
    </dgm:pt>
    <dgm:pt modelId="{0F8D61C8-2C56-401D-8E36-4CF407F2EC7F}">
      <dgm:prSet custT="1"/>
      <dgm:spPr/>
      <dgm:t>
        <a:bodyPr/>
        <a:lstStyle/>
        <a:p>
          <a:r>
            <a:rPr lang="en-US" sz="2400"/>
            <a:t>Integrate R and Tableau</a:t>
          </a:r>
        </a:p>
      </dgm:t>
    </dgm:pt>
    <dgm:pt modelId="{5E738216-6542-436A-96B7-3917C4D1A1F8}" type="parTrans" cxnId="{82935F85-97C8-4062-BDCF-83B079591294}">
      <dgm:prSet/>
      <dgm:spPr/>
      <dgm:t>
        <a:bodyPr/>
        <a:lstStyle/>
        <a:p>
          <a:endParaRPr lang="en-US" sz="2400"/>
        </a:p>
      </dgm:t>
    </dgm:pt>
    <dgm:pt modelId="{0A473B85-523C-4A2E-84D0-02020E9C1952}" type="sibTrans" cxnId="{82935F85-97C8-4062-BDCF-83B079591294}">
      <dgm:prSet custT="1"/>
      <dgm:spPr>
        <a:solidFill>
          <a:srgbClr val="AEC151"/>
        </a:solidFill>
      </dgm:spPr>
      <dgm:t>
        <a:bodyPr/>
        <a:lstStyle/>
        <a:p>
          <a:endParaRPr lang="en-US" sz="2000"/>
        </a:p>
      </dgm:t>
    </dgm:pt>
    <dgm:pt modelId="{58DABF80-7B02-48BA-9217-137B1ABD3252}" type="pres">
      <dgm:prSet presAssocID="{29258F8D-8A68-4FD6-A4A7-4821BE41BC43}" presName="linearFlow" presStyleCnt="0">
        <dgm:presLayoutVars>
          <dgm:resizeHandles val="exact"/>
        </dgm:presLayoutVars>
      </dgm:prSet>
      <dgm:spPr/>
    </dgm:pt>
    <dgm:pt modelId="{C4C53337-6C77-4B3E-A5CF-E6F53DDA4559}" type="pres">
      <dgm:prSet presAssocID="{A28EB65E-5BD4-470A-9B73-D6548A230253}" presName="node" presStyleLbl="node1" presStyleIdx="0" presStyleCnt="8" custScaleX="765227" custScaleY="140212" custLinFactX="-44808" custLinFactNeighborX="-100000" custLinFactNeighborY="3851">
        <dgm:presLayoutVars>
          <dgm:bulletEnabled val="1"/>
        </dgm:presLayoutVars>
      </dgm:prSet>
      <dgm:spPr/>
    </dgm:pt>
    <dgm:pt modelId="{6CEB56AC-8499-4AD6-B2D8-5330B70C2271}" type="pres">
      <dgm:prSet presAssocID="{CBFAB449-AC0D-4F6D-8500-E2EBC4D90057}" presName="sibTrans" presStyleLbl="sibTrans2D1" presStyleIdx="0" presStyleCnt="7" custScaleX="129273" custScaleY="209150" custLinFactNeighborY="-4640"/>
      <dgm:spPr/>
    </dgm:pt>
    <dgm:pt modelId="{4D14756C-59EF-4452-B1EF-653E4EF65AB9}" type="pres">
      <dgm:prSet presAssocID="{CBFAB449-AC0D-4F6D-8500-E2EBC4D90057}" presName="connectorText" presStyleLbl="sibTrans2D1" presStyleIdx="0" presStyleCnt="7"/>
      <dgm:spPr/>
    </dgm:pt>
    <dgm:pt modelId="{69999101-63A6-4086-A0B8-8239B31BD452}" type="pres">
      <dgm:prSet presAssocID="{D7A90524-0203-4625-85D6-8EF9DA3396D7}" presName="node" presStyleLbl="node1" presStyleIdx="1" presStyleCnt="8" custScaleX="765227" custScaleY="140212" custLinFactX="-44808" custLinFactNeighborX="-100000" custLinFactNeighborY="3851">
        <dgm:presLayoutVars>
          <dgm:bulletEnabled val="1"/>
        </dgm:presLayoutVars>
      </dgm:prSet>
      <dgm:spPr/>
    </dgm:pt>
    <dgm:pt modelId="{E6F48667-09DF-4E85-81A9-16675A8A7596}" type="pres">
      <dgm:prSet presAssocID="{A7D5C0B2-5A26-4441-A1BF-7632BE299001}" presName="sibTrans" presStyleLbl="sibTrans2D1" presStyleIdx="1" presStyleCnt="7" custScaleX="129273" custScaleY="209150" custLinFactNeighborY="-4640"/>
      <dgm:spPr/>
    </dgm:pt>
    <dgm:pt modelId="{BEF6EE55-9C7A-46D5-B3D6-773F92FCF15B}" type="pres">
      <dgm:prSet presAssocID="{A7D5C0B2-5A26-4441-A1BF-7632BE299001}" presName="connectorText" presStyleLbl="sibTrans2D1" presStyleIdx="1" presStyleCnt="7"/>
      <dgm:spPr/>
    </dgm:pt>
    <dgm:pt modelId="{BC7824B7-7830-48EC-95A6-3F214D261D69}" type="pres">
      <dgm:prSet presAssocID="{30D86716-E196-4F48-A9E0-F3A9F46BCE10}" presName="node" presStyleLbl="node1" presStyleIdx="2" presStyleCnt="8" custScaleX="765227" custScaleY="140212" custLinFactX="-44808" custLinFactNeighborX="-100000" custLinFactNeighborY="3851">
        <dgm:presLayoutVars>
          <dgm:bulletEnabled val="1"/>
        </dgm:presLayoutVars>
      </dgm:prSet>
      <dgm:spPr/>
    </dgm:pt>
    <dgm:pt modelId="{F3C06016-F0FA-492F-9BBD-CC6E94051E01}" type="pres">
      <dgm:prSet presAssocID="{A0E45C62-1899-4672-B1FE-E123DBAD53F5}" presName="sibTrans" presStyleLbl="sibTrans2D1" presStyleIdx="2" presStyleCnt="7" custScaleX="129273" custScaleY="209150" custLinFactNeighborY="-4640"/>
      <dgm:spPr/>
    </dgm:pt>
    <dgm:pt modelId="{5B276BF4-8B9E-48B0-8BA9-1BD45F6E7BF4}" type="pres">
      <dgm:prSet presAssocID="{A0E45C62-1899-4672-B1FE-E123DBAD53F5}" presName="connectorText" presStyleLbl="sibTrans2D1" presStyleIdx="2" presStyleCnt="7"/>
      <dgm:spPr/>
    </dgm:pt>
    <dgm:pt modelId="{243061FD-085F-465F-A857-542A03B3AC3A}" type="pres">
      <dgm:prSet presAssocID="{85E23056-F076-44EB-A39C-0E25380E8474}" presName="node" presStyleLbl="node1" presStyleIdx="3" presStyleCnt="8" custScaleX="765227" custScaleY="140212" custLinFactX="-44808" custLinFactNeighborX="-100000" custLinFactNeighborY="3851">
        <dgm:presLayoutVars>
          <dgm:bulletEnabled val="1"/>
        </dgm:presLayoutVars>
      </dgm:prSet>
      <dgm:spPr/>
    </dgm:pt>
    <dgm:pt modelId="{4F5E6230-AD66-4C1B-AC27-7D4888981E4C}" type="pres">
      <dgm:prSet presAssocID="{3A23CBF7-7DEE-419F-A84B-091BB3291E20}" presName="sibTrans" presStyleLbl="sibTrans2D1" presStyleIdx="3" presStyleCnt="7" custScaleX="129273" custScaleY="209150" custLinFactNeighborY="-4640"/>
      <dgm:spPr/>
    </dgm:pt>
    <dgm:pt modelId="{AD16B136-E35C-4BF4-8909-95FF345556BD}" type="pres">
      <dgm:prSet presAssocID="{3A23CBF7-7DEE-419F-A84B-091BB3291E20}" presName="connectorText" presStyleLbl="sibTrans2D1" presStyleIdx="3" presStyleCnt="7"/>
      <dgm:spPr/>
    </dgm:pt>
    <dgm:pt modelId="{B7C7D1B3-AC03-4E24-A8B7-F777E2C782AD}" type="pres">
      <dgm:prSet presAssocID="{E264DAEC-8C7D-4F4E-90FE-262D3FFB8D81}" presName="node" presStyleLbl="node1" presStyleIdx="4" presStyleCnt="8" custScaleX="765227" custScaleY="140212" custLinFactX="-44808" custLinFactNeighborX="-100000" custLinFactNeighborY="3851">
        <dgm:presLayoutVars>
          <dgm:bulletEnabled val="1"/>
        </dgm:presLayoutVars>
      </dgm:prSet>
      <dgm:spPr/>
    </dgm:pt>
    <dgm:pt modelId="{B94E6CFA-3F8A-4C46-8B14-5B269913A8C6}" type="pres">
      <dgm:prSet presAssocID="{E4206552-8D6C-4BE8-8050-1739873EAEF5}" presName="sibTrans" presStyleLbl="sibTrans2D1" presStyleIdx="4" presStyleCnt="7" custScaleX="129273" custScaleY="209150" custLinFactNeighborY="-4640"/>
      <dgm:spPr/>
    </dgm:pt>
    <dgm:pt modelId="{68422FE8-DFAA-415B-A68D-3285C3F10646}" type="pres">
      <dgm:prSet presAssocID="{E4206552-8D6C-4BE8-8050-1739873EAEF5}" presName="connectorText" presStyleLbl="sibTrans2D1" presStyleIdx="4" presStyleCnt="7"/>
      <dgm:spPr/>
    </dgm:pt>
    <dgm:pt modelId="{BE5490F9-3093-43F0-8FE3-8F0E07970102}" type="pres">
      <dgm:prSet presAssocID="{0F8D61C8-2C56-401D-8E36-4CF407F2EC7F}" presName="node" presStyleLbl="node1" presStyleIdx="5" presStyleCnt="8" custScaleX="765227" custScaleY="140212" custLinFactX="-44808" custLinFactNeighborX="-100000" custLinFactNeighborY="3851">
        <dgm:presLayoutVars>
          <dgm:bulletEnabled val="1"/>
        </dgm:presLayoutVars>
      </dgm:prSet>
      <dgm:spPr/>
    </dgm:pt>
    <dgm:pt modelId="{C1D02491-9288-4073-9779-6FE5B9E8E486}" type="pres">
      <dgm:prSet presAssocID="{0A473B85-523C-4A2E-84D0-02020E9C1952}" presName="sibTrans" presStyleLbl="sibTrans2D1" presStyleIdx="5" presStyleCnt="7" custScaleX="129273" custScaleY="209150" custLinFactNeighborY="-4640"/>
      <dgm:spPr/>
    </dgm:pt>
    <dgm:pt modelId="{9BFEB0FC-C2BE-484E-85ED-C50B3510C112}" type="pres">
      <dgm:prSet presAssocID="{0A473B85-523C-4A2E-84D0-02020E9C1952}" presName="connectorText" presStyleLbl="sibTrans2D1" presStyleIdx="5" presStyleCnt="7"/>
      <dgm:spPr/>
    </dgm:pt>
    <dgm:pt modelId="{F5B97560-406A-4AD3-B36B-12E8D1D802F9}" type="pres">
      <dgm:prSet presAssocID="{B3D9766D-C6E6-486C-BE9B-6240EB4A2974}" presName="node" presStyleLbl="node1" presStyleIdx="6" presStyleCnt="8" custScaleX="765227" custScaleY="140212" custLinFactX="-44808" custLinFactNeighborX="-100000" custLinFactNeighborY="3851">
        <dgm:presLayoutVars>
          <dgm:bulletEnabled val="1"/>
        </dgm:presLayoutVars>
      </dgm:prSet>
      <dgm:spPr/>
    </dgm:pt>
    <dgm:pt modelId="{0A5A8E3C-526E-454B-9061-32D4F78D0E78}" type="pres">
      <dgm:prSet presAssocID="{4963828E-09F7-4430-BEA9-D0C397CCDE18}" presName="sibTrans" presStyleLbl="sibTrans2D1" presStyleIdx="6" presStyleCnt="7" custScaleX="129273" custScaleY="209150" custLinFactNeighborY="-4640"/>
      <dgm:spPr/>
    </dgm:pt>
    <dgm:pt modelId="{98464488-8374-4237-AC35-5E2B65931E51}" type="pres">
      <dgm:prSet presAssocID="{4963828E-09F7-4430-BEA9-D0C397CCDE18}" presName="connectorText" presStyleLbl="sibTrans2D1" presStyleIdx="6" presStyleCnt="7"/>
      <dgm:spPr/>
    </dgm:pt>
    <dgm:pt modelId="{2B2B410E-FD7C-45EC-B509-CCE8F7D22C62}" type="pres">
      <dgm:prSet presAssocID="{9FC6E1EB-326B-4495-9A4C-92E379D3B79C}" presName="node" presStyleLbl="node1" presStyleIdx="7" presStyleCnt="8" custScaleX="765227" custScaleY="140212" custLinFactX="-44808" custLinFactNeighborX="-100000" custLinFactNeighborY="3851">
        <dgm:presLayoutVars>
          <dgm:bulletEnabled val="1"/>
        </dgm:presLayoutVars>
      </dgm:prSet>
      <dgm:spPr/>
    </dgm:pt>
  </dgm:ptLst>
  <dgm:cxnLst>
    <dgm:cxn modelId="{F7607700-79A9-43B4-ADDC-9393CC9C4AA7}" type="presOf" srcId="{CBFAB449-AC0D-4F6D-8500-E2EBC4D90057}" destId="{4D14756C-59EF-4452-B1EF-653E4EF65AB9}" srcOrd="1" destOrd="0" presId="urn:microsoft.com/office/officeart/2005/8/layout/process2"/>
    <dgm:cxn modelId="{E4C74907-0B9F-4A87-AD74-520C7D8803F6}" type="presOf" srcId="{E4206552-8D6C-4BE8-8050-1739873EAEF5}" destId="{B94E6CFA-3F8A-4C46-8B14-5B269913A8C6}" srcOrd="0" destOrd="0" presId="urn:microsoft.com/office/officeart/2005/8/layout/process2"/>
    <dgm:cxn modelId="{7E2C1109-8628-46FC-A4D6-9282B1E795AF}" type="presOf" srcId="{0F8D61C8-2C56-401D-8E36-4CF407F2EC7F}" destId="{BE5490F9-3093-43F0-8FE3-8F0E07970102}" srcOrd="0" destOrd="0" presId="urn:microsoft.com/office/officeart/2005/8/layout/process2"/>
    <dgm:cxn modelId="{9A4AAE0D-420C-4EA7-8B6B-4E4AE53B4924}" type="presOf" srcId="{CBFAB449-AC0D-4F6D-8500-E2EBC4D90057}" destId="{6CEB56AC-8499-4AD6-B2D8-5330B70C2271}" srcOrd="0" destOrd="0" presId="urn:microsoft.com/office/officeart/2005/8/layout/process2"/>
    <dgm:cxn modelId="{0E080826-DA1B-40EC-BEF1-2538F27C992C}" type="presOf" srcId="{4963828E-09F7-4430-BEA9-D0C397CCDE18}" destId="{0A5A8E3C-526E-454B-9061-32D4F78D0E78}" srcOrd="0" destOrd="0" presId="urn:microsoft.com/office/officeart/2005/8/layout/process2"/>
    <dgm:cxn modelId="{0F2BA930-8EFE-4DEA-9EF5-7DCC29843C23}" type="presOf" srcId="{29258F8D-8A68-4FD6-A4A7-4821BE41BC43}" destId="{58DABF80-7B02-48BA-9217-137B1ABD3252}" srcOrd="0" destOrd="0" presId="urn:microsoft.com/office/officeart/2005/8/layout/process2"/>
    <dgm:cxn modelId="{762DA036-258C-4B09-AC5E-2B624110B240}" srcId="{29258F8D-8A68-4FD6-A4A7-4821BE41BC43}" destId="{85E23056-F076-44EB-A39C-0E25380E8474}" srcOrd="3" destOrd="0" parTransId="{59F930D9-6912-491F-8880-93BC91EF4F45}" sibTransId="{3A23CBF7-7DEE-419F-A84B-091BB3291E20}"/>
    <dgm:cxn modelId="{4474FC62-7A96-4091-A0C0-F283A6206F68}" srcId="{29258F8D-8A68-4FD6-A4A7-4821BE41BC43}" destId="{A28EB65E-5BD4-470A-9B73-D6548A230253}" srcOrd="0" destOrd="0" parTransId="{52B2F703-E7AA-4AE6-A5FA-1021CA1FC144}" sibTransId="{CBFAB449-AC0D-4F6D-8500-E2EBC4D90057}"/>
    <dgm:cxn modelId="{075B1E65-94C8-49B9-BE1E-119200D03DCD}" type="presOf" srcId="{0A473B85-523C-4A2E-84D0-02020E9C1952}" destId="{9BFEB0FC-C2BE-484E-85ED-C50B3510C112}" srcOrd="1" destOrd="0" presId="urn:microsoft.com/office/officeart/2005/8/layout/process2"/>
    <dgm:cxn modelId="{9F44D76B-846F-42D7-8C75-B9BA7F882AE4}" type="presOf" srcId="{A7D5C0B2-5A26-4441-A1BF-7632BE299001}" destId="{BEF6EE55-9C7A-46D5-B3D6-773F92FCF15B}" srcOrd="1" destOrd="0" presId="urn:microsoft.com/office/officeart/2005/8/layout/process2"/>
    <dgm:cxn modelId="{29C4836C-BCEB-4CE6-AAF2-84CA94FFB645}" srcId="{29258F8D-8A68-4FD6-A4A7-4821BE41BC43}" destId="{D7A90524-0203-4625-85D6-8EF9DA3396D7}" srcOrd="1" destOrd="0" parTransId="{88F5307E-5A1C-448E-8502-5EF28182881F}" sibTransId="{A7D5C0B2-5A26-4441-A1BF-7632BE299001}"/>
    <dgm:cxn modelId="{5EAA9E4E-66B2-464E-B849-D0C813DBE3DF}" srcId="{29258F8D-8A68-4FD6-A4A7-4821BE41BC43}" destId="{30D86716-E196-4F48-A9E0-F3A9F46BCE10}" srcOrd="2" destOrd="0" parTransId="{896EEBEB-B74C-4639-960F-74F5FD5E0D9B}" sibTransId="{A0E45C62-1899-4672-B1FE-E123DBAD53F5}"/>
    <dgm:cxn modelId="{D5A76C51-8B0E-4C05-9C94-22C6BCFD9454}" type="presOf" srcId="{A28EB65E-5BD4-470A-9B73-D6548A230253}" destId="{C4C53337-6C77-4B3E-A5CF-E6F53DDA4559}" srcOrd="0" destOrd="0" presId="urn:microsoft.com/office/officeart/2005/8/layout/process2"/>
    <dgm:cxn modelId="{DCA8BB80-5D0D-49C9-816C-8BDE51606E22}" type="presOf" srcId="{4963828E-09F7-4430-BEA9-D0C397CCDE18}" destId="{98464488-8374-4237-AC35-5E2B65931E51}" srcOrd="1" destOrd="0" presId="urn:microsoft.com/office/officeart/2005/8/layout/process2"/>
    <dgm:cxn modelId="{82935F85-97C8-4062-BDCF-83B079591294}" srcId="{29258F8D-8A68-4FD6-A4A7-4821BE41BC43}" destId="{0F8D61C8-2C56-401D-8E36-4CF407F2EC7F}" srcOrd="5" destOrd="0" parTransId="{5E738216-6542-436A-96B7-3917C4D1A1F8}" sibTransId="{0A473B85-523C-4A2E-84D0-02020E9C1952}"/>
    <dgm:cxn modelId="{85CB338F-B54C-4BB5-964A-EC18839C0441}" type="presOf" srcId="{0A473B85-523C-4A2E-84D0-02020E9C1952}" destId="{C1D02491-9288-4073-9779-6FE5B9E8E486}" srcOrd="0" destOrd="0" presId="urn:microsoft.com/office/officeart/2005/8/layout/process2"/>
    <dgm:cxn modelId="{5FBE0A90-8081-49FA-8A56-204F637A81F5}" type="presOf" srcId="{A7D5C0B2-5A26-4441-A1BF-7632BE299001}" destId="{E6F48667-09DF-4E85-81A9-16675A8A7596}" srcOrd="0" destOrd="0" presId="urn:microsoft.com/office/officeart/2005/8/layout/process2"/>
    <dgm:cxn modelId="{39C00291-64C7-40BD-A58D-42C898B2A496}" srcId="{29258F8D-8A68-4FD6-A4A7-4821BE41BC43}" destId="{9FC6E1EB-326B-4495-9A4C-92E379D3B79C}" srcOrd="7" destOrd="0" parTransId="{B9DE6074-BC25-421D-A135-1A76015C20B8}" sibTransId="{56401F98-BC59-4287-90B1-6025BBEB46EA}"/>
    <dgm:cxn modelId="{E4610E94-C9F7-44B6-82C8-389EA4B78429}" type="presOf" srcId="{A0E45C62-1899-4672-B1FE-E123DBAD53F5}" destId="{F3C06016-F0FA-492F-9BBD-CC6E94051E01}" srcOrd="0" destOrd="0" presId="urn:microsoft.com/office/officeart/2005/8/layout/process2"/>
    <dgm:cxn modelId="{BDBEE598-291F-41ED-B403-E905121A4AB4}" type="presOf" srcId="{B3D9766D-C6E6-486C-BE9B-6240EB4A2974}" destId="{F5B97560-406A-4AD3-B36B-12E8D1D802F9}" srcOrd="0" destOrd="0" presId="urn:microsoft.com/office/officeart/2005/8/layout/process2"/>
    <dgm:cxn modelId="{2742FA9A-5593-4E70-93D9-DA03032939E0}" type="presOf" srcId="{85E23056-F076-44EB-A39C-0E25380E8474}" destId="{243061FD-085F-465F-A857-542A03B3AC3A}" srcOrd="0" destOrd="0" presId="urn:microsoft.com/office/officeart/2005/8/layout/process2"/>
    <dgm:cxn modelId="{CF46BF9F-9487-427B-A601-B29FA5BB9D48}" type="presOf" srcId="{D7A90524-0203-4625-85D6-8EF9DA3396D7}" destId="{69999101-63A6-4086-A0B8-8239B31BD452}" srcOrd="0" destOrd="0" presId="urn:microsoft.com/office/officeart/2005/8/layout/process2"/>
    <dgm:cxn modelId="{96A61EAE-0A10-48D4-B053-BD25B71D8C03}" type="presOf" srcId="{9FC6E1EB-326B-4495-9A4C-92E379D3B79C}" destId="{2B2B410E-FD7C-45EC-B509-CCE8F7D22C62}" srcOrd="0" destOrd="0" presId="urn:microsoft.com/office/officeart/2005/8/layout/process2"/>
    <dgm:cxn modelId="{1B6430B0-A538-4091-BE44-72E6F0594EF7}" srcId="{29258F8D-8A68-4FD6-A4A7-4821BE41BC43}" destId="{E264DAEC-8C7D-4F4E-90FE-262D3FFB8D81}" srcOrd="4" destOrd="0" parTransId="{2216614C-B85F-4849-848F-703301D321FA}" sibTransId="{E4206552-8D6C-4BE8-8050-1739873EAEF5}"/>
    <dgm:cxn modelId="{1FEEDEB7-FE06-4641-A695-2AF3D004FC60}" type="presOf" srcId="{E264DAEC-8C7D-4F4E-90FE-262D3FFB8D81}" destId="{B7C7D1B3-AC03-4E24-A8B7-F777E2C782AD}" srcOrd="0" destOrd="0" presId="urn:microsoft.com/office/officeart/2005/8/layout/process2"/>
    <dgm:cxn modelId="{39BA88C6-E048-4689-8594-878AEA67E01B}" type="presOf" srcId="{30D86716-E196-4F48-A9E0-F3A9F46BCE10}" destId="{BC7824B7-7830-48EC-95A6-3F214D261D69}" srcOrd="0" destOrd="0" presId="urn:microsoft.com/office/officeart/2005/8/layout/process2"/>
    <dgm:cxn modelId="{6585F6CE-EFA4-42E9-A35D-5B5EF85DAD6E}" type="presOf" srcId="{3A23CBF7-7DEE-419F-A84B-091BB3291E20}" destId="{4F5E6230-AD66-4C1B-AC27-7D4888981E4C}" srcOrd="0" destOrd="0" presId="urn:microsoft.com/office/officeart/2005/8/layout/process2"/>
    <dgm:cxn modelId="{220665E2-7428-4898-BA21-00FC5461160B}" type="presOf" srcId="{A0E45C62-1899-4672-B1FE-E123DBAD53F5}" destId="{5B276BF4-8B9E-48B0-8BA9-1BD45F6E7BF4}" srcOrd="1" destOrd="0" presId="urn:microsoft.com/office/officeart/2005/8/layout/process2"/>
    <dgm:cxn modelId="{5DCFCEE3-7DE3-4BF6-9D2A-74740CA49938}" type="presOf" srcId="{3A23CBF7-7DEE-419F-A84B-091BB3291E20}" destId="{AD16B136-E35C-4BF4-8909-95FF345556BD}" srcOrd="1" destOrd="0" presId="urn:microsoft.com/office/officeart/2005/8/layout/process2"/>
    <dgm:cxn modelId="{B4D37FEC-FA4E-4DA3-9B36-5280A2B1C41C}" srcId="{29258F8D-8A68-4FD6-A4A7-4821BE41BC43}" destId="{B3D9766D-C6E6-486C-BE9B-6240EB4A2974}" srcOrd="6" destOrd="0" parTransId="{D0FAAC75-CED6-4717-B26D-CB1DD9F4427B}" sibTransId="{4963828E-09F7-4430-BEA9-D0C397CCDE18}"/>
    <dgm:cxn modelId="{D07370F0-DBDD-4D64-B3F3-28A0D70AA75D}" type="presOf" srcId="{E4206552-8D6C-4BE8-8050-1739873EAEF5}" destId="{68422FE8-DFAA-415B-A68D-3285C3F10646}" srcOrd="1" destOrd="0" presId="urn:microsoft.com/office/officeart/2005/8/layout/process2"/>
    <dgm:cxn modelId="{EC1CA075-49E9-4ABA-8974-7BDA768AEAF2}" type="presParOf" srcId="{58DABF80-7B02-48BA-9217-137B1ABD3252}" destId="{C4C53337-6C77-4B3E-A5CF-E6F53DDA4559}" srcOrd="0" destOrd="0" presId="urn:microsoft.com/office/officeart/2005/8/layout/process2"/>
    <dgm:cxn modelId="{A377A219-263D-4548-A096-E37B9EAA799E}" type="presParOf" srcId="{58DABF80-7B02-48BA-9217-137B1ABD3252}" destId="{6CEB56AC-8499-4AD6-B2D8-5330B70C2271}" srcOrd="1" destOrd="0" presId="urn:microsoft.com/office/officeart/2005/8/layout/process2"/>
    <dgm:cxn modelId="{F6F1CCA3-2939-4776-83C9-CD48CECDF578}" type="presParOf" srcId="{6CEB56AC-8499-4AD6-B2D8-5330B70C2271}" destId="{4D14756C-59EF-4452-B1EF-653E4EF65AB9}" srcOrd="0" destOrd="0" presId="urn:microsoft.com/office/officeart/2005/8/layout/process2"/>
    <dgm:cxn modelId="{6EDC9B39-C272-462C-A316-2150645431A9}" type="presParOf" srcId="{58DABF80-7B02-48BA-9217-137B1ABD3252}" destId="{69999101-63A6-4086-A0B8-8239B31BD452}" srcOrd="2" destOrd="0" presId="urn:microsoft.com/office/officeart/2005/8/layout/process2"/>
    <dgm:cxn modelId="{B905B883-0113-4DF4-A7CC-F741688EFBAB}" type="presParOf" srcId="{58DABF80-7B02-48BA-9217-137B1ABD3252}" destId="{E6F48667-09DF-4E85-81A9-16675A8A7596}" srcOrd="3" destOrd="0" presId="urn:microsoft.com/office/officeart/2005/8/layout/process2"/>
    <dgm:cxn modelId="{E368EAA2-8E46-4600-BCB7-37704BD9F720}" type="presParOf" srcId="{E6F48667-09DF-4E85-81A9-16675A8A7596}" destId="{BEF6EE55-9C7A-46D5-B3D6-773F92FCF15B}" srcOrd="0" destOrd="0" presId="urn:microsoft.com/office/officeart/2005/8/layout/process2"/>
    <dgm:cxn modelId="{B1457A38-EECB-4C12-96D1-DF9EF25611DF}" type="presParOf" srcId="{58DABF80-7B02-48BA-9217-137B1ABD3252}" destId="{BC7824B7-7830-48EC-95A6-3F214D261D69}" srcOrd="4" destOrd="0" presId="urn:microsoft.com/office/officeart/2005/8/layout/process2"/>
    <dgm:cxn modelId="{B5D532CB-824A-43DE-8DE0-B79F200B9CDA}" type="presParOf" srcId="{58DABF80-7B02-48BA-9217-137B1ABD3252}" destId="{F3C06016-F0FA-492F-9BBD-CC6E94051E01}" srcOrd="5" destOrd="0" presId="urn:microsoft.com/office/officeart/2005/8/layout/process2"/>
    <dgm:cxn modelId="{B5614FE1-5132-4A69-9F43-160B62B2AC9D}" type="presParOf" srcId="{F3C06016-F0FA-492F-9BBD-CC6E94051E01}" destId="{5B276BF4-8B9E-48B0-8BA9-1BD45F6E7BF4}" srcOrd="0" destOrd="0" presId="urn:microsoft.com/office/officeart/2005/8/layout/process2"/>
    <dgm:cxn modelId="{BCB6834A-2632-43CD-88E7-85B8827DC09A}" type="presParOf" srcId="{58DABF80-7B02-48BA-9217-137B1ABD3252}" destId="{243061FD-085F-465F-A857-542A03B3AC3A}" srcOrd="6" destOrd="0" presId="urn:microsoft.com/office/officeart/2005/8/layout/process2"/>
    <dgm:cxn modelId="{3B849008-AB94-42F7-9D4D-8C4365529FC3}" type="presParOf" srcId="{58DABF80-7B02-48BA-9217-137B1ABD3252}" destId="{4F5E6230-AD66-4C1B-AC27-7D4888981E4C}" srcOrd="7" destOrd="0" presId="urn:microsoft.com/office/officeart/2005/8/layout/process2"/>
    <dgm:cxn modelId="{7B32DBEB-B94E-4A30-A704-4A014149AAE4}" type="presParOf" srcId="{4F5E6230-AD66-4C1B-AC27-7D4888981E4C}" destId="{AD16B136-E35C-4BF4-8909-95FF345556BD}" srcOrd="0" destOrd="0" presId="urn:microsoft.com/office/officeart/2005/8/layout/process2"/>
    <dgm:cxn modelId="{435F0B76-8F50-45FC-ABBC-5E6FB8CEAAC8}" type="presParOf" srcId="{58DABF80-7B02-48BA-9217-137B1ABD3252}" destId="{B7C7D1B3-AC03-4E24-A8B7-F777E2C782AD}" srcOrd="8" destOrd="0" presId="urn:microsoft.com/office/officeart/2005/8/layout/process2"/>
    <dgm:cxn modelId="{F9972E61-F079-4A1F-BA76-C6778E370229}" type="presParOf" srcId="{58DABF80-7B02-48BA-9217-137B1ABD3252}" destId="{B94E6CFA-3F8A-4C46-8B14-5B269913A8C6}" srcOrd="9" destOrd="0" presId="urn:microsoft.com/office/officeart/2005/8/layout/process2"/>
    <dgm:cxn modelId="{A4DA871B-9C47-404F-A889-25A2FB1FEBED}" type="presParOf" srcId="{B94E6CFA-3F8A-4C46-8B14-5B269913A8C6}" destId="{68422FE8-DFAA-415B-A68D-3285C3F10646}" srcOrd="0" destOrd="0" presId="urn:microsoft.com/office/officeart/2005/8/layout/process2"/>
    <dgm:cxn modelId="{039762AF-480E-4BD8-A1D3-7209A8DEF458}" type="presParOf" srcId="{58DABF80-7B02-48BA-9217-137B1ABD3252}" destId="{BE5490F9-3093-43F0-8FE3-8F0E07970102}" srcOrd="10" destOrd="0" presId="urn:microsoft.com/office/officeart/2005/8/layout/process2"/>
    <dgm:cxn modelId="{BE5EA3B2-1194-4E41-AA6D-74E34141812D}" type="presParOf" srcId="{58DABF80-7B02-48BA-9217-137B1ABD3252}" destId="{C1D02491-9288-4073-9779-6FE5B9E8E486}" srcOrd="11" destOrd="0" presId="urn:microsoft.com/office/officeart/2005/8/layout/process2"/>
    <dgm:cxn modelId="{A8158064-9A38-404A-BEF5-78B93EB2B0B2}" type="presParOf" srcId="{C1D02491-9288-4073-9779-6FE5B9E8E486}" destId="{9BFEB0FC-C2BE-484E-85ED-C50B3510C112}" srcOrd="0" destOrd="0" presId="urn:microsoft.com/office/officeart/2005/8/layout/process2"/>
    <dgm:cxn modelId="{7504BFA0-C244-42DF-846C-2E85706FE746}" type="presParOf" srcId="{58DABF80-7B02-48BA-9217-137B1ABD3252}" destId="{F5B97560-406A-4AD3-B36B-12E8D1D802F9}" srcOrd="12" destOrd="0" presId="urn:microsoft.com/office/officeart/2005/8/layout/process2"/>
    <dgm:cxn modelId="{1313ADC6-A2C6-4358-B4AA-68E18B2B7763}" type="presParOf" srcId="{58DABF80-7B02-48BA-9217-137B1ABD3252}" destId="{0A5A8E3C-526E-454B-9061-32D4F78D0E78}" srcOrd="13" destOrd="0" presId="urn:microsoft.com/office/officeart/2005/8/layout/process2"/>
    <dgm:cxn modelId="{43F9F211-14E4-4722-948D-C9EE1FC7E868}" type="presParOf" srcId="{0A5A8E3C-526E-454B-9061-32D4F78D0E78}" destId="{98464488-8374-4237-AC35-5E2B65931E51}" srcOrd="0" destOrd="0" presId="urn:microsoft.com/office/officeart/2005/8/layout/process2"/>
    <dgm:cxn modelId="{6254E1AF-CCC8-40D2-A495-A60AC21B1477}" type="presParOf" srcId="{58DABF80-7B02-48BA-9217-137B1ABD3252}" destId="{2B2B410E-FD7C-45EC-B509-CCE8F7D22C62}"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53337-6C77-4B3E-A5CF-E6F53DDA4559}">
      <dsp:nvSpPr>
        <dsp:cNvPr id="0" name=""/>
        <dsp:cNvSpPr/>
      </dsp:nvSpPr>
      <dsp:spPr>
        <a:xfrm>
          <a:off x="0" y="10358"/>
          <a:ext cx="5956664" cy="584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Obtain the Data</a:t>
          </a:r>
        </a:p>
      </dsp:txBody>
      <dsp:txXfrm>
        <a:off x="17129" y="27487"/>
        <a:ext cx="5922406" cy="550558"/>
      </dsp:txXfrm>
    </dsp:sp>
    <dsp:sp modelId="{6CEB56AC-8499-4AD6-B2D8-5330B70C2271}">
      <dsp:nvSpPr>
        <dsp:cNvPr id="0" name=""/>
        <dsp:cNvSpPr/>
      </dsp:nvSpPr>
      <dsp:spPr>
        <a:xfrm rot="5400000">
          <a:off x="2877233" y="494459"/>
          <a:ext cx="202196" cy="3925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589640"/>
        <a:ext cx="235534" cy="141537"/>
      </dsp:txXfrm>
    </dsp:sp>
    <dsp:sp modelId="{69999101-63A6-4086-A0B8-8239B31BD452}">
      <dsp:nvSpPr>
        <dsp:cNvPr id="0" name=""/>
        <dsp:cNvSpPr/>
      </dsp:nvSpPr>
      <dsp:spPr>
        <a:xfrm>
          <a:off x="0" y="803721"/>
          <a:ext cx="5956664" cy="584816"/>
        </a:xfrm>
        <a:prstGeom prst="roundRect">
          <a:avLst>
            <a:gd name="adj" fmla="val 10000"/>
          </a:avLst>
        </a:prstGeom>
        <a:solidFill>
          <a:schemeClr val="accent2">
            <a:hueOff val="-1478841"/>
            <a:satOff val="6551"/>
            <a:lumOff val="-240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Load the data into HDFS</a:t>
          </a:r>
        </a:p>
      </dsp:txBody>
      <dsp:txXfrm>
        <a:off x="17129" y="820850"/>
        <a:ext cx="5922406" cy="550558"/>
      </dsp:txXfrm>
    </dsp:sp>
    <dsp:sp modelId="{E6F48667-09DF-4E85-81A9-16675A8A7596}">
      <dsp:nvSpPr>
        <dsp:cNvPr id="0" name=""/>
        <dsp:cNvSpPr/>
      </dsp:nvSpPr>
      <dsp:spPr>
        <a:xfrm rot="5400000">
          <a:off x="2877233" y="1287823"/>
          <a:ext cx="202196" cy="392558"/>
        </a:xfrm>
        <a:prstGeom prst="rightArrow">
          <a:avLst>
            <a:gd name="adj1" fmla="val 60000"/>
            <a:gd name="adj2" fmla="val 50000"/>
          </a:avLst>
        </a:prstGeom>
        <a:solidFill>
          <a:schemeClr val="accent2">
            <a:hueOff val="-1725315"/>
            <a:satOff val="7643"/>
            <a:lumOff val="-2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1383004"/>
        <a:ext cx="235534" cy="141537"/>
      </dsp:txXfrm>
    </dsp:sp>
    <dsp:sp modelId="{BC7824B7-7830-48EC-95A6-3F214D261D69}">
      <dsp:nvSpPr>
        <dsp:cNvPr id="0" name=""/>
        <dsp:cNvSpPr/>
      </dsp:nvSpPr>
      <dsp:spPr>
        <a:xfrm>
          <a:off x="0" y="1597085"/>
          <a:ext cx="5956664" cy="584816"/>
        </a:xfrm>
        <a:prstGeom prst="roundRect">
          <a:avLst>
            <a:gd name="adj" fmla="val 10000"/>
          </a:avLst>
        </a:prstGeom>
        <a:solidFill>
          <a:schemeClr val="accent2">
            <a:hueOff val="-2957682"/>
            <a:satOff val="13103"/>
            <a:lumOff val="-48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Create the tables in Hive</a:t>
          </a:r>
        </a:p>
      </dsp:txBody>
      <dsp:txXfrm>
        <a:off x="17129" y="1614214"/>
        <a:ext cx="5922406" cy="550558"/>
      </dsp:txXfrm>
    </dsp:sp>
    <dsp:sp modelId="{F3C06016-F0FA-492F-9BBD-CC6E94051E01}">
      <dsp:nvSpPr>
        <dsp:cNvPr id="0" name=""/>
        <dsp:cNvSpPr/>
      </dsp:nvSpPr>
      <dsp:spPr>
        <a:xfrm rot="5400000">
          <a:off x="2877233" y="2081186"/>
          <a:ext cx="202196" cy="392558"/>
        </a:xfrm>
        <a:prstGeom prst="rightArrow">
          <a:avLst>
            <a:gd name="adj1" fmla="val 60000"/>
            <a:gd name="adj2" fmla="val 50000"/>
          </a:avLst>
        </a:prstGeom>
        <a:solidFill>
          <a:schemeClr val="accent2">
            <a:hueOff val="-3450629"/>
            <a:satOff val="15286"/>
            <a:lumOff val="-56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2176367"/>
        <a:ext cx="235534" cy="141537"/>
      </dsp:txXfrm>
    </dsp:sp>
    <dsp:sp modelId="{243061FD-085F-465F-A857-542A03B3AC3A}">
      <dsp:nvSpPr>
        <dsp:cNvPr id="0" name=""/>
        <dsp:cNvSpPr/>
      </dsp:nvSpPr>
      <dsp:spPr>
        <a:xfrm>
          <a:off x="0" y="2390448"/>
          <a:ext cx="5956664" cy="584816"/>
        </a:xfrm>
        <a:prstGeom prst="roundRect">
          <a:avLst>
            <a:gd name="adj" fmla="val 10000"/>
          </a:avLst>
        </a:prstGeom>
        <a:solidFill>
          <a:schemeClr val="accent2">
            <a:hueOff val="-4436523"/>
            <a:satOff val="19654"/>
            <a:lumOff val="-722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Load the data from the Local system to Hive</a:t>
          </a:r>
        </a:p>
      </dsp:txBody>
      <dsp:txXfrm>
        <a:off x="17129" y="2407577"/>
        <a:ext cx="5922406" cy="550558"/>
      </dsp:txXfrm>
    </dsp:sp>
    <dsp:sp modelId="{4F5E6230-AD66-4C1B-AC27-7D4888981E4C}">
      <dsp:nvSpPr>
        <dsp:cNvPr id="0" name=""/>
        <dsp:cNvSpPr/>
      </dsp:nvSpPr>
      <dsp:spPr>
        <a:xfrm rot="5400000">
          <a:off x="2877233" y="2874550"/>
          <a:ext cx="202196" cy="392558"/>
        </a:xfrm>
        <a:prstGeom prst="rightArrow">
          <a:avLst>
            <a:gd name="adj1" fmla="val 60000"/>
            <a:gd name="adj2" fmla="val 50000"/>
          </a:avLst>
        </a:prstGeom>
        <a:solidFill>
          <a:schemeClr val="accent2">
            <a:hueOff val="-5175944"/>
            <a:satOff val="22930"/>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2969731"/>
        <a:ext cx="235534" cy="141537"/>
      </dsp:txXfrm>
    </dsp:sp>
    <dsp:sp modelId="{B7C7D1B3-AC03-4E24-A8B7-F777E2C782AD}">
      <dsp:nvSpPr>
        <dsp:cNvPr id="0" name=""/>
        <dsp:cNvSpPr/>
      </dsp:nvSpPr>
      <dsp:spPr>
        <a:xfrm>
          <a:off x="0" y="3183811"/>
          <a:ext cx="5956664" cy="584816"/>
        </a:xfrm>
        <a:prstGeom prst="roundRect">
          <a:avLst>
            <a:gd name="adj" fmla="val 10000"/>
          </a:avLst>
        </a:prstGeom>
        <a:solidFill>
          <a:schemeClr val="accent2">
            <a:hueOff val="-5915365"/>
            <a:satOff val="26205"/>
            <a:lumOff val="-96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Perform EDA in Tableau</a:t>
          </a:r>
        </a:p>
      </dsp:txBody>
      <dsp:txXfrm>
        <a:off x="17129" y="3200940"/>
        <a:ext cx="5922406" cy="550558"/>
      </dsp:txXfrm>
    </dsp:sp>
    <dsp:sp modelId="{B94E6CFA-3F8A-4C46-8B14-5B269913A8C6}">
      <dsp:nvSpPr>
        <dsp:cNvPr id="0" name=""/>
        <dsp:cNvSpPr/>
      </dsp:nvSpPr>
      <dsp:spPr>
        <a:xfrm rot="5400000">
          <a:off x="2877233" y="3667913"/>
          <a:ext cx="202196" cy="392558"/>
        </a:xfrm>
        <a:prstGeom prst="rightArrow">
          <a:avLst>
            <a:gd name="adj1" fmla="val 60000"/>
            <a:gd name="adj2" fmla="val 50000"/>
          </a:avLst>
        </a:prstGeom>
        <a:solidFill>
          <a:srgbClr val="87BD6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3763094"/>
        <a:ext cx="235534" cy="141537"/>
      </dsp:txXfrm>
    </dsp:sp>
    <dsp:sp modelId="{BE5490F9-3093-43F0-8FE3-8F0E07970102}">
      <dsp:nvSpPr>
        <dsp:cNvPr id="0" name=""/>
        <dsp:cNvSpPr/>
      </dsp:nvSpPr>
      <dsp:spPr>
        <a:xfrm>
          <a:off x="0" y="3977175"/>
          <a:ext cx="5956664" cy="584816"/>
        </a:xfrm>
        <a:prstGeom prst="roundRect">
          <a:avLst>
            <a:gd name="adj" fmla="val 10000"/>
          </a:avLst>
        </a:prstGeom>
        <a:solidFill>
          <a:schemeClr val="accent2">
            <a:hueOff val="-7394206"/>
            <a:satOff val="32756"/>
            <a:lumOff val="-12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Integrate R and Tableau</a:t>
          </a:r>
        </a:p>
      </dsp:txBody>
      <dsp:txXfrm>
        <a:off x="17129" y="3994304"/>
        <a:ext cx="5922406" cy="550558"/>
      </dsp:txXfrm>
    </dsp:sp>
    <dsp:sp modelId="{C1D02491-9288-4073-9779-6FE5B9E8E486}">
      <dsp:nvSpPr>
        <dsp:cNvPr id="0" name=""/>
        <dsp:cNvSpPr/>
      </dsp:nvSpPr>
      <dsp:spPr>
        <a:xfrm rot="5400000">
          <a:off x="2877233" y="4461277"/>
          <a:ext cx="202196" cy="392558"/>
        </a:xfrm>
        <a:prstGeom prst="rightArrow">
          <a:avLst>
            <a:gd name="adj1" fmla="val 60000"/>
            <a:gd name="adj2" fmla="val 50000"/>
          </a:avLst>
        </a:prstGeom>
        <a:solidFill>
          <a:srgbClr val="AEC15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4556458"/>
        <a:ext cx="235534" cy="141537"/>
      </dsp:txXfrm>
    </dsp:sp>
    <dsp:sp modelId="{F5B97560-406A-4AD3-B36B-12E8D1D802F9}">
      <dsp:nvSpPr>
        <dsp:cNvPr id="0" name=""/>
        <dsp:cNvSpPr/>
      </dsp:nvSpPr>
      <dsp:spPr>
        <a:xfrm>
          <a:off x="0" y="4770538"/>
          <a:ext cx="5956664" cy="584816"/>
        </a:xfrm>
        <a:prstGeom prst="roundRect">
          <a:avLst>
            <a:gd name="adj" fmla="val 10000"/>
          </a:avLst>
        </a:prstGeom>
        <a:solidFill>
          <a:schemeClr val="accent2">
            <a:hueOff val="-8873047"/>
            <a:satOff val="39308"/>
            <a:lumOff val="-144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Perform Linear</a:t>
          </a:r>
          <a:r>
            <a:rPr lang="en-US" sz="2400" kern="1200">
              <a:latin typeface="Gill Sans MT" panose="020B0502020104020203"/>
            </a:rPr>
            <a:t>/Logistic </a:t>
          </a:r>
          <a:r>
            <a:rPr lang="en-US" sz="2400" kern="1200"/>
            <a:t>Regression in Tableau</a:t>
          </a:r>
          <a:endParaRPr lang="en-US" sz="2400" kern="1200">
            <a:latin typeface="Gill Sans MT" panose="020B0502020104020203"/>
          </a:endParaRPr>
        </a:p>
      </dsp:txBody>
      <dsp:txXfrm>
        <a:off x="17129" y="4787667"/>
        <a:ext cx="5922406" cy="550558"/>
      </dsp:txXfrm>
    </dsp:sp>
    <dsp:sp modelId="{0A5A8E3C-526E-454B-9061-32D4F78D0E78}">
      <dsp:nvSpPr>
        <dsp:cNvPr id="0" name=""/>
        <dsp:cNvSpPr/>
      </dsp:nvSpPr>
      <dsp:spPr>
        <a:xfrm rot="5400000">
          <a:off x="2877233" y="5254640"/>
          <a:ext cx="202196" cy="392558"/>
        </a:xfrm>
        <a:prstGeom prst="rightArrow">
          <a:avLst>
            <a:gd name="adj1" fmla="val 60000"/>
            <a:gd name="adj2" fmla="val 50000"/>
          </a:avLst>
        </a:prstGeom>
        <a:solidFill>
          <a:srgbClr val="C6A74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860565" y="5349821"/>
        <a:ext cx="235534" cy="141537"/>
      </dsp:txXfrm>
    </dsp:sp>
    <dsp:sp modelId="{2B2B410E-FD7C-45EC-B509-CCE8F7D22C62}">
      <dsp:nvSpPr>
        <dsp:cNvPr id="0" name=""/>
        <dsp:cNvSpPr/>
      </dsp:nvSpPr>
      <dsp:spPr>
        <a:xfrm>
          <a:off x="0" y="5563902"/>
          <a:ext cx="5956664" cy="584816"/>
        </a:xfrm>
        <a:prstGeom prst="roundRect">
          <a:avLst>
            <a:gd name="adj" fmla="val 10000"/>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Create Visualizations &amp; Dashboard in Tableau</a:t>
          </a:r>
        </a:p>
      </dsp:txBody>
      <dsp:txXfrm>
        <a:off x="17129" y="5581031"/>
        <a:ext cx="5922406" cy="5505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8F148-9F4D-4854-9619-85CC8D784818}"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D90D2-475D-4BB3-84DC-397658C2ECA5}" type="slidenum">
              <a:rPr lang="en-US" smtClean="0"/>
              <a:t>‹#›</a:t>
            </a:fld>
            <a:endParaRPr lang="en-US"/>
          </a:p>
        </p:txBody>
      </p:sp>
    </p:spTree>
    <p:extLst>
      <p:ext uri="{BB962C8B-B14F-4D97-AF65-F5344CB8AC3E}">
        <p14:creationId xmlns:p14="http://schemas.microsoft.com/office/powerpoint/2010/main" val="55325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6D90D2-475D-4BB3-84DC-397658C2ECA5}" type="slidenum">
              <a:rPr lang="en-US" smtClean="0"/>
              <a:t>4</a:t>
            </a:fld>
            <a:endParaRPr lang="en-US"/>
          </a:p>
        </p:txBody>
      </p:sp>
    </p:spTree>
    <p:extLst>
      <p:ext uri="{BB962C8B-B14F-4D97-AF65-F5344CB8AC3E}">
        <p14:creationId xmlns:p14="http://schemas.microsoft.com/office/powerpoint/2010/main" val="1674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66D90D2-475D-4BB3-84DC-397658C2ECA5}" type="slidenum">
              <a:rPr lang="en-US" smtClean="0"/>
              <a:t>5</a:t>
            </a:fld>
            <a:endParaRPr lang="en-US"/>
          </a:p>
        </p:txBody>
      </p:sp>
    </p:spTree>
    <p:extLst>
      <p:ext uri="{BB962C8B-B14F-4D97-AF65-F5344CB8AC3E}">
        <p14:creationId xmlns:p14="http://schemas.microsoft.com/office/powerpoint/2010/main" val="260772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6D90D2-475D-4BB3-84DC-397658C2ECA5}" type="slidenum">
              <a:rPr lang="en-US" smtClean="0"/>
              <a:t>6</a:t>
            </a:fld>
            <a:endParaRPr lang="en-US"/>
          </a:p>
        </p:txBody>
      </p:sp>
    </p:spTree>
    <p:extLst>
      <p:ext uri="{BB962C8B-B14F-4D97-AF65-F5344CB8AC3E}">
        <p14:creationId xmlns:p14="http://schemas.microsoft.com/office/powerpoint/2010/main" val="1144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Geographical Analysis to identify the Top 3 cities with the highest average risk factor:</a:t>
            </a:r>
          </a:p>
          <a:p>
            <a:r>
              <a:rPr lang="en-US"/>
              <a:t>	1. Oceano 5.7149</a:t>
            </a:r>
          </a:p>
          <a:p>
            <a:r>
              <a:rPr lang="en-US"/>
              <a:t>	2. Mariposa 5.6257</a:t>
            </a:r>
          </a:p>
          <a:p>
            <a:r>
              <a:rPr lang="en-US"/>
              <a:t>	3. Markleeville 5.5793</a:t>
            </a:r>
          </a:p>
          <a:p>
            <a:endParaRPr lang="en-US"/>
          </a:p>
          <a:p>
            <a:r>
              <a:rPr lang="en-US"/>
              <a:t>Using the information for the top 3 riskiest cities gathered from the geographic analysis, we identified the riskiest truck models in each city:</a:t>
            </a:r>
          </a:p>
          <a:p>
            <a:r>
              <a:rPr lang="en-US"/>
              <a:t>	Riskiest trucks in Oceano: Caterpillar with 10.934 and Hino with 8.543</a:t>
            </a:r>
          </a:p>
          <a:p>
            <a:r>
              <a:rPr lang="en-US"/>
              <a:t>	Riskiest trucks in Mariposa: Oshkosh with 9.515 and Ford with 5.898</a:t>
            </a:r>
          </a:p>
          <a:p>
            <a:r>
              <a:rPr lang="en-US"/>
              <a:t>	Riskiest trucks in Markleeville: Hino with 8.543 and Caterpillar with 7.874</a:t>
            </a:r>
          </a:p>
          <a:p>
            <a:r>
              <a:rPr lang="en-US"/>
              <a:t>	</a:t>
            </a:r>
          </a:p>
          <a:p>
            <a:r>
              <a:rPr lang="en-US"/>
              <a:t>Using the information for the top 3 riskiest cities gathered from the geographic analysis, we identified the top riskiest events:</a:t>
            </a:r>
          </a:p>
          <a:p>
            <a:r>
              <a:rPr lang="en-US"/>
              <a:t>	Oceano's riskiest event is unsafe following distance with a risk factor of 8.543</a:t>
            </a:r>
          </a:p>
          <a:p>
            <a:r>
              <a:rPr lang="en-US"/>
              <a:t>	Mariposa riskiest event is unsafe following distance with a risk factor of 8.017</a:t>
            </a:r>
          </a:p>
          <a:p>
            <a:r>
              <a:rPr lang="en-US"/>
              <a:t>	Markleeville riskiest event is </a:t>
            </a:r>
            <a:r>
              <a:rPr lang="en-US" err="1"/>
              <a:t>overspeeding</a:t>
            </a:r>
            <a:r>
              <a:rPr lang="en-US"/>
              <a:t> with a risk factor of 7.582</a:t>
            </a:r>
          </a:p>
          <a:p>
            <a:r>
              <a:rPr lang="en-US"/>
              <a:t>	</a:t>
            </a:r>
          </a:p>
          <a:p>
            <a:r>
              <a:rPr lang="en-US"/>
              <a:t>Combining top riskiest cities, events, and trucks, we further looked at the risk factor for each events for the riskiest truck for each city:</a:t>
            </a:r>
          </a:p>
          <a:p>
            <a:r>
              <a:rPr lang="en-US"/>
              <a:t>	</a:t>
            </a:r>
          </a:p>
          <a:p>
            <a:r>
              <a:rPr lang="en-US"/>
              <a:t>	</a:t>
            </a:r>
          </a:p>
        </p:txBody>
      </p:sp>
      <p:sp>
        <p:nvSpPr>
          <p:cNvPr id="4" name="Slide Number Placeholder 3"/>
          <p:cNvSpPr>
            <a:spLocks noGrp="1"/>
          </p:cNvSpPr>
          <p:nvPr>
            <p:ph type="sldNum" sz="quarter" idx="5"/>
          </p:nvPr>
        </p:nvSpPr>
        <p:spPr/>
        <p:txBody>
          <a:bodyPr/>
          <a:lstStyle/>
          <a:p>
            <a:fld id="{C66D90D2-475D-4BB3-84DC-397658C2ECA5}" type="slidenum">
              <a:rPr lang="en-US" smtClean="0"/>
              <a:t>7</a:t>
            </a:fld>
            <a:endParaRPr lang="en-US"/>
          </a:p>
        </p:txBody>
      </p:sp>
    </p:spTree>
    <p:extLst>
      <p:ext uri="{BB962C8B-B14F-4D97-AF65-F5344CB8AC3E}">
        <p14:creationId xmlns:p14="http://schemas.microsoft.com/office/powerpoint/2010/main" val="166622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CONCLUSION:</a:t>
            </a:r>
          </a:p>
          <a:p>
            <a:pPr marL="171450" indent="-171450">
              <a:buFont typeface="Arial" panose="020B0604020202020204" pitchFamily="34" charset="0"/>
              <a:buChar char="•"/>
            </a:pPr>
            <a:r>
              <a:rPr lang="en-US"/>
              <a:t>CHALLENGES:</a:t>
            </a:r>
            <a:br>
              <a:rPr lang="en-US"/>
            </a:br>
            <a:r>
              <a:rPr lang="en-US"/>
              <a:t>Meeting at a set time.  A major challenge, we as a group faced was to set a regular meeting time due to our hectic schedules.</a:t>
            </a:r>
          </a:p>
          <a:p>
            <a:pPr marL="171450" indent="-171450">
              <a:buFont typeface="Arial" panose="020B0604020202020204" pitchFamily="34" charset="0"/>
              <a:buChar char="•"/>
            </a:pPr>
            <a:r>
              <a:rPr lang="en-US"/>
              <a:t>Integration of Tableau with R was also a new concept none of us had an idea about. But through trials and practice, we were able to integrate and work with them successfully.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Establishing IP address connection between Tableau and Hadoop. Depending on the location of the user, the IP address would vary if we were on campus or using VPN or at home.</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C66D90D2-475D-4BB3-84DC-397658C2ECA5}" type="slidenum">
              <a:rPr lang="en-US" smtClean="0"/>
              <a:t>12</a:t>
            </a:fld>
            <a:endParaRPr lang="en-US"/>
          </a:p>
        </p:txBody>
      </p:sp>
    </p:spTree>
    <p:extLst>
      <p:ext uri="{BB962C8B-B14F-4D97-AF65-F5344CB8AC3E}">
        <p14:creationId xmlns:p14="http://schemas.microsoft.com/office/powerpoint/2010/main" val="82966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6A4B53A7-3209-46A6-9454-F38EAC8F11E7}"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681295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4301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0909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9656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A4B53A7-3209-46A6-9454-F38EAC8F11E7}"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228471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6A4B53A7-3209-46A6-9454-F38EAC8F11E7}" type="datetimeFigureOut">
              <a:rPr lang="en-US" smtClean="0"/>
              <a:t>11/30/2021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7184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A4B53A7-3209-46A6-9454-F38EAC8F11E7}" type="datetimeFigureOut">
              <a:rPr lang="en-US" smtClean="0"/>
              <a:pPr/>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77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3484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797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A4B53A7-3209-46A6-9454-F38EAC8F11E7}" type="datetimeFigureOut">
              <a:rPr lang="en-US" smtClean="0"/>
              <a:t>11/30/2021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7627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A4B53A7-3209-46A6-9454-F38EAC8F11E7}" type="datetimeFigureOut">
              <a:rPr lang="en-US" smtClean="0"/>
              <a:t>11/30/2021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9209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A4B53A7-3209-46A6-9454-F38EAC8F11E7}" type="datetimeFigureOut">
              <a:rPr lang="en-US" smtClean="0"/>
              <a:pPr/>
              <a:t>11/30/2021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68650491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0E27-7E0A-4A43-A090-46C99A56E37D}"/>
              </a:ext>
            </a:extLst>
          </p:cNvPr>
          <p:cNvSpPr>
            <a:spLocks noGrp="1"/>
          </p:cNvSpPr>
          <p:nvPr>
            <p:ph type="ctrTitle"/>
          </p:nvPr>
        </p:nvSpPr>
        <p:spPr/>
        <p:txBody>
          <a:bodyPr/>
          <a:lstStyle/>
          <a:p>
            <a:r>
              <a:rPr lang="en-US"/>
              <a:t>Big Data Project</a:t>
            </a:r>
          </a:p>
        </p:txBody>
      </p:sp>
      <p:sp>
        <p:nvSpPr>
          <p:cNvPr id="3" name="Subtitle 2">
            <a:extLst>
              <a:ext uri="{FF2B5EF4-FFF2-40B4-BE49-F238E27FC236}">
                <a16:creationId xmlns:a16="http://schemas.microsoft.com/office/drawing/2014/main" id="{0F5DF63C-B4F6-43E6-8CB9-A9B1C19C9E2C}"/>
              </a:ext>
            </a:extLst>
          </p:cNvPr>
          <p:cNvSpPr>
            <a:spLocks noGrp="1"/>
          </p:cNvSpPr>
          <p:nvPr>
            <p:ph type="subTitle" idx="1"/>
          </p:nvPr>
        </p:nvSpPr>
        <p:spPr>
          <a:xfrm>
            <a:off x="1523999" y="4204499"/>
            <a:ext cx="9067801" cy="1239894"/>
          </a:xfrm>
        </p:spPr>
        <p:txBody>
          <a:bodyPr vert="horz" lIns="91440" tIns="45720" rIns="91440" bIns="45720" rtlCol="0" anchor="t">
            <a:normAutofit/>
          </a:bodyPr>
          <a:lstStyle/>
          <a:p>
            <a:r>
              <a:rPr lang="en-US"/>
              <a:t>Group 3:</a:t>
            </a:r>
            <a:r>
              <a:rPr lang="en-US" sz="1800"/>
              <a:t> </a:t>
            </a:r>
          </a:p>
          <a:p>
            <a:r>
              <a:rPr lang="en-US" sz="1400"/>
              <a:t>Aishwarya Sangle,  Apurva Khanolkar, Bao-Doan Do, Lakshit Rajput, Neeraj Vijaya Sai, Sarga Jose, Surmayi Shree </a:t>
            </a:r>
          </a:p>
        </p:txBody>
      </p:sp>
    </p:spTree>
    <p:extLst>
      <p:ext uri="{BB962C8B-B14F-4D97-AF65-F5344CB8AC3E}">
        <p14:creationId xmlns:p14="http://schemas.microsoft.com/office/powerpoint/2010/main" val="108866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B6057-F625-41CA-8245-8C30693ED303}"/>
              </a:ext>
            </a:extLst>
          </p:cNvPr>
          <p:cNvSpPr txBox="1">
            <a:spLocks/>
          </p:cNvSpPr>
          <p:nvPr/>
        </p:nvSpPr>
        <p:spPr bwMode="black">
          <a:xfrm>
            <a:off x="0" y="-7475"/>
            <a:ext cx="12192000" cy="660400"/>
          </a:xfrm>
          <a:prstGeom prst="rect">
            <a:avLst/>
          </a:prstGeom>
          <a:solidFill>
            <a:schemeClr val="tx2"/>
          </a:solidFill>
          <a:ln w="31750" cap="sq">
            <a:no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8" name="Title 1">
            <a:extLst>
              <a:ext uri="{FF2B5EF4-FFF2-40B4-BE49-F238E27FC236}">
                <a16:creationId xmlns:a16="http://schemas.microsoft.com/office/drawing/2014/main" id="{7D83D856-1680-4443-B0AB-A87F31ED3FF7}"/>
              </a:ext>
            </a:extLst>
          </p:cNvPr>
          <p:cNvSpPr txBox="1">
            <a:spLocks/>
          </p:cNvSpPr>
          <p:nvPr/>
        </p:nvSpPr>
        <p:spPr bwMode="black">
          <a:xfrm>
            <a:off x="2188368" y="138113"/>
            <a:ext cx="7817645" cy="998536"/>
          </a:xfrm>
          <a:prstGeom prst="rect">
            <a:avLst/>
          </a:prstGeom>
          <a:noFill/>
          <a:ln w="28575" cap="sq">
            <a:solidFill>
              <a:srgbClr val="6B889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9" name="Title 1">
            <a:extLst>
              <a:ext uri="{FF2B5EF4-FFF2-40B4-BE49-F238E27FC236}">
                <a16:creationId xmlns:a16="http://schemas.microsoft.com/office/drawing/2014/main" id="{C61FB665-F641-41A8-9F7E-E736585253F3}"/>
              </a:ext>
            </a:extLst>
          </p:cNvPr>
          <p:cNvSpPr txBox="1">
            <a:spLocks/>
          </p:cNvSpPr>
          <p:nvPr/>
        </p:nvSpPr>
        <p:spPr bwMode="black">
          <a:xfrm>
            <a:off x="2232279" y="177292"/>
            <a:ext cx="7729728" cy="902208"/>
          </a:xfrm>
          <a:prstGeom prst="rect">
            <a:avLst/>
          </a:prstGeom>
          <a:solidFill>
            <a:srgbClr val="6B8891"/>
          </a:solidFill>
          <a:ln w="57150" cap="sq">
            <a:solidFill>
              <a:schemeClr val="bg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Integration OF tableau AND r</a:t>
            </a:r>
          </a:p>
        </p:txBody>
      </p:sp>
      <p:pic>
        <p:nvPicPr>
          <p:cNvPr id="10" name="Picture 8" descr="Chart, line chart&#10;&#10;Description automatically generated">
            <a:extLst>
              <a:ext uri="{FF2B5EF4-FFF2-40B4-BE49-F238E27FC236}">
                <a16:creationId xmlns:a16="http://schemas.microsoft.com/office/drawing/2014/main" id="{36CE1541-0531-4612-A3A4-E56EF6875E28}"/>
              </a:ext>
            </a:extLst>
          </p:cNvPr>
          <p:cNvPicPr>
            <a:picLocks noChangeAspect="1"/>
          </p:cNvPicPr>
          <p:nvPr/>
        </p:nvPicPr>
        <p:blipFill>
          <a:blip r:embed="rId2"/>
          <a:stretch>
            <a:fillRect/>
          </a:stretch>
        </p:blipFill>
        <p:spPr>
          <a:xfrm>
            <a:off x="5825085" y="1997519"/>
            <a:ext cx="6017035" cy="2862961"/>
          </a:xfrm>
          <a:prstGeom prst="rect">
            <a:avLst/>
          </a:prstGeom>
          <a:ln>
            <a:solidFill>
              <a:schemeClr val="tx1"/>
            </a:solidFill>
          </a:ln>
        </p:spPr>
      </p:pic>
      <p:pic>
        <p:nvPicPr>
          <p:cNvPr id="14" name="Picture 5" descr="Graphical user interface, text, application, email&#10;&#10;Description automatically generated">
            <a:extLst>
              <a:ext uri="{FF2B5EF4-FFF2-40B4-BE49-F238E27FC236}">
                <a16:creationId xmlns:a16="http://schemas.microsoft.com/office/drawing/2014/main" id="{86EA46EC-1612-4F06-87DB-B5C69E991D95}"/>
              </a:ext>
            </a:extLst>
          </p:cNvPr>
          <p:cNvPicPr>
            <a:picLocks noChangeAspect="1"/>
          </p:cNvPicPr>
          <p:nvPr/>
        </p:nvPicPr>
        <p:blipFill rotWithShape="1">
          <a:blip r:embed="rId3"/>
          <a:srcRect r="7870"/>
          <a:stretch/>
        </p:blipFill>
        <p:spPr>
          <a:xfrm>
            <a:off x="953586" y="2319364"/>
            <a:ext cx="3897931" cy="1755713"/>
          </a:xfrm>
          <a:prstGeom prst="rect">
            <a:avLst/>
          </a:prstGeom>
          <a:ln>
            <a:solidFill>
              <a:schemeClr val="tx1"/>
            </a:solidFill>
          </a:ln>
        </p:spPr>
      </p:pic>
      <p:pic>
        <p:nvPicPr>
          <p:cNvPr id="15" name="Picture 4" descr="Graphical user interface, text, application&#10;&#10;Description automatically generated">
            <a:extLst>
              <a:ext uri="{FF2B5EF4-FFF2-40B4-BE49-F238E27FC236}">
                <a16:creationId xmlns:a16="http://schemas.microsoft.com/office/drawing/2014/main" id="{E9A5453A-9280-48A0-B793-AE85C42A8A0A}"/>
              </a:ext>
            </a:extLst>
          </p:cNvPr>
          <p:cNvPicPr>
            <a:picLocks noChangeAspect="1"/>
          </p:cNvPicPr>
          <p:nvPr/>
        </p:nvPicPr>
        <p:blipFill>
          <a:blip r:embed="rId4"/>
          <a:stretch>
            <a:fillRect/>
          </a:stretch>
        </p:blipFill>
        <p:spPr>
          <a:xfrm>
            <a:off x="1821189" y="1457085"/>
            <a:ext cx="2162725" cy="736550"/>
          </a:xfrm>
          <a:prstGeom prst="rect">
            <a:avLst/>
          </a:prstGeom>
          <a:ln>
            <a:solidFill>
              <a:schemeClr val="tx1"/>
            </a:solidFill>
          </a:ln>
        </p:spPr>
      </p:pic>
      <p:pic>
        <p:nvPicPr>
          <p:cNvPr id="16" name="Picture 6" descr="Graphical user interface, text, application&#10;&#10;Description automatically generated">
            <a:extLst>
              <a:ext uri="{FF2B5EF4-FFF2-40B4-BE49-F238E27FC236}">
                <a16:creationId xmlns:a16="http://schemas.microsoft.com/office/drawing/2014/main" id="{EFEDF3F4-05E0-4DC7-888F-CFE93EC38CC0}"/>
              </a:ext>
            </a:extLst>
          </p:cNvPr>
          <p:cNvPicPr>
            <a:picLocks noChangeAspect="1"/>
          </p:cNvPicPr>
          <p:nvPr/>
        </p:nvPicPr>
        <p:blipFill rotWithShape="1">
          <a:blip r:embed="rId5"/>
          <a:srcRect r="5488"/>
          <a:stretch/>
        </p:blipFill>
        <p:spPr>
          <a:xfrm>
            <a:off x="181054" y="4200805"/>
            <a:ext cx="5442994" cy="1539639"/>
          </a:xfrm>
          <a:prstGeom prst="rect">
            <a:avLst/>
          </a:prstGeom>
          <a:ln>
            <a:solidFill>
              <a:schemeClr val="tx1"/>
            </a:solidFill>
          </a:ln>
        </p:spPr>
      </p:pic>
    </p:spTree>
    <p:extLst>
      <p:ext uri="{BB962C8B-B14F-4D97-AF65-F5344CB8AC3E}">
        <p14:creationId xmlns:p14="http://schemas.microsoft.com/office/powerpoint/2010/main" val="324201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B6057-F625-41CA-8245-8C30693ED303}"/>
              </a:ext>
            </a:extLst>
          </p:cNvPr>
          <p:cNvSpPr txBox="1">
            <a:spLocks/>
          </p:cNvSpPr>
          <p:nvPr/>
        </p:nvSpPr>
        <p:spPr bwMode="black">
          <a:xfrm>
            <a:off x="0" y="-7475"/>
            <a:ext cx="12192000" cy="660400"/>
          </a:xfrm>
          <a:prstGeom prst="rect">
            <a:avLst/>
          </a:prstGeom>
          <a:solidFill>
            <a:schemeClr val="tx2"/>
          </a:solidFill>
          <a:ln w="31750" cap="sq">
            <a:no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8" name="Title 1">
            <a:extLst>
              <a:ext uri="{FF2B5EF4-FFF2-40B4-BE49-F238E27FC236}">
                <a16:creationId xmlns:a16="http://schemas.microsoft.com/office/drawing/2014/main" id="{7D83D856-1680-4443-B0AB-A87F31ED3FF7}"/>
              </a:ext>
            </a:extLst>
          </p:cNvPr>
          <p:cNvSpPr txBox="1">
            <a:spLocks/>
          </p:cNvSpPr>
          <p:nvPr/>
        </p:nvSpPr>
        <p:spPr bwMode="black">
          <a:xfrm>
            <a:off x="2188368" y="138113"/>
            <a:ext cx="7817645" cy="998536"/>
          </a:xfrm>
          <a:prstGeom prst="rect">
            <a:avLst/>
          </a:prstGeom>
          <a:noFill/>
          <a:ln w="28575" cap="sq">
            <a:solidFill>
              <a:srgbClr val="6B889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9" name="Title 1">
            <a:extLst>
              <a:ext uri="{FF2B5EF4-FFF2-40B4-BE49-F238E27FC236}">
                <a16:creationId xmlns:a16="http://schemas.microsoft.com/office/drawing/2014/main" id="{C61FB665-F641-41A8-9F7E-E736585253F3}"/>
              </a:ext>
            </a:extLst>
          </p:cNvPr>
          <p:cNvSpPr txBox="1">
            <a:spLocks/>
          </p:cNvSpPr>
          <p:nvPr/>
        </p:nvSpPr>
        <p:spPr bwMode="black">
          <a:xfrm>
            <a:off x="2232279" y="177292"/>
            <a:ext cx="7729728" cy="902208"/>
          </a:xfrm>
          <a:prstGeom prst="rect">
            <a:avLst/>
          </a:prstGeom>
          <a:solidFill>
            <a:srgbClr val="6B8891"/>
          </a:solidFill>
          <a:ln w="57150" cap="sq">
            <a:solidFill>
              <a:schemeClr val="bg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REGRESSION OUTPUT Comparison</a:t>
            </a:r>
          </a:p>
        </p:txBody>
      </p:sp>
      <p:grpSp>
        <p:nvGrpSpPr>
          <p:cNvPr id="5" name="Group 4">
            <a:extLst>
              <a:ext uri="{FF2B5EF4-FFF2-40B4-BE49-F238E27FC236}">
                <a16:creationId xmlns:a16="http://schemas.microsoft.com/office/drawing/2014/main" id="{87F9F616-106A-494B-BA7D-22036CADF4B6}"/>
              </a:ext>
            </a:extLst>
          </p:cNvPr>
          <p:cNvGrpSpPr/>
          <p:nvPr/>
        </p:nvGrpSpPr>
        <p:grpSpPr>
          <a:xfrm>
            <a:off x="884197" y="1402801"/>
            <a:ext cx="10361807" cy="4268549"/>
            <a:chOff x="884197" y="1402801"/>
            <a:chExt cx="10361807" cy="4268549"/>
          </a:xfrm>
        </p:grpSpPr>
        <p:pic>
          <p:nvPicPr>
            <p:cNvPr id="2" name="Picture 10">
              <a:extLst>
                <a:ext uri="{FF2B5EF4-FFF2-40B4-BE49-F238E27FC236}">
                  <a16:creationId xmlns:a16="http://schemas.microsoft.com/office/drawing/2014/main" id="{10B2B97A-A4AB-44F9-AC62-E6301696BF6F}"/>
                </a:ext>
              </a:extLst>
            </p:cNvPr>
            <p:cNvPicPr>
              <a:picLocks noChangeAspect="1"/>
            </p:cNvPicPr>
            <p:nvPr/>
          </p:nvPicPr>
          <p:blipFill>
            <a:blip r:embed="rId2"/>
            <a:stretch>
              <a:fillRect/>
            </a:stretch>
          </p:blipFill>
          <p:spPr>
            <a:xfrm>
              <a:off x="887153" y="1407047"/>
              <a:ext cx="5062972" cy="1910834"/>
            </a:xfrm>
            <a:prstGeom prst="rect">
              <a:avLst/>
            </a:prstGeom>
            <a:ln>
              <a:solidFill>
                <a:schemeClr val="tx1"/>
              </a:solidFill>
            </a:ln>
          </p:spPr>
        </p:pic>
        <p:pic>
          <p:nvPicPr>
            <p:cNvPr id="3" name="Picture 8" descr="Chart, scatter chart&#10;&#10;Description automatically generated">
              <a:extLst>
                <a:ext uri="{FF2B5EF4-FFF2-40B4-BE49-F238E27FC236}">
                  <a16:creationId xmlns:a16="http://schemas.microsoft.com/office/drawing/2014/main" id="{17C6DDAC-BBCF-4539-B82B-FC567C404513}"/>
                </a:ext>
              </a:extLst>
            </p:cNvPr>
            <p:cNvPicPr>
              <a:picLocks noChangeAspect="1"/>
            </p:cNvPicPr>
            <p:nvPr/>
          </p:nvPicPr>
          <p:blipFill>
            <a:blip r:embed="rId3"/>
            <a:stretch>
              <a:fillRect/>
            </a:stretch>
          </p:blipFill>
          <p:spPr>
            <a:xfrm>
              <a:off x="884197" y="3462140"/>
              <a:ext cx="5068885" cy="2209210"/>
            </a:xfrm>
            <a:prstGeom prst="rect">
              <a:avLst/>
            </a:prstGeom>
            <a:ln>
              <a:solidFill>
                <a:schemeClr val="tx1"/>
              </a:solidFill>
            </a:ln>
          </p:spPr>
        </p:pic>
        <p:pic>
          <p:nvPicPr>
            <p:cNvPr id="11" name="Picture 11" descr="Chart&#10;&#10;Description automatically generated">
              <a:extLst>
                <a:ext uri="{FF2B5EF4-FFF2-40B4-BE49-F238E27FC236}">
                  <a16:creationId xmlns:a16="http://schemas.microsoft.com/office/drawing/2014/main" id="{5DE73979-90A2-4757-B67B-3E7C99B9B163}"/>
                </a:ext>
              </a:extLst>
            </p:cNvPr>
            <p:cNvPicPr>
              <a:picLocks noChangeAspect="1"/>
            </p:cNvPicPr>
            <p:nvPr/>
          </p:nvPicPr>
          <p:blipFill>
            <a:blip r:embed="rId4"/>
            <a:stretch>
              <a:fillRect/>
            </a:stretch>
          </p:blipFill>
          <p:spPr>
            <a:xfrm>
              <a:off x="6096000" y="1402801"/>
              <a:ext cx="5150004" cy="1915080"/>
            </a:xfrm>
            <a:prstGeom prst="rect">
              <a:avLst/>
            </a:prstGeom>
            <a:ln>
              <a:solidFill>
                <a:schemeClr val="tx1"/>
              </a:solidFill>
            </a:ln>
          </p:spPr>
        </p:pic>
        <p:pic>
          <p:nvPicPr>
            <p:cNvPr id="12" name="Picture 12" descr="Chart, scatter chart&#10;&#10;Description automatically generated">
              <a:extLst>
                <a:ext uri="{FF2B5EF4-FFF2-40B4-BE49-F238E27FC236}">
                  <a16:creationId xmlns:a16="http://schemas.microsoft.com/office/drawing/2014/main" id="{C25A4CC0-2622-4643-90ED-EA11DCE6C0F6}"/>
                </a:ext>
              </a:extLst>
            </p:cNvPr>
            <p:cNvPicPr>
              <a:picLocks noChangeAspect="1"/>
            </p:cNvPicPr>
            <p:nvPr/>
          </p:nvPicPr>
          <p:blipFill>
            <a:blip r:embed="rId5"/>
            <a:stretch>
              <a:fillRect/>
            </a:stretch>
          </p:blipFill>
          <p:spPr>
            <a:xfrm>
              <a:off x="6096000" y="3429000"/>
              <a:ext cx="5150004" cy="2242350"/>
            </a:xfrm>
            <a:prstGeom prst="rect">
              <a:avLst/>
            </a:prstGeom>
            <a:ln>
              <a:solidFill>
                <a:schemeClr val="tx1"/>
              </a:solidFill>
            </a:ln>
          </p:spPr>
        </p:pic>
      </p:grpSp>
      <p:sp>
        <p:nvSpPr>
          <p:cNvPr id="13" name="TextBox 12">
            <a:extLst>
              <a:ext uri="{FF2B5EF4-FFF2-40B4-BE49-F238E27FC236}">
                <a16:creationId xmlns:a16="http://schemas.microsoft.com/office/drawing/2014/main" id="{FCC1159A-26FE-45AE-9594-2BA2443380F0}"/>
              </a:ext>
            </a:extLst>
          </p:cNvPr>
          <p:cNvSpPr txBox="1"/>
          <p:nvPr/>
        </p:nvSpPr>
        <p:spPr>
          <a:xfrm>
            <a:off x="2188368" y="5896263"/>
            <a:ext cx="78176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Similar results from Linear and Logistic Regression</a:t>
            </a:r>
          </a:p>
        </p:txBody>
      </p:sp>
    </p:spTree>
    <p:extLst>
      <p:ext uri="{BB962C8B-B14F-4D97-AF65-F5344CB8AC3E}">
        <p14:creationId xmlns:p14="http://schemas.microsoft.com/office/powerpoint/2010/main" val="139582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5FBDD-3EA6-42FF-BDEA-A5922788CEB0}"/>
              </a:ext>
            </a:extLst>
          </p:cNvPr>
          <p:cNvSpPr>
            <a:spLocks noGrp="1"/>
          </p:cNvSpPr>
          <p:nvPr>
            <p:ph type="title"/>
          </p:nvPr>
        </p:nvSpPr>
        <p:spPr>
          <a:xfrm>
            <a:off x="1260873" y="1586484"/>
            <a:ext cx="3685032" cy="3685032"/>
          </a:xfrm>
          <a:prstGeom prst="ellipse">
            <a:avLst/>
          </a:prstGeom>
          <a:solidFill>
            <a:schemeClr val="accent2">
              <a:lumMod val="75000"/>
            </a:schemeClr>
          </a:solidFill>
          <a:ln w="31750" cap="sq">
            <a:noFill/>
            <a:miter lim="800000"/>
          </a:ln>
        </p:spPr>
        <p:txBody>
          <a:bodyPr vert="horz" lIns="0" tIns="182880" rIns="0" bIns="182880" rtlCol="0" anchor="ctr">
            <a:normAutofit/>
          </a:bodyPr>
          <a:lstStyle/>
          <a:p>
            <a:r>
              <a:rPr lang="en-US" sz="2600">
                <a:solidFill>
                  <a:srgbClr val="FFFFFF"/>
                </a:solidFill>
              </a:rPr>
              <a:t> Challenges</a:t>
            </a:r>
            <a:endParaRPr lang="en-IN" sz="2600">
              <a:solidFill>
                <a:srgbClr val="FFFFFF"/>
              </a:solidFill>
            </a:endParaRPr>
          </a:p>
        </p:txBody>
      </p:sp>
      <p:sp>
        <p:nvSpPr>
          <p:cNvPr id="3" name="Content Placeholder 2">
            <a:extLst>
              <a:ext uri="{FF2B5EF4-FFF2-40B4-BE49-F238E27FC236}">
                <a16:creationId xmlns:a16="http://schemas.microsoft.com/office/drawing/2014/main" id="{B18AD0E5-B6ED-4FA2-BA33-667D6D17618B}"/>
              </a:ext>
            </a:extLst>
          </p:cNvPr>
          <p:cNvSpPr>
            <a:spLocks noGrp="1"/>
          </p:cNvSpPr>
          <p:nvPr>
            <p:ph idx="1"/>
          </p:nvPr>
        </p:nvSpPr>
        <p:spPr>
          <a:xfrm>
            <a:off x="5591695" y="304800"/>
            <a:ext cx="5320696" cy="6096000"/>
          </a:xfrm>
        </p:spPr>
        <p:txBody>
          <a:bodyPr vert="horz" lIns="91440" tIns="45720" rIns="91440" bIns="45720" rtlCol="0" anchor="ctr">
            <a:normAutofit/>
          </a:bodyPr>
          <a:lstStyle/>
          <a:p>
            <a:pPr marL="0" indent="0">
              <a:buNone/>
            </a:pPr>
            <a:endParaRPr lang="en-US" sz="2400" u="sng"/>
          </a:p>
          <a:p>
            <a:pPr marL="0" indent="0">
              <a:buNone/>
            </a:pPr>
            <a:r>
              <a:rPr lang="en-US" sz="2400" u="sng"/>
              <a:t>CHALLENGES</a:t>
            </a:r>
          </a:p>
          <a:p>
            <a:r>
              <a:rPr lang="en-US"/>
              <a:t>Establish group meeting times</a:t>
            </a:r>
          </a:p>
          <a:p>
            <a:r>
              <a:rPr lang="en-US"/>
              <a:t>Integration of Tableau and R</a:t>
            </a:r>
          </a:p>
          <a:p>
            <a:r>
              <a:rPr lang="en-US"/>
              <a:t>Establishing IP address connection between Tableau and Hadoop</a:t>
            </a:r>
          </a:p>
          <a:p>
            <a:endParaRPr lang="en-US"/>
          </a:p>
          <a:p>
            <a:pPr marL="0" indent="0">
              <a:buNone/>
            </a:pPr>
            <a:endParaRPr lang="en-IN" sz="2400"/>
          </a:p>
        </p:txBody>
      </p:sp>
    </p:spTree>
    <p:extLst>
      <p:ext uri="{BB962C8B-B14F-4D97-AF65-F5344CB8AC3E}">
        <p14:creationId xmlns:p14="http://schemas.microsoft.com/office/powerpoint/2010/main" val="91792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1FA5FCE-FF25-4723-8DB2-F40DB9F93416}"/>
              </a:ext>
            </a:extLst>
          </p:cNvPr>
          <p:cNvSpPr txBox="1">
            <a:spLocks/>
          </p:cNvSpPr>
          <p:nvPr/>
        </p:nvSpPr>
        <p:spPr bwMode="black">
          <a:xfrm>
            <a:off x="1260873" y="1586484"/>
            <a:ext cx="3685032" cy="3685032"/>
          </a:xfrm>
          <a:prstGeom prst="ellipse">
            <a:avLst/>
          </a:prstGeom>
          <a:solidFill>
            <a:schemeClr val="accent2">
              <a:lumMod val="75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000">
                <a:solidFill>
                  <a:srgbClr val="FFFFFF"/>
                </a:solidFill>
              </a:rPr>
              <a:t>Business Objective</a:t>
            </a:r>
          </a:p>
          <a:p>
            <a:r>
              <a:rPr lang="en-US" sz="3000">
                <a:solidFill>
                  <a:srgbClr val="FFFFFF"/>
                </a:solidFill>
              </a:rPr>
              <a:t>&amp; </a:t>
            </a:r>
          </a:p>
          <a:p>
            <a:r>
              <a:rPr lang="en-US" sz="3000">
                <a:solidFill>
                  <a:srgbClr val="FFFFFF"/>
                </a:solidFill>
              </a:rPr>
              <a:t>Use cases</a:t>
            </a:r>
            <a:endParaRPr lang="en-IN" sz="3000">
              <a:solidFill>
                <a:srgbClr val="FFFFFF"/>
              </a:solidFill>
            </a:endParaRPr>
          </a:p>
        </p:txBody>
      </p:sp>
      <p:sp>
        <p:nvSpPr>
          <p:cNvPr id="11" name="Content Placeholder 2">
            <a:extLst>
              <a:ext uri="{FF2B5EF4-FFF2-40B4-BE49-F238E27FC236}">
                <a16:creationId xmlns:a16="http://schemas.microsoft.com/office/drawing/2014/main" id="{A483E60B-3334-410A-9FB4-7A2BBBEF887E}"/>
              </a:ext>
            </a:extLst>
          </p:cNvPr>
          <p:cNvSpPr txBox="1">
            <a:spLocks/>
          </p:cNvSpPr>
          <p:nvPr/>
        </p:nvSpPr>
        <p:spPr>
          <a:xfrm>
            <a:off x="5753881" y="734291"/>
            <a:ext cx="5320696" cy="5123411"/>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u="sng"/>
              <a:t>BUSINESS OBJECTIVE</a:t>
            </a:r>
          </a:p>
          <a:p>
            <a:r>
              <a:rPr lang="en-US"/>
              <a:t>The objective of this project is to use the truck fleet data to refine and analyze trucking movement in order to meet the organizational goal of better understanding risk and identifying the dangerous commercial truck drives across the United States.</a:t>
            </a:r>
          </a:p>
          <a:p>
            <a:pPr marL="0" indent="0">
              <a:buNone/>
            </a:pPr>
            <a:endParaRPr lang="en-US"/>
          </a:p>
          <a:p>
            <a:pPr marL="0" indent="0">
              <a:buNone/>
            </a:pPr>
            <a:r>
              <a:rPr lang="en-US" sz="2400" u="sng"/>
              <a:t>USE CASES</a:t>
            </a:r>
          </a:p>
          <a:p>
            <a:r>
              <a:rPr lang="en-US"/>
              <a:t>We will use truck fleet </a:t>
            </a:r>
            <a:r>
              <a:rPr lang="en-US" b="1"/>
              <a:t>data to improve and analyze trucking movement </a:t>
            </a:r>
            <a:r>
              <a:rPr lang="en-US"/>
              <a:t>in order to achieve the corporate goal of better understanding risk in this project.  Analyzing geographic data, vehicles, average mileage, gas consumption, incidents, risk factors, and other supporting data are all part of the use case.</a:t>
            </a:r>
            <a:endParaRPr lang="en-IN"/>
          </a:p>
        </p:txBody>
      </p:sp>
    </p:spTree>
    <p:extLst>
      <p:ext uri="{BB962C8B-B14F-4D97-AF65-F5344CB8AC3E}">
        <p14:creationId xmlns:p14="http://schemas.microsoft.com/office/powerpoint/2010/main" val="133679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28425-0D20-4DF6-927D-5FC2DD0AAA63}"/>
              </a:ext>
            </a:extLst>
          </p:cNvPr>
          <p:cNvSpPr>
            <a:spLocks noGrp="1"/>
          </p:cNvSpPr>
          <p:nvPr>
            <p:ph type="title"/>
          </p:nvPr>
        </p:nvSpPr>
        <p:spPr>
          <a:xfrm>
            <a:off x="1260873" y="1586484"/>
            <a:ext cx="3685032" cy="3685032"/>
          </a:xfrm>
          <a:prstGeom prst="ellipse">
            <a:avLst/>
          </a:prstGeom>
          <a:solidFill>
            <a:schemeClr val="accent2">
              <a:lumMod val="75000"/>
            </a:schemeClr>
          </a:solidFill>
          <a:ln w="31750" cap="sq">
            <a:noFill/>
            <a:miter lim="800000"/>
          </a:ln>
        </p:spPr>
        <p:txBody>
          <a:bodyPr vert="horz" lIns="182880" tIns="182880" rIns="182880" bIns="182880" rtlCol="0" anchor="ctr">
            <a:normAutofit/>
          </a:bodyPr>
          <a:lstStyle/>
          <a:p>
            <a:r>
              <a:rPr lang="en-US" sz="3000">
                <a:solidFill>
                  <a:srgbClr val="FFFFFF"/>
                </a:solidFill>
              </a:rPr>
              <a:t>Process Flow Diagram</a:t>
            </a:r>
            <a:endParaRPr lang="en-IN" sz="3000">
              <a:solidFill>
                <a:srgbClr val="FFFFFF"/>
              </a:solidFill>
            </a:endParaRPr>
          </a:p>
        </p:txBody>
      </p:sp>
      <p:graphicFrame>
        <p:nvGraphicFramePr>
          <p:cNvPr id="3" name="Diagram 2">
            <a:extLst>
              <a:ext uri="{FF2B5EF4-FFF2-40B4-BE49-F238E27FC236}">
                <a16:creationId xmlns:a16="http://schemas.microsoft.com/office/drawing/2014/main" id="{3B3DFB54-DD0D-49BD-9EA5-EDBF1FD1FFB9}"/>
              </a:ext>
            </a:extLst>
          </p:cNvPr>
          <p:cNvGraphicFramePr/>
          <p:nvPr>
            <p:extLst>
              <p:ext uri="{D42A27DB-BD31-4B8C-83A1-F6EECF244321}">
                <p14:modId xmlns:p14="http://schemas.microsoft.com/office/powerpoint/2010/main" val="12136766"/>
              </p:ext>
            </p:extLst>
          </p:nvPr>
        </p:nvGraphicFramePr>
        <p:xfrm>
          <a:off x="5838304" y="335300"/>
          <a:ext cx="5956664" cy="6151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13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B6057-F625-41CA-8245-8C30693ED303}"/>
              </a:ext>
            </a:extLst>
          </p:cNvPr>
          <p:cNvSpPr txBox="1">
            <a:spLocks/>
          </p:cNvSpPr>
          <p:nvPr/>
        </p:nvSpPr>
        <p:spPr bwMode="black">
          <a:xfrm>
            <a:off x="0" y="-7475"/>
            <a:ext cx="12192000" cy="660400"/>
          </a:xfrm>
          <a:prstGeom prst="rect">
            <a:avLst/>
          </a:prstGeom>
          <a:solidFill>
            <a:schemeClr val="tx2"/>
          </a:solidFill>
          <a:ln w="31750" cap="sq">
            <a:no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5" name="Title 1">
            <a:extLst>
              <a:ext uri="{FF2B5EF4-FFF2-40B4-BE49-F238E27FC236}">
                <a16:creationId xmlns:a16="http://schemas.microsoft.com/office/drawing/2014/main" id="{EE7BE8A1-B324-42A9-9EB9-43BB760AA621}"/>
              </a:ext>
            </a:extLst>
          </p:cNvPr>
          <p:cNvSpPr txBox="1">
            <a:spLocks/>
          </p:cNvSpPr>
          <p:nvPr/>
        </p:nvSpPr>
        <p:spPr bwMode="black">
          <a:xfrm>
            <a:off x="2188368" y="138113"/>
            <a:ext cx="7817645" cy="998536"/>
          </a:xfrm>
          <a:prstGeom prst="rect">
            <a:avLst/>
          </a:prstGeom>
          <a:noFill/>
          <a:ln w="28575" cap="sq">
            <a:solidFill>
              <a:srgbClr val="6B889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2" name="Title 1">
            <a:extLst>
              <a:ext uri="{FF2B5EF4-FFF2-40B4-BE49-F238E27FC236}">
                <a16:creationId xmlns:a16="http://schemas.microsoft.com/office/drawing/2014/main" id="{130B8922-C877-4503-9067-14D8FBFE7EE8}"/>
              </a:ext>
            </a:extLst>
          </p:cNvPr>
          <p:cNvSpPr>
            <a:spLocks noGrp="1"/>
          </p:cNvSpPr>
          <p:nvPr>
            <p:ph type="title"/>
          </p:nvPr>
        </p:nvSpPr>
        <p:spPr>
          <a:xfrm>
            <a:off x="2232279" y="177292"/>
            <a:ext cx="7729728" cy="902208"/>
          </a:xfrm>
          <a:solidFill>
            <a:srgbClr val="6B8891"/>
          </a:solidFill>
          <a:ln w="57150">
            <a:solidFill>
              <a:schemeClr val="bg1"/>
            </a:solidFill>
          </a:ln>
        </p:spPr>
        <p:txBody>
          <a:bodyPr/>
          <a:lstStyle/>
          <a:p>
            <a:r>
              <a:rPr lang="en-US">
                <a:solidFill>
                  <a:schemeClr val="bg1"/>
                </a:solidFill>
              </a:rPr>
              <a:t>Story #1</a:t>
            </a:r>
          </a:p>
        </p:txBody>
      </p:sp>
      <p:pic>
        <p:nvPicPr>
          <p:cNvPr id="6" name="Picture 6" descr="Chart, bar chart&#10;&#10;Description automatically generated">
            <a:extLst>
              <a:ext uri="{FF2B5EF4-FFF2-40B4-BE49-F238E27FC236}">
                <a16:creationId xmlns:a16="http://schemas.microsoft.com/office/drawing/2014/main" id="{38315952-6ACC-4926-9D39-F1BD4E5A3113}"/>
              </a:ext>
            </a:extLst>
          </p:cNvPr>
          <p:cNvPicPr>
            <a:picLocks noChangeAspect="1"/>
          </p:cNvPicPr>
          <p:nvPr/>
        </p:nvPicPr>
        <p:blipFill>
          <a:blip r:embed="rId3"/>
          <a:stretch>
            <a:fillRect/>
          </a:stretch>
        </p:blipFill>
        <p:spPr>
          <a:xfrm>
            <a:off x="126423" y="4029827"/>
            <a:ext cx="4720879" cy="2688542"/>
          </a:xfrm>
          <a:prstGeom prst="rect">
            <a:avLst/>
          </a:prstGeom>
          <a:ln>
            <a:solidFill>
              <a:schemeClr val="tx1"/>
            </a:solidFill>
          </a:ln>
        </p:spPr>
      </p:pic>
      <p:pic>
        <p:nvPicPr>
          <p:cNvPr id="7" name="Picture 7" descr="Chart, bar chart&#10;&#10;Description automatically generated">
            <a:extLst>
              <a:ext uri="{FF2B5EF4-FFF2-40B4-BE49-F238E27FC236}">
                <a16:creationId xmlns:a16="http://schemas.microsoft.com/office/drawing/2014/main" id="{71AC416C-25C7-4BE4-B185-22BBF5276447}"/>
              </a:ext>
            </a:extLst>
          </p:cNvPr>
          <p:cNvPicPr>
            <a:picLocks noChangeAspect="1"/>
          </p:cNvPicPr>
          <p:nvPr/>
        </p:nvPicPr>
        <p:blipFill>
          <a:blip r:embed="rId4"/>
          <a:stretch>
            <a:fillRect/>
          </a:stretch>
        </p:blipFill>
        <p:spPr>
          <a:xfrm>
            <a:off x="4984955" y="1386266"/>
            <a:ext cx="7080622" cy="5064921"/>
          </a:xfrm>
          <a:prstGeom prst="rect">
            <a:avLst/>
          </a:prstGeom>
          <a:ln>
            <a:solidFill>
              <a:schemeClr val="tx1"/>
            </a:solidFill>
          </a:ln>
        </p:spPr>
      </p:pic>
      <p:pic>
        <p:nvPicPr>
          <p:cNvPr id="8" name="Picture 8" descr="Chart, bar chart&#10;&#10;Description automatically generated">
            <a:extLst>
              <a:ext uri="{FF2B5EF4-FFF2-40B4-BE49-F238E27FC236}">
                <a16:creationId xmlns:a16="http://schemas.microsoft.com/office/drawing/2014/main" id="{8A941AA1-6C65-4B8D-9822-21F765A35CD4}"/>
              </a:ext>
            </a:extLst>
          </p:cNvPr>
          <p:cNvPicPr>
            <a:picLocks noChangeAspect="1"/>
          </p:cNvPicPr>
          <p:nvPr/>
        </p:nvPicPr>
        <p:blipFill>
          <a:blip r:embed="rId5"/>
          <a:stretch>
            <a:fillRect/>
          </a:stretch>
        </p:blipFill>
        <p:spPr>
          <a:xfrm>
            <a:off x="138329" y="1277368"/>
            <a:ext cx="4708812" cy="2643964"/>
          </a:xfrm>
          <a:prstGeom prst="rect">
            <a:avLst/>
          </a:prstGeom>
          <a:ln>
            <a:solidFill>
              <a:schemeClr val="tx1"/>
            </a:solidFill>
          </a:ln>
        </p:spPr>
      </p:pic>
    </p:spTree>
    <p:extLst>
      <p:ext uri="{BB962C8B-B14F-4D97-AF65-F5344CB8AC3E}">
        <p14:creationId xmlns:p14="http://schemas.microsoft.com/office/powerpoint/2010/main" val="86644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97BB6-0F4A-44E6-91D9-E5CD1081C65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Story 1</a:t>
            </a:r>
            <a:br>
              <a:rPr lang="en-US" sz="3000">
                <a:solidFill>
                  <a:srgbClr val="FFFFFF"/>
                </a:solidFill>
              </a:rPr>
            </a:br>
            <a:r>
              <a:rPr lang="en-US" sz="3000">
                <a:solidFill>
                  <a:srgbClr val="FFFFFF"/>
                </a:solidFill>
              </a:rPr>
              <a:t>KEY POINTS</a:t>
            </a:r>
            <a:endParaRPr lang="en-IN" sz="3000">
              <a:solidFill>
                <a:srgbClr val="FFFFFF"/>
              </a:solidFill>
            </a:endParaRPr>
          </a:p>
        </p:txBody>
      </p:sp>
      <p:sp>
        <p:nvSpPr>
          <p:cNvPr id="3" name="Content Placeholder 2">
            <a:extLst>
              <a:ext uri="{FF2B5EF4-FFF2-40B4-BE49-F238E27FC236}">
                <a16:creationId xmlns:a16="http://schemas.microsoft.com/office/drawing/2014/main" id="{D967BCAD-90E1-4F58-8F46-F804596F4BAB}"/>
              </a:ext>
            </a:extLst>
          </p:cNvPr>
          <p:cNvSpPr>
            <a:spLocks noGrp="1"/>
          </p:cNvSpPr>
          <p:nvPr>
            <p:ph idx="1"/>
          </p:nvPr>
        </p:nvSpPr>
        <p:spPr>
          <a:xfrm>
            <a:off x="5621973" y="1035892"/>
            <a:ext cx="6037409" cy="4786216"/>
          </a:xfrm>
          <a:ln>
            <a:noFill/>
          </a:ln>
        </p:spPr>
        <p:style>
          <a:lnRef idx="2">
            <a:schemeClr val="accent2"/>
          </a:lnRef>
          <a:fillRef idx="1">
            <a:schemeClr val="lt1"/>
          </a:fillRef>
          <a:effectRef idx="0">
            <a:schemeClr val="accent2"/>
          </a:effectRef>
          <a:fontRef idx="minor">
            <a:schemeClr val="dk1"/>
          </a:fontRef>
        </p:style>
        <p:txBody>
          <a:bodyPr anchor="ctr">
            <a:normAutofit/>
          </a:bodyPr>
          <a:lstStyle/>
          <a:p>
            <a:r>
              <a:rPr lang="en-US" b="1">
                <a:ea typeface="+mn-lt"/>
                <a:cs typeface="+mn-lt"/>
              </a:rPr>
              <a:t>Hino</a:t>
            </a:r>
            <a:r>
              <a:rPr lang="en-US">
                <a:ea typeface="+mn-lt"/>
                <a:cs typeface="+mn-lt"/>
              </a:rPr>
              <a:t> model has the highest risk factor of </a:t>
            </a:r>
            <a:r>
              <a:rPr lang="en-US" b="1">
                <a:ea typeface="+mn-lt"/>
                <a:cs typeface="+mn-lt"/>
              </a:rPr>
              <a:t>6.319</a:t>
            </a:r>
            <a:r>
              <a:rPr lang="en-US">
                <a:ea typeface="+mn-lt"/>
                <a:cs typeface="+mn-lt"/>
              </a:rPr>
              <a:t> in the </a:t>
            </a:r>
            <a:r>
              <a:rPr lang="en-US" b="1">
                <a:ea typeface="+mn-lt"/>
                <a:cs typeface="+mn-lt"/>
              </a:rPr>
              <a:t>Napa</a:t>
            </a:r>
            <a:r>
              <a:rPr lang="en-US">
                <a:ea typeface="+mn-lt"/>
                <a:cs typeface="+mn-lt"/>
              </a:rPr>
              <a:t> city. Followed by </a:t>
            </a:r>
            <a:r>
              <a:rPr lang="en-US" b="1">
                <a:ea typeface="+mn-lt"/>
                <a:cs typeface="+mn-lt"/>
              </a:rPr>
              <a:t>Volvo</a:t>
            </a:r>
            <a:r>
              <a:rPr lang="en-US">
                <a:ea typeface="+mn-lt"/>
                <a:cs typeface="+mn-lt"/>
              </a:rPr>
              <a:t> having risk factor </a:t>
            </a:r>
            <a:r>
              <a:rPr lang="en-US" b="1">
                <a:ea typeface="+mn-lt"/>
                <a:cs typeface="+mn-lt"/>
              </a:rPr>
              <a:t>5.791</a:t>
            </a:r>
            <a:r>
              <a:rPr lang="en-US">
                <a:ea typeface="+mn-lt"/>
                <a:cs typeface="+mn-lt"/>
              </a:rPr>
              <a:t> and </a:t>
            </a:r>
            <a:r>
              <a:rPr lang="en-US" b="1">
                <a:ea typeface="+mn-lt"/>
                <a:cs typeface="+mn-lt"/>
              </a:rPr>
              <a:t>Crane</a:t>
            </a:r>
            <a:r>
              <a:rPr lang="en-US">
                <a:ea typeface="+mn-lt"/>
                <a:cs typeface="+mn-lt"/>
              </a:rPr>
              <a:t> having risk factor </a:t>
            </a:r>
            <a:r>
              <a:rPr lang="en-US" b="1">
                <a:ea typeface="+mn-lt"/>
                <a:cs typeface="+mn-lt"/>
              </a:rPr>
              <a:t>5.156</a:t>
            </a:r>
            <a:br>
              <a:rPr lang="en-US" b="1">
                <a:ea typeface="+mn-lt"/>
                <a:cs typeface="+mn-lt"/>
              </a:rPr>
            </a:br>
            <a:endParaRPr lang="en-US" b="1">
              <a:ea typeface="+mn-lt"/>
              <a:cs typeface="+mn-lt"/>
            </a:endParaRPr>
          </a:p>
          <a:p>
            <a:r>
              <a:rPr lang="en-US" b="1">
                <a:ea typeface="+mn-lt"/>
                <a:cs typeface="+mn-lt"/>
              </a:rPr>
              <a:t>Caterpillar</a:t>
            </a:r>
            <a:r>
              <a:rPr lang="en-US">
                <a:ea typeface="+mn-lt"/>
                <a:cs typeface="+mn-lt"/>
              </a:rPr>
              <a:t> model gives the highest mileage of </a:t>
            </a:r>
            <a:r>
              <a:rPr lang="en-US" b="1">
                <a:ea typeface="+mn-lt"/>
                <a:cs typeface="+mn-lt"/>
              </a:rPr>
              <a:t>661.14M</a:t>
            </a:r>
            <a:r>
              <a:rPr lang="en-US">
                <a:ea typeface="+mn-lt"/>
                <a:cs typeface="+mn-lt"/>
              </a:rPr>
              <a:t> in the </a:t>
            </a:r>
            <a:r>
              <a:rPr lang="en-US" b="1">
                <a:ea typeface="+mn-lt"/>
                <a:cs typeface="+mn-lt"/>
              </a:rPr>
              <a:t>Napa</a:t>
            </a:r>
            <a:r>
              <a:rPr lang="en-US">
                <a:ea typeface="+mn-lt"/>
                <a:cs typeface="+mn-lt"/>
              </a:rPr>
              <a:t> city followed by </a:t>
            </a:r>
            <a:r>
              <a:rPr lang="en-US" b="1">
                <a:ea typeface="+mn-lt"/>
                <a:cs typeface="+mn-lt"/>
              </a:rPr>
              <a:t>Navistar</a:t>
            </a:r>
            <a:r>
              <a:rPr lang="en-US">
                <a:ea typeface="+mn-lt"/>
                <a:cs typeface="+mn-lt"/>
              </a:rPr>
              <a:t> having mileage </a:t>
            </a:r>
            <a:r>
              <a:rPr lang="en-US" b="1">
                <a:ea typeface="+mn-lt"/>
                <a:cs typeface="+mn-lt"/>
              </a:rPr>
              <a:t>496.68M </a:t>
            </a:r>
            <a:r>
              <a:rPr lang="en-US">
                <a:ea typeface="+mn-lt"/>
                <a:cs typeface="+mn-lt"/>
              </a:rPr>
              <a:t>and </a:t>
            </a:r>
            <a:r>
              <a:rPr lang="en-US" b="1">
                <a:ea typeface="+mn-lt"/>
                <a:cs typeface="+mn-lt"/>
              </a:rPr>
              <a:t>Hino</a:t>
            </a:r>
            <a:r>
              <a:rPr lang="en-US">
                <a:ea typeface="+mn-lt"/>
                <a:cs typeface="+mn-lt"/>
              </a:rPr>
              <a:t> having mileage </a:t>
            </a:r>
            <a:r>
              <a:rPr lang="en-US" b="1">
                <a:ea typeface="+mn-lt"/>
                <a:cs typeface="+mn-lt"/>
              </a:rPr>
              <a:t>492.83M</a:t>
            </a:r>
            <a:br>
              <a:rPr lang="en-US" b="1">
                <a:ea typeface="+mn-lt"/>
                <a:cs typeface="+mn-lt"/>
              </a:rPr>
            </a:br>
            <a:endParaRPr lang="en-US" b="1">
              <a:ea typeface="+mn-lt"/>
              <a:cs typeface="+mn-lt"/>
            </a:endParaRPr>
          </a:p>
          <a:p>
            <a:r>
              <a:rPr lang="en-US" b="1">
                <a:ea typeface="+mn-lt"/>
                <a:cs typeface="+mn-lt"/>
              </a:rPr>
              <a:t>Driver A97 </a:t>
            </a:r>
            <a:r>
              <a:rPr lang="en-US">
                <a:ea typeface="+mn-lt"/>
                <a:cs typeface="+mn-lt"/>
              </a:rPr>
              <a:t>is the riskiest driver having </a:t>
            </a:r>
            <a:r>
              <a:rPr lang="en-US" b="1">
                <a:ea typeface="+mn-lt"/>
                <a:cs typeface="+mn-lt"/>
              </a:rPr>
              <a:t>Caterpillar</a:t>
            </a:r>
            <a:r>
              <a:rPr lang="en-US">
                <a:ea typeface="+mn-lt"/>
                <a:cs typeface="+mn-lt"/>
              </a:rPr>
              <a:t> truck model and </a:t>
            </a:r>
            <a:r>
              <a:rPr lang="en-US" b="1">
                <a:ea typeface="+mn-lt"/>
                <a:cs typeface="+mn-lt"/>
              </a:rPr>
              <a:t>Driver A49 </a:t>
            </a:r>
            <a:r>
              <a:rPr lang="en-US">
                <a:ea typeface="+mn-lt"/>
                <a:cs typeface="+mn-lt"/>
              </a:rPr>
              <a:t>is the second riskiest having this truck model.</a:t>
            </a:r>
            <a:endParaRPr lang="en-US" b="1">
              <a:ea typeface="+mn-lt"/>
              <a:cs typeface="+mn-lt"/>
            </a:endParaRPr>
          </a:p>
        </p:txBody>
      </p:sp>
    </p:spTree>
    <p:extLst>
      <p:ext uri="{BB962C8B-B14F-4D97-AF65-F5344CB8AC3E}">
        <p14:creationId xmlns:p14="http://schemas.microsoft.com/office/powerpoint/2010/main" val="338791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B6057-F625-41CA-8245-8C30693ED303}"/>
              </a:ext>
            </a:extLst>
          </p:cNvPr>
          <p:cNvSpPr txBox="1">
            <a:spLocks/>
          </p:cNvSpPr>
          <p:nvPr/>
        </p:nvSpPr>
        <p:spPr bwMode="black">
          <a:xfrm>
            <a:off x="0" y="-7475"/>
            <a:ext cx="12192000" cy="660400"/>
          </a:xfrm>
          <a:prstGeom prst="rect">
            <a:avLst/>
          </a:prstGeom>
          <a:solidFill>
            <a:schemeClr val="tx2"/>
          </a:solidFill>
          <a:ln w="31750" cap="sq">
            <a:no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5" name="Title 1">
            <a:extLst>
              <a:ext uri="{FF2B5EF4-FFF2-40B4-BE49-F238E27FC236}">
                <a16:creationId xmlns:a16="http://schemas.microsoft.com/office/drawing/2014/main" id="{EE7BE8A1-B324-42A9-9EB9-43BB760AA621}"/>
              </a:ext>
            </a:extLst>
          </p:cNvPr>
          <p:cNvSpPr txBox="1">
            <a:spLocks/>
          </p:cNvSpPr>
          <p:nvPr/>
        </p:nvSpPr>
        <p:spPr bwMode="black">
          <a:xfrm>
            <a:off x="2188368" y="138113"/>
            <a:ext cx="7817645" cy="998536"/>
          </a:xfrm>
          <a:prstGeom prst="rect">
            <a:avLst/>
          </a:prstGeom>
          <a:noFill/>
          <a:ln w="28575" cap="sq">
            <a:solidFill>
              <a:srgbClr val="6B889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2" name="Title 1">
            <a:extLst>
              <a:ext uri="{FF2B5EF4-FFF2-40B4-BE49-F238E27FC236}">
                <a16:creationId xmlns:a16="http://schemas.microsoft.com/office/drawing/2014/main" id="{130B8922-C877-4503-9067-14D8FBFE7EE8}"/>
              </a:ext>
            </a:extLst>
          </p:cNvPr>
          <p:cNvSpPr>
            <a:spLocks noGrp="1"/>
          </p:cNvSpPr>
          <p:nvPr>
            <p:ph type="title"/>
          </p:nvPr>
        </p:nvSpPr>
        <p:spPr>
          <a:xfrm>
            <a:off x="2232279" y="177292"/>
            <a:ext cx="7729728" cy="902208"/>
          </a:xfrm>
          <a:solidFill>
            <a:srgbClr val="6B8891"/>
          </a:solidFill>
          <a:ln w="57150">
            <a:solidFill>
              <a:schemeClr val="bg1"/>
            </a:solidFill>
          </a:ln>
        </p:spPr>
        <p:txBody>
          <a:bodyPr/>
          <a:lstStyle/>
          <a:p>
            <a:r>
              <a:rPr lang="en-US">
                <a:solidFill>
                  <a:schemeClr val="bg1"/>
                </a:solidFill>
              </a:rPr>
              <a:t>Story #2</a:t>
            </a:r>
          </a:p>
        </p:txBody>
      </p:sp>
      <p:pic>
        <p:nvPicPr>
          <p:cNvPr id="36" name="Picture 35">
            <a:extLst>
              <a:ext uri="{FF2B5EF4-FFF2-40B4-BE49-F238E27FC236}">
                <a16:creationId xmlns:a16="http://schemas.microsoft.com/office/drawing/2014/main" id="{05BCDC11-B0B5-47BA-A546-A3601C6DEE30}"/>
              </a:ext>
            </a:extLst>
          </p:cNvPr>
          <p:cNvPicPr>
            <a:picLocks noChangeAspect="1"/>
          </p:cNvPicPr>
          <p:nvPr/>
        </p:nvPicPr>
        <p:blipFill>
          <a:blip r:embed="rId3"/>
          <a:stretch>
            <a:fillRect/>
          </a:stretch>
        </p:blipFill>
        <p:spPr>
          <a:xfrm>
            <a:off x="5650504" y="3546988"/>
            <a:ext cx="6448680" cy="3191878"/>
          </a:xfrm>
          <a:prstGeom prst="rect">
            <a:avLst/>
          </a:prstGeom>
          <a:ln>
            <a:solidFill>
              <a:schemeClr val="tx1"/>
            </a:solidFill>
          </a:ln>
        </p:spPr>
      </p:pic>
      <p:grpSp>
        <p:nvGrpSpPr>
          <p:cNvPr id="41" name="Group 40">
            <a:extLst>
              <a:ext uri="{FF2B5EF4-FFF2-40B4-BE49-F238E27FC236}">
                <a16:creationId xmlns:a16="http://schemas.microsoft.com/office/drawing/2014/main" id="{F1081615-4873-4FE2-A966-424967154EB3}"/>
              </a:ext>
            </a:extLst>
          </p:cNvPr>
          <p:cNvGrpSpPr/>
          <p:nvPr/>
        </p:nvGrpSpPr>
        <p:grpSpPr>
          <a:xfrm>
            <a:off x="149942" y="1219585"/>
            <a:ext cx="5409366" cy="2861318"/>
            <a:chOff x="210312" y="1261410"/>
            <a:chExt cx="3300355" cy="3346913"/>
          </a:xfrm>
        </p:grpSpPr>
        <p:pic>
          <p:nvPicPr>
            <p:cNvPr id="38" name="Picture 37">
              <a:extLst>
                <a:ext uri="{FF2B5EF4-FFF2-40B4-BE49-F238E27FC236}">
                  <a16:creationId xmlns:a16="http://schemas.microsoft.com/office/drawing/2014/main" id="{6C5C244D-2D59-497D-BE89-E69812F40A22}"/>
                </a:ext>
              </a:extLst>
            </p:cNvPr>
            <p:cNvPicPr>
              <a:picLocks noChangeAspect="1"/>
            </p:cNvPicPr>
            <p:nvPr/>
          </p:nvPicPr>
          <p:blipFill rotWithShape="1">
            <a:blip r:embed="rId4"/>
            <a:srcRect l="1151"/>
            <a:stretch/>
          </p:blipFill>
          <p:spPr>
            <a:xfrm>
              <a:off x="210312" y="1261410"/>
              <a:ext cx="3300355" cy="3346913"/>
            </a:xfrm>
            <a:prstGeom prst="rect">
              <a:avLst/>
            </a:prstGeom>
            <a:ln>
              <a:solidFill>
                <a:schemeClr val="tx1"/>
              </a:solidFill>
            </a:ln>
          </p:spPr>
        </p:pic>
        <p:sp>
          <p:nvSpPr>
            <p:cNvPr id="39" name="Rectangle 38">
              <a:extLst>
                <a:ext uri="{FF2B5EF4-FFF2-40B4-BE49-F238E27FC236}">
                  <a16:creationId xmlns:a16="http://schemas.microsoft.com/office/drawing/2014/main" id="{2B3DF1E0-F7BD-4D0B-9757-0116D55DAC2E}"/>
                </a:ext>
              </a:extLst>
            </p:cNvPr>
            <p:cNvSpPr/>
            <p:nvPr/>
          </p:nvSpPr>
          <p:spPr>
            <a:xfrm>
              <a:off x="2479675" y="1289050"/>
              <a:ext cx="1003300" cy="606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Rectangle 39">
              <a:extLst>
                <a:ext uri="{FF2B5EF4-FFF2-40B4-BE49-F238E27FC236}">
                  <a16:creationId xmlns:a16="http://schemas.microsoft.com/office/drawing/2014/main" id="{27D9697B-2E1F-487A-8439-DCF7BE230061}"/>
                </a:ext>
              </a:extLst>
            </p:cNvPr>
            <p:cNvSpPr/>
            <p:nvPr/>
          </p:nvSpPr>
          <p:spPr>
            <a:xfrm>
              <a:off x="278517" y="1349375"/>
              <a:ext cx="124708" cy="606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pic>
        <p:nvPicPr>
          <p:cNvPr id="45" name="Picture 44">
            <a:extLst>
              <a:ext uri="{FF2B5EF4-FFF2-40B4-BE49-F238E27FC236}">
                <a16:creationId xmlns:a16="http://schemas.microsoft.com/office/drawing/2014/main" id="{D4E49CE3-8187-457A-B664-4A188A1F937E}"/>
              </a:ext>
            </a:extLst>
          </p:cNvPr>
          <p:cNvPicPr>
            <a:picLocks noChangeAspect="1"/>
          </p:cNvPicPr>
          <p:nvPr/>
        </p:nvPicPr>
        <p:blipFill>
          <a:blip r:embed="rId5"/>
          <a:stretch>
            <a:fillRect/>
          </a:stretch>
        </p:blipFill>
        <p:spPr>
          <a:xfrm>
            <a:off x="5664012" y="1219585"/>
            <a:ext cx="6378046" cy="2246658"/>
          </a:xfrm>
          <a:prstGeom prst="rect">
            <a:avLst/>
          </a:prstGeom>
          <a:ln>
            <a:solidFill>
              <a:schemeClr val="tx1"/>
            </a:solidFill>
          </a:ln>
        </p:spPr>
      </p:pic>
      <p:pic>
        <p:nvPicPr>
          <p:cNvPr id="47" name="Picture 46">
            <a:extLst>
              <a:ext uri="{FF2B5EF4-FFF2-40B4-BE49-F238E27FC236}">
                <a16:creationId xmlns:a16="http://schemas.microsoft.com/office/drawing/2014/main" id="{8580BBAE-DF0D-4D52-A533-583E90F81521}"/>
              </a:ext>
            </a:extLst>
          </p:cNvPr>
          <p:cNvPicPr>
            <a:picLocks noChangeAspect="1"/>
          </p:cNvPicPr>
          <p:nvPr/>
        </p:nvPicPr>
        <p:blipFill>
          <a:blip r:embed="rId6"/>
          <a:stretch>
            <a:fillRect/>
          </a:stretch>
        </p:blipFill>
        <p:spPr>
          <a:xfrm>
            <a:off x="151032" y="4138052"/>
            <a:ext cx="5408276" cy="2600813"/>
          </a:xfrm>
          <a:prstGeom prst="rect">
            <a:avLst/>
          </a:prstGeom>
          <a:ln>
            <a:solidFill>
              <a:schemeClr val="tx1"/>
            </a:solidFill>
          </a:ln>
        </p:spPr>
      </p:pic>
      <p:grpSp>
        <p:nvGrpSpPr>
          <p:cNvPr id="12" name="Group 11">
            <a:extLst>
              <a:ext uri="{FF2B5EF4-FFF2-40B4-BE49-F238E27FC236}">
                <a16:creationId xmlns:a16="http://schemas.microsoft.com/office/drawing/2014/main" id="{30198175-132F-4E06-8CA5-FB6B24F75BB9}"/>
              </a:ext>
            </a:extLst>
          </p:cNvPr>
          <p:cNvGrpSpPr/>
          <p:nvPr/>
        </p:nvGrpSpPr>
        <p:grpSpPr>
          <a:xfrm>
            <a:off x="363932" y="1258478"/>
            <a:ext cx="4661111" cy="653764"/>
            <a:chOff x="278517" y="1289050"/>
            <a:chExt cx="3204458" cy="666750"/>
          </a:xfrm>
        </p:grpSpPr>
        <p:sp>
          <p:nvSpPr>
            <p:cNvPr id="14" name="Rectangle 13">
              <a:extLst>
                <a:ext uri="{FF2B5EF4-FFF2-40B4-BE49-F238E27FC236}">
                  <a16:creationId xmlns:a16="http://schemas.microsoft.com/office/drawing/2014/main" id="{E19A4B77-4520-41FC-B1AF-5F6D0C53C2C6}"/>
                </a:ext>
              </a:extLst>
            </p:cNvPr>
            <p:cNvSpPr/>
            <p:nvPr/>
          </p:nvSpPr>
          <p:spPr>
            <a:xfrm>
              <a:off x="2837131" y="1289050"/>
              <a:ext cx="645844" cy="606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9657CE9E-3D28-4AF7-BCF4-D6DE84E38A0A}"/>
                </a:ext>
              </a:extLst>
            </p:cNvPr>
            <p:cNvSpPr/>
            <p:nvPr/>
          </p:nvSpPr>
          <p:spPr>
            <a:xfrm>
              <a:off x="278517" y="1349375"/>
              <a:ext cx="124708" cy="606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07823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F811F-EA81-4FCD-A01F-A7A956DC5C6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Story 2</a:t>
            </a:r>
            <a:br>
              <a:rPr lang="en-US" sz="3000">
                <a:solidFill>
                  <a:srgbClr val="FFFFFF"/>
                </a:solidFill>
              </a:rPr>
            </a:br>
            <a:r>
              <a:rPr lang="en-US" sz="3000">
                <a:solidFill>
                  <a:srgbClr val="FFFFFF"/>
                </a:solidFill>
              </a:rPr>
              <a:t>KEY POINTS</a:t>
            </a:r>
            <a:endParaRPr lang="en-IN" sz="3000">
              <a:solidFill>
                <a:srgbClr val="FFFFFF"/>
              </a:solidFill>
            </a:endParaRPr>
          </a:p>
        </p:txBody>
      </p:sp>
      <p:sp>
        <p:nvSpPr>
          <p:cNvPr id="7" name="Content Placeholder 2">
            <a:extLst>
              <a:ext uri="{FF2B5EF4-FFF2-40B4-BE49-F238E27FC236}">
                <a16:creationId xmlns:a16="http://schemas.microsoft.com/office/drawing/2014/main" id="{64BCC393-804E-45F8-9D45-27084BF975D7}"/>
              </a:ext>
            </a:extLst>
          </p:cNvPr>
          <p:cNvSpPr>
            <a:spLocks noGrp="1"/>
          </p:cNvSpPr>
          <p:nvPr>
            <p:ph idx="1"/>
          </p:nvPr>
        </p:nvSpPr>
        <p:spPr>
          <a:xfrm>
            <a:off x="5155966" y="699611"/>
            <a:ext cx="6892293" cy="5673089"/>
          </a:xfrm>
          <a:ln>
            <a:noFill/>
          </a:ln>
        </p:spPr>
        <p:style>
          <a:lnRef idx="2">
            <a:schemeClr val="accent2"/>
          </a:lnRef>
          <a:fillRef idx="1">
            <a:schemeClr val="lt1"/>
          </a:fillRef>
          <a:effectRef idx="0">
            <a:schemeClr val="accent2"/>
          </a:effectRef>
          <a:fontRef idx="minor">
            <a:schemeClr val="dk1"/>
          </a:fontRef>
        </p:style>
        <p:txBody>
          <a:bodyPr anchor="ctr">
            <a:normAutofit/>
          </a:bodyPr>
          <a:lstStyle/>
          <a:p>
            <a:pPr marL="0" indent="0">
              <a:buNone/>
            </a:pPr>
            <a:r>
              <a:rPr lang="en-IN" sz="2100" u="sng">
                <a:solidFill>
                  <a:schemeClr val="tx1">
                    <a:lumMod val="85000"/>
                    <a:lumOff val="15000"/>
                  </a:schemeClr>
                </a:solidFill>
              </a:rPr>
              <a:t>RISKIEST CITIES WITH TRUCK MODEL AND EVENT:</a:t>
            </a:r>
          </a:p>
          <a:p>
            <a:pPr lvl="1"/>
            <a:r>
              <a:rPr lang="en-IN" sz="1800" b="1">
                <a:ea typeface="+mn-lt"/>
                <a:cs typeface="+mn-lt"/>
              </a:rPr>
              <a:t>Oceano </a:t>
            </a:r>
            <a:r>
              <a:rPr lang="en-IN" sz="1800">
                <a:ea typeface="+mn-lt"/>
                <a:cs typeface="+mn-lt"/>
              </a:rPr>
              <a:t>has the highest scaled risk factor of 5.7149</a:t>
            </a:r>
            <a:endParaRPr lang="en-IN" sz="1800"/>
          </a:p>
          <a:p>
            <a:pPr lvl="1"/>
            <a:r>
              <a:rPr lang="en-US" sz="1800">
                <a:ea typeface="+mn-lt"/>
                <a:cs typeface="+mn-lt"/>
              </a:rPr>
              <a:t>In </a:t>
            </a:r>
            <a:r>
              <a:rPr lang="en-IN" sz="1800">
                <a:ea typeface="+mn-lt"/>
                <a:cs typeface="+mn-lt"/>
              </a:rPr>
              <a:t>Oceano</a:t>
            </a:r>
            <a:r>
              <a:rPr lang="en-US" sz="1800">
                <a:ea typeface="+mn-lt"/>
                <a:cs typeface="+mn-lt"/>
              </a:rPr>
              <a:t>,</a:t>
            </a:r>
          </a:p>
          <a:p>
            <a:pPr lvl="2"/>
            <a:r>
              <a:rPr lang="en-US" sz="1800">
                <a:ea typeface="+mn-lt"/>
                <a:cs typeface="+mn-lt"/>
              </a:rPr>
              <a:t>Riskiest trucks: </a:t>
            </a:r>
            <a:r>
              <a:rPr lang="en-US" sz="1800" b="1">
                <a:ea typeface="+mn-lt"/>
                <a:cs typeface="+mn-lt"/>
              </a:rPr>
              <a:t>Caterpillar</a:t>
            </a:r>
            <a:r>
              <a:rPr lang="en-US" sz="1800">
                <a:ea typeface="+mn-lt"/>
                <a:cs typeface="+mn-lt"/>
              </a:rPr>
              <a:t> with 10.934 and </a:t>
            </a:r>
            <a:r>
              <a:rPr lang="en-US" sz="1800" b="1">
                <a:ea typeface="+mn-lt"/>
                <a:cs typeface="+mn-lt"/>
              </a:rPr>
              <a:t>Hino</a:t>
            </a:r>
            <a:r>
              <a:rPr lang="en-US" sz="1800">
                <a:ea typeface="+mn-lt"/>
                <a:cs typeface="+mn-lt"/>
              </a:rPr>
              <a:t> with 8.543 </a:t>
            </a:r>
            <a:endParaRPr lang="en-IN" sz="1800">
              <a:ea typeface="+mn-lt"/>
              <a:cs typeface="+mn-lt"/>
            </a:endParaRPr>
          </a:p>
          <a:p>
            <a:pPr lvl="2"/>
            <a:r>
              <a:rPr lang="en-US" sz="1800">
                <a:ea typeface="+mn-lt"/>
                <a:cs typeface="+mn-lt"/>
              </a:rPr>
              <a:t>Riskiest event: </a:t>
            </a:r>
            <a:r>
              <a:rPr lang="en-US" sz="1800" b="1">
                <a:ea typeface="+mn-lt"/>
                <a:cs typeface="+mn-lt"/>
              </a:rPr>
              <a:t>unsafe following distance </a:t>
            </a:r>
            <a:r>
              <a:rPr lang="en-US" sz="1800">
                <a:ea typeface="+mn-lt"/>
                <a:cs typeface="+mn-lt"/>
              </a:rPr>
              <a:t>with a risk factor of</a:t>
            </a:r>
            <a:r>
              <a:rPr lang="en-US" sz="1800" b="1">
                <a:ea typeface="+mn-lt"/>
                <a:cs typeface="+mn-lt"/>
              </a:rPr>
              <a:t> 8.543</a:t>
            </a:r>
            <a:endParaRPr lang="en-US" sz="1800">
              <a:ea typeface="+mn-lt"/>
              <a:cs typeface="+mn-lt"/>
            </a:endParaRPr>
          </a:p>
          <a:p>
            <a:pPr lvl="1"/>
            <a:r>
              <a:rPr lang="en-IN" sz="1800">
                <a:ea typeface="+mn-lt"/>
                <a:cs typeface="+mn-lt"/>
              </a:rPr>
              <a:t>Overall, the highest average risk factor per the riskiest event for riskiest truck models in Oceano is </a:t>
            </a:r>
            <a:r>
              <a:rPr lang="en-IN" sz="1800" b="1">
                <a:solidFill>
                  <a:srgbClr val="FF0000"/>
                </a:solidFill>
                <a:ea typeface="+mn-lt"/>
                <a:cs typeface="+mn-lt"/>
              </a:rPr>
              <a:t>C</a:t>
            </a:r>
            <a:r>
              <a:rPr lang="en-US" sz="1800" b="1" err="1">
                <a:solidFill>
                  <a:srgbClr val="FF0000"/>
                </a:solidFill>
                <a:ea typeface="+mn-lt"/>
                <a:cs typeface="+mn-lt"/>
              </a:rPr>
              <a:t>aterpillar</a:t>
            </a:r>
            <a:r>
              <a:rPr lang="en-US" sz="1800">
                <a:solidFill>
                  <a:srgbClr val="FF0000"/>
                </a:solidFill>
                <a:ea typeface="+mn-lt"/>
                <a:cs typeface="+mn-lt"/>
              </a:rPr>
              <a:t> </a:t>
            </a:r>
            <a:r>
              <a:rPr lang="en-IN" sz="1800">
                <a:solidFill>
                  <a:srgbClr val="FF0000"/>
                </a:solidFill>
                <a:ea typeface="+mn-lt"/>
                <a:cs typeface="+mn-lt"/>
              </a:rPr>
              <a:t>with a </a:t>
            </a:r>
            <a:r>
              <a:rPr lang="en-IN" sz="1800" b="1">
                <a:solidFill>
                  <a:srgbClr val="FF0000"/>
                </a:solidFill>
                <a:ea typeface="+mn-lt"/>
                <a:cs typeface="+mn-lt"/>
              </a:rPr>
              <a:t>normal event</a:t>
            </a:r>
            <a:r>
              <a:rPr lang="en-IN" sz="1800">
                <a:solidFill>
                  <a:srgbClr val="FF0000"/>
                </a:solidFill>
                <a:ea typeface="+mn-lt"/>
                <a:cs typeface="+mn-lt"/>
              </a:rPr>
              <a:t> risk factor of </a:t>
            </a:r>
            <a:r>
              <a:rPr lang="en-IN" sz="1800" b="1">
                <a:solidFill>
                  <a:srgbClr val="FF0000"/>
                </a:solidFill>
                <a:ea typeface="+mn-lt"/>
                <a:cs typeface="+mn-lt"/>
              </a:rPr>
              <a:t>20.35.</a:t>
            </a:r>
          </a:p>
          <a:p>
            <a:pPr marL="0" indent="0">
              <a:buNone/>
            </a:pPr>
            <a:endParaRPr lang="en-IN"/>
          </a:p>
        </p:txBody>
      </p:sp>
    </p:spTree>
    <p:extLst>
      <p:ext uri="{BB962C8B-B14F-4D97-AF65-F5344CB8AC3E}">
        <p14:creationId xmlns:p14="http://schemas.microsoft.com/office/powerpoint/2010/main" val="339072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B6057-F625-41CA-8245-8C30693ED303}"/>
              </a:ext>
            </a:extLst>
          </p:cNvPr>
          <p:cNvSpPr txBox="1">
            <a:spLocks/>
          </p:cNvSpPr>
          <p:nvPr/>
        </p:nvSpPr>
        <p:spPr bwMode="black">
          <a:xfrm>
            <a:off x="0" y="-7475"/>
            <a:ext cx="12192000" cy="660400"/>
          </a:xfrm>
          <a:prstGeom prst="rect">
            <a:avLst/>
          </a:prstGeom>
          <a:solidFill>
            <a:schemeClr val="tx2"/>
          </a:solidFill>
          <a:ln w="31750" cap="sq">
            <a:no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8" name="Title 1">
            <a:extLst>
              <a:ext uri="{FF2B5EF4-FFF2-40B4-BE49-F238E27FC236}">
                <a16:creationId xmlns:a16="http://schemas.microsoft.com/office/drawing/2014/main" id="{7D83D856-1680-4443-B0AB-A87F31ED3FF7}"/>
              </a:ext>
            </a:extLst>
          </p:cNvPr>
          <p:cNvSpPr txBox="1">
            <a:spLocks/>
          </p:cNvSpPr>
          <p:nvPr/>
        </p:nvSpPr>
        <p:spPr bwMode="black">
          <a:xfrm>
            <a:off x="2188368" y="138113"/>
            <a:ext cx="7817645" cy="998536"/>
          </a:xfrm>
          <a:prstGeom prst="rect">
            <a:avLst/>
          </a:prstGeom>
          <a:noFill/>
          <a:ln w="28575" cap="sq">
            <a:solidFill>
              <a:srgbClr val="6B889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a:solidFill>
                <a:schemeClr val="bg1"/>
              </a:solidFill>
            </a:endParaRPr>
          </a:p>
        </p:txBody>
      </p:sp>
      <p:sp>
        <p:nvSpPr>
          <p:cNvPr id="9" name="Title 1">
            <a:extLst>
              <a:ext uri="{FF2B5EF4-FFF2-40B4-BE49-F238E27FC236}">
                <a16:creationId xmlns:a16="http://schemas.microsoft.com/office/drawing/2014/main" id="{C61FB665-F641-41A8-9F7E-E736585253F3}"/>
              </a:ext>
            </a:extLst>
          </p:cNvPr>
          <p:cNvSpPr txBox="1">
            <a:spLocks/>
          </p:cNvSpPr>
          <p:nvPr/>
        </p:nvSpPr>
        <p:spPr bwMode="black">
          <a:xfrm>
            <a:off x="2232279" y="177292"/>
            <a:ext cx="7729728" cy="902208"/>
          </a:xfrm>
          <a:prstGeom prst="rect">
            <a:avLst/>
          </a:prstGeom>
          <a:solidFill>
            <a:srgbClr val="6B8891"/>
          </a:solidFill>
          <a:ln w="57150" cap="sq">
            <a:solidFill>
              <a:schemeClr val="bg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Story #3</a:t>
            </a:r>
          </a:p>
        </p:txBody>
      </p:sp>
      <p:sp>
        <p:nvSpPr>
          <p:cNvPr id="3" name="TextBox 2">
            <a:extLst>
              <a:ext uri="{FF2B5EF4-FFF2-40B4-BE49-F238E27FC236}">
                <a16:creationId xmlns:a16="http://schemas.microsoft.com/office/drawing/2014/main" id="{28529E5A-F376-453D-BD70-F087310149A8}"/>
              </a:ext>
            </a:extLst>
          </p:cNvPr>
          <p:cNvSpPr txBox="1"/>
          <p:nvPr/>
        </p:nvSpPr>
        <p:spPr>
          <a:xfrm>
            <a:off x="4724400" y="3200400"/>
            <a:ext cx="2743199"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10" name="Picture 10">
            <a:extLst>
              <a:ext uri="{FF2B5EF4-FFF2-40B4-BE49-F238E27FC236}">
                <a16:creationId xmlns:a16="http://schemas.microsoft.com/office/drawing/2014/main" id="{DB218D12-803E-4CEA-9DB1-10725DEE4731}"/>
              </a:ext>
            </a:extLst>
          </p:cNvPr>
          <p:cNvPicPr>
            <a:picLocks noChangeAspect="1"/>
          </p:cNvPicPr>
          <p:nvPr/>
        </p:nvPicPr>
        <p:blipFill>
          <a:blip r:embed="rId2"/>
          <a:stretch>
            <a:fillRect/>
          </a:stretch>
        </p:blipFill>
        <p:spPr>
          <a:xfrm>
            <a:off x="5517440" y="3935414"/>
            <a:ext cx="5862096" cy="2866383"/>
          </a:xfrm>
          <a:prstGeom prst="rect">
            <a:avLst/>
          </a:prstGeom>
          <a:ln>
            <a:solidFill>
              <a:schemeClr val="tx1"/>
            </a:solidFill>
          </a:ln>
        </p:spPr>
      </p:pic>
      <p:pic>
        <p:nvPicPr>
          <p:cNvPr id="13" name="Picture 13">
            <a:extLst>
              <a:ext uri="{FF2B5EF4-FFF2-40B4-BE49-F238E27FC236}">
                <a16:creationId xmlns:a16="http://schemas.microsoft.com/office/drawing/2014/main" id="{952BADAD-BC2B-4BED-A767-9BB8B40B3EA5}"/>
              </a:ext>
            </a:extLst>
          </p:cNvPr>
          <p:cNvPicPr>
            <a:picLocks noChangeAspect="1"/>
          </p:cNvPicPr>
          <p:nvPr/>
        </p:nvPicPr>
        <p:blipFill>
          <a:blip r:embed="rId3"/>
          <a:stretch>
            <a:fillRect/>
          </a:stretch>
        </p:blipFill>
        <p:spPr>
          <a:xfrm>
            <a:off x="8022431" y="1202943"/>
            <a:ext cx="4148137" cy="2672129"/>
          </a:xfrm>
          <a:prstGeom prst="rect">
            <a:avLst/>
          </a:prstGeom>
          <a:ln>
            <a:solidFill>
              <a:schemeClr val="tx1"/>
            </a:solidFill>
          </a:ln>
        </p:spPr>
      </p:pic>
      <p:pic>
        <p:nvPicPr>
          <p:cNvPr id="14" name="Picture 14" descr="Map&#10;&#10;Description automatically generated">
            <a:extLst>
              <a:ext uri="{FF2B5EF4-FFF2-40B4-BE49-F238E27FC236}">
                <a16:creationId xmlns:a16="http://schemas.microsoft.com/office/drawing/2014/main" id="{A34DA8B8-496B-4639-BFC9-0B75A5D83366}"/>
              </a:ext>
            </a:extLst>
          </p:cNvPr>
          <p:cNvPicPr>
            <a:picLocks noChangeAspect="1"/>
          </p:cNvPicPr>
          <p:nvPr/>
        </p:nvPicPr>
        <p:blipFill>
          <a:blip r:embed="rId4"/>
          <a:stretch>
            <a:fillRect/>
          </a:stretch>
        </p:blipFill>
        <p:spPr>
          <a:xfrm>
            <a:off x="1053595" y="3936023"/>
            <a:ext cx="4398168" cy="2865167"/>
          </a:xfrm>
          <a:prstGeom prst="rect">
            <a:avLst/>
          </a:prstGeom>
          <a:ln>
            <a:solidFill>
              <a:schemeClr val="tx1"/>
            </a:solidFill>
          </a:ln>
        </p:spPr>
      </p:pic>
      <p:pic>
        <p:nvPicPr>
          <p:cNvPr id="2" name="Picture 4" descr="Chart, bubble chart&#10;&#10;Description automatically generated">
            <a:extLst>
              <a:ext uri="{FF2B5EF4-FFF2-40B4-BE49-F238E27FC236}">
                <a16:creationId xmlns:a16="http://schemas.microsoft.com/office/drawing/2014/main" id="{0665DACA-6D38-4945-B034-706E61345544}"/>
              </a:ext>
            </a:extLst>
          </p:cNvPr>
          <p:cNvPicPr>
            <a:picLocks noChangeAspect="1"/>
          </p:cNvPicPr>
          <p:nvPr/>
        </p:nvPicPr>
        <p:blipFill>
          <a:blip r:embed="rId5"/>
          <a:stretch>
            <a:fillRect/>
          </a:stretch>
        </p:blipFill>
        <p:spPr>
          <a:xfrm>
            <a:off x="21431" y="1197332"/>
            <a:ext cx="3779043" cy="2671446"/>
          </a:xfrm>
          <a:prstGeom prst="rect">
            <a:avLst/>
          </a:prstGeom>
          <a:ln>
            <a:solidFill>
              <a:schemeClr val="tx1"/>
            </a:solidFill>
          </a:ln>
        </p:spPr>
      </p:pic>
      <p:pic>
        <p:nvPicPr>
          <p:cNvPr id="5" name="Picture 5" descr="Chart, bar chart&#10;&#10;Description automatically generated">
            <a:extLst>
              <a:ext uri="{FF2B5EF4-FFF2-40B4-BE49-F238E27FC236}">
                <a16:creationId xmlns:a16="http://schemas.microsoft.com/office/drawing/2014/main" id="{9DAA8785-6BA7-42F5-975B-390892995EE5}"/>
              </a:ext>
            </a:extLst>
          </p:cNvPr>
          <p:cNvPicPr>
            <a:picLocks noChangeAspect="1"/>
          </p:cNvPicPr>
          <p:nvPr/>
        </p:nvPicPr>
        <p:blipFill>
          <a:blip r:embed="rId6"/>
          <a:stretch>
            <a:fillRect/>
          </a:stretch>
        </p:blipFill>
        <p:spPr>
          <a:xfrm>
            <a:off x="3861197" y="1214071"/>
            <a:ext cx="4094559" cy="2655826"/>
          </a:xfrm>
          <a:prstGeom prst="rect">
            <a:avLst/>
          </a:prstGeom>
          <a:ln>
            <a:solidFill>
              <a:schemeClr val="tx1"/>
            </a:solidFill>
          </a:ln>
        </p:spPr>
      </p:pic>
    </p:spTree>
    <p:extLst>
      <p:ext uri="{BB962C8B-B14F-4D97-AF65-F5344CB8AC3E}">
        <p14:creationId xmlns:p14="http://schemas.microsoft.com/office/powerpoint/2010/main" val="125634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97BB6-0F4A-44E6-91D9-E5CD1081C65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Story 3</a:t>
            </a:r>
            <a:br>
              <a:rPr lang="en-US" sz="3000">
                <a:solidFill>
                  <a:srgbClr val="FFFFFF"/>
                </a:solidFill>
              </a:rPr>
            </a:br>
            <a:r>
              <a:rPr lang="en-US" sz="3000">
                <a:solidFill>
                  <a:srgbClr val="FFFFFF"/>
                </a:solidFill>
              </a:rPr>
              <a:t>KEY POINTS</a:t>
            </a:r>
            <a:endParaRPr lang="en-IN" sz="3000">
              <a:solidFill>
                <a:srgbClr val="FFFFFF"/>
              </a:solidFill>
            </a:endParaRPr>
          </a:p>
        </p:txBody>
      </p:sp>
      <p:sp>
        <p:nvSpPr>
          <p:cNvPr id="3" name="Content Placeholder 2">
            <a:extLst>
              <a:ext uri="{FF2B5EF4-FFF2-40B4-BE49-F238E27FC236}">
                <a16:creationId xmlns:a16="http://schemas.microsoft.com/office/drawing/2014/main" id="{D967BCAD-90E1-4F58-8F46-F804596F4BAB}"/>
              </a:ext>
            </a:extLst>
          </p:cNvPr>
          <p:cNvSpPr>
            <a:spLocks noGrp="1"/>
          </p:cNvSpPr>
          <p:nvPr>
            <p:ph idx="1"/>
          </p:nvPr>
        </p:nvSpPr>
        <p:spPr>
          <a:xfrm>
            <a:off x="5155966" y="699611"/>
            <a:ext cx="6493029" cy="5673089"/>
          </a:xfrm>
          <a:ln>
            <a:noFill/>
          </a:ln>
        </p:spPr>
        <p:style>
          <a:lnRef idx="2">
            <a:schemeClr val="accent2"/>
          </a:lnRef>
          <a:fillRef idx="1">
            <a:schemeClr val="lt1"/>
          </a:fillRef>
          <a:effectRef idx="0">
            <a:schemeClr val="accent2"/>
          </a:effectRef>
          <a:fontRef idx="minor">
            <a:schemeClr val="dk1"/>
          </a:fontRef>
        </p:style>
        <p:txBody>
          <a:bodyPr anchor="ctr">
            <a:normAutofit/>
          </a:bodyPr>
          <a:lstStyle/>
          <a:p>
            <a:pPr marL="0" indent="0">
              <a:buNone/>
            </a:pPr>
            <a:r>
              <a:rPr lang="en-IN" sz="2400" u="sng">
                <a:solidFill>
                  <a:schemeClr val="tx1">
                    <a:lumMod val="85000"/>
                    <a:lumOff val="15000"/>
                  </a:schemeClr>
                </a:solidFill>
              </a:rPr>
              <a:t>TRUCK DRIVER WITH HIGHEST RISK FACTOR:</a:t>
            </a:r>
          </a:p>
          <a:p>
            <a:pPr lvl="1"/>
            <a:r>
              <a:rPr lang="en-IN" sz="1800" b="1">
                <a:ea typeface="+mn-lt"/>
                <a:cs typeface="+mn-lt"/>
              </a:rPr>
              <a:t>Trucker Driver A97 </a:t>
            </a:r>
            <a:r>
              <a:rPr lang="en-IN" sz="1800">
                <a:ea typeface="+mn-lt"/>
                <a:cs typeface="+mn-lt"/>
              </a:rPr>
              <a:t>has the highest Risk factor of 20.35 (Scaled)</a:t>
            </a:r>
            <a:endParaRPr lang="en-IN" sz="1800"/>
          </a:p>
          <a:p>
            <a:pPr lvl="1"/>
            <a:r>
              <a:rPr lang="en-IN" sz="1800" b="1">
                <a:ea typeface="+mn-lt"/>
                <a:cs typeface="+mn-lt"/>
              </a:rPr>
              <a:t>A97</a:t>
            </a:r>
            <a:r>
              <a:rPr lang="en-IN" sz="1800">
                <a:ea typeface="+mn-lt"/>
                <a:cs typeface="+mn-lt"/>
              </a:rPr>
              <a:t> Truck model: Caterpillar </a:t>
            </a:r>
            <a:endParaRPr lang="en-IN" sz="1800"/>
          </a:p>
          <a:p>
            <a:pPr lvl="1"/>
            <a:r>
              <a:rPr lang="en-IN" sz="1800" b="1">
                <a:ea typeface="+mn-lt"/>
                <a:cs typeface="+mn-lt"/>
              </a:rPr>
              <a:t>A97</a:t>
            </a:r>
            <a:r>
              <a:rPr lang="en-IN" sz="1800">
                <a:ea typeface="+mn-lt"/>
                <a:cs typeface="+mn-lt"/>
              </a:rPr>
              <a:t> Average mpg: 4.25</a:t>
            </a:r>
            <a:endParaRPr lang="en-IN" sz="1800"/>
          </a:p>
          <a:p>
            <a:pPr lvl="1"/>
            <a:r>
              <a:rPr lang="en-IN" sz="1800">
                <a:ea typeface="+mn-lt"/>
                <a:cs typeface="+mn-lt"/>
              </a:rPr>
              <a:t>Driver </a:t>
            </a:r>
            <a:r>
              <a:rPr lang="en-IN" sz="1800" b="1">
                <a:ea typeface="+mn-lt"/>
                <a:cs typeface="+mn-lt"/>
              </a:rPr>
              <a:t>A97</a:t>
            </a:r>
            <a:r>
              <a:rPr lang="en-IN" sz="1800">
                <a:ea typeface="+mn-lt"/>
                <a:cs typeface="+mn-lt"/>
              </a:rPr>
              <a:t> has a total of 20 abnormal events recorded, including 11 lane departure, 5 Overspeed, 1 unsafe following distance, 3 unsafe trail distance events. </a:t>
            </a:r>
            <a:endParaRPr lang="en-IN" sz="1800"/>
          </a:p>
          <a:p>
            <a:pPr lvl="1"/>
            <a:r>
              <a:rPr lang="en-IN" sz="1800">
                <a:ea typeface="+mn-lt"/>
                <a:cs typeface="+mn-lt"/>
              </a:rPr>
              <a:t>Driver </a:t>
            </a:r>
            <a:r>
              <a:rPr lang="en-IN" sz="1800" b="1">
                <a:ea typeface="+mn-lt"/>
                <a:cs typeface="+mn-lt"/>
              </a:rPr>
              <a:t>A97 </a:t>
            </a:r>
            <a:r>
              <a:rPr lang="en-IN" sz="1800">
                <a:ea typeface="+mn-lt"/>
                <a:cs typeface="+mn-lt"/>
              </a:rPr>
              <a:t>has these abnormal events recorded in 10 cities like Aptos, Arbuckle, Gilroy, Hollister, Lodi, Markleeville, Modesto, San Diego, San Dimas, &amp; Santa Rosa of the state of California. </a:t>
            </a:r>
            <a:endParaRPr lang="en-IN" sz="1800"/>
          </a:p>
          <a:p>
            <a:endParaRPr lang="en-IN"/>
          </a:p>
        </p:txBody>
      </p:sp>
    </p:spTree>
    <p:extLst>
      <p:ext uri="{BB962C8B-B14F-4D97-AF65-F5344CB8AC3E}">
        <p14:creationId xmlns:p14="http://schemas.microsoft.com/office/powerpoint/2010/main" val="7220741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01C13BC7B7BF4D8D083D425CC99649" ma:contentTypeVersion="13" ma:contentTypeDescription="Create a new document." ma:contentTypeScope="" ma:versionID="c48e4d0a36579dbd32c2eb2d169fd817">
  <xsd:schema xmlns:xsd="http://www.w3.org/2001/XMLSchema" xmlns:xs="http://www.w3.org/2001/XMLSchema" xmlns:p="http://schemas.microsoft.com/office/2006/metadata/properties" xmlns:ns3="85535fde-4e7b-4329-9654-3cb410001af7" xmlns:ns4="c28ca4c3-65a2-4118-abbf-8d30f4f3c82b" targetNamespace="http://schemas.microsoft.com/office/2006/metadata/properties" ma:root="true" ma:fieldsID="05e27eefc1454942603ac783153fb486" ns3:_="" ns4:_="">
    <xsd:import namespace="85535fde-4e7b-4329-9654-3cb410001af7"/>
    <xsd:import namespace="c28ca4c3-65a2-4118-abbf-8d30f4f3c82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35fde-4e7b-4329-9654-3cb410001af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8ca4c3-65a2-4118-abbf-8d30f4f3c82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242DD-EDA6-4C6A-93E1-4213D15BA7E0}">
  <ds:schemaRefs>
    <ds:schemaRef ds:uri="http://schemas.microsoft.com/sharepoint/v3/contenttype/forms"/>
  </ds:schemaRefs>
</ds:datastoreItem>
</file>

<file path=customXml/itemProps2.xml><?xml version="1.0" encoding="utf-8"?>
<ds:datastoreItem xmlns:ds="http://schemas.openxmlformats.org/officeDocument/2006/customXml" ds:itemID="{28158D3D-F6B3-4FDB-87D5-043E220603E3}">
  <ds:schemaRefs>
    <ds:schemaRef ds:uri="85535fde-4e7b-4329-9654-3cb410001af7"/>
    <ds:schemaRef ds:uri="c28ca4c3-65a2-4118-abbf-8d30f4f3c8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0270BF4-3BAD-4D21-8F39-1CFB40FA1D7D}">
  <ds:schemaRefs>
    <ds:schemaRef ds:uri="85535fde-4e7b-4329-9654-3cb410001af7"/>
    <ds:schemaRef ds:uri="c28ca4c3-65a2-4118-abbf-8d30f4f3c8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5</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Big Data Project</vt:lpstr>
      <vt:lpstr>PowerPoint Presentation</vt:lpstr>
      <vt:lpstr>Process Flow Diagram</vt:lpstr>
      <vt:lpstr>Story #1</vt:lpstr>
      <vt:lpstr>Story 1 KEY POINTS</vt:lpstr>
      <vt:lpstr>Story #2</vt:lpstr>
      <vt:lpstr>Story 2 KEY POINTS</vt:lpstr>
      <vt:lpstr>PowerPoint Presentation</vt:lpstr>
      <vt:lpstr>Story 3 KEY POINTS</vt:lpstr>
      <vt:lpstr>PowerPoint Presentation</vt:lpstr>
      <vt:lpstr>PowerPoint Presentation</vt:lpstr>
      <vt:lpst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 Drivers Risk Assessment </dc:title>
  <dc:creator>Sai, Neeraj Vijaya</dc:creator>
  <cp:revision>3</cp:revision>
  <dcterms:created xsi:type="dcterms:W3CDTF">2021-11-21T23:45:14Z</dcterms:created>
  <dcterms:modified xsi:type="dcterms:W3CDTF">2021-12-01T00:34:17Z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0x0101004A01C13BC7B7BF4D8D083D425CC99649</vt:lpwstr>
  </property>
</Properties>
</file>