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66" r:id="rId2"/>
    <p:sldId id="271" r:id="rId3"/>
    <p:sldId id="272" r:id="rId4"/>
    <p:sldId id="292" r:id="rId5"/>
    <p:sldId id="274" r:id="rId6"/>
    <p:sldId id="277" r:id="rId7"/>
    <p:sldId id="276" r:id="rId8"/>
    <p:sldId id="294" r:id="rId9"/>
    <p:sldId id="295" r:id="rId10"/>
    <p:sldId id="280" r:id="rId11"/>
    <p:sldId id="275" r:id="rId12"/>
    <p:sldId id="285" r:id="rId13"/>
    <p:sldId id="281" r:id="rId14"/>
    <p:sldId id="284" r:id="rId15"/>
    <p:sldId id="288" r:id="rId16"/>
    <p:sldId id="289" r:id="rId17"/>
    <p:sldId id="29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FFF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AE2C9E-D4B2-4760-9546-948435C7D5C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B64E-F799-4034-AD7B-74259970F9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47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06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12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51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5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8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799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72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6386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16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24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2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12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286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11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8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o.caltech.edu/page/ligo-gw-interferometer" TargetMode="External"/><Relationship Id="rId2" Type="http://schemas.openxmlformats.org/officeDocument/2006/relationships/hyperlink" Target="http://dx.doi.org/10.1103/PhysRevLett.116.061102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A65A3E4-2414-8BDC-AD23-636030377913}"/>
              </a:ext>
            </a:extLst>
          </p:cNvPr>
          <p:cNvSpPr txBox="1"/>
          <p:nvPr/>
        </p:nvSpPr>
        <p:spPr>
          <a:xfrm>
            <a:off x="477520" y="2423270"/>
            <a:ext cx="81889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800" dirty="0"/>
              <a:t>LIGO</a:t>
            </a:r>
          </a:p>
          <a:p>
            <a:pPr algn="ctr"/>
            <a:r>
              <a:rPr lang="en-IN" sz="3000" b="1" i="1" u="sng" dirty="0"/>
              <a:t>L</a:t>
            </a:r>
            <a:r>
              <a:rPr lang="en-IN" sz="2200" i="1" u="sng" dirty="0"/>
              <a:t>aser </a:t>
            </a:r>
            <a:r>
              <a:rPr lang="en-IN" sz="3000" b="1" i="1" u="sng" dirty="0"/>
              <a:t>I</a:t>
            </a:r>
            <a:r>
              <a:rPr lang="en-IN" sz="2200" i="1" u="sng" dirty="0"/>
              <a:t>nterferometer </a:t>
            </a:r>
            <a:r>
              <a:rPr lang="en-IN" sz="3000" b="1" i="1" u="sng" dirty="0"/>
              <a:t>G</a:t>
            </a:r>
            <a:r>
              <a:rPr lang="en-IN" sz="2200" i="1" u="sng" dirty="0"/>
              <a:t>ravitational-wave </a:t>
            </a:r>
            <a:r>
              <a:rPr lang="en-IN" sz="3000" b="1" i="1" u="sng" dirty="0"/>
              <a:t>O</a:t>
            </a:r>
            <a:r>
              <a:rPr lang="en-IN" sz="2200" i="1" u="sng" dirty="0"/>
              <a:t>bservatory </a:t>
            </a:r>
            <a:r>
              <a:rPr lang="en-IN" sz="2200" u="sng" dirty="0"/>
              <a:t>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64B4CD-D0B3-B6F1-C929-7A5CF267A227}"/>
              </a:ext>
            </a:extLst>
          </p:cNvPr>
          <p:cNvSpPr txBox="1"/>
          <p:nvPr/>
        </p:nvSpPr>
        <p:spPr>
          <a:xfrm>
            <a:off x="6451600" y="5196840"/>
            <a:ext cx="20929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/>
              <a:t>Submitted By:</a:t>
            </a:r>
          </a:p>
          <a:p>
            <a:pPr algn="ctr"/>
            <a:r>
              <a:rPr lang="en-IN" sz="2300" b="1" i="1" dirty="0"/>
              <a:t>Lakshita Jain </a:t>
            </a:r>
          </a:p>
          <a:p>
            <a:pPr algn="ctr"/>
            <a:r>
              <a:rPr lang="en-IN" sz="2300" b="1" i="1" dirty="0"/>
              <a:t> 24205001113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4A8EC4-08D1-A477-7279-BEDFA20E1CCA}"/>
              </a:ext>
            </a:extLst>
          </p:cNvPr>
          <p:cNvSpPr txBox="1"/>
          <p:nvPr/>
        </p:nvSpPr>
        <p:spPr>
          <a:xfrm>
            <a:off x="599440" y="5196840"/>
            <a:ext cx="285496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Submitted to:</a:t>
            </a:r>
          </a:p>
          <a:p>
            <a:pPr defTabSz="914400">
              <a:buClr>
                <a:schemeClr val="accent2"/>
              </a:buClr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Dr. Rajnish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Kurchania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Professor &amp; Head </a:t>
            </a:r>
            <a:endParaRPr lang="en-IN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56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C6F41D-6233-5F59-A090-9B410EAE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7F6406-AADB-7CB4-23CB-E92B8FECAB58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440FEB-6089-F296-DEF5-96244ABFAC13}"/>
              </a:ext>
            </a:extLst>
          </p:cNvPr>
          <p:cNvSpPr txBox="1"/>
          <p:nvPr/>
        </p:nvSpPr>
        <p:spPr>
          <a:xfrm>
            <a:off x="378050" y="312968"/>
            <a:ext cx="83574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Source of Noise &amp; Mitigation</a:t>
            </a:r>
          </a:p>
          <a:p>
            <a:pPr>
              <a:buNone/>
            </a:pPr>
            <a:endParaRPr lang="en-US" b="1" dirty="0"/>
          </a:p>
          <a:p>
            <a:pPr>
              <a:buFont typeface="+mj-lt"/>
              <a:buAutoNum type="arabicPeriod"/>
            </a:pPr>
            <a:endParaRPr 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C485E0-F85E-AC37-54B0-F584B4566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364104"/>
              </p:ext>
            </p:extLst>
          </p:nvPr>
        </p:nvGraphicFramePr>
        <p:xfrm>
          <a:off x="746760" y="1333324"/>
          <a:ext cx="7620000" cy="473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7328">
                  <a:extLst>
                    <a:ext uri="{9D8B030D-6E8A-4147-A177-3AD203B41FA5}">
                      <a16:colId xmlns:a16="http://schemas.microsoft.com/office/drawing/2014/main" val="3202210592"/>
                    </a:ext>
                  </a:extLst>
                </a:gridCol>
                <a:gridCol w="2776312">
                  <a:extLst>
                    <a:ext uri="{9D8B030D-6E8A-4147-A177-3AD203B41FA5}">
                      <a16:colId xmlns:a16="http://schemas.microsoft.com/office/drawing/2014/main" val="1348355956"/>
                    </a:ext>
                  </a:extLst>
                </a:gridCol>
                <a:gridCol w="2626360">
                  <a:extLst>
                    <a:ext uri="{9D8B030D-6E8A-4147-A177-3AD203B41FA5}">
                      <a16:colId xmlns:a16="http://schemas.microsoft.com/office/drawing/2014/main" val="1234662635"/>
                    </a:ext>
                  </a:extLst>
                </a:gridCol>
              </a:tblGrid>
              <a:tr h="556436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Mitigation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702546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Seismic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Ground motion (earthquakes, traffic etc.)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Active seismic isolation &amp; Suspension System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2434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Thermal Noise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Thermal Vibration of mirror and suspension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Vacuum chamber, thermal control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524234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Photon shot noise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Quantum uncertainty in the number of photon detected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Increasing laser power and optimizing interferometer design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798590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Environmental noise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Magnetic field, acoustic vibration, electric interference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Monitored using arrays of sensors (e.g., microphones, magnetometer)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808434"/>
                  </a:ext>
                </a:extLst>
              </a:tr>
              <a:tr h="71966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Quantum noise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Shot noise, radiation pressure noise and intrinsic quantum nature of light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Squeezing light, heavier test mass , cryogenic mirror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4345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FF31FCF-0C5E-7AD6-CB8C-12286D5AC5D4}"/>
              </a:ext>
            </a:extLst>
          </p:cNvPr>
          <p:cNvSpPr txBox="1"/>
          <p:nvPr/>
        </p:nvSpPr>
        <p:spPr>
          <a:xfrm>
            <a:off x="8157169" y="6347023"/>
            <a:ext cx="986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 1,3</a:t>
            </a:r>
          </a:p>
        </p:txBody>
      </p:sp>
    </p:spTree>
    <p:extLst>
      <p:ext uri="{BB962C8B-B14F-4D97-AF65-F5344CB8AC3E}">
        <p14:creationId xmlns:p14="http://schemas.microsoft.com/office/powerpoint/2010/main" val="68630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D6F77-6BE6-6A61-5F26-C72A43F48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7F1DEF-6298-601B-EFBD-45A1981C0068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9DFD9-91A0-605C-9549-546F0416909C}"/>
              </a:ext>
            </a:extLst>
          </p:cNvPr>
          <p:cNvSpPr txBox="1"/>
          <p:nvPr/>
        </p:nvSpPr>
        <p:spPr>
          <a:xfrm>
            <a:off x="611402" y="506020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How it works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8C8BC9-A82F-6946-0E0B-928F59C9BE18}"/>
              </a:ext>
            </a:extLst>
          </p:cNvPr>
          <p:cNvSpPr txBox="1"/>
          <p:nvPr/>
        </p:nvSpPr>
        <p:spPr>
          <a:xfrm>
            <a:off x="513080" y="1690062"/>
            <a:ext cx="404368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laser beam is split into two perpendicular arms (each 4 km long).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Light bounces between mirrors in each arm and recombines.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gravitational wave slightly stretches one arm and compresses the other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Changing the interference pattern of the recombined light.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Amplitude Strain: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F42E3A-6173-A034-4B3A-E91061C7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538" y="1745167"/>
            <a:ext cx="4773596" cy="3488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C65C5-BD95-0B75-7873-B82A7F0D344D}"/>
                  </a:ext>
                </a:extLst>
              </p:cNvPr>
              <p:cNvSpPr txBox="1"/>
              <p:nvPr/>
            </p:nvSpPr>
            <p:spPr>
              <a:xfrm>
                <a:off x="938506" y="5087337"/>
                <a:ext cx="5432323" cy="910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  <m:sup>
                        <m:f>
                          <m:fPr>
                            <m:ctrlP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)≃</m:t>
                    </m:r>
                    <m:rad>
                      <m:radPr>
                        <m:degHide m:val="on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f>
                          <m:f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𝑙𝑎𝑠𝑒𝑟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𝜊</m:t>
                                </m:r>
                              </m:sub>
                            </m:s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rad>
                    <m:rad>
                      <m:radPr>
                        <m:degHide m:val="on"/>
                        <m:ctrl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𝑝𝑜𝑙𝑒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I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I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IN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𝑝𝑜𝑙𝑒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(f&lt;&lt;</a:t>
                </a:r>
                <a:r>
                  <a:rPr lang="en-IN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𝐹𝑆𝑅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)</a:t>
                </a:r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0C65C5-BD95-0B75-7873-B82A7F0D3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506" y="5087337"/>
                <a:ext cx="5432323" cy="91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12501B0-3E0D-22B2-2883-85B5ED547788}"/>
              </a:ext>
            </a:extLst>
          </p:cNvPr>
          <p:cNvSpPr txBox="1"/>
          <p:nvPr/>
        </p:nvSpPr>
        <p:spPr>
          <a:xfrm>
            <a:off x="8511460" y="6243912"/>
            <a:ext cx="530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1F2E06-1B69-A7A2-8748-C7D896864EF1}"/>
              </a:ext>
            </a:extLst>
          </p:cNvPr>
          <p:cNvSpPr txBox="1"/>
          <p:nvPr/>
        </p:nvSpPr>
        <p:spPr>
          <a:xfrm>
            <a:off x="7970063" y="6319274"/>
            <a:ext cx="87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 1,3</a:t>
            </a:r>
          </a:p>
        </p:txBody>
      </p:sp>
    </p:spTree>
    <p:extLst>
      <p:ext uri="{BB962C8B-B14F-4D97-AF65-F5344CB8AC3E}">
        <p14:creationId xmlns:p14="http://schemas.microsoft.com/office/powerpoint/2010/main" val="470492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0E329D-1FAD-57EF-EFB4-38178760E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60FB16-415E-D617-BB75-1637BD4F30D3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83035-2E36-A6B4-6F1D-2DB8EE974D6E}"/>
              </a:ext>
            </a:extLst>
          </p:cNvPr>
          <p:cNvSpPr txBox="1"/>
          <p:nvPr/>
        </p:nvSpPr>
        <p:spPr>
          <a:xfrm>
            <a:off x="457198" y="440499"/>
            <a:ext cx="57567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Major Discoveries by LIGO</a:t>
            </a:r>
          </a:p>
        </p:txBody>
      </p:sp>
      <p:pic>
        <p:nvPicPr>
          <p:cNvPr id="1028" name="Picture 4" descr="Massplot_graveyard_190521">
            <a:extLst>
              <a:ext uri="{FF2B5EF4-FFF2-40B4-BE49-F238E27FC236}">
                <a16:creationId xmlns:a16="http://schemas.microsoft.com/office/drawing/2014/main" id="{C964A940-457F-C3C1-EB00-AFBE9F0F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1385370"/>
            <a:ext cx="4166259" cy="3078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kymap__credit__ligo_virgo_nasa_leo_singer__axel_mellinger">
            <a:extLst>
              <a:ext uri="{FF2B5EF4-FFF2-40B4-BE49-F238E27FC236}">
                <a16:creationId xmlns:a16="http://schemas.microsoft.com/office/drawing/2014/main" id="{D2059516-25BF-318E-058B-8F0303C58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895" y="3451321"/>
            <a:ext cx="3954907" cy="296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E511CD-41DB-0A74-B59E-4B74DCC8CB14}"/>
              </a:ext>
            </a:extLst>
          </p:cNvPr>
          <p:cNvSpPr txBox="1"/>
          <p:nvPr/>
        </p:nvSpPr>
        <p:spPr>
          <a:xfrm>
            <a:off x="4857135" y="1487673"/>
            <a:ext cx="3829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Masses of the black hole binaries before and after colliding  are shown in Graveyard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On the simulation get the information spin, distance, and their previous source.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9ED76-F18E-1324-BB11-ACB794AED356}"/>
              </a:ext>
            </a:extLst>
          </p:cNvPr>
          <p:cNvSpPr txBox="1"/>
          <p:nvPr/>
        </p:nvSpPr>
        <p:spPr>
          <a:xfrm>
            <a:off x="441958" y="4877080"/>
            <a:ext cx="4041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Sky mapping gives a approximate direction of the source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 opportunity to look dipper in the space and also find unknown celestial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dirty="0"/>
              <a:t>object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432862-1945-1263-7781-2EDBE9B40F8E}"/>
              </a:ext>
            </a:extLst>
          </p:cNvPr>
          <p:cNvSpPr txBox="1"/>
          <p:nvPr/>
        </p:nvSpPr>
        <p:spPr>
          <a:xfrm>
            <a:off x="8178293" y="6382262"/>
            <a:ext cx="742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 3,4</a:t>
            </a:r>
          </a:p>
        </p:txBody>
      </p:sp>
    </p:spTree>
    <p:extLst>
      <p:ext uri="{BB962C8B-B14F-4D97-AF65-F5344CB8AC3E}">
        <p14:creationId xmlns:p14="http://schemas.microsoft.com/office/powerpoint/2010/main" val="2929317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D9EEDD-2778-3CEB-8993-C8562713D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C7DA7D-30DC-C46C-A401-B09087F98F52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EA169F-3DDA-5923-7CD5-6A4040434EEC}"/>
              </a:ext>
            </a:extLst>
          </p:cNvPr>
          <p:cNvSpPr txBox="1">
            <a:spLocks/>
          </p:cNvSpPr>
          <p:nvPr/>
        </p:nvSpPr>
        <p:spPr>
          <a:xfrm>
            <a:off x="517176" y="514456"/>
            <a:ext cx="7752080" cy="1303867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u="sng" dirty="0"/>
              <a:t>Future of LIGO and GW Astronomy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BEC2C1-FC31-DC23-4361-CBE6790D675D}"/>
              </a:ext>
            </a:extLst>
          </p:cNvPr>
          <p:cNvSpPr txBox="1">
            <a:spLocks/>
          </p:cNvSpPr>
          <p:nvPr/>
        </p:nvSpPr>
        <p:spPr>
          <a:xfrm>
            <a:off x="755772" y="2274996"/>
            <a:ext cx="7601975" cy="230800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• Advanced LIGO upgrades improve sensitivity.</a:t>
            </a:r>
          </a:p>
          <a:p>
            <a:pPr marL="0" indent="0">
              <a:buNone/>
            </a:pPr>
            <a:r>
              <a:rPr lang="en-US" dirty="0"/>
              <a:t>• Planned projects: LIGO-India, Einstein Telescope (EU), Cosmic Explorer (US).</a:t>
            </a:r>
          </a:p>
          <a:p>
            <a:pPr marL="0" indent="0">
              <a:buNone/>
            </a:pPr>
            <a:r>
              <a:rPr lang="en-US" dirty="0"/>
              <a:t>• Space-based detector LISA will target low-frequency waves.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36001-9B84-7D2A-FBEE-EA65561BC514}"/>
              </a:ext>
            </a:extLst>
          </p:cNvPr>
          <p:cNvSpPr txBox="1"/>
          <p:nvPr/>
        </p:nvSpPr>
        <p:spPr>
          <a:xfrm>
            <a:off x="7926111" y="6263148"/>
            <a:ext cx="9045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 3,4</a:t>
            </a:r>
          </a:p>
        </p:txBody>
      </p:sp>
    </p:spTree>
    <p:extLst>
      <p:ext uri="{BB962C8B-B14F-4D97-AF65-F5344CB8AC3E}">
        <p14:creationId xmlns:p14="http://schemas.microsoft.com/office/powerpoint/2010/main" val="84592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192C3-AEB1-524F-81A8-90D24B43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D1373D-E8C9-5A99-A2D5-F97F9C3635EE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038B6A-897A-366C-FB39-2F3687564E94}"/>
              </a:ext>
            </a:extLst>
          </p:cNvPr>
          <p:cNvSpPr txBox="1">
            <a:spLocks/>
          </p:cNvSpPr>
          <p:nvPr/>
        </p:nvSpPr>
        <p:spPr>
          <a:xfrm>
            <a:off x="1176866" y="915337"/>
            <a:ext cx="6798734" cy="130386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u="sng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7BF2A3-78F9-5E4F-EC29-874165672AE8}"/>
              </a:ext>
            </a:extLst>
          </p:cNvPr>
          <p:cNvSpPr txBox="1">
            <a:spLocks/>
          </p:cNvSpPr>
          <p:nvPr/>
        </p:nvSpPr>
        <p:spPr>
          <a:xfrm>
            <a:off x="1172632" y="2421581"/>
            <a:ext cx="6798736" cy="344499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• LIGO has opened a new era in astronomy.</a:t>
            </a:r>
          </a:p>
          <a:p>
            <a:pPr marL="0" indent="0">
              <a:buNone/>
            </a:pPr>
            <a:r>
              <a:rPr lang="en-US" dirty="0"/>
              <a:t>• It allows us to observe the invisible universe.</a:t>
            </a:r>
          </a:p>
          <a:p>
            <a:pPr marL="0" indent="0">
              <a:buNone/>
            </a:pPr>
            <a:r>
              <a:rPr lang="en-US" dirty="0"/>
              <a:t>• Gravitational wave detection is transforming our understanding of black holes, neutron stars, and the fabric of spacetime.</a:t>
            </a:r>
          </a:p>
        </p:txBody>
      </p:sp>
    </p:spTree>
    <p:extLst>
      <p:ext uri="{BB962C8B-B14F-4D97-AF65-F5344CB8AC3E}">
        <p14:creationId xmlns:p14="http://schemas.microsoft.com/office/powerpoint/2010/main" val="93038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24F3C7-5D01-0611-A7B5-48EBDC52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D9BE54-F94D-F4F5-241B-D36C970F951F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BE7B6-F240-28AC-E5A8-F5CEA54B166D}"/>
              </a:ext>
            </a:extLst>
          </p:cNvPr>
          <p:cNvSpPr txBox="1"/>
          <p:nvPr/>
        </p:nvSpPr>
        <p:spPr>
          <a:xfrm>
            <a:off x="3116826" y="314632"/>
            <a:ext cx="29103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u="sng" dirty="0"/>
              <a:t>Appendix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83AC1-130B-1AAA-7CE4-BBCBE4484C36}"/>
                  </a:ext>
                </a:extLst>
              </p:cNvPr>
              <p:cNvSpPr txBox="1"/>
              <p:nvPr/>
            </p:nvSpPr>
            <p:spPr>
              <a:xfrm>
                <a:off x="270387" y="1337187"/>
                <a:ext cx="8603226" cy="4320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dirty="0"/>
                  <a:t>Arm cavity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arm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ITM</m:t>
                            </m:r>
                          </m:sub>
                        </m:sSub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ITM</m:t>
                            </m:r>
                          </m:sub>
                        </m:sSub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ITM</m:t>
                                </m:r>
                              </m:sub>
                            </m:sSub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ITM</m:t>
                                </m:r>
                              </m:sub>
                            </m:s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 ; for initial LIGO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ITM</m:t>
                            </m:r>
                          </m:sub>
                        </m:sSub>
                      </m:e>
                      <m:sup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=2.8%</m:t>
                    </m:r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arm</m:t>
                        </m:r>
                      </m:sub>
                    </m:sSub>
                  </m:oMath>
                </a14:m>
                <a:r>
                  <a:rPr lang="en-IN" dirty="0"/>
                  <a:t>=140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dirty="0"/>
                  <a:t>Amount of time that any photon remain with in the cavity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arm</m:t>
                        </m:r>
                      </m:sub>
                    </m:sSub>
                  </m:oMath>
                </a14:m>
                <a:endParaRPr lang="en-I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dirty="0"/>
                  <a:t>An average no of round trips of a photon in the cavity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trip</m:t>
                            </m:r>
                          </m:sub>
                        </m:sSub>
                      </m:e>
                    </m:d>
                    <m:r>
                      <a:rPr lang="en-IN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arm</m:t>
                            </m:r>
                          </m:sub>
                        </m:sSub>
                      </m:num>
                      <m:den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SYMM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MICH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ik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IN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ik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IN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dirty="0">
                  <a:latin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ANTI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MICH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ik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ik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  <m:sub>
                                <m:r>
                                  <a:rPr lang="en-I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dirty="0"/>
                  <a:t>The Recycling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prc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p>
                                <m:r>
                                  <a:rPr lang="en-IN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latin typeface="Cambria Math" panose="02040503050406030204" pitchFamily="18" charset="0"/>
                              </a:rPr>
                              <m:t>PRM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PRM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FPMI</m:t>
                                </m:r>
                              </m:sub>
                            </m:sSub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FPMI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; for </a:t>
                </a:r>
                <a:r>
                  <a:rPr lang="en-IN" dirty="0" err="1"/>
                  <a:t>inItial</a:t>
                </a:r>
                <a:r>
                  <a:rPr lang="en-IN" dirty="0"/>
                  <a:t> LIGO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prc</m:t>
                        </m:r>
                      </m:sub>
                    </m:sSub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</m:t>
                    </m:r>
                  </m:oMath>
                </a14:m>
                <a:endParaRPr lang="en-I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dirty="0"/>
                  <a:t>The Photocurrent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AS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∝</m:t>
                        </m:r>
                      </m:sub>
                    </m:sSub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IN" i="0">
                                    <a:latin typeface="Cambria Math" panose="02040503050406030204" pitchFamily="18" charset="0"/>
                                  </a:rPr>
                                  <m:t>ANTI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</m:sub>
                    </m:sSub>
                    <m:r>
                      <a:rPr lang="en-IN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ο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prc</m:t>
                        </m:r>
                      </m:sub>
                    </m:sSub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arm</m:t>
                            </m:r>
                          </m:sub>
                        </m:sSub>
                      </m:e>
                      <m:sup>
                        <m: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I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lang="en-IN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683AC1-130B-1AAA-7CE4-BBCBE4484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87" y="1337187"/>
                <a:ext cx="8603226" cy="4320413"/>
              </a:xfrm>
              <a:prstGeom prst="rect">
                <a:avLst/>
              </a:prstGeom>
              <a:blipFill>
                <a:blip r:embed="rId2"/>
                <a:stretch>
                  <a:fillRect l="-496" r="-779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85CDF0C-05B6-EA66-74E5-7A058AB15266}"/>
              </a:ext>
            </a:extLst>
          </p:cNvPr>
          <p:cNvSpPr txBox="1"/>
          <p:nvPr/>
        </p:nvSpPr>
        <p:spPr>
          <a:xfrm>
            <a:off x="7699970" y="6074189"/>
            <a:ext cx="1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Ref:1</a:t>
            </a:r>
          </a:p>
        </p:txBody>
      </p:sp>
    </p:spTree>
    <p:extLst>
      <p:ext uri="{BB962C8B-B14F-4D97-AF65-F5344CB8AC3E}">
        <p14:creationId xmlns:p14="http://schemas.microsoft.com/office/powerpoint/2010/main" val="347772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F7FC6-8881-5B52-83CF-2A4624F58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883C52-BB31-579A-123E-0C323C520E58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6EA15-8F1C-4B31-CAA4-B0FFEF30F9D8}"/>
              </a:ext>
            </a:extLst>
          </p:cNvPr>
          <p:cNvSpPr txBox="1"/>
          <p:nvPr/>
        </p:nvSpPr>
        <p:spPr>
          <a:xfrm>
            <a:off x="634696" y="623036"/>
            <a:ext cx="3913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References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3CF32-5C71-FDA3-37E4-6AB410A0A0EC}"/>
              </a:ext>
            </a:extLst>
          </p:cNvPr>
          <p:cNvSpPr txBox="1"/>
          <p:nvPr/>
        </p:nvSpPr>
        <p:spPr>
          <a:xfrm>
            <a:off x="505325" y="2249258"/>
            <a:ext cx="8085221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Jolien D. E. Creighton and Warren G. Anderson; Gravitational-Wave Physics and Astronomy; 2011;</a:t>
            </a:r>
            <a:r>
              <a:rPr lang="en-IN" sz="1800" dirty="0"/>
              <a:t> published by Wiley-VCH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Bernard Schutz; A first course in general relativity; second edition, 2009; Cambridge University Press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B.P. Abbott et al. ; </a:t>
            </a:r>
            <a:r>
              <a:rPr lang="en-US" dirty="0"/>
              <a:t>Observation of Gravitational Waves from a Binary Black Hole Merger; 2016; </a:t>
            </a:r>
            <a:r>
              <a:rPr lang="en-US" dirty="0">
                <a:hlinkClick r:id="rId2"/>
              </a:rPr>
              <a:t>http://dx.doi.org/10.1103/PhysRevLett.116.061102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dirty="0"/>
              <a:t>LIGO Caltech  </a:t>
            </a:r>
            <a:r>
              <a:rPr lang="en-IN" sz="1800" dirty="0">
                <a:hlinkClick r:id="rId3"/>
              </a:rPr>
              <a:t>https://www.ligo.caltech.edu/page/ligo-gw-interferometer</a:t>
            </a:r>
            <a:endParaRPr lang="en-IN" sz="18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089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62D49-7E42-AC20-52B9-501FECBB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E74D0E-9986-17A5-5141-FB9125C54705}"/>
              </a:ext>
            </a:extLst>
          </p:cNvPr>
          <p:cNvSpPr txBox="1"/>
          <p:nvPr/>
        </p:nvSpPr>
        <p:spPr>
          <a:xfrm>
            <a:off x="1607574" y="2644170"/>
            <a:ext cx="59288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dirty="0"/>
              <a:t>Thank You! </a:t>
            </a:r>
          </a:p>
        </p:txBody>
      </p:sp>
    </p:spTree>
    <p:extLst>
      <p:ext uri="{BB962C8B-B14F-4D97-AF65-F5344CB8AC3E}">
        <p14:creationId xmlns:p14="http://schemas.microsoft.com/office/powerpoint/2010/main" val="245958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D0F71-E16E-5190-50F1-0A72867DCD8D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8C810-564E-488E-E9C6-1DCE82D644F0}"/>
              </a:ext>
            </a:extLst>
          </p:cNvPr>
          <p:cNvSpPr txBox="1"/>
          <p:nvPr/>
        </p:nvSpPr>
        <p:spPr>
          <a:xfrm>
            <a:off x="579120" y="651552"/>
            <a:ext cx="3271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u="sng" dirty="0"/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D2243-8CAE-54D1-376A-5FC31F5CA6C4}"/>
              </a:ext>
            </a:extLst>
          </p:cNvPr>
          <p:cNvSpPr txBox="1"/>
          <p:nvPr/>
        </p:nvSpPr>
        <p:spPr>
          <a:xfrm>
            <a:off x="1645920" y="1804218"/>
            <a:ext cx="6299200" cy="4203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Introduction of Gravitational- Waves(GWs)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Detection Principle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Introduction of LIGO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Key Components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Source of Noise &amp; Mitigation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How it works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Major Discoveries by LIGO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Future of LIGO and GW Astronomy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/>
              <a:t> Conclusion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05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810D61-7323-787F-CC3B-DD789D43B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2A4A95-13B8-1BE3-2BD3-295F19E06F6E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11E741-ACA1-BBF9-E9ED-07C6A4979623}"/>
              </a:ext>
            </a:extLst>
          </p:cNvPr>
          <p:cNvSpPr txBox="1"/>
          <p:nvPr/>
        </p:nvSpPr>
        <p:spPr>
          <a:xfrm>
            <a:off x="523240" y="475726"/>
            <a:ext cx="80670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Introduction of GWs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765752-DDBC-581C-E09F-FE150D8442EA}"/>
                  </a:ext>
                </a:extLst>
              </p:cNvPr>
              <p:cNvSpPr txBox="1"/>
              <p:nvPr/>
            </p:nvSpPr>
            <p:spPr>
              <a:xfrm>
                <a:off x="350520" y="1456137"/>
                <a:ext cx="8412480" cy="5124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2200" dirty="0"/>
                  <a:t>“An accelerated charged particle generates electromagnetic waves, as described by Maxwell's equations, while an accelerated mass produces gravitational waves, governed by Einstein's equations.”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N" sz="20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Einstein Equation:</a:t>
                </a:r>
                <a:r>
                  <a:rPr lang="en-IN" sz="2000" b="1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 sz="2000" kern="1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𝜇𝜈</m:t>
                        </m:r>
                      </m:sub>
                    </m:sSub>
                    <m:r>
                      <a:rPr lang="en-I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=8</m:t>
                    </m:r>
                    <m:r>
                      <a:rPr lang="en-I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IN" sz="20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𝐺</m:t>
                    </m:r>
                    <m:sSub>
                      <m:sSubPr>
                        <m:ctrlP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IN" sz="20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𝜇𝜈</m:t>
                        </m:r>
                      </m:sub>
                    </m:sSub>
                  </m:oMath>
                </a14:m>
                <a:endParaRPr lang="en-IN" sz="20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N" sz="2000" dirty="0"/>
                  <a:t>Where: 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N" sz="20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𝝁𝝂</m:t>
                        </m:r>
                      </m:sub>
                    </m:sSub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is The Einstein Tensor, which describes the curvature of Space-time</a:t>
                </a: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IN" sz="2000" b="1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IN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𝝁𝝂</m:t>
                        </m:r>
                      </m:sub>
                    </m:sSub>
                  </m:oMath>
                </a14:m>
                <a:r>
                  <a:rPr lang="en-IN" sz="2000" b="1" i="1" dirty="0"/>
                  <a:t> </a:t>
                </a:r>
                <a:r>
                  <a:rPr lang="en-IN" sz="2000" dirty="0"/>
                  <a:t>The Stress-energy tensor, which describes the matter and energy density</a:t>
                </a:r>
              </a:p>
              <a:p>
                <a:pPr>
                  <a:buNone/>
                </a:pPr>
                <a:r>
                  <a:rPr lang="en-IN" sz="2000" b="1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Equation implies that spacetime curvature tells matter how to move, and matter tells spacetime how to curve.</a:t>
                </a:r>
              </a:p>
              <a:p>
                <a:pPr>
                  <a:buNone/>
                </a:pPr>
                <a:r>
                  <a:rPr lang="en-IN" sz="2000" dirty="0"/>
                  <a:t>GW carry crucial and unaltered information of the source like mass, acceleration, type, distance etc.</a:t>
                </a:r>
              </a:p>
              <a:p>
                <a:pPr>
                  <a:buNone/>
                </a:pPr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IN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Frequency Range:    EM-  Hz-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0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000" i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>
                      <a:rPr lang="en-IN" sz="20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𝐻𝑧</m:t>
                    </m:r>
                  </m:oMath>
                </a14:m>
                <a:r>
                  <a:rPr lang="en-IN" sz="2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GW-</a:t>
                </a:r>
                <a14:m>
                  <m:oMath xmlns:m="http://schemas.openxmlformats.org/officeDocument/2006/math">
                    <m:r>
                      <a:rPr lang="en-IN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IN" sz="200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00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−17</m:t>
                        </m:r>
                      </m:sup>
                    </m:sSup>
                    <m:r>
                      <a:rPr lang="en-IN" sz="200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I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𝐻𝑧</m:t>
                    </m:r>
                    <m:r>
                      <a:rPr lang="en-I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765752-DDBC-581C-E09F-FE150D844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" y="1456137"/>
                <a:ext cx="8412480" cy="5124864"/>
              </a:xfrm>
              <a:prstGeom prst="rect">
                <a:avLst/>
              </a:prstGeom>
              <a:blipFill>
                <a:blip r:embed="rId2"/>
                <a:stretch>
                  <a:fillRect l="-797" t="-238" b="-11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2AB098-95CE-DB91-D00B-3DBF1748EF39}"/>
              </a:ext>
            </a:extLst>
          </p:cNvPr>
          <p:cNvSpPr txBox="1"/>
          <p:nvPr/>
        </p:nvSpPr>
        <p:spPr>
          <a:xfrm>
            <a:off x="8082280" y="6310123"/>
            <a:ext cx="83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Ref.1,2</a:t>
            </a:r>
          </a:p>
        </p:txBody>
      </p:sp>
    </p:spTree>
    <p:extLst>
      <p:ext uri="{BB962C8B-B14F-4D97-AF65-F5344CB8AC3E}">
        <p14:creationId xmlns:p14="http://schemas.microsoft.com/office/powerpoint/2010/main" val="277554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ll/>
      </p:transition>
    </mc:Choice>
    <mc:Fallback xmlns="">
      <p:transition spd="slow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1173E-F378-D426-F222-A67E3B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B65936-CEFD-01A1-7B70-0934DDA264F9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C7D54B-49CD-7AB5-1B85-D37C398269E3}"/>
              </a:ext>
            </a:extLst>
          </p:cNvPr>
          <p:cNvSpPr txBox="1"/>
          <p:nvPr/>
        </p:nvSpPr>
        <p:spPr>
          <a:xfrm>
            <a:off x="426720" y="673834"/>
            <a:ext cx="82905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Detection 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F1CB46-A102-7681-749D-D7C833A8D0AA}"/>
              </a:ext>
            </a:extLst>
          </p:cNvPr>
          <p:cNvSpPr txBox="1"/>
          <p:nvPr/>
        </p:nvSpPr>
        <p:spPr>
          <a:xfrm>
            <a:off x="658710" y="1927073"/>
            <a:ext cx="7489610" cy="1433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When Gravitational Wave passes through the space it will elongate or contract unit of space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/>
              <a:t>Michelson Interferometer (MI) </a:t>
            </a:r>
          </a:p>
        </p:txBody>
      </p:sp>
      <p:pic>
        <p:nvPicPr>
          <p:cNvPr id="2050" name="Picture 2" descr="Michelson interferometer | Definition, Description, &amp; Facts | Britannica">
            <a:extLst>
              <a:ext uri="{FF2B5EF4-FFF2-40B4-BE49-F238E27FC236}">
                <a16:creationId xmlns:a16="http://schemas.microsoft.com/office/drawing/2014/main" id="{D0F58F97-3EA2-D6FB-4624-7844DDDAA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406" y="3085347"/>
            <a:ext cx="4224703" cy="303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E4533D-E759-162C-058A-D01CAF641069}"/>
              </a:ext>
            </a:extLst>
          </p:cNvPr>
          <p:cNvSpPr txBox="1"/>
          <p:nvPr/>
        </p:nvSpPr>
        <p:spPr>
          <a:xfrm>
            <a:off x="7990348" y="6285468"/>
            <a:ext cx="93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Ref.1,2</a:t>
            </a:r>
          </a:p>
        </p:txBody>
      </p:sp>
    </p:spTree>
    <p:extLst>
      <p:ext uri="{BB962C8B-B14F-4D97-AF65-F5344CB8AC3E}">
        <p14:creationId xmlns:p14="http://schemas.microsoft.com/office/powerpoint/2010/main" val="81141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7B3B2-ADA5-22A0-EE7E-0BAAA901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975C40-A172-497B-59FE-C133F5ACEA3B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B4D10-4790-F599-765D-A8CC38152720}"/>
              </a:ext>
            </a:extLst>
          </p:cNvPr>
          <p:cNvSpPr txBox="1"/>
          <p:nvPr/>
        </p:nvSpPr>
        <p:spPr>
          <a:xfrm>
            <a:off x="416560" y="734814"/>
            <a:ext cx="812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Introduction of LIGO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B24AA-2F92-B5FF-AC09-40F5A40826B0}"/>
                  </a:ext>
                </a:extLst>
              </p:cNvPr>
              <p:cNvSpPr txBox="1"/>
              <p:nvPr/>
            </p:nvSpPr>
            <p:spPr>
              <a:xfrm>
                <a:off x="508000" y="2116394"/>
                <a:ext cx="7345680" cy="3864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/>
                  <a:t>Ground Based Observatory.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/>
                  <a:t>It measures change in space coordinate.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sz="2000" dirty="0"/>
                  <a:t>Frequency Range:  Hz- few thousands Hz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Uses </a:t>
                </a:r>
                <a:r>
                  <a:rPr lang="en-US" b="1" dirty="0"/>
                  <a:t>laser interferometry</a:t>
                </a:r>
                <a:r>
                  <a:rPr lang="en-US" dirty="0"/>
                  <a:t> to measure tiny distortions in spacetime caused by passing gravitational waves.</a:t>
                </a:r>
                <a:endParaRPr lang="en-IN" sz="20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LIGO allows us to observe </a:t>
                </a:r>
                <a:r>
                  <a:rPr lang="en-US" b="1" dirty="0"/>
                  <a:t>cosmic events</a:t>
                </a:r>
                <a:r>
                  <a:rPr lang="en-US" dirty="0"/>
                  <a:t> (like black hole and neutron star collisions) in a completely new way</a:t>
                </a:r>
                <a:r>
                  <a:rPr lang="en-IN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IN" b="1" dirty="0"/>
                  <a:t>Path Difference </a:t>
                </a:r>
                <a:r>
                  <a:rPr lang="en-IN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IN" dirty="0"/>
                  <a:t> 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dirty="0"/>
                  <a:t>= L=4Km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8B24AA-2F92-B5FF-AC09-40F5A4082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" y="2116394"/>
                <a:ext cx="7345680" cy="3864712"/>
              </a:xfrm>
              <a:prstGeom prst="rect">
                <a:avLst/>
              </a:prstGeom>
              <a:blipFill>
                <a:blip r:embed="rId2"/>
                <a:stretch>
                  <a:fillRect l="-7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News | Gravitational waves from a binary black hole merger observed by LIGO  and Virgo | LIGO Lab | Caltech">
            <a:extLst>
              <a:ext uri="{FF2B5EF4-FFF2-40B4-BE49-F238E27FC236}">
                <a16:creationId xmlns:a16="http://schemas.microsoft.com/office/drawing/2014/main" id="{312C9A03-562E-8A3D-C9BC-F73F3200A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61" y="1649560"/>
            <a:ext cx="3257755" cy="183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2CA5D1-D5E1-4A53-55C9-AE63DB3C3D65}"/>
              </a:ext>
            </a:extLst>
          </p:cNvPr>
          <p:cNvSpPr txBox="1"/>
          <p:nvPr/>
        </p:nvSpPr>
        <p:spPr>
          <a:xfrm>
            <a:off x="7853680" y="6302477"/>
            <a:ext cx="926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Ref.1,2,3</a:t>
            </a:r>
          </a:p>
        </p:txBody>
      </p:sp>
    </p:spTree>
    <p:extLst>
      <p:ext uri="{BB962C8B-B14F-4D97-AF65-F5344CB8AC3E}">
        <p14:creationId xmlns:p14="http://schemas.microsoft.com/office/powerpoint/2010/main" val="200303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8A6706-5C3B-9698-7A47-0A898CC32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603EF6-C922-FEB1-5938-37B7E8AF34C8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7A053-72F2-1755-6DFB-1E0226F63BFA}"/>
              </a:ext>
            </a:extLst>
          </p:cNvPr>
          <p:cNvSpPr txBox="1"/>
          <p:nvPr/>
        </p:nvSpPr>
        <p:spPr>
          <a:xfrm>
            <a:off x="304800" y="535401"/>
            <a:ext cx="7345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/>
              <a:t>LIGO with </a:t>
            </a:r>
            <a:r>
              <a:rPr lang="en-US" sz="4000" u="sng" dirty="0"/>
              <a:t>Fabry–</a:t>
            </a:r>
            <a:r>
              <a:rPr lang="en-US" sz="4000" u="sng" dirty="0" err="1"/>
              <a:t>Pérot</a:t>
            </a:r>
            <a:r>
              <a:rPr lang="en-US" sz="4000" u="sng" dirty="0"/>
              <a:t> Cavities</a:t>
            </a:r>
            <a:r>
              <a:rPr lang="en-IN" sz="4000" u="sng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9DDE2-AE6B-A00F-206E-A12803CA1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1575487"/>
            <a:ext cx="6653196" cy="48619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0AFEA7-9350-D216-4A6C-9BC6B76678B0}"/>
              </a:ext>
            </a:extLst>
          </p:cNvPr>
          <p:cNvSpPr/>
          <p:nvPr/>
        </p:nvSpPr>
        <p:spPr>
          <a:xfrm>
            <a:off x="4572000" y="5547360"/>
            <a:ext cx="1960880" cy="38608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31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237B32-011B-5F8A-3567-A066849C5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593-055C-D7C7-1F2A-EA2C22F6AF1D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52130-847A-D706-AD6E-E76C22773D21}"/>
              </a:ext>
            </a:extLst>
          </p:cNvPr>
          <p:cNvSpPr txBox="1"/>
          <p:nvPr/>
        </p:nvSpPr>
        <p:spPr>
          <a:xfrm>
            <a:off x="284480" y="31630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Key Components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51D17-C8F5-0872-7F0E-B9E01EFB1844}"/>
              </a:ext>
            </a:extLst>
          </p:cNvPr>
          <p:cNvSpPr txBox="1"/>
          <p:nvPr/>
        </p:nvSpPr>
        <p:spPr>
          <a:xfrm>
            <a:off x="395151" y="1972740"/>
            <a:ext cx="82597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/>
              <a:t>Laser Source-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Nd:YAG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laser 1064-nm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20W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Produces a highly stable, monochromatic laser beam.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Acts as the main light source for the interferometer.</a:t>
            </a:r>
          </a:p>
          <a:p>
            <a:endParaRPr lang="en-US" sz="2000" b="1" dirty="0"/>
          </a:p>
          <a:p>
            <a:r>
              <a:rPr lang="en-US" sz="2000" b="1" dirty="0"/>
              <a:t>Power Recycling Mirror-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700W</a:t>
            </a:r>
          </a:p>
          <a:p>
            <a:r>
              <a:rPr lang="en-US" sz="2000" dirty="0"/>
              <a:t>Placed between the laser and the beam splitter</a:t>
            </a:r>
          </a:p>
          <a:p>
            <a:r>
              <a:rPr lang="en-US" sz="2000" dirty="0"/>
              <a:t>Reflects unused laser light back into the interferometer, increases circulating power, boosting signal sensitivity without needing a stronger laser.(A)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Beam Splitter-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Symmetric and Antisymmetric port</a:t>
            </a:r>
          </a:p>
          <a:p>
            <a:pPr>
              <a:buNone/>
            </a:pPr>
            <a:r>
              <a:rPr lang="en-US" sz="2000" dirty="0"/>
              <a:t>Splits the laser beam into two perpendicular beams, sending each down one of LIGO’s 4-km-long arms.</a:t>
            </a:r>
          </a:p>
          <a:p>
            <a:pPr>
              <a:buNone/>
            </a:pPr>
            <a:r>
              <a:rPr lang="en-US" sz="2000" dirty="0"/>
              <a:t>It also recombines them at the end, enabling interference.(A)</a:t>
            </a:r>
          </a:p>
        </p:txBody>
      </p:sp>
      <p:pic>
        <p:nvPicPr>
          <p:cNvPr id="7" name="Picture 2" descr="Ifoschematic">
            <a:extLst>
              <a:ext uri="{FF2B5EF4-FFF2-40B4-BE49-F238E27FC236}">
                <a16:creationId xmlns:a16="http://schemas.microsoft.com/office/drawing/2014/main" id="{B21CA247-179F-4A12-615A-643C7D0A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9" y="203200"/>
            <a:ext cx="3483512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A10A69-9D80-40D7-A730-DA52F7E39D76}"/>
              </a:ext>
            </a:extLst>
          </p:cNvPr>
          <p:cNvSpPr txBox="1"/>
          <p:nvPr/>
        </p:nvSpPr>
        <p:spPr>
          <a:xfrm>
            <a:off x="7898004" y="6260123"/>
            <a:ext cx="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Ref.1,3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DBAF2C-7D4A-7486-A1FB-C69A8746EF53}"/>
              </a:ext>
            </a:extLst>
          </p:cNvPr>
          <p:cNvSpPr txBox="1"/>
          <p:nvPr/>
        </p:nvSpPr>
        <p:spPr>
          <a:xfrm>
            <a:off x="9585912" y="1906774"/>
            <a:ext cx="850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Interferometer Arms (4 km each)-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Light House </a:t>
            </a:r>
          </a:p>
          <a:p>
            <a:pPr>
              <a:buNone/>
            </a:pPr>
            <a:r>
              <a:rPr lang="en-US" sz="2000" dirty="0"/>
              <a:t>Two ultra-high vacuum tubes.</a:t>
            </a:r>
          </a:p>
          <a:p>
            <a:pPr>
              <a:buNone/>
            </a:pPr>
            <a:r>
              <a:rPr lang="en-US" sz="2000" dirty="0"/>
              <a:t>The laser beams travel back and forth down these arms, reflecting between mirrors.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Fabry–</a:t>
            </a:r>
            <a:r>
              <a:rPr lang="en-US" sz="2000" b="1" dirty="0" err="1"/>
              <a:t>Pérot</a:t>
            </a:r>
            <a:r>
              <a:rPr lang="en-US" sz="2000" b="1" dirty="0"/>
              <a:t> Cavities-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300-time length </a:t>
            </a:r>
          </a:p>
          <a:p>
            <a:pPr>
              <a:buNone/>
            </a:pPr>
            <a:r>
              <a:rPr lang="en-US" sz="2000" dirty="0"/>
              <a:t>Each arm contains two mirrors that create an optical cavity.</a:t>
            </a:r>
          </a:p>
          <a:p>
            <a:r>
              <a:rPr lang="en-US" sz="2000" dirty="0"/>
              <a:t>Light bounces back and forth hundreds of times, increasing the effective path length and sensitivity to gravitational waves.(A)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Test Masses / Mirrors-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Proton/1000</a:t>
            </a:r>
          </a:p>
          <a:p>
            <a:pPr>
              <a:buNone/>
            </a:pPr>
            <a:r>
              <a:rPr lang="en-US" sz="2000" dirty="0"/>
              <a:t>High-purity, ultra-reflective mirrors suspended in vacuum.</a:t>
            </a:r>
          </a:p>
          <a:p>
            <a:r>
              <a:rPr lang="en-US" sz="2000" dirty="0"/>
              <a:t>They are suspended by fine wires and isolated from vibrations.</a:t>
            </a:r>
          </a:p>
          <a:p>
            <a:r>
              <a:rPr lang="en-US" sz="2000" dirty="0"/>
              <a:t>Act as “free” test masses if a gravitational wave passes, their relative positions shift ever so slightly.</a:t>
            </a:r>
          </a:p>
        </p:txBody>
      </p:sp>
    </p:spTree>
    <p:extLst>
      <p:ext uri="{BB962C8B-B14F-4D97-AF65-F5344CB8AC3E}">
        <p14:creationId xmlns:p14="http://schemas.microsoft.com/office/powerpoint/2010/main" val="254413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over/>
      </p:transition>
    </mc:Choice>
    <mc:Fallback xmlns="">
      <p:transition spd="slow">
        <p:cov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D8107-0D47-ABBD-0BE5-161EB6078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1EA281-50C5-365A-D9D9-C08B8FA2B66F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CD89F7-29E3-F563-4BB1-D07A493C0912}"/>
              </a:ext>
            </a:extLst>
          </p:cNvPr>
          <p:cNvSpPr txBox="1"/>
          <p:nvPr/>
        </p:nvSpPr>
        <p:spPr>
          <a:xfrm>
            <a:off x="284480" y="31630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Key Components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D2D561-571B-2F4F-11DA-92D59A5590E8}"/>
              </a:ext>
            </a:extLst>
          </p:cNvPr>
          <p:cNvSpPr txBox="1"/>
          <p:nvPr/>
        </p:nvSpPr>
        <p:spPr>
          <a:xfrm>
            <a:off x="-7975273" y="1855826"/>
            <a:ext cx="825975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2000" b="1" dirty="0"/>
              <a:t>Laser Source- </a:t>
            </a:r>
            <a:r>
              <a:rPr lang="en-IN" sz="2000" dirty="0" err="1">
                <a:solidFill>
                  <a:schemeClr val="accent1">
                    <a:lumMod val="75000"/>
                  </a:schemeClr>
                </a:solidFill>
              </a:rPr>
              <a:t>Nd:YAG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 laser 1064-nm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20W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Produces a highly stable, monochromatic laser beam.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Acts as the main light source for the interferometer.</a:t>
            </a:r>
          </a:p>
          <a:p>
            <a:endParaRPr lang="en-US" sz="2000" b="1" dirty="0"/>
          </a:p>
          <a:p>
            <a:r>
              <a:rPr lang="en-US" sz="2000" b="1" dirty="0"/>
              <a:t>Power Recycling Mirror-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700W</a:t>
            </a:r>
          </a:p>
          <a:p>
            <a:r>
              <a:rPr lang="en-US" sz="2000" dirty="0"/>
              <a:t>Placed between the laser and the beam splitter</a:t>
            </a:r>
          </a:p>
          <a:p>
            <a:r>
              <a:rPr lang="en-US" sz="2000" dirty="0"/>
              <a:t>Reflects unused laser light back into the interferometer, increases circulating power, boosting signal sensitivity without needing a stronger laser.(A)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Beam Splitter-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Symmetric and Antisymmetric port</a:t>
            </a:r>
          </a:p>
          <a:p>
            <a:pPr>
              <a:buNone/>
            </a:pPr>
            <a:r>
              <a:rPr lang="en-US" sz="2000" dirty="0"/>
              <a:t>Splits the laser beam into two perpendicular beams, sending each down one of LIGO’s 4-km-long arms.</a:t>
            </a:r>
          </a:p>
          <a:p>
            <a:pPr>
              <a:buNone/>
            </a:pPr>
            <a:r>
              <a:rPr lang="en-US" sz="2000" dirty="0"/>
              <a:t>It also recombines them at the end, enabling interference.(A)</a:t>
            </a:r>
          </a:p>
        </p:txBody>
      </p:sp>
      <p:pic>
        <p:nvPicPr>
          <p:cNvPr id="7" name="Picture 2" descr="Ifoschematic">
            <a:extLst>
              <a:ext uri="{FF2B5EF4-FFF2-40B4-BE49-F238E27FC236}">
                <a16:creationId xmlns:a16="http://schemas.microsoft.com/office/drawing/2014/main" id="{BB848E74-10CF-86C0-3FAD-35213BB44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9" y="203200"/>
            <a:ext cx="3483512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06B32-5C3C-AAFC-6144-8623CE02406F}"/>
              </a:ext>
            </a:extLst>
          </p:cNvPr>
          <p:cNvSpPr txBox="1"/>
          <p:nvPr/>
        </p:nvSpPr>
        <p:spPr>
          <a:xfrm>
            <a:off x="7898004" y="6260123"/>
            <a:ext cx="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Ref.1,3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C95E8-ED85-AA0F-F17B-32076A89A322}"/>
              </a:ext>
            </a:extLst>
          </p:cNvPr>
          <p:cNvSpPr txBox="1"/>
          <p:nvPr/>
        </p:nvSpPr>
        <p:spPr>
          <a:xfrm>
            <a:off x="395151" y="1858918"/>
            <a:ext cx="850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Interferometer Arms (4 km each)-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Light House </a:t>
            </a:r>
          </a:p>
          <a:p>
            <a:pPr>
              <a:buNone/>
            </a:pPr>
            <a:r>
              <a:rPr lang="en-US" sz="2000" dirty="0"/>
              <a:t>Two ultra-high vacuum tubes.</a:t>
            </a:r>
          </a:p>
          <a:p>
            <a:pPr>
              <a:buNone/>
            </a:pPr>
            <a:r>
              <a:rPr lang="en-US" sz="2000" dirty="0"/>
              <a:t>The laser beams travel back and forth down these arms, reflecting between mirrors.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Fabry–</a:t>
            </a:r>
            <a:r>
              <a:rPr lang="en-US" sz="2000" b="1" dirty="0" err="1"/>
              <a:t>Pérot</a:t>
            </a:r>
            <a:r>
              <a:rPr lang="en-US" sz="2000" b="1" dirty="0"/>
              <a:t> Cavities-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300-time length </a:t>
            </a:r>
          </a:p>
          <a:p>
            <a:pPr>
              <a:buNone/>
            </a:pPr>
            <a:r>
              <a:rPr lang="en-US" sz="2000" dirty="0"/>
              <a:t>Each arm contains two mirrors that create an optical cavity.</a:t>
            </a:r>
          </a:p>
          <a:p>
            <a:r>
              <a:rPr lang="en-US" sz="2000" dirty="0"/>
              <a:t>Light bounces back and forth hundreds of times, increasing the effective path length and sensitivity to gravitational waves.(A)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Test Masses / Mirrors-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Proton/1000</a:t>
            </a:r>
          </a:p>
          <a:p>
            <a:pPr>
              <a:buNone/>
            </a:pPr>
            <a:r>
              <a:rPr lang="en-US" sz="2000" dirty="0"/>
              <a:t>High-purity, ultra-reflective mirrors suspended in vacuum.</a:t>
            </a:r>
          </a:p>
          <a:p>
            <a:r>
              <a:rPr lang="en-US" sz="2000" dirty="0"/>
              <a:t>They are suspended by fine wires and isolated from vibrations.</a:t>
            </a:r>
          </a:p>
          <a:p>
            <a:r>
              <a:rPr lang="en-US" sz="2000" dirty="0"/>
              <a:t>Act as “free” test masses if a gravitational wave passes, their relative positions shift ever so slightly.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CC89C8-1E35-8FA0-31BD-C197CF287124}"/>
                  </a:ext>
                </a:extLst>
              </p:cNvPr>
              <p:cNvSpPr txBox="1"/>
              <p:nvPr/>
            </p:nvSpPr>
            <p:spPr>
              <a:xfrm>
                <a:off x="10170301" y="1855826"/>
                <a:ext cx="7640599" cy="3465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1800" b="1" dirty="0"/>
                  <a:t>Single Recycling Mirror-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Optimized detection bandwidth  </a:t>
                </a:r>
              </a:p>
              <a:p>
                <a:pPr>
                  <a:buNone/>
                </a:pPr>
                <a:r>
                  <a:rPr lang="en-US" sz="1800" dirty="0"/>
                  <a:t>Partially Transmitted mirror near to output to amplify the weak signals form the gravitational waves.  </a:t>
                </a:r>
              </a:p>
              <a:p>
                <a:pPr>
                  <a:buNone/>
                </a:pPr>
                <a:endParaRPr lang="en-US" sz="1800" b="1" dirty="0"/>
              </a:p>
              <a:p>
                <a:pPr>
                  <a:buNone/>
                </a:pPr>
                <a:r>
                  <a:rPr lang="en-US" sz="1800" b="1" dirty="0"/>
                  <a:t>Photodetector-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b>
                    </m:sSub>
                    <m:sSub>
                      <m:sSub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prc</m:t>
                        </m:r>
                      </m:sub>
                    </m:sSub>
                    <m:sSup>
                      <m:sSup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b="0" i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arm</m:t>
                            </m:r>
                          </m:sub>
                        </m:sSub>
                      </m:e>
                      <m:sup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Detects the light after the beams recombine. A gravitational wave causes a phase shift, changing the interference pattern this change is recorded here as a signal.(A)</a:t>
                </a:r>
              </a:p>
              <a:p>
                <a:pPr>
                  <a:buNone/>
                </a:pPr>
                <a:endParaRPr lang="en-US" altLang="en-US" sz="1800" b="1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b="1" dirty="0"/>
                  <a:t>Seismic Isolation System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dirty="0"/>
                  <a:t>Multi-layer suspension and damping systems.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dirty="0"/>
                  <a:t>Protects mirrors and components from Earth vibrations, trucks, wind, and even footsteps.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CC89C8-1E35-8FA0-31BD-C197CF28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01" y="1855826"/>
                <a:ext cx="7640599" cy="3465821"/>
              </a:xfrm>
              <a:prstGeom prst="rect">
                <a:avLst/>
              </a:prstGeom>
              <a:blipFill>
                <a:blip r:embed="rId3"/>
                <a:stretch>
                  <a:fillRect l="-638" t="-879" b="-1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70A124E-D73E-16B3-4470-6DD6E90EED3A}"/>
              </a:ext>
            </a:extLst>
          </p:cNvPr>
          <p:cNvSpPr/>
          <p:nvPr/>
        </p:nvSpPr>
        <p:spPr>
          <a:xfrm>
            <a:off x="11704320" y="2987040"/>
            <a:ext cx="2606040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3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A28C6-A886-A36C-B0F0-2C0AF7720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5686D2-D280-B796-6047-7FDDDB1F75DA}"/>
              </a:ext>
            </a:extLst>
          </p:cNvPr>
          <p:cNvSpPr/>
          <p:nvPr/>
        </p:nvSpPr>
        <p:spPr>
          <a:xfrm>
            <a:off x="193040" y="203200"/>
            <a:ext cx="8727440" cy="64516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BA1F5-1E97-66E0-B712-75A3DE885B4E}"/>
              </a:ext>
            </a:extLst>
          </p:cNvPr>
          <p:cNvSpPr txBox="1"/>
          <p:nvPr/>
        </p:nvSpPr>
        <p:spPr>
          <a:xfrm>
            <a:off x="284480" y="316309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u="sng" dirty="0"/>
              <a:t>Key Components </a:t>
            </a:r>
          </a:p>
        </p:txBody>
      </p:sp>
      <p:pic>
        <p:nvPicPr>
          <p:cNvPr id="7" name="Picture 2" descr="Ifoschematic">
            <a:extLst>
              <a:ext uri="{FF2B5EF4-FFF2-40B4-BE49-F238E27FC236}">
                <a16:creationId xmlns:a16="http://schemas.microsoft.com/office/drawing/2014/main" id="{E6D624DE-0397-4DAA-8820-79662DCC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009" y="203200"/>
            <a:ext cx="3483512" cy="196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0EF57B-4CD4-AFD9-770C-657B377A8C6A}"/>
              </a:ext>
            </a:extLst>
          </p:cNvPr>
          <p:cNvSpPr txBox="1"/>
          <p:nvPr/>
        </p:nvSpPr>
        <p:spPr>
          <a:xfrm>
            <a:off x="7898004" y="6260123"/>
            <a:ext cx="9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Ref.1,3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95D046-2DA6-1EA7-62F5-2822B345C958}"/>
              </a:ext>
            </a:extLst>
          </p:cNvPr>
          <p:cNvSpPr txBox="1"/>
          <p:nvPr/>
        </p:nvSpPr>
        <p:spPr>
          <a:xfrm>
            <a:off x="-8777962" y="1858918"/>
            <a:ext cx="850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Interferometer Arms (4 km each)-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Light House </a:t>
            </a:r>
          </a:p>
          <a:p>
            <a:pPr>
              <a:buNone/>
            </a:pPr>
            <a:r>
              <a:rPr lang="en-US" sz="2000" dirty="0"/>
              <a:t>Two ultra-high vacuum tubes.</a:t>
            </a:r>
          </a:p>
          <a:p>
            <a:pPr>
              <a:buNone/>
            </a:pPr>
            <a:r>
              <a:rPr lang="en-US" sz="2000" dirty="0"/>
              <a:t>The laser beams travel back and forth down these arms, reflecting between mirrors.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Fabry–</a:t>
            </a:r>
            <a:r>
              <a:rPr lang="en-US" sz="2000" b="1" dirty="0" err="1"/>
              <a:t>Pérot</a:t>
            </a:r>
            <a:r>
              <a:rPr lang="en-US" sz="2000" b="1" dirty="0"/>
              <a:t> Cavities-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300-time length </a:t>
            </a:r>
          </a:p>
          <a:p>
            <a:pPr>
              <a:buNone/>
            </a:pPr>
            <a:r>
              <a:rPr lang="en-US" sz="2000" dirty="0"/>
              <a:t>Each arm contains two mirrors that create an optical cavity.</a:t>
            </a:r>
          </a:p>
          <a:p>
            <a:r>
              <a:rPr lang="en-US" sz="2000" dirty="0"/>
              <a:t>Light bounces back and forth hundreds of times, increasing the effective path length and sensitivity to gravitational waves.(A)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Test Masses / Mirrors-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Proton/1000</a:t>
            </a:r>
          </a:p>
          <a:p>
            <a:pPr>
              <a:buNone/>
            </a:pPr>
            <a:r>
              <a:rPr lang="en-US" sz="2000" dirty="0"/>
              <a:t>High-purity, ultra-reflective mirrors suspended in vacuum.</a:t>
            </a:r>
          </a:p>
          <a:p>
            <a:r>
              <a:rPr lang="en-US" sz="2000" dirty="0"/>
              <a:t>They are suspended by fine wires and isolated from vibrations.</a:t>
            </a:r>
          </a:p>
          <a:p>
            <a:r>
              <a:rPr lang="en-US" sz="2000" dirty="0"/>
              <a:t>Act as “free” test masses if a gravitational wave passes, their relative positions shift ever so slightly.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4D202-8FF6-A749-4B34-96D61A862F3F}"/>
                  </a:ext>
                </a:extLst>
              </p:cNvPr>
              <p:cNvSpPr txBox="1"/>
              <p:nvPr/>
            </p:nvSpPr>
            <p:spPr>
              <a:xfrm>
                <a:off x="472440" y="1861959"/>
                <a:ext cx="7640599" cy="3465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1800" b="1" dirty="0"/>
                  <a:t>Single Recycling Mirror-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Optimized detection bandwidth  </a:t>
                </a:r>
              </a:p>
              <a:p>
                <a:pPr>
                  <a:buNone/>
                </a:pPr>
                <a:r>
                  <a:rPr lang="en-US" sz="1800" dirty="0"/>
                  <a:t>Partially Transmitted mirror near to output to amplify the weak signals form the gravitational waves.  </a:t>
                </a:r>
              </a:p>
              <a:p>
                <a:pPr>
                  <a:buNone/>
                </a:pPr>
                <a:endParaRPr lang="en-US" sz="1800" b="1" dirty="0"/>
              </a:p>
              <a:p>
                <a:pPr>
                  <a:buNone/>
                </a:pPr>
                <a:r>
                  <a:rPr lang="en-US" sz="1800" b="1" dirty="0"/>
                  <a:t>Photodetector-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AS</m:t>
                        </m:r>
                      </m:sub>
                    </m:sSub>
                    <m:r>
                      <a:rPr lang="en-IN" sz="1800" b="0" i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b>
                    </m:sSub>
                    <m:sSub>
                      <m:sSub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prc</m:t>
                        </m:r>
                      </m:sub>
                    </m:sSub>
                    <m:sSup>
                      <m:sSup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1800" b="0" i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arm</m:t>
                            </m:r>
                          </m:sub>
                        </m:sSub>
                      </m:e>
                      <m:sup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IN" sz="1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180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  <m: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m:rPr>
                                <m:sty m:val="p"/>
                              </m:rPr>
                              <a:rPr lang="en-IN" sz="18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e>
                        </m:d>
                      </m:e>
                      <m:sup>
                        <m:r>
                          <a:rPr lang="en-IN" sz="1800" b="0" i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Detects the light after the beams recombine. A gravitational wave causes a phase shift, changing the interference pattern this change is recorded here as a signal.(A)</a:t>
                </a:r>
              </a:p>
              <a:p>
                <a:pPr>
                  <a:buNone/>
                </a:pPr>
                <a:endParaRPr lang="en-US" altLang="en-US" sz="1800" b="1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b="1" dirty="0"/>
                  <a:t>Seismic Isolation System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dirty="0"/>
                  <a:t>Multi-layer suspension and damping systems.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en-US" sz="1800" dirty="0"/>
                  <a:t>Protects mirrors and components from Earth vibrations, trucks, wind, and even footsteps.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D4D202-8FF6-A749-4B34-96D61A862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1861959"/>
                <a:ext cx="7640599" cy="3465821"/>
              </a:xfrm>
              <a:prstGeom prst="rect">
                <a:avLst/>
              </a:prstGeom>
              <a:blipFill>
                <a:blip r:embed="rId3"/>
                <a:stretch>
                  <a:fillRect l="-718" t="-879" b="-19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F894E73-AFC0-C3F6-7940-52F1803BB09A}"/>
              </a:ext>
            </a:extLst>
          </p:cNvPr>
          <p:cNvSpPr/>
          <p:nvPr/>
        </p:nvSpPr>
        <p:spPr>
          <a:xfrm>
            <a:off x="2087880" y="2987040"/>
            <a:ext cx="2606040" cy="32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882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642</TotalTime>
  <Words>1535</Words>
  <Application>Microsoft Office PowerPoint</Application>
  <PresentationFormat>On-screen Show (4:3)</PresentationFormat>
  <Paragraphs>183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Garamond</vt:lpstr>
      <vt:lpstr>Google Sans</vt:lpstr>
      <vt:lpstr>Times New Roman</vt:lpstr>
      <vt:lpstr>Wingdings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Lakshita Jain</cp:lastModifiedBy>
  <cp:revision>9</cp:revision>
  <dcterms:created xsi:type="dcterms:W3CDTF">2013-01-27T09:14:16Z</dcterms:created>
  <dcterms:modified xsi:type="dcterms:W3CDTF">2025-10-16T10:49:10Z</dcterms:modified>
  <cp:category/>
</cp:coreProperties>
</file>