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5" r:id="rId6"/>
    <p:sldId id="268" r:id="rId7"/>
    <p:sldId id="269" r:id="rId8"/>
    <p:sldId id="270" r:id="rId9"/>
    <p:sldId id="271"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FB5"/>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ita Jain" userId="73fe1497756d53d0" providerId="LiveId" clId="{C8CA72C9-FEE7-4D8A-A860-38F86744E95A}"/>
    <pc:docChg chg="undo custSel addSld delSld modSld">
      <pc:chgData name="Lakshita Jain" userId="73fe1497756d53d0" providerId="LiveId" clId="{C8CA72C9-FEE7-4D8A-A860-38F86744E95A}" dt="2025-03-12T06:24:51.423" v="1796" actId="20578"/>
      <pc:docMkLst>
        <pc:docMk/>
      </pc:docMkLst>
      <pc:sldChg chg="modSp mod">
        <pc:chgData name="Lakshita Jain" userId="73fe1497756d53d0" providerId="LiveId" clId="{C8CA72C9-FEE7-4D8A-A860-38F86744E95A}" dt="2025-03-12T05:32:18.184" v="1373" actId="20577"/>
        <pc:sldMkLst>
          <pc:docMk/>
          <pc:sldMk cId="4191473715" sldId="256"/>
        </pc:sldMkLst>
      </pc:sldChg>
      <pc:sldChg chg="modSp mod modTransition">
        <pc:chgData name="Lakshita Jain" userId="73fe1497756d53d0" providerId="LiveId" clId="{C8CA72C9-FEE7-4D8A-A860-38F86744E95A}" dt="2025-03-04T18:48:34.006" v="1336"/>
        <pc:sldMkLst>
          <pc:docMk/>
          <pc:sldMk cId="1354636058" sldId="257"/>
        </pc:sldMkLst>
      </pc:sldChg>
      <pc:sldChg chg="modSp mod">
        <pc:chgData name="Lakshita Jain" userId="73fe1497756d53d0" providerId="LiveId" clId="{C8CA72C9-FEE7-4D8A-A860-38F86744E95A}" dt="2025-03-12T05:33:11.420" v="1376" actId="11"/>
        <pc:sldMkLst>
          <pc:docMk/>
          <pc:sldMk cId="1415276589" sldId="258"/>
        </pc:sldMkLst>
      </pc:sldChg>
      <pc:sldChg chg="addSp modSp mod setBg">
        <pc:chgData name="Lakshita Jain" userId="73fe1497756d53d0" providerId="LiveId" clId="{C8CA72C9-FEE7-4D8A-A860-38F86744E95A}" dt="2025-03-12T06:22:47.967" v="1779" actId="20577"/>
        <pc:sldMkLst>
          <pc:docMk/>
          <pc:sldMk cId="785358843" sldId="259"/>
        </pc:sldMkLst>
      </pc:sldChg>
      <pc:sldChg chg="addSp delSp modSp mod">
        <pc:chgData name="Lakshita Jain" userId="73fe1497756d53d0" providerId="LiveId" clId="{C8CA72C9-FEE7-4D8A-A860-38F86744E95A}" dt="2025-03-12T06:16:05.948" v="1768" actId="1076"/>
        <pc:sldMkLst>
          <pc:docMk/>
          <pc:sldMk cId="612462625" sldId="260"/>
        </pc:sldMkLst>
      </pc:sldChg>
      <pc:sldChg chg="del">
        <pc:chgData name="Lakshita Jain" userId="73fe1497756d53d0" providerId="LiveId" clId="{C8CA72C9-FEE7-4D8A-A860-38F86744E95A}" dt="2025-03-04T17:24:43.295" v="2" actId="47"/>
        <pc:sldMkLst>
          <pc:docMk/>
          <pc:sldMk cId="2748161975" sldId="261"/>
        </pc:sldMkLst>
      </pc:sldChg>
      <pc:sldChg chg="del">
        <pc:chgData name="Lakshita Jain" userId="73fe1497756d53d0" providerId="LiveId" clId="{C8CA72C9-FEE7-4D8A-A860-38F86744E95A}" dt="2025-03-04T17:24:41.702" v="1" actId="47"/>
        <pc:sldMkLst>
          <pc:docMk/>
          <pc:sldMk cId="1333033496" sldId="262"/>
        </pc:sldMkLst>
      </pc:sldChg>
      <pc:sldChg chg="del">
        <pc:chgData name="Lakshita Jain" userId="73fe1497756d53d0" providerId="LiveId" clId="{C8CA72C9-FEE7-4D8A-A860-38F86744E95A}" dt="2025-03-04T17:24:39.624" v="0" actId="47"/>
        <pc:sldMkLst>
          <pc:docMk/>
          <pc:sldMk cId="1025521917" sldId="263"/>
        </pc:sldMkLst>
      </pc:sldChg>
      <pc:sldChg chg="addSp modSp mod setBg">
        <pc:chgData name="Lakshita Jain" userId="73fe1497756d53d0" providerId="LiveId" clId="{C8CA72C9-FEE7-4D8A-A860-38F86744E95A}" dt="2025-03-12T06:10:35.604" v="1677" actId="1076"/>
        <pc:sldMkLst>
          <pc:docMk/>
          <pc:sldMk cId="4035372242" sldId="265"/>
        </pc:sldMkLst>
      </pc:sldChg>
      <pc:sldChg chg="addSp delSp modSp new del mod setBg">
        <pc:chgData name="Lakshita Jain" userId="73fe1497756d53d0" providerId="LiveId" clId="{C8CA72C9-FEE7-4D8A-A860-38F86744E95A}" dt="2025-03-04T17:57:52.434" v="428" actId="47"/>
        <pc:sldMkLst>
          <pc:docMk/>
          <pc:sldMk cId="628035160" sldId="266"/>
        </pc:sldMkLst>
      </pc:sldChg>
      <pc:sldChg chg="addSp delSp modSp new del mod">
        <pc:chgData name="Lakshita Jain" userId="73fe1497756d53d0" providerId="LiveId" clId="{C8CA72C9-FEE7-4D8A-A860-38F86744E95A}" dt="2025-03-04T17:57:53.640" v="429" actId="47"/>
        <pc:sldMkLst>
          <pc:docMk/>
          <pc:sldMk cId="1450620314" sldId="267"/>
        </pc:sldMkLst>
      </pc:sldChg>
      <pc:sldChg chg="addSp delSp modSp new mod modTransition setBg">
        <pc:chgData name="Lakshita Jain" userId="73fe1497756d53d0" providerId="LiveId" clId="{C8CA72C9-FEE7-4D8A-A860-38F86744E95A}" dt="2025-03-12T06:24:51.423" v="1796" actId="20578"/>
        <pc:sldMkLst>
          <pc:docMk/>
          <pc:sldMk cId="1001563746" sldId="268"/>
        </pc:sldMkLst>
      </pc:sldChg>
      <pc:sldChg chg="addSp delSp modSp new mod modTransition setBg">
        <pc:chgData name="Lakshita Jain" userId="73fe1497756d53d0" providerId="LiveId" clId="{C8CA72C9-FEE7-4D8A-A860-38F86744E95A}" dt="2025-03-12T06:16:43.394" v="1771" actId="1076"/>
        <pc:sldMkLst>
          <pc:docMk/>
          <pc:sldMk cId="2111835062" sldId="269"/>
        </pc:sldMkLst>
      </pc:sldChg>
      <pc:sldChg chg="addSp delSp modSp new mod modTransition setBg">
        <pc:chgData name="Lakshita Jain" userId="73fe1497756d53d0" providerId="LiveId" clId="{C8CA72C9-FEE7-4D8A-A860-38F86744E95A}" dt="2025-03-12T06:22:02.587" v="1777" actId="20577"/>
        <pc:sldMkLst>
          <pc:docMk/>
          <pc:sldMk cId="3531242634" sldId="270"/>
        </pc:sldMkLst>
      </pc:sldChg>
      <pc:sldChg chg="addSp modSp new mod modTransition">
        <pc:chgData name="Lakshita Jain" userId="73fe1497756d53d0" providerId="LiveId" clId="{C8CA72C9-FEE7-4D8A-A860-38F86744E95A}" dt="2025-03-12T06:17:33.553" v="1775" actId="1076"/>
        <pc:sldMkLst>
          <pc:docMk/>
          <pc:sldMk cId="2118670614" sldId="271"/>
        </pc:sldMkLst>
      </pc:sldChg>
      <pc:sldChg chg="modSp new del mod">
        <pc:chgData name="Lakshita Jain" userId="73fe1497756d53d0" providerId="LiveId" clId="{C8CA72C9-FEE7-4D8A-A860-38F86744E95A}" dt="2025-03-04T18:42:40.050" v="1228" actId="47"/>
        <pc:sldMkLst>
          <pc:docMk/>
          <pc:sldMk cId="2321678053" sldId="272"/>
        </pc:sldMkLst>
      </pc:sldChg>
    </pc:docChg>
  </pc:docChgLst>
  <pc:docChgLst>
    <pc:chgData name="Lakshita Jain" userId="73fe1497756d53d0" providerId="LiveId" clId="{B225F6AE-A34E-4C61-976E-FED06322FE67}"/>
    <pc:docChg chg="undo custSel modSld">
      <pc:chgData name="Lakshita Jain" userId="73fe1497756d53d0" providerId="LiveId" clId="{B225F6AE-A34E-4C61-976E-FED06322FE67}" dt="2025-10-16T09:38:38.794" v="89" actId="20577"/>
      <pc:docMkLst>
        <pc:docMk/>
      </pc:docMkLst>
      <pc:sldChg chg="modSp mod">
        <pc:chgData name="Lakshita Jain" userId="73fe1497756d53d0" providerId="LiveId" clId="{B225F6AE-A34E-4C61-976E-FED06322FE67}" dt="2025-10-16T09:38:38.794" v="89" actId="20577"/>
        <pc:sldMkLst>
          <pc:docMk/>
          <pc:sldMk cId="1415276589" sldId="258"/>
        </pc:sldMkLst>
        <pc:spChg chg="mod">
          <ac:chgData name="Lakshita Jain" userId="73fe1497756d53d0" providerId="LiveId" clId="{B225F6AE-A34E-4C61-976E-FED06322FE67}" dt="2025-10-16T09:38:38.794" v="89" actId="20577"/>
          <ac:spMkLst>
            <pc:docMk/>
            <pc:sldMk cId="1415276589" sldId="258"/>
            <ac:spMk id="2" creationId="{86EC85BE-4C63-B2C1-42B9-AEAA8B825015}"/>
          </ac:spMkLst>
        </pc:spChg>
      </pc:sldChg>
      <pc:sldChg chg="modSp mod">
        <pc:chgData name="Lakshita Jain" userId="73fe1497756d53d0" providerId="LiveId" clId="{B225F6AE-A34E-4C61-976E-FED06322FE67}" dt="2025-10-16T09:37:39.498" v="61" actId="20577"/>
        <pc:sldMkLst>
          <pc:docMk/>
          <pc:sldMk cId="4035372242" sldId="265"/>
        </pc:sldMkLst>
        <pc:spChg chg="mod">
          <ac:chgData name="Lakshita Jain" userId="73fe1497756d53d0" providerId="LiveId" clId="{B225F6AE-A34E-4C61-976E-FED06322FE67}" dt="2025-10-16T09:37:39.498" v="61" actId="20577"/>
          <ac:spMkLst>
            <pc:docMk/>
            <pc:sldMk cId="4035372242" sldId="265"/>
            <ac:spMk id="2" creationId="{AA3ADF33-B390-F606-43EA-3554A0621B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10/16/2025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10/16/2025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10/16/2025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0MW301tweMw&amp;t=1555s&amp;ab_channel=IIRSISRODigitalLearningProgramme" TargetMode="External"/><Relationship Id="rId7" Type="http://schemas.openxmlformats.org/officeDocument/2006/relationships/hyperlink" Target="https://doi.org/10.3390/app11010068" TargetMode="External"/><Relationship Id="rId2" Type="http://schemas.openxmlformats.org/officeDocument/2006/relationships/hyperlink" Target="https://www.researchgate.net/publication/24322726_Microgravity_A_Teacher's_Guide_with_Activities_in_Science_Mathematics_and_Technology/citations" TargetMode="External"/><Relationship Id="rId1" Type="http://schemas.openxmlformats.org/officeDocument/2006/relationships/slideLayout" Target="../slideLayouts/slideLayout7.xml"/><Relationship Id="rId6" Type="http://schemas.openxmlformats.org/officeDocument/2006/relationships/hyperlink" Target="https://doi.org/10.1016/j.jcrysgro.2023.127127" TargetMode="External"/><Relationship Id="rId5" Type="http://schemas.openxmlformats.org/officeDocument/2006/relationships/hyperlink" Target="https://doi.org/10.1016/j.lssr.2023.12.003" TargetMode="External"/><Relationship Id="rId4" Type="http://schemas.openxmlformats.org/officeDocument/2006/relationships/hyperlink" Target="https://doi.org/10.1016/j.lssr.2022.10.0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C2E4-8890-7DD0-2A99-77B4577787A4}"/>
              </a:ext>
            </a:extLst>
          </p:cNvPr>
          <p:cNvSpPr>
            <a:spLocks noGrp="1"/>
          </p:cNvSpPr>
          <p:nvPr>
            <p:ph type="ctrTitle"/>
          </p:nvPr>
        </p:nvSpPr>
        <p:spPr>
          <a:xfrm>
            <a:off x="1600200" y="2802953"/>
            <a:ext cx="8991600" cy="1645920"/>
          </a:xfrm>
        </p:spPr>
        <p:txBody>
          <a:bodyPr/>
          <a:lstStyle/>
          <a:p>
            <a:endParaRPr lang="en-IN" dirty="0"/>
          </a:p>
        </p:txBody>
      </p:sp>
      <p:sp>
        <p:nvSpPr>
          <p:cNvPr id="4" name="Title 79">
            <a:extLst>
              <a:ext uri="{FF2B5EF4-FFF2-40B4-BE49-F238E27FC236}">
                <a16:creationId xmlns:a16="http://schemas.microsoft.com/office/drawing/2014/main" id="{77704B6D-0A65-3BD1-E5EF-E74CCA815DFB}"/>
              </a:ext>
            </a:extLst>
          </p:cNvPr>
          <p:cNvSpPr txBox="1">
            <a:spLocks/>
          </p:cNvSpPr>
          <p:nvPr/>
        </p:nvSpPr>
        <p:spPr bwMode="blackWhite">
          <a:xfrm>
            <a:off x="2587936" y="2860028"/>
            <a:ext cx="6842893" cy="1531770"/>
          </a:xfrm>
          <a:prstGeom prst="rect">
            <a:avLst/>
          </a:prstGeom>
          <a:ln w="31750" cap="flat" cmpd="sng" algn="ctr">
            <a:solidFill>
              <a:schemeClr val="lt1"/>
            </a:solidFill>
            <a:prstDash val="solid"/>
            <a:miter lim="800000"/>
          </a:ln>
        </p:spPr>
        <p:style>
          <a:lnRef idx="3">
            <a:schemeClr val="lt1"/>
          </a:lnRef>
          <a:fillRef idx="1">
            <a:schemeClr val="accent2"/>
          </a:fillRef>
          <a:effectRef idx="1">
            <a:schemeClr val="accent2"/>
          </a:effectRef>
          <a:fontRef idx="minor">
            <a:schemeClr val="lt1"/>
          </a:fontRef>
        </p:style>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6000" dirty="0">
                <a:latin typeface="+mj-lt"/>
              </a:rPr>
              <a:t>MICROGRAVITY</a:t>
            </a:r>
            <a:r>
              <a:rPr lang="en-US" sz="6000" dirty="0"/>
              <a:t> </a:t>
            </a:r>
          </a:p>
        </p:txBody>
      </p:sp>
      <p:sp>
        <p:nvSpPr>
          <p:cNvPr id="5" name="Subtitle 80">
            <a:extLst>
              <a:ext uri="{FF2B5EF4-FFF2-40B4-BE49-F238E27FC236}">
                <a16:creationId xmlns:a16="http://schemas.microsoft.com/office/drawing/2014/main" id="{3B0CC656-180E-4A93-D06F-0903C0A7A12F}"/>
              </a:ext>
            </a:extLst>
          </p:cNvPr>
          <p:cNvSpPr txBox="1">
            <a:spLocks/>
          </p:cNvSpPr>
          <p:nvPr/>
        </p:nvSpPr>
        <p:spPr>
          <a:xfrm>
            <a:off x="2292272" y="408153"/>
            <a:ext cx="7086345" cy="392794"/>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4000" dirty="0"/>
              <a:t>Maulana Azad National Institute of Technology, Bhopal   </a:t>
            </a:r>
          </a:p>
        </p:txBody>
      </p:sp>
      <p:sp>
        <p:nvSpPr>
          <p:cNvPr id="6" name="Text Placeholder 82">
            <a:extLst>
              <a:ext uri="{FF2B5EF4-FFF2-40B4-BE49-F238E27FC236}">
                <a16:creationId xmlns:a16="http://schemas.microsoft.com/office/drawing/2014/main" id="{3EE59125-9D7F-8432-18B6-500E0C558BB6}"/>
              </a:ext>
            </a:extLst>
          </p:cNvPr>
          <p:cNvSpPr txBox="1">
            <a:spLocks/>
          </p:cNvSpPr>
          <p:nvPr/>
        </p:nvSpPr>
        <p:spPr>
          <a:xfrm>
            <a:off x="2802072" y="1691575"/>
            <a:ext cx="6414620" cy="612604"/>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050" kern="1200">
                <a:solidFill>
                  <a:schemeClr val="tx1">
                    <a:alpha val="7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solidFill>
                  <a:schemeClr val="tx1">
                    <a:lumMod val="75000"/>
                    <a:lumOff val="25000"/>
                  </a:schemeClr>
                </a:solidFill>
              </a:rPr>
              <a:t>Department of Physics </a:t>
            </a:r>
          </a:p>
        </p:txBody>
      </p:sp>
      <p:sp>
        <p:nvSpPr>
          <p:cNvPr id="7" name="Text Placeholder 2">
            <a:extLst>
              <a:ext uri="{FF2B5EF4-FFF2-40B4-BE49-F238E27FC236}">
                <a16:creationId xmlns:a16="http://schemas.microsoft.com/office/drawing/2014/main" id="{E4989778-C448-4DD0-7F5D-63AABD4CF65F}"/>
              </a:ext>
            </a:extLst>
          </p:cNvPr>
          <p:cNvSpPr txBox="1">
            <a:spLocks/>
          </p:cNvSpPr>
          <p:nvPr/>
        </p:nvSpPr>
        <p:spPr>
          <a:xfrm>
            <a:off x="5294816" y="4591801"/>
            <a:ext cx="2431356" cy="713512"/>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 </a:t>
            </a:r>
          </a:p>
        </p:txBody>
      </p:sp>
      <p:sp>
        <p:nvSpPr>
          <p:cNvPr id="9" name="Text Placeholder 85">
            <a:extLst>
              <a:ext uri="{FF2B5EF4-FFF2-40B4-BE49-F238E27FC236}">
                <a16:creationId xmlns:a16="http://schemas.microsoft.com/office/drawing/2014/main" id="{33676BAB-78CF-E75B-B1E9-5CA44FD2F0A2}"/>
              </a:ext>
            </a:extLst>
          </p:cNvPr>
          <p:cNvSpPr txBox="1">
            <a:spLocks/>
          </p:cNvSpPr>
          <p:nvPr/>
        </p:nvSpPr>
        <p:spPr>
          <a:xfrm>
            <a:off x="9025422" y="5166425"/>
            <a:ext cx="2469077" cy="28278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solidFill>
                  <a:schemeClr val="bg1"/>
                </a:solidFill>
              </a:rPr>
              <a:t>Submitted by</a:t>
            </a:r>
            <a:r>
              <a:rPr lang="en-US" dirty="0">
                <a:solidFill>
                  <a:schemeClr val="bg1"/>
                </a:solidFill>
              </a:rPr>
              <a:t>:</a:t>
            </a:r>
          </a:p>
        </p:txBody>
      </p:sp>
      <p:sp>
        <p:nvSpPr>
          <p:cNvPr id="10" name="Text Placeholder 84">
            <a:extLst>
              <a:ext uri="{FF2B5EF4-FFF2-40B4-BE49-F238E27FC236}">
                <a16:creationId xmlns:a16="http://schemas.microsoft.com/office/drawing/2014/main" id="{C0F8AAED-7DC1-C53E-0D1A-EE4B21E95AED}"/>
              </a:ext>
            </a:extLst>
          </p:cNvPr>
          <p:cNvSpPr txBox="1">
            <a:spLocks/>
          </p:cNvSpPr>
          <p:nvPr/>
        </p:nvSpPr>
        <p:spPr>
          <a:xfrm>
            <a:off x="9123744" y="5592140"/>
            <a:ext cx="2841736" cy="570895"/>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spcBef>
                <a:spcPts val="0"/>
              </a:spcBef>
            </a:pPr>
            <a:r>
              <a:rPr lang="en-US" sz="2400" dirty="0"/>
              <a:t>Lakshita Jain </a:t>
            </a:r>
          </a:p>
          <a:p>
            <a:pPr>
              <a:spcBef>
                <a:spcPts val="0"/>
              </a:spcBef>
            </a:pPr>
            <a:r>
              <a:rPr lang="en-US" sz="2400" dirty="0"/>
              <a:t>(24205001113)</a:t>
            </a:r>
          </a:p>
        </p:txBody>
      </p:sp>
      <p:sp>
        <p:nvSpPr>
          <p:cNvPr id="28" name="TextBox 27">
            <a:extLst>
              <a:ext uri="{FF2B5EF4-FFF2-40B4-BE49-F238E27FC236}">
                <a16:creationId xmlns:a16="http://schemas.microsoft.com/office/drawing/2014/main" id="{8FB3DF55-C120-72CF-E8B5-671221EA2833}"/>
              </a:ext>
            </a:extLst>
          </p:cNvPr>
          <p:cNvSpPr txBox="1"/>
          <p:nvPr/>
        </p:nvSpPr>
        <p:spPr>
          <a:xfrm>
            <a:off x="399891" y="5166425"/>
            <a:ext cx="6096000" cy="1261884"/>
          </a:xfrm>
          <a:prstGeom prst="rect">
            <a:avLst/>
          </a:prstGeom>
          <a:noFill/>
        </p:spPr>
        <p:txBody>
          <a:bodyPr wrap="square">
            <a:spAutoFit/>
          </a:bodyPr>
          <a:lstStyle/>
          <a:p>
            <a:pPr marL="228600" indent="-228600" defTabSz="914400">
              <a:spcBef>
                <a:spcPts val="1000"/>
              </a:spcBef>
              <a:buClr>
                <a:schemeClr val="accent2"/>
              </a:buClr>
              <a:buFont typeface="Arial" panose="020B0604020202020204" pitchFamily="34" charset="0"/>
              <a:buChar char="•"/>
            </a:pPr>
            <a:r>
              <a:rPr lang="en-US" sz="2800" dirty="0">
                <a:solidFill>
                  <a:schemeClr val="bg1"/>
                </a:solidFill>
              </a:rPr>
              <a:t>Submitted to: </a:t>
            </a:r>
          </a:p>
          <a:p>
            <a:pPr marL="228600" indent="-228600" defTabSz="914400">
              <a:buClr>
                <a:schemeClr val="accent2"/>
              </a:buClr>
              <a:buFont typeface="Arial" panose="020B0604020202020204" pitchFamily="34" charset="0"/>
              <a:buChar char="•"/>
            </a:pPr>
            <a:r>
              <a:rPr lang="en-IN" sz="2400" dirty="0">
                <a:solidFill>
                  <a:schemeClr val="tx1">
                    <a:lumMod val="85000"/>
                    <a:lumOff val="15000"/>
                  </a:schemeClr>
                </a:solidFill>
              </a:rPr>
              <a:t>Dr. Rajnish </a:t>
            </a:r>
            <a:r>
              <a:rPr lang="en-IN" sz="2400" dirty="0" err="1">
                <a:solidFill>
                  <a:schemeClr val="tx1">
                    <a:lumMod val="85000"/>
                    <a:lumOff val="15000"/>
                  </a:schemeClr>
                </a:solidFill>
              </a:rPr>
              <a:t>Kurchania</a:t>
            </a:r>
            <a:endParaRPr lang="en-IN" sz="2400" dirty="0">
              <a:solidFill>
                <a:schemeClr val="tx1">
                  <a:lumMod val="85000"/>
                  <a:lumOff val="15000"/>
                </a:schemeClr>
              </a:solidFill>
            </a:endParaRPr>
          </a:p>
          <a:p>
            <a:pPr marL="228600" indent="-228600" defTabSz="914400">
              <a:buClr>
                <a:schemeClr val="accent2"/>
              </a:buClr>
              <a:buFont typeface="Arial" panose="020B0604020202020204" pitchFamily="34" charset="0"/>
              <a:buChar char="•"/>
            </a:pPr>
            <a:r>
              <a:rPr lang="en-US" sz="2400" dirty="0">
                <a:solidFill>
                  <a:schemeClr val="tx1">
                    <a:lumMod val="85000"/>
                    <a:lumOff val="15000"/>
                  </a:schemeClr>
                </a:solidFill>
              </a:rPr>
              <a:t>Professor &amp; Head </a:t>
            </a:r>
            <a:endParaRPr lang="en-IN" sz="2400" dirty="0">
              <a:solidFill>
                <a:schemeClr val="tx1">
                  <a:lumMod val="85000"/>
                  <a:lumOff val="15000"/>
                </a:schemeClr>
              </a:solidFill>
            </a:endParaRPr>
          </a:p>
        </p:txBody>
      </p:sp>
      <p:sp>
        <p:nvSpPr>
          <p:cNvPr id="29" name="TextBox 28">
            <a:extLst>
              <a:ext uri="{FF2B5EF4-FFF2-40B4-BE49-F238E27FC236}">
                <a16:creationId xmlns:a16="http://schemas.microsoft.com/office/drawing/2014/main" id="{A455A8FC-4F25-FC6D-865C-3079CD6F5A5E}"/>
              </a:ext>
            </a:extLst>
          </p:cNvPr>
          <p:cNvSpPr txBox="1"/>
          <p:nvPr/>
        </p:nvSpPr>
        <p:spPr>
          <a:xfrm>
            <a:off x="4729315" y="2433621"/>
            <a:ext cx="2212258" cy="369332"/>
          </a:xfrm>
          <a:prstGeom prst="rect">
            <a:avLst/>
          </a:prstGeom>
          <a:noFill/>
        </p:spPr>
        <p:txBody>
          <a:bodyPr wrap="square" rtlCol="0">
            <a:spAutoFit/>
          </a:bodyPr>
          <a:lstStyle/>
          <a:p>
            <a:pPr algn="ctr"/>
            <a:r>
              <a:rPr lang="en-IN" dirty="0"/>
              <a:t>Seminar </a:t>
            </a:r>
          </a:p>
        </p:txBody>
      </p:sp>
    </p:spTree>
    <p:extLst>
      <p:ext uri="{BB962C8B-B14F-4D97-AF65-F5344CB8AC3E}">
        <p14:creationId xmlns:p14="http://schemas.microsoft.com/office/powerpoint/2010/main" val="4191473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A689-6E24-9A5A-DF27-3B3FFA653F50}"/>
              </a:ext>
            </a:extLst>
          </p:cNvPr>
          <p:cNvSpPr>
            <a:spLocks noGrp="1"/>
          </p:cNvSpPr>
          <p:nvPr>
            <p:ph type="title"/>
          </p:nvPr>
        </p:nvSpPr>
        <p:spPr/>
        <p:txBody>
          <a:bodyPr>
            <a:normAutofit/>
          </a:bodyPr>
          <a:lstStyle/>
          <a:p>
            <a:r>
              <a:rPr lang="en-IN" sz="6000" dirty="0"/>
              <a:t>THANK YOU </a:t>
            </a:r>
          </a:p>
        </p:txBody>
      </p:sp>
      <p:sp>
        <p:nvSpPr>
          <p:cNvPr id="3" name="Text Placeholder 2">
            <a:extLst>
              <a:ext uri="{FF2B5EF4-FFF2-40B4-BE49-F238E27FC236}">
                <a16:creationId xmlns:a16="http://schemas.microsoft.com/office/drawing/2014/main" id="{F7069473-6729-6883-8844-1066722C3A13}"/>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4636058"/>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EC85BE-4C63-B2C1-42B9-AEAA8B825015}"/>
              </a:ext>
            </a:extLst>
          </p:cNvPr>
          <p:cNvSpPr txBox="1"/>
          <p:nvPr/>
        </p:nvSpPr>
        <p:spPr>
          <a:xfrm>
            <a:off x="639097" y="452284"/>
            <a:ext cx="11061290" cy="6601807"/>
          </a:xfrm>
          <a:prstGeom prst="rect">
            <a:avLst/>
          </a:prstGeom>
          <a:noFill/>
        </p:spPr>
        <p:txBody>
          <a:bodyPr wrap="square" rtlCol="0">
            <a:spAutoFit/>
          </a:bodyPr>
          <a:lstStyle/>
          <a:p>
            <a:r>
              <a:rPr lang="en-IN" sz="3000" b="1" u="sng"/>
              <a:t>Content:</a:t>
            </a:r>
            <a:endParaRPr lang="en-IN" sz="3000" b="1" u="sng" dirty="0"/>
          </a:p>
          <a:p>
            <a:pPr marL="914400" lvl="1" indent="-457200">
              <a:lnSpc>
                <a:spcPct val="200000"/>
              </a:lnSpc>
              <a:buFont typeface="+mj-lt"/>
              <a:buAutoNum type="alphaLcParenR"/>
            </a:pPr>
            <a:r>
              <a:rPr lang="en-IN" sz="2500" dirty="0"/>
              <a:t>Gravity</a:t>
            </a:r>
          </a:p>
          <a:p>
            <a:pPr marL="914400" lvl="1" indent="-457200">
              <a:lnSpc>
                <a:spcPct val="200000"/>
              </a:lnSpc>
              <a:buFont typeface="+mj-lt"/>
              <a:buAutoNum type="alphaLcParenR"/>
            </a:pPr>
            <a:r>
              <a:rPr lang="en-IN" sz="2500" dirty="0"/>
              <a:t>Microgravity</a:t>
            </a:r>
          </a:p>
          <a:p>
            <a:pPr marL="914400" lvl="1" indent="-457200">
              <a:lnSpc>
                <a:spcPct val="200000"/>
              </a:lnSpc>
              <a:buFont typeface="+mj-lt"/>
              <a:buAutoNum type="alphaLcParenR"/>
            </a:pPr>
            <a:r>
              <a:rPr lang="en-IN" sz="2500" dirty="0"/>
              <a:t>Creating Microgravity </a:t>
            </a:r>
          </a:p>
          <a:p>
            <a:pPr marL="914400" lvl="1" indent="-457200">
              <a:lnSpc>
                <a:spcPct val="200000"/>
              </a:lnSpc>
              <a:buFont typeface="+mj-lt"/>
              <a:buAutoNum type="alphaLcParenR"/>
            </a:pPr>
            <a:r>
              <a:rPr lang="en-IN" sz="2500" dirty="0"/>
              <a:t>Need of microgravity</a:t>
            </a:r>
          </a:p>
          <a:p>
            <a:pPr marL="914400" lvl="1" indent="-457200">
              <a:lnSpc>
                <a:spcPct val="200000"/>
              </a:lnSpc>
              <a:buFont typeface="+mj-lt"/>
              <a:buAutoNum type="alphaLcParenR"/>
            </a:pPr>
            <a:r>
              <a:rPr lang="en-IN" sz="2500" dirty="0"/>
              <a:t>Effects on human body </a:t>
            </a:r>
          </a:p>
          <a:p>
            <a:pPr marL="914400" lvl="1" indent="-457200">
              <a:lnSpc>
                <a:spcPct val="200000"/>
              </a:lnSpc>
              <a:buFont typeface="+mj-lt"/>
              <a:buAutoNum type="alphaLcParenR"/>
            </a:pPr>
            <a:r>
              <a:rPr lang="en-IN" sz="2500" dirty="0"/>
              <a:t>Challenges and future scopes</a:t>
            </a:r>
          </a:p>
          <a:p>
            <a:pPr marL="914400" lvl="1" indent="-457200">
              <a:lnSpc>
                <a:spcPct val="200000"/>
              </a:lnSpc>
              <a:buFont typeface="+mj-lt"/>
              <a:buAutoNum type="alphaLcParenR"/>
            </a:pPr>
            <a:r>
              <a:rPr lang="en-IN" sz="2500" dirty="0"/>
              <a:t>References  </a:t>
            </a:r>
          </a:p>
          <a:p>
            <a:pPr marL="457200" indent="-457200">
              <a:buFont typeface="Wingdings" panose="05000000000000000000" pitchFamily="2" charset="2"/>
              <a:buChar char="v"/>
            </a:pPr>
            <a:endParaRPr lang="en-IN" sz="2500" dirty="0"/>
          </a:p>
          <a:p>
            <a:endParaRPr lang="en-IN" dirty="0"/>
          </a:p>
        </p:txBody>
      </p:sp>
    </p:spTree>
    <p:extLst>
      <p:ext uri="{BB962C8B-B14F-4D97-AF65-F5344CB8AC3E}">
        <p14:creationId xmlns:p14="http://schemas.microsoft.com/office/powerpoint/2010/main" val="141527658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157F-B8B3-4E8A-6C17-F62B462D183C}"/>
              </a:ext>
            </a:extLst>
          </p:cNvPr>
          <p:cNvSpPr>
            <a:spLocks noGrp="1"/>
          </p:cNvSpPr>
          <p:nvPr>
            <p:ph type="title"/>
          </p:nvPr>
        </p:nvSpPr>
        <p:spPr>
          <a:xfrm>
            <a:off x="4084910" y="768047"/>
            <a:ext cx="4022180" cy="647798"/>
          </a:xfrm>
        </p:spPr>
        <p:txBody>
          <a:bodyPr>
            <a:noAutofit/>
          </a:bodyPr>
          <a:lstStyle/>
          <a:p>
            <a:r>
              <a:rPr lang="en-IN" sz="4000" dirty="0"/>
              <a:t>Gravity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73F281-9A3E-E474-34C3-660174CF4794}"/>
                  </a:ext>
                </a:extLst>
              </p:cNvPr>
              <p:cNvSpPr txBox="1"/>
              <p:nvPr/>
            </p:nvSpPr>
            <p:spPr>
              <a:xfrm>
                <a:off x="442452" y="1717363"/>
                <a:ext cx="9311148" cy="4521109"/>
              </a:xfrm>
              <a:prstGeom prst="rect">
                <a:avLst/>
              </a:prstGeom>
              <a:noFill/>
            </p:spPr>
            <p:txBody>
              <a:bodyPr wrap="square">
                <a:spAutoFit/>
              </a:bodyPr>
              <a:lstStyle/>
              <a:p>
                <a:pPr marL="457200" indent="-457200">
                  <a:buClr>
                    <a:srgbClr val="C00000"/>
                  </a:buClr>
                  <a:buFont typeface="Courier New" panose="02070309020205020404" pitchFamily="49" charset="0"/>
                  <a:buChar char="o"/>
                </a:pPr>
                <a:r>
                  <a:rPr lang="en-IN" sz="2000" dirty="0">
                    <a:solidFill>
                      <a:srgbClr val="000000">
                        <a:hueOff val="0"/>
                        <a:satOff val="0"/>
                        <a:lumOff val="0"/>
                        <a:alphaOff val="0"/>
                      </a:srgbClr>
                    </a:solidFill>
                    <a:latin typeface="Aptos" panose="020B0004020202020204" pitchFamily="34" charset="0"/>
                  </a:rPr>
                  <a:t>Gravity was discovered 300years before by Sir Isac Newton.</a:t>
                </a:r>
              </a:p>
              <a:p>
                <a:pPr marL="457200" indent="-457200">
                  <a:buClr>
                    <a:srgbClr val="C00000"/>
                  </a:buClr>
                  <a:buFont typeface="Courier New" panose="02070309020205020404" pitchFamily="49" charset="0"/>
                  <a:buChar char="o"/>
                </a:pPr>
                <a:r>
                  <a:rPr lang="en-IN" sz="2000" dirty="0">
                    <a:solidFill>
                      <a:srgbClr val="000000">
                        <a:hueOff val="0"/>
                        <a:satOff val="0"/>
                        <a:lumOff val="0"/>
                        <a:alphaOff val="0"/>
                      </a:srgbClr>
                    </a:solidFill>
                    <a:latin typeface="Aptos" panose="020B0004020202020204" pitchFamily="34" charset="0"/>
                  </a:rPr>
                  <a:t>He conclude that it is the same force that cause an apple to fall to the ground.</a:t>
                </a:r>
              </a:p>
              <a:p>
                <a:pPr marL="457200" indent="-457200">
                  <a:buClr>
                    <a:srgbClr val="C00000"/>
                  </a:buClr>
                  <a:buFont typeface="Courier New" panose="02070309020205020404" pitchFamily="49" charset="0"/>
                  <a:buChar char="o"/>
                </a:pPr>
                <a:r>
                  <a:rPr lang="en-IN" sz="2000" dirty="0">
                    <a:solidFill>
                      <a:srgbClr val="000000">
                        <a:hueOff val="0"/>
                        <a:satOff val="0"/>
                        <a:lumOff val="0"/>
                        <a:alphaOff val="0"/>
                      </a:srgbClr>
                    </a:solidFill>
                    <a:latin typeface="Aptos" panose="020B0004020202020204" pitchFamily="34" charset="0"/>
                  </a:rPr>
                  <a:t>A force by which Planets and other objects draws towards its center. </a:t>
                </a:r>
              </a:p>
              <a:p>
                <a:pPr marL="457200" indent="-457200">
                  <a:buClr>
                    <a:srgbClr val="C00000"/>
                  </a:buClr>
                  <a:buFont typeface="Courier New" panose="02070309020205020404" pitchFamily="49" charset="0"/>
                  <a:buChar char="o"/>
                </a:pPr>
                <a:r>
                  <a:rPr lang="en-IN" sz="2000" dirty="0">
                    <a:solidFill>
                      <a:srgbClr val="000000">
                        <a:hueOff val="0"/>
                        <a:satOff val="0"/>
                        <a:lumOff val="0"/>
                        <a:alphaOff val="0"/>
                      </a:srgbClr>
                    </a:solidFill>
                    <a:latin typeface="Aptos" panose="020B0004020202020204" pitchFamily="34" charset="0"/>
                  </a:rPr>
                  <a:t>The mathematical expression of gravity is</a:t>
                </a:r>
              </a:p>
              <a:p>
                <a:pPr lvl="4">
                  <a:buClr>
                    <a:srgbClr val="C00000"/>
                  </a:buClr>
                </a:pPr>
                <a:endParaRPr lang="en-IN" sz="2400" dirty="0">
                  <a:latin typeface="Gabriola" panose="04040605051002020D02" pitchFamily="82" charset="0"/>
                </a:endParaRPr>
              </a:p>
              <a:p>
                <a:pPr lvl="4">
                  <a:buClr>
                    <a:srgbClr val="C00000"/>
                  </a:buClr>
                </a:pPr>
                <a:r>
                  <a:rPr lang="en-IN" sz="2400" b="1" dirty="0">
                    <a:solidFill>
                      <a:schemeClr val="tx1"/>
                    </a:solidFill>
                    <a:latin typeface="Gabriola" panose="04040605051002020D02" pitchFamily="82" charset="0"/>
                  </a:rPr>
                  <a:t>			</a:t>
                </a:r>
                <a:r>
                  <a:rPr lang="en-IN" sz="2400" b="1" dirty="0">
                    <a:latin typeface="Gabriola" panose="04040605051002020D02" pitchFamily="82" charset="0"/>
                  </a:rPr>
                  <a:t>    </a:t>
                </a:r>
                <a14:m>
                  <m:oMath xmlns:m="http://schemas.openxmlformats.org/officeDocument/2006/math">
                    <m:r>
                      <a:rPr lang="en-IN" sz="2400" b="1" i="1" smtClean="0">
                        <a:solidFill>
                          <a:schemeClr val="tx1"/>
                        </a:solidFill>
                        <a:latin typeface="Cambria Math" panose="02040503050406030204" pitchFamily="18" charset="0"/>
                      </a:rPr>
                      <m:t>𝑭</m:t>
                    </m:r>
                    <m:r>
                      <a:rPr lang="en-IN" sz="2400" b="1" dirty="0" smtClean="0">
                        <a:solidFill>
                          <a:schemeClr val="tx1"/>
                        </a:solidFill>
                        <a:latin typeface="Cambria Math" panose="02040503050406030204" pitchFamily="18" charset="0"/>
                      </a:rPr>
                      <m:t>∝</m:t>
                    </m:r>
                    <m:f>
                      <m:fPr>
                        <m:ctrlPr>
                          <a:rPr lang="en-IN" sz="2400" b="1" i="1" dirty="0" smtClean="0">
                            <a:solidFill>
                              <a:schemeClr val="tx1"/>
                            </a:solidFill>
                            <a:latin typeface="Cambria Math" panose="02040503050406030204" pitchFamily="18" charset="0"/>
                          </a:rPr>
                        </m:ctrlPr>
                      </m:fPr>
                      <m:num>
                        <m:sSub>
                          <m:sSubPr>
                            <m:ctrlPr>
                              <a:rPr lang="en-IN" sz="2400" b="1" i="1" dirty="0">
                                <a:solidFill>
                                  <a:schemeClr val="tx1"/>
                                </a:solidFill>
                                <a:latin typeface="Cambria Math" panose="02040503050406030204" pitchFamily="18" charset="0"/>
                              </a:rPr>
                            </m:ctrlPr>
                          </m:sSubPr>
                          <m:e>
                            <m:r>
                              <a:rPr lang="en-IN" sz="2400" b="1" i="1" dirty="0">
                                <a:solidFill>
                                  <a:schemeClr val="tx1"/>
                                </a:solidFill>
                                <a:latin typeface="Cambria Math" panose="02040503050406030204" pitchFamily="18" charset="0"/>
                              </a:rPr>
                              <m:t>𝒎</m:t>
                            </m:r>
                          </m:e>
                          <m:sub>
                            <m:r>
                              <a:rPr lang="en-IN" sz="2400" b="1" i="1" dirty="0">
                                <a:solidFill>
                                  <a:schemeClr val="tx1"/>
                                </a:solidFill>
                                <a:latin typeface="Cambria Math" panose="02040503050406030204" pitchFamily="18" charset="0"/>
                              </a:rPr>
                              <m:t>𝟏</m:t>
                            </m:r>
                          </m:sub>
                        </m:sSub>
                        <m:sSub>
                          <m:sSubPr>
                            <m:ctrlPr>
                              <a:rPr lang="en-IN" sz="2400" b="1" i="1" dirty="0">
                                <a:solidFill>
                                  <a:schemeClr val="tx1"/>
                                </a:solidFill>
                                <a:latin typeface="Cambria Math" panose="02040503050406030204" pitchFamily="18" charset="0"/>
                              </a:rPr>
                            </m:ctrlPr>
                          </m:sSubPr>
                          <m:e>
                            <m:r>
                              <a:rPr lang="en-IN" sz="2400" b="1" i="1" dirty="0">
                                <a:solidFill>
                                  <a:schemeClr val="tx1"/>
                                </a:solidFill>
                                <a:latin typeface="Cambria Math" panose="02040503050406030204" pitchFamily="18" charset="0"/>
                              </a:rPr>
                              <m:t>𝒎</m:t>
                            </m:r>
                          </m:e>
                          <m:sub>
                            <m:r>
                              <a:rPr lang="en-IN" sz="2400" b="1" i="1" dirty="0">
                                <a:solidFill>
                                  <a:schemeClr val="tx1"/>
                                </a:solidFill>
                                <a:latin typeface="Cambria Math" panose="02040503050406030204" pitchFamily="18" charset="0"/>
                              </a:rPr>
                              <m:t>𝟐</m:t>
                            </m:r>
                          </m:sub>
                        </m:sSub>
                      </m:num>
                      <m:den>
                        <m:sSup>
                          <m:sSupPr>
                            <m:ctrlPr>
                              <a:rPr lang="en-IN" sz="2400" b="1" i="1" dirty="0" smtClean="0">
                                <a:solidFill>
                                  <a:schemeClr val="tx1"/>
                                </a:solidFill>
                                <a:latin typeface="Cambria Math" panose="02040503050406030204" pitchFamily="18" charset="0"/>
                              </a:rPr>
                            </m:ctrlPr>
                          </m:sSupPr>
                          <m:e>
                            <m:r>
                              <a:rPr lang="en-IN" sz="2400" b="1" i="1" dirty="0" smtClean="0">
                                <a:solidFill>
                                  <a:schemeClr val="tx1"/>
                                </a:solidFill>
                                <a:latin typeface="Cambria Math" panose="02040503050406030204" pitchFamily="18" charset="0"/>
                              </a:rPr>
                              <m:t>𝒓</m:t>
                            </m:r>
                          </m:e>
                          <m:sup>
                            <m:r>
                              <a:rPr lang="en-IN" sz="2400" b="1" i="1" dirty="0" smtClean="0">
                                <a:solidFill>
                                  <a:schemeClr val="tx1"/>
                                </a:solidFill>
                                <a:latin typeface="Cambria Math" panose="02040503050406030204" pitchFamily="18" charset="0"/>
                              </a:rPr>
                              <m:t>𝟐</m:t>
                            </m:r>
                          </m:sup>
                        </m:sSup>
                      </m:den>
                    </m:f>
                  </m:oMath>
                </a14:m>
                <a:r>
                  <a:rPr lang="en-IN" sz="2400" b="1" dirty="0">
                    <a:solidFill>
                      <a:schemeClr val="tx1"/>
                    </a:solidFill>
                  </a:rPr>
                  <a:t> </a:t>
                </a:r>
              </a:p>
              <a:p>
                <a:pPr algn="ctr">
                  <a:buClr>
                    <a:srgbClr val="C00000"/>
                  </a:buClr>
                </a:pPr>
                <a:r>
                  <a:rPr lang="en-IN" sz="1800" b="1" dirty="0">
                    <a:solidFill>
                      <a:schemeClr val="tx1"/>
                    </a:solidFill>
                  </a:rPr>
                  <a:t> </a:t>
                </a:r>
              </a:p>
              <a:p>
                <a:pPr algn="ctr">
                  <a:buClr>
                    <a:srgbClr val="C00000"/>
                  </a:buClr>
                </a:pPr>
                <a:r>
                  <a:rPr lang="en-IN" sz="2000" b="1" dirty="0">
                    <a:solidFill>
                      <a:schemeClr val="tx1"/>
                    </a:solidFill>
                  </a:rPr>
                  <a:t>         	  		</a:t>
                </a:r>
                <a14:m>
                  <m:oMath xmlns:m="http://schemas.openxmlformats.org/officeDocument/2006/math">
                    <m:r>
                      <a:rPr lang="en-IN" sz="2400" b="1" i="1" smtClean="0">
                        <a:solidFill>
                          <a:schemeClr val="tx1"/>
                        </a:solidFill>
                        <a:latin typeface="Cambria Math" panose="02040503050406030204" pitchFamily="18" charset="0"/>
                      </a:rPr>
                      <m:t>𝑭</m:t>
                    </m:r>
                    <m:r>
                      <a:rPr lang="en-IN" sz="2400" b="1" i="0" smtClean="0">
                        <a:solidFill>
                          <a:schemeClr val="tx1"/>
                        </a:solidFill>
                        <a:latin typeface="Cambria Math" panose="02040503050406030204" pitchFamily="18" charset="0"/>
                      </a:rPr>
                      <m:t>=</m:t>
                    </m:r>
                    <m:r>
                      <a:rPr lang="en-IN" sz="2400" b="1" i="0" smtClean="0">
                        <a:solidFill>
                          <a:schemeClr val="tx1"/>
                        </a:solidFill>
                        <a:latin typeface="Cambria Math" panose="02040503050406030204" pitchFamily="18" charset="0"/>
                      </a:rPr>
                      <m:t>𝐆</m:t>
                    </m:r>
                    <m:f>
                      <m:fPr>
                        <m:ctrlPr>
                          <a:rPr lang="en-IN" sz="2400" b="1" i="1" dirty="0" smtClean="0">
                            <a:solidFill>
                              <a:schemeClr val="tx1"/>
                            </a:solidFill>
                            <a:latin typeface="Cambria Math" panose="02040503050406030204" pitchFamily="18" charset="0"/>
                          </a:rPr>
                        </m:ctrlPr>
                      </m:fPr>
                      <m:num>
                        <m:sSub>
                          <m:sSubPr>
                            <m:ctrlPr>
                              <a:rPr lang="en-IN" sz="2400" b="1" i="1" dirty="0">
                                <a:solidFill>
                                  <a:schemeClr val="tx1"/>
                                </a:solidFill>
                                <a:latin typeface="Cambria Math" panose="02040503050406030204" pitchFamily="18" charset="0"/>
                              </a:rPr>
                            </m:ctrlPr>
                          </m:sSubPr>
                          <m:e>
                            <m:r>
                              <a:rPr lang="en-IN" sz="2400" b="1" i="1" dirty="0">
                                <a:solidFill>
                                  <a:schemeClr val="tx1"/>
                                </a:solidFill>
                                <a:latin typeface="Cambria Math" panose="02040503050406030204" pitchFamily="18" charset="0"/>
                              </a:rPr>
                              <m:t>𝒎</m:t>
                            </m:r>
                          </m:e>
                          <m:sub>
                            <m:r>
                              <a:rPr lang="en-IN" sz="2400" b="1" i="1" dirty="0">
                                <a:solidFill>
                                  <a:schemeClr val="tx1"/>
                                </a:solidFill>
                                <a:latin typeface="Cambria Math" panose="02040503050406030204" pitchFamily="18" charset="0"/>
                              </a:rPr>
                              <m:t>𝟏</m:t>
                            </m:r>
                          </m:sub>
                        </m:sSub>
                        <m:sSub>
                          <m:sSubPr>
                            <m:ctrlPr>
                              <a:rPr lang="en-IN" sz="2400" b="1" i="1" dirty="0">
                                <a:solidFill>
                                  <a:schemeClr val="tx1"/>
                                </a:solidFill>
                                <a:latin typeface="Cambria Math" panose="02040503050406030204" pitchFamily="18" charset="0"/>
                              </a:rPr>
                            </m:ctrlPr>
                          </m:sSubPr>
                          <m:e>
                            <m:r>
                              <a:rPr lang="en-IN" sz="2400" b="1" i="1" dirty="0">
                                <a:solidFill>
                                  <a:schemeClr val="tx1"/>
                                </a:solidFill>
                                <a:latin typeface="Cambria Math" panose="02040503050406030204" pitchFamily="18" charset="0"/>
                              </a:rPr>
                              <m:t>𝒎</m:t>
                            </m:r>
                          </m:e>
                          <m:sub>
                            <m:r>
                              <a:rPr lang="en-IN" sz="2400" b="1" i="1" dirty="0">
                                <a:solidFill>
                                  <a:schemeClr val="tx1"/>
                                </a:solidFill>
                                <a:latin typeface="Cambria Math" panose="02040503050406030204" pitchFamily="18" charset="0"/>
                              </a:rPr>
                              <m:t>𝟐</m:t>
                            </m:r>
                          </m:sub>
                        </m:sSub>
                      </m:num>
                      <m:den>
                        <m:sSup>
                          <m:sSupPr>
                            <m:ctrlPr>
                              <a:rPr lang="en-IN" sz="2400" b="1" i="1" dirty="0" smtClean="0">
                                <a:solidFill>
                                  <a:schemeClr val="tx1"/>
                                </a:solidFill>
                                <a:latin typeface="Cambria Math" panose="02040503050406030204" pitchFamily="18" charset="0"/>
                              </a:rPr>
                            </m:ctrlPr>
                          </m:sSupPr>
                          <m:e>
                            <m:r>
                              <a:rPr lang="en-IN" sz="2400" b="1" i="1" dirty="0" smtClean="0">
                                <a:solidFill>
                                  <a:schemeClr val="tx1"/>
                                </a:solidFill>
                                <a:latin typeface="Cambria Math" panose="02040503050406030204" pitchFamily="18" charset="0"/>
                              </a:rPr>
                              <m:t>𝒓</m:t>
                            </m:r>
                          </m:e>
                          <m:sup>
                            <m:r>
                              <a:rPr lang="en-IN" sz="2400" b="1" i="1" dirty="0" smtClean="0">
                                <a:solidFill>
                                  <a:schemeClr val="tx1"/>
                                </a:solidFill>
                                <a:latin typeface="Cambria Math" panose="02040503050406030204" pitchFamily="18" charset="0"/>
                              </a:rPr>
                              <m:t>𝟐</m:t>
                            </m:r>
                          </m:sup>
                        </m:sSup>
                      </m:den>
                    </m:f>
                  </m:oMath>
                </a14:m>
                <a:r>
                  <a:rPr lang="en-IN" sz="2000" b="1" dirty="0">
                    <a:solidFill>
                      <a:schemeClr val="tx1"/>
                    </a:solidFill>
                  </a:rPr>
                  <a:t>   ;</a:t>
                </a:r>
                <a14:m>
                  <m:oMath xmlns:m="http://schemas.openxmlformats.org/officeDocument/2006/math">
                    <m:r>
                      <a:rPr lang="en-IN" b="1">
                        <a:solidFill>
                          <a:schemeClr val="tx1"/>
                        </a:solidFill>
                        <a:latin typeface="Cambria Math" panose="02040503050406030204" pitchFamily="18" charset="0"/>
                      </a:rPr>
                      <m:t> </m:t>
                    </m:r>
                    <m:r>
                      <a:rPr lang="en-IN" b="1" i="0" smtClean="0">
                        <a:solidFill>
                          <a:schemeClr val="tx1"/>
                        </a:solidFill>
                        <a:latin typeface="Cambria Math" panose="02040503050406030204" pitchFamily="18" charset="0"/>
                      </a:rPr>
                      <m:t> </m:t>
                    </m:r>
                    <m:r>
                      <a:rPr lang="en-IN" b="1" i="1">
                        <a:solidFill>
                          <a:schemeClr val="tx1"/>
                        </a:solidFill>
                        <a:latin typeface="Cambria Math" panose="02040503050406030204" pitchFamily="18" charset="0"/>
                      </a:rPr>
                      <m:t>𝐆</m:t>
                    </m:r>
                  </m:oMath>
                </a14:m>
                <a:r>
                  <a:rPr lang="en-IN" b="1" dirty="0">
                    <a:solidFill>
                      <a:schemeClr val="tx1"/>
                    </a:solidFill>
                  </a:rPr>
                  <a:t>=</a:t>
                </a:r>
                <a14:m>
                  <m:oMath xmlns:m="http://schemas.openxmlformats.org/officeDocument/2006/math">
                    <m:sSup>
                      <m:sSupPr>
                        <m:ctrlPr>
                          <a:rPr lang="en-IN" sz="1600" b="1" i="1" smtClean="0">
                            <a:solidFill>
                              <a:schemeClr val="tx1"/>
                            </a:solidFill>
                            <a:latin typeface="Cambria Math" panose="02040503050406030204" pitchFamily="18" charset="0"/>
                            <a:ea typeface="Cambria Math" panose="02040503050406030204" pitchFamily="18" charset="0"/>
                          </a:rPr>
                        </m:ctrlPr>
                      </m:sSupPr>
                      <m:e>
                        <m:r>
                          <a:rPr lang="en-IN" sz="1600" b="1" i="1" smtClean="0">
                            <a:solidFill>
                              <a:schemeClr val="tx1"/>
                            </a:solidFill>
                            <a:latin typeface="Cambria Math" panose="02040503050406030204" pitchFamily="18" charset="0"/>
                            <a:ea typeface="Cambria Math" panose="02040503050406030204" pitchFamily="18" charset="0"/>
                          </a:rPr>
                          <m:t>𝟔</m:t>
                        </m:r>
                        <m:r>
                          <a:rPr lang="en-IN" sz="1600" b="1" i="1" smtClean="0">
                            <a:solidFill>
                              <a:schemeClr val="tx1"/>
                            </a:solidFill>
                            <a:latin typeface="Cambria Math" panose="02040503050406030204" pitchFamily="18" charset="0"/>
                            <a:ea typeface="Cambria Math" panose="02040503050406030204" pitchFamily="18" charset="0"/>
                          </a:rPr>
                          <m:t>.</m:t>
                        </m:r>
                        <m:r>
                          <a:rPr lang="en-IN" sz="1600" b="1" i="1" smtClean="0">
                            <a:solidFill>
                              <a:schemeClr val="tx1"/>
                            </a:solidFill>
                            <a:latin typeface="Cambria Math" panose="02040503050406030204" pitchFamily="18" charset="0"/>
                            <a:ea typeface="Cambria Math" panose="02040503050406030204" pitchFamily="18" charset="0"/>
                          </a:rPr>
                          <m:t>𝟔𝟕</m:t>
                        </m:r>
                        <m:r>
                          <a:rPr lang="en-IN" sz="1600" b="1" i="1" smtClean="0">
                            <a:solidFill>
                              <a:schemeClr val="tx1"/>
                            </a:solidFill>
                            <a:latin typeface="Cambria Math" panose="02040503050406030204" pitchFamily="18" charset="0"/>
                            <a:ea typeface="Cambria Math" panose="02040503050406030204" pitchFamily="18" charset="0"/>
                          </a:rPr>
                          <m:t>×</m:t>
                        </m:r>
                        <m:r>
                          <a:rPr lang="en-IN" sz="1600" b="1" i="1" smtClean="0">
                            <a:solidFill>
                              <a:schemeClr val="tx1"/>
                            </a:solidFill>
                            <a:latin typeface="Cambria Math" panose="02040503050406030204" pitchFamily="18" charset="0"/>
                            <a:ea typeface="Cambria Math" panose="02040503050406030204" pitchFamily="18" charset="0"/>
                          </a:rPr>
                          <m:t>𝟏𝟎</m:t>
                        </m:r>
                      </m:e>
                      <m:sup>
                        <m:r>
                          <a:rPr lang="en-IN" sz="1600" b="1" i="1" smtClean="0">
                            <a:solidFill>
                              <a:schemeClr val="tx1"/>
                            </a:solidFill>
                            <a:latin typeface="Cambria Math" panose="02040503050406030204" pitchFamily="18" charset="0"/>
                            <a:ea typeface="Cambria Math" panose="02040503050406030204" pitchFamily="18" charset="0"/>
                          </a:rPr>
                          <m:t>−</m:t>
                        </m:r>
                        <m:r>
                          <a:rPr lang="en-IN" sz="1600" b="1" i="1" smtClean="0">
                            <a:solidFill>
                              <a:schemeClr val="tx1"/>
                            </a:solidFill>
                            <a:latin typeface="Cambria Math" panose="02040503050406030204" pitchFamily="18" charset="0"/>
                            <a:ea typeface="Cambria Math" panose="02040503050406030204" pitchFamily="18" charset="0"/>
                          </a:rPr>
                          <m:t>𝟏𝟏</m:t>
                        </m:r>
                      </m:sup>
                    </m:sSup>
                  </m:oMath>
                </a14:m>
                <a:r>
                  <a:rPr lang="en-IN" sz="1600" b="1" dirty="0">
                    <a:solidFill>
                      <a:schemeClr val="tx1"/>
                    </a:solidFill>
                  </a:rPr>
                  <a:t> </a:t>
                </a:r>
                <a14:m>
                  <m:oMath xmlns:m="http://schemas.openxmlformats.org/officeDocument/2006/math">
                    <m:sSup>
                      <m:sSupPr>
                        <m:ctrlPr>
                          <a:rPr lang="en-IN" sz="1600" b="1" i="1" smtClean="0">
                            <a:solidFill>
                              <a:schemeClr val="tx1"/>
                            </a:solidFill>
                            <a:latin typeface="Cambria Math" panose="02040503050406030204" pitchFamily="18" charset="0"/>
                          </a:rPr>
                        </m:ctrlPr>
                      </m:sSupPr>
                      <m:e>
                        <m:r>
                          <a:rPr lang="en-IN" sz="1600" b="1" i="1" smtClean="0">
                            <a:solidFill>
                              <a:schemeClr val="tx1"/>
                            </a:solidFill>
                            <a:latin typeface="Cambria Math" panose="02040503050406030204" pitchFamily="18" charset="0"/>
                          </a:rPr>
                          <m:t>𝑵𝒎</m:t>
                        </m:r>
                      </m:e>
                      <m:sup>
                        <m:r>
                          <a:rPr lang="en-IN" sz="1600" b="1" i="1" smtClean="0">
                            <a:solidFill>
                              <a:schemeClr val="tx1"/>
                            </a:solidFill>
                            <a:latin typeface="Cambria Math" panose="02040503050406030204" pitchFamily="18" charset="0"/>
                          </a:rPr>
                          <m:t>𝟐</m:t>
                        </m:r>
                      </m:sup>
                    </m:sSup>
                  </m:oMath>
                </a14:m>
                <a:r>
                  <a:rPr lang="en-IN" sz="1600" b="1" dirty="0">
                    <a:solidFill>
                      <a:schemeClr val="tx1"/>
                    </a:solidFill>
                  </a:rPr>
                  <a:t>/ </a:t>
                </a:r>
                <a14:m>
                  <m:oMath xmlns:m="http://schemas.openxmlformats.org/officeDocument/2006/math">
                    <m:sSup>
                      <m:sSupPr>
                        <m:ctrlPr>
                          <a:rPr lang="en-IN" sz="1600" b="1" i="1" dirty="0">
                            <a:solidFill>
                              <a:schemeClr val="tx1"/>
                            </a:solidFill>
                            <a:latin typeface="Cambria Math" panose="02040503050406030204" pitchFamily="18" charset="0"/>
                          </a:rPr>
                        </m:ctrlPr>
                      </m:sSupPr>
                      <m:e>
                        <m:r>
                          <a:rPr lang="en-IN" sz="1600" b="1" i="1" dirty="0" smtClean="0">
                            <a:solidFill>
                              <a:schemeClr val="tx1"/>
                            </a:solidFill>
                            <a:latin typeface="Cambria Math" panose="02040503050406030204" pitchFamily="18" charset="0"/>
                          </a:rPr>
                          <m:t>𝑲𝒈</m:t>
                        </m:r>
                      </m:e>
                      <m:sup>
                        <m:r>
                          <a:rPr lang="en-IN" sz="1600" b="1" i="1" dirty="0">
                            <a:solidFill>
                              <a:schemeClr val="tx1"/>
                            </a:solidFill>
                            <a:latin typeface="Cambria Math" panose="02040503050406030204" pitchFamily="18" charset="0"/>
                          </a:rPr>
                          <m:t>𝟐</m:t>
                        </m:r>
                      </m:sup>
                    </m:sSup>
                  </m:oMath>
                </a14:m>
                <a:endParaRPr lang="en-IN" sz="2000" b="1" dirty="0">
                  <a:solidFill>
                    <a:schemeClr val="tx1"/>
                  </a:solidFill>
                </a:endParaRPr>
              </a:p>
              <a:p>
                <a:pPr>
                  <a:buClr>
                    <a:srgbClr val="C00000"/>
                  </a:buClr>
                </a:pPr>
                <a:endParaRPr lang="en-IN" sz="2400" dirty="0">
                  <a:latin typeface="Gabriola" panose="04040605051002020D02" pitchFamily="82" charset="0"/>
                </a:endParaRPr>
              </a:p>
              <a:p>
                <a:pPr marL="457200" indent="-457200">
                  <a:buClr>
                    <a:srgbClr val="C00000"/>
                  </a:buClr>
                  <a:buFont typeface="Courier New" panose="02070309020205020404" pitchFamily="49" charset="0"/>
                  <a:buChar char="o"/>
                </a:pPr>
                <a:r>
                  <a:rPr lang="en-IN" sz="2000" dirty="0">
                    <a:solidFill>
                      <a:srgbClr val="000000">
                        <a:hueOff val="0"/>
                        <a:satOff val="0"/>
                        <a:lumOff val="0"/>
                        <a:alphaOff val="0"/>
                      </a:srgbClr>
                    </a:solidFill>
                    <a:latin typeface="Aptos" panose="020B0004020202020204" pitchFamily="34" charset="0"/>
                  </a:rPr>
                  <a:t>Weight is the force of gravity acting on a body </a:t>
                </a:r>
              </a:p>
              <a:p>
                <a:pPr marL="457200" indent="-457200">
                  <a:buClr>
                    <a:srgbClr val="C00000"/>
                  </a:buClr>
                  <a:buFont typeface="Courier New" panose="02070309020205020404" pitchFamily="49" charset="0"/>
                  <a:buChar char="o"/>
                </a:pPr>
                <a:r>
                  <a:rPr lang="en-IN" sz="2000" dirty="0">
                    <a:solidFill>
                      <a:srgbClr val="000000">
                        <a:hueOff val="0"/>
                        <a:satOff val="0"/>
                        <a:lumOff val="0"/>
                        <a:alphaOff val="0"/>
                      </a:srgbClr>
                    </a:solidFill>
                    <a:latin typeface="Aptos" panose="020B0004020202020204" pitchFamily="34" charset="0"/>
                  </a:rPr>
                  <a:t>W=mg  ; where g is the gravitational acceleration</a:t>
                </a:r>
              </a:p>
              <a:p>
                <a:pPr marL="457200" indent="-457200">
                  <a:buClr>
                    <a:srgbClr val="C00000"/>
                  </a:buClr>
                  <a:buFont typeface="Courier New" panose="02070309020205020404" pitchFamily="49" charset="0"/>
                  <a:buChar char="o"/>
                </a:pPr>
                <a:r>
                  <a:rPr lang="en-IN" sz="2000" dirty="0">
                    <a:solidFill>
                      <a:srgbClr val="000000">
                        <a:hueOff val="0"/>
                        <a:satOff val="0"/>
                        <a:lumOff val="0"/>
                        <a:alphaOff val="0"/>
                      </a:srgbClr>
                    </a:solidFill>
                    <a:latin typeface="Aptos" panose="020B0004020202020204" pitchFamily="34" charset="0"/>
                  </a:rPr>
                  <a:t>At the surface of the earth g is </a:t>
                </a:r>
                <a14:m>
                  <m:oMath xmlns:m="http://schemas.openxmlformats.org/officeDocument/2006/math">
                    <m:r>
                      <a:rPr lang="en-IN" sz="2000" dirty="0">
                        <a:solidFill>
                          <a:srgbClr val="000000">
                            <a:hueOff val="0"/>
                            <a:satOff val="0"/>
                            <a:lumOff val="0"/>
                            <a:alphaOff val="0"/>
                          </a:srgbClr>
                        </a:solidFill>
                        <a:latin typeface="Cambria Math" panose="02040503050406030204" pitchFamily="18" charset="0"/>
                      </a:rPr>
                      <m:t>9.8</m:t>
                    </m:r>
                  </m:oMath>
                </a14:m>
                <a:r>
                  <a:rPr lang="en-IN" sz="2000" dirty="0">
                    <a:solidFill>
                      <a:srgbClr val="000000">
                        <a:hueOff val="0"/>
                        <a:satOff val="0"/>
                        <a:lumOff val="0"/>
                        <a:alphaOff val="0"/>
                      </a:srgbClr>
                    </a:solidFill>
                    <a:latin typeface="Aptos" panose="020B0004020202020204" pitchFamily="34" charset="0"/>
                  </a:rPr>
                  <a:t> </a:t>
                </a:r>
                <a14:m>
                  <m:oMath xmlns:m="http://schemas.openxmlformats.org/officeDocument/2006/math">
                    <m:sSup>
                      <m:sSupPr>
                        <m:ctrlPr>
                          <a:rPr lang="en-IN" sz="2000" i="1" dirty="0">
                            <a:latin typeface="Cambria Math" panose="02040503050406030204" pitchFamily="18" charset="0"/>
                          </a:rPr>
                        </m:ctrlPr>
                      </m:sSupPr>
                      <m:e>
                        <m:r>
                          <m:rPr>
                            <m:sty m:val="p"/>
                          </m:rPr>
                          <a:rPr lang="en-IN" sz="2000" dirty="0">
                            <a:latin typeface="Cambria Math" panose="02040503050406030204" pitchFamily="18" charset="0"/>
                          </a:rPr>
                          <m:t>m</m:t>
                        </m:r>
                        <m:r>
                          <a:rPr lang="en-IN" sz="2000" dirty="0">
                            <a:latin typeface="Cambria Math" panose="02040503050406030204" pitchFamily="18" charset="0"/>
                          </a:rPr>
                          <m:t>𝑠</m:t>
                        </m:r>
                      </m:e>
                      <m:sup>
                        <m:r>
                          <a:rPr lang="en-IN" sz="2000" dirty="0">
                            <a:latin typeface="Cambria Math" panose="02040503050406030204" pitchFamily="18" charset="0"/>
                          </a:rPr>
                          <m:t>−2</m:t>
                        </m:r>
                      </m:sup>
                    </m:sSup>
                  </m:oMath>
                </a14:m>
                <a:r>
                  <a:rPr lang="en-IN" sz="2000" dirty="0"/>
                  <a:t> </a:t>
                </a:r>
                <a:r>
                  <a:rPr lang="en-IN" sz="2000" dirty="0">
                    <a:solidFill>
                      <a:srgbClr val="000000">
                        <a:hueOff val="0"/>
                        <a:satOff val="0"/>
                        <a:lumOff val="0"/>
                        <a:alphaOff val="0"/>
                      </a:srgbClr>
                    </a:solidFill>
                    <a:latin typeface="Aptos" panose="020B0004020202020204" pitchFamily="34" charset="0"/>
                  </a:rPr>
                  <a:t>which is change with distance but for the general calculation we take the above value.</a:t>
                </a:r>
                <a:r>
                  <a:rPr lang="en-IN" sz="2000" dirty="0">
                    <a:latin typeface="Gabriola" panose="04040605051002020D02" pitchFamily="82" charset="0"/>
                  </a:rPr>
                  <a:t>  </a:t>
                </a:r>
                <a:r>
                  <a:rPr lang="en-IN" sz="2000" b="0" dirty="0"/>
                  <a:t>                        </a:t>
                </a:r>
              </a:p>
            </p:txBody>
          </p:sp>
        </mc:Choice>
        <mc:Fallback xmlns="">
          <p:sp>
            <p:nvSpPr>
              <p:cNvPr id="4" name="TextBox 3">
                <a:extLst>
                  <a:ext uri="{FF2B5EF4-FFF2-40B4-BE49-F238E27FC236}">
                    <a16:creationId xmlns:a16="http://schemas.microsoft.com/office/drawing/2014/main" id="{5873F281-9A3E-E474-34C3-660174CF4794}"/>
                  </a:ext>
                </a:extLst>
              </p:cNvPr>
              <p:cNvSpPr txBox="1">
                <a:spLocks noRot="1" noChangeAspect="1" noMove="1" noResize="1" noEditPoints="1" noAdjustHandles="1" noChangeArrowheads="1" noChangeShapeType="1" noTextEdit="1"/>
              </p:cNvSpPr>
              <p:nvPr/>
            </p:nvSpPr>
            <p:spPr>
              <a:xfrm>
                <a:off x="442452" y="1717363"/>
                <a:ext cx="9311148" cy="4521109"/>
              </a:xfrm>
              <a:prstGeom prst="rect">
                <a:avLst/>
              </a:prstGeom>
              <a:blipFill>
                <a:blip r:embed="rId2"/>
                <a:stretch>
                  <a:fillRect l="-655" t="-810" b="-2294"/>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AA1887C-0C15-51AE-5F09-E5FDF5B12B92}"/>
              </a:ext>
            </a:extLst>
          </p:cNvPr>
          <p:cNvSpPr/>
          <p:nvPr/>
        </p:nvSpPr>
        <p:spPr>
          <a:xfrm>
            <a:off x="5722375" y="3190567"/>
            <a:ext cx="2536722" cy="8160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2953A0-757A-F882-E409-04F76F8C5FB9}"/>
                  </a:ext>
                </a:extLst>
              </p:cNvPr>
              <p:cNvSpPr txBox="1"/>
              <p:nvPr/>
            </p:nvSpPr>
            <p:spPr>
              <a:xfrm flipH="1">
                <a:off x="5722375" y="3121551"/>
                <a:ext cx="2615382" cy="954107"/>
              </a:xfrm>
              <a:prstGeom prst="rect">
                <a:avLst/>
              </a:prstGeom>
              <a:noFill/>
            </p:spPr>
            <p:txBody>
              <a:bodyPr wrap="square" rtlCol="0">
                <a:spAutoFit/>
              </a:bodyPr>
              <a:lstStyle/>
              <a:p>
                <a:r>
                  <a:rPr lang="en-IN" sz="1400" dirty="0">
                    <a:solidFill>
                      <a:srgbClr val="000000">
                        <a:hueOff val="0"/>
                        <a:satOff val="0"/>
                        <a:lumOff val="0"/>
                        <a:alphaOff val="0"/>
                      </a:srgbClr>
                    </a:solidFill>
                    <a:latin typeface="Aptos" panose="020B0004020202020204" pitchFamily="34" charset="0"/>
                  </a:rPr>
                  <a:t>where  </a:t>
                </a:r>
                <a14:m>
                  <m:oMath xmlns:m="http://schemas.openxmlformats.org/officeDocument/2006/math">
                    <m:sSub>
                      <m:sSubPr>
                        <m:ctrlPr>
                          <a:rPr lang="en-IN" sz="1400" i="1" dirty="0">
                            <a:solidFill>
                              <a:srgbClr val="000000">
                                <a:hueOff val="0"/>
                                <a:satOff val="0"/>
                                <a:lumOff val="0"/>
                                <a:alphaOff val="0"/>
                              </a:srgbClr>
                            </a:solidFill>
                            <a:latin typeface="Cambria Math" panose="02040503050406030204" pitchFamily="18" charset="0"/>
                          </a:rPr>
                        </m:ctrlPr>
                      </m:sSubPr>
                      <m:e>
                        <m:r>
                          <a:rPr lang="en-IN" sz="1400" dirty="0">
                            <a:solidFill>
                              <a:srgbClr val="000000">
                                <a:hueOff val="0"/>
                                <a:satOff val="0"/>
                                <a:lumOff val="0"/>
                                <a:alphaOff val="0"/>
                              </a:srgbClr>
                            </a:solidFill>
                            <a:latin typeface="Cambria Math" panose="02040503050406030204" pitchFamily="18" charset="0"/>
                          </a:rPr>
                          <m:t>𝑚</m:t>
                        </m:r>
                      </m:e>
                      <m:sub>
                        <m:r>
                          <a:rPr lang="en-IN" sz="1400" dirty="0">
                            <a:solidFill>
                              <a:srgbClr val="000000">
                                <a:hueOff val="0"/>
                                <a:satOff val="0"/>
                                <a:lumOff val="0"/>
                                <a:alphaOff val="0"/>
                              </a:srgbClr>
                            </a:solidFill>
                            <a:latin typeface="Cambria Math" panose="02040503050406030204" pitchFamily="18" charset="0"/>
                          </a:rPr>
                          <m:t>1</m:t>
                        </m:r>
                      </m:sub>
                    </m:sSub>
                  </m:oMath>
                </a14:m>
                <a:r>
                  <a:rPr lang="en-IN" sz="1400" dirty="0">
                    <a:solidFill>
                      <a:srgbClr val="000000">
                        <a:hueOff val="0"/>
                        <a:satOff val="0"/>
                        <a:lumOff val="0"/>
                        <a:alphaOff val="0"/>
                      </a:srgbClr>
                    </a:solidFill>
                    <a:latin typeface="Aptos" panose="020B0004020202020204" pitchFamily="34" charset="0"/>
                  </a:rPr>
                  <a:t> is mass of a body</a:t>
                </a:r>
              </a:p>
              <a:p>
                <a14:m>
                  <m:oMath xmlns:m="http://schemas.openxmlformats.org/officeDocument/2006/math">
                    <m:sSub>
                      <m:sSubPr>
                        <m:ctrlPr>
                          <a:rPr lang="en-IN" sz="1400" i="1" dirty="0">
                            <a:solidFill>
                              <a:srgbClr val="000000">
                                <a:hueOff val="0"/>
                                <a:satOff val="0"/>
                                <a:lumOff val="0"/>
                                <a:alphaOff val="0"/>
                              </a:srgbClr>
                            </a:solidFill>
                            <a:latin typeface="Cambria Math" panose="02040503050406030204" pitchFamily="18" charset="0"/>
                          </a:rPr>
                        </m:ctrlPr>
                      </m:sSubPr>
                      <m:e>
                        <m:r>
                          <a:rPr lang="en-IN" sz="1400" dirty="0">
                            <a:solidFill>
                              <a:srgbClr val="000000">
                                <a:hueOff val="0"/>
                                <a:satOff val="0"/>
                                <a:lumOff val="0"/>
                                <a:alphaOff val="0"/>
                              </a:srgbClr>
                            </a:solidFill>
                            <a:latin typeface="Cambria Math" panose="02040503050406030204" pitchFamily="18" charset="0"/>
                          </a:rPr>
                          <m:t>𝑚</m:t>
                        </m:r>
                      </m:e>
                      <m:sub>
                        <m:r>
                          <a:rPr lang="en-IN" sz="1400" dirty="0">
                            <a:solidFill>
                              <a:srgbClr val="000000">
                                <a:hueOff val="0"/>
                                <a:satOff val="0"/>
                                <a:lumOff val="0"/>
                                <a:alphaOff val="0"/>
                              </a:srgbClr>
                            </a:solidFill>
                            <a:latin typeface="Cambria Math" panose="02040503050406030204" pitchFamily="18" charset="0"/>
                          </a:rPr>
                          <m:t>2</m:t>
                        </m:r>
                      </m:sub>
                    </m:sSub>
                  </m:oMath>
                </a14:m>
                <a:r>
                  <a:rPr lang="en-IN" sz="1400" dirty="0">
                    <a:solidFill>
                      <a:srgbClr val="000000">
                        <a:hueOff val="0"/>
                        <a:satOff val="0"/>
                        <a:lumOff val="0"/>
                        <a:alphaOff val="0"/>
                      </a:srgbClr>
                    </a:solidFill>
                    <a:latin typeface="Aptos" panose="020B0004020202020204" pitchFamily="34" charset="0"/>
                  </a:rPr>
                  <a:t> is mass of another body and</a:t>
                </a:r>
              </a:p>
              <a:p>
                <a:r>
                  <a:rPr lang="en-IN" sz="1400" dirty="0">
                    <a:solidFill>
                      <a:srgbClr val="000000">
                        <a:hueOff val="0"/>
                        <a:satOff val="0"/>
                        <a:lumOff val="0"/>
                        <a:alphaOff val="0"/>
                      </a:srgbClr>
                    </a:solidFill>
                    <a:latin typeface="Aptos" panose="020B0004020202020204" pitchFamily="34" charset="0"/>
                  </a:rPr>
                  <a:t> r is distance between both bodies. </a:t>
                </a:r>
              </a:p>
            </p:txBody>
          </p:sp>
        </mc:Choice>
        <mc:Fallback xmlns="">
          <p:sp>
            <p:nvSpPr>
              <p:cNvPr id="6" name="TextBox 5">
                <a:extLst>
                  <a:ext uri="{FF2B5EF4-FFF2-40B4-BE49-F238E27FC236}">
                    <a16:creationId xmlns:a16="http://schemas.microsoft.com/office/drawing/2014/main" id="{9F2953A0-757A-F882-E409-04F76F8C5FB9}"/>
                  </a:ext>
                </a:extLst>
              </p:cNvPr>
              <p:cNvSpPr txBox="1">
                <a:spLocks noRot="1" noChangeAspect="1" noMove="1" noResize="1" noEditPoints="1" noAdjustHandles="1" noChangeArrowheads="1" noChangeShapeType="1" noTextEdit="1"/>
              </p:cNvSpPr>
              <p:nvPr/>
            </p:nvSpPr>
            <p:spPr>
              <a:xfrm flipH="1">
                <a:off x="5722375" y="3121551"/>
                <a:ext cx="2615382" cy="954107"/>
              </a:xfrm>
              <a:prstGeom prst="rect">
                <a:avLst/>
              </a:prstGeom>
              <a:blipFill>
                <a:blip r:embed="rId3"/>
                <a:stretch>
                  <a:fillRect l="-699" t="-1274" b="-57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6A008E0-5C5A-5990-3FA6-EAFFC0511CD4}"/>
                  </a:ext>
                </a:extLst>
              </p:cNvPr>
              <p:cNvSpPr/>
              <p:nvPr/>
            </p:nvSpPr>
            <p:spPr>
              <a:xfrm>
                <a:off x="9507793" y="2748885"/>
                <a:ext cx="2458064" cy="1105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rgbClr val="C00000"/>
                  </a:buClr>
                </a:pPr>
                <a:r>
                  <a:rPr lang="en-IN" sz="1600" dirty="0">
                    <a:solidFill>
                      <a:srgbClr val="000000">
                        <a:hueOff val="0"/>
                        <a:satOff val="0"/>
                        <a:lumOff val="0"/>
                        <a:alphaOff val="0"/>
                      </a:srgbClr>
                    </a:solidFill>
                    <a:latin typeface="Aptos" panose="020B0004020202020204" pitchFamily="34" charset="0"/>
                  </a:rPr>
                  <a:t>Gravity </a:t>
                </a:r>
              </a:p>
              <a:p>
                <a:pPr>
                  <a:buClr>
                    <a:srgbClr val="C00000"/>
                  </a:buClr>
                </a:pPr>
                <a:r>
                  <a:rPr lang="en-IN" sz="1600" dirty="0">
                    <a:solidFill>
                      <a:srgbClr val="000000">
                        <a:hueOff val="0"/>
                        <a:satOff val="0"/>
                        <a:lumOff val="0"/>
                        <a:alphaOff val="0"/>
                      </a:srgbClr>
                    </a:solidFill>
                    <a:latin typeface="Aptos" panose="020B0004020202020204" pitchFamily="34" charset="0"/>
                  </a:rPr>
                  <a:t>Moon: 1.62</a:t>
                </a:r>
                <a14:m>
                  <m:oMath xmlns:m="http://schemas.openxmlformats.org/officeDocument/2006/math">
                    <m:sSup>
                      <m:sSupPr>
                        <m:ctrlPr>
                          <a:rPr lang="en-IN" sz="1600" i="1" dirty="0">
                            <a:solidFill>
                              <a:srgbClr val="000000">
                                <a:hueOff val="0"/>
                                <a:satOff val="0"/>
                                <a:lumOff val="0"/>
                                <a:alphaOff val="0"/>
                              </a:srgbClr>
                            </a:solidFill>
                            <a:latin typeface="Cambria Math" panose="02040503050406030204" pitchFamily="18" charset="0"/>
                          </a:rPr>
                        </m:ctrlPr>
                      </m:sSupPr>
                      <m:e>
                        <m:r>
                          <m:rPr>
                            <m:sty m:val="p"/>
                          </m:rPr>
                          <a:rPr lang="en-IN" sz="1600" dirty="0">
                            <a:solidFill>
                              <a:srgbClr val="000000">
                                <a:hueOff val="0"/>
                                <a:satOff val="0"/>
                                <a:lumOff val="0"/>
                                <a:alphaOff val="0"/>
                              </a:srgbClr>
                            </a:solidFill>
                            <a:latin typeface="Cambria Math" panose="02040503050406030204" pitchFamily="18" charset="0"/>
                          </a:rPr>
                          <m:t>m</m:t>
                        </m:r>
                        <m:r>
                          <a:rPr lang="en-IN" sz="1600" dirty="0">
                            <a:solidFill>
                              <a:srgbClr val="000000">
                                <a:hueOff val="0"/>
                                <a:satOff val="0"/>
                                <a:lumOff val="0"/>
                                <a:alphaOff val="0"/>
                              </a:srgbClr>
                            </a:solidFill>
                            <a:latin typeface="Cambria Math" panose="02040503050406030204" pitchFamily="18" charset="0"/>
                          </a:rPr>
                          <m:t>𝑠</m:t>
                        </m:r>
                      </m:e>
                      <m:sup>
                        <m:r>
                          <a:rPr lang="en-IN" sz="1600" dirty="0">
                            <a:solidFill>
                              <a:srgbClr val="000000">
                                <a:hueOff val="0"/>
                                <a:satOff val="0"/>
                                <a:lumOff val="0"/>
                                <a:alphaOff val="0"/>
                              </a:srgbClr>
                            </a:solidFill>
                            <a:latin typeface="Cambria Math" panose="02040503050406030204" pitchFamily="18" charset="0"/>
                          </a:rPr>
                          <m:t>−2</m:t>
                        </m:r>
                      </m:sup>
                    </m:sSup>
                  </m:oMath>
                </a14:m>
                <a:r>
                  <a:rPr lang="en-IN" sz="1600" dirty="0">
                    <a:solidFill>
                      <a:srgbClr val="000000">
                        <a:hueOff val="0"/>
                        <a:satOff val="0"/>
                        <a:lumOff val="0"/>
                        <a:alphaOff val="0"/>
                      </a:srgbClr>
                    </a:solidFill>
                    <a:latin typeface="Aptos" panose="020B0004020202020204" pitchFamily="34" charset="0"/>
                  </a:rPr>
                  <a:t> =  0.16g</a:t>
                </a:r>
              </a:p>
              <a:p>
                <a:pPr>
                  <a:buClr>
                    <a:srgbClr val="C00000"/>
                  </a:buClr>
                </a:pPr>
                <a:r>
                  <a:rPr lang="en-IN" sz="1600" dirty="0">
                    <a:solidFill>
                      <a:srgbClr val="000000">
                        <a:hueOff val="0"/>
                        <a:satOff val="0"/>
                        <a:lumOff val="0"/>
                        <a:alphaOff val="0"/>
                      </a:srgbClr>
                    </a:solidFill>
                    <a:latin typeface="Aptos" panose="020B0004020202020204" pitchFamily="34" charset="0"/>
                  </a:rPr>
                  <a:t>Mars: 3.73 </a:t>
                </a:r>
                <a14:m>
                  <m:oMath xmlns:m="http://schemas.openxmlformats.org/officeDocument/2006/math">
                    <m:sSup>
                      <m:sSupPr>
                        <m:ctrlPr>
                          <a:rPr lang="en-IN" sz="1600" i="1" dirty="0">
                            <a:solidFill>
                              <a:srgbClr val="000000">
                                <a:hueOff val="0"/>
                                <a:satOff val="0"/>
                                <a:lumOff val="0"/>
                                <a:alphaOff val="0"/>
                              </a:srgbClr>
                            </a:solidFill>
                            <a:latin typeface="Cambria Math" panose="02040503050406030204" pitchFamily="18" charset="0"/>
                          </a:rPr>
                        </m:ctrlPr>
                      </m:sSupPr>
                      <m:e>
                        <m:r>
                          <m:rPr>
                            <m:sty m:val="p"/>
                          </m:rPr>
                          <a:rPr lang="en-IN" sz="1600" dirty="0">
                            <a:solidFill>
                              <a:srgbClr val="000000">
                                <a:hueOff val="0"/>
                                <a:satOff val="0"/>
                                <a:lumOff val="0"/>
                                <a:alphaOff val="0"/>
                              </a:srgbClr>
                            </a:solidFill>
                            <a:latin typeface="Cambria Math" panose="02040503050406030204" pitchFamily="18" charset="0"/>
                          </a:rPr>
                          <m:t>m</m:t>
                        </m:r>
                        <m:r>
                          <a:rPr lang="en-IN" sz="1600" dirty="0">
                            <a:solidFill>
                              <a:srgbClr val="000000">
                                <a:hueOff val="0"/>
                                <a:satOff val="0"/>
                                <a:lumOff val="0"/>
                                <a:alphaOff val="0"/>
                              </a:srgbClr>
                            </a:solidFill>
                            <a:latin typeface="Cambria Math" panose="02040503050406030204" pitchFamily="18" charset="0"/>
                          </a:rPr>
                          <m:t>𝑠</m:t>
                        </m:r>
                      </m:e>
                      <m:sup>
                        <m:r>
                          <a:rPr lang="en-IN" sz="1600" dirty="0">
                            <a:solidFill>
                              <a:srgbClr val="000000">
                                <a:hueOff val="0"/>
                                <a:satOff val="0"/>
                                <a:lumOff val="0"/>
                                <a:alphaOff val="0"/>
                              </a:srgbClr>
                            </a:solidFill>
                            <a:latin typeface="Cambria Math" panose="02040503050406030204" pitchFamily="18" charset="0"/>
                          </a:rPr>
                          <m:t>−2</m:t>
                        </m:r>
                      </m:sup>
                    </m:sSup>
                  </m:oMath>
                </a14:m>
                <a:r>
                  <a:rPr lang="en-IN" sz="1600" dirty="0">
                    <a:solidFill>
                      <a:srgbClr val="000000">
                        <a:hueOff val="0"/>
                        <a:satOff val="0"/>
                        <a:lumOff val="0"/>
                        <a:alphaOff val="0"/>
                      </a:srgbClr>
                    </a:solidFill>
                    <a:latin typeface="Aptos" panose="020B0004020202020204" pitchFamily="34" charset="0"/>
                  </a:rPr>
                  <a:t> = 0.38g</a:t>
                </a:r>
              </a:p>
              <a:p>
                <a:pPr>
                  <a:buClr>
                    <a:srgbClr val="C00000"/>
                  </a:buClr>
                </a:pPr>
                <a:r>
                  <a:rPr lang="en-IN" sz="1600" dirty="0">
                    <a:solidFill>
                      <a:srgbClr val="000000">
                        <a:hueOff val="0"/>
                        <a:satOff val="0"/>
                        <a:lumOff val="0"/>
                        <a:alphaOff val="0"/>
                      </a:srgbClr>
                    </a:solidFill>
                    <a:latin typeface="Aptos" panose="020B0004020202020204" pitchFamily="34" charset="0"/>
                  </a:rPr>
                  <a:t>Sun: 274 </a:t>
                </a:r>
                <a14:m>
                  <m:oMath xmlns:m="http://schemas.openxmlformats.org/officeDocument/2006/math">
                    <m:sSup>
                      <m:sSupPr>
                        <m:ctrlPr>
                          <a:rPr lang="en-IN" sz="1600" i="1" dirty="0">
                            <a:solidFill>
                              <a:srgbClr val="000000">
                                <a:hueOff val="0"/>
                                <a:satOff val="0"/>
                                <a:lumOff val="0"/>
                                <a:alphaOff val="0"/>
                              </a:srgbClr>
                            </a:solidFill>
                            <a:latin typeface="Cambria Math" panose="02040503050406030204" pitchFamily="18" charset="0"/>
                          </a:rPr>
                        </m:ctrlPr>
                      </m:sSupPr>
                      <m:e>
                        <m:r>
                          <m:rPr>
                            <m:sty m:val="p"/>
                          </m:rPr>
                          <a:rPr lang="en-IN" sz="1600" dirty="0">
                            <a:solidFill>
                              <a:srgbClr val="000000">
                                <a:hueOff val="0"/>
                                <a:satOff val="0"/>
                                <a:lumOff val="0"/>
                                <a:alphaOff val="0"/>
                              </a:srgbClr>
                            </a:solidFill>
                            <a:latin typeface="Cambria Math" panose="02040503050406030204" pitchFamily="18" charset="0"/>
                          </a:rPr>
                          <m:t>m</m:t>
                        </m:r>
                        <m:r>
                          <a:rPr lang="en-IN" sz="1600" dirty="0">
                            <a:solidFill>
                              <a:srgbClr val="000000">
                                <a:hueOff val="0"/>
                                <a:satOff val="0"/>
                                <a:lumOff val="0"/>
                                <a:alphaOff val="0"/>
                              </a:srgbClr>
                            </a:solidFill>
                            <a:latin typeface="Cambria Math" panose="02040503050406030204" pitchFamily="18" charset="0"/>
                          </a:rPr>
                          <m:t>𝑠</m:t>
                        </m:r>
                      </m:e>
                      <m:sup>
                        <m:r>
                          <a:rPr lang="en-IN" sz="1600" dirty="0">
                            <a:solidFill>
                              <a:srgbClr val="000000">
                                <a:hueOff val="0"/>
                                <a:satOff val="0"/>
                                <a:lumOff val="0"/>
                                <a:alphaOff val="0"/>
                              </a:srgbClr>
                            </a:solidFill>
                            <a:latin typeface="Cambria Math" panose="02040503050406030204" pitchFamily="18" charset="0"/>
                          </a:rPr>
                          <m:t>−2</m:t>
                        </m:r>
                      </m:sup>
                    </m:sSup>
                  </m:oMath>
                </a14:m>
                <a:r>
                  <a:rPr lang="en-IN" sz="1600" dirty="0">
                    <a:solidFill>
                      <a:srgbClr val="000000">
                        <a:hueOff val="0"/>
                        <a:satOff val="0"/>
                        <a:lumOff val="0"/>
                        <a:alphaOff val="0"/>
                      </a:srgbClr>
                    </a:solidFill>
                    <a:latin typeface="Aptos" panose="020B0004020202020204" pitchFamily="34" charset="0"/>
                  </a:rPr>
                  <a:t> = 27.95g </a:t>
                </a:r>
              </a:p>
            </p:txBody>
          </p:sp>
        </mc:Choice>
        <mc:Fallback xmlns="">
          <p:sp>
            <p:nvSpPr>
              <p:cNvPr id="11" name="Rectangle 10">
                <a:extLst>
                  <a:ext uri="{FF2B5EF4-FFF2-40B4-BE49-F238E27FC236}">
                    <a16:creationId xmlns:a16="http://schemas.microsoft.com/office/drawing/2014/main" id="{46A008E0-5C5A-5990-3FA6-EAFFC0511CD4}"/>
                  </a:ext>
                </a:extLst>
              </p:cNvPr>
              <p:cNvSpPr>
                <a:spLocks noRot="1" noChangeAspect="1" noMove="1" noResize="1" noEditPoints="1" noAdjustHandles="1" noChangeArrowheads="1" noChangeShapeType="1" noTextEdit="1"/>
              </p:cNvSpPr>
              <p:nvPr/>
            </p:nvSpPr>
            <p:spPr>
              <a:xfrm>
                <a:off x="9507793" y="2748885"/>
                <a:ext cx="2458064" cy="1105360"/>
              </a:xfrm>
              <a:prstGeom prst="rect">
                <a:avLst/>
              </a:prstGeom>
              <a:blipFill>
                <a:blip r:embed="rId4"/>
                <a:stretch>
                  <a:fillRect l="-1235" b="-4918"/>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7466C610-6C8E-497D-60DE-7E7B7EABEF56}"/>
              </a:ext>
            </a:extLst>
          </p:cNvPr>
          <p:cNvSpPr/>
          <p:nvPr/>
        </p:nvSpPr>
        <p:spPr>
          <a:xfrm>
            <a:off x="3706761" y="3190567"/>
            <a:ext cx="1917290" cy="8160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850E5F9-2747-F2EE-0DA0-85C574B573BF}"/>
              </a:ext>
            </a:extLst>
          </p:cNvPr>
          <p:cNvSpPr txBox="1"/>
          <p:nvPr/>
        </p:nvSpPr>
        <p:spPr>
          <a:xfrm>
            <a:off x="11135031" y="6211669"/>
            <a:ext cx="1661651" cy="646331"/>
          </a:xfrm>
          <a:prstGeom prst="rect">
            <a:avLst/>
          </a:prstGeom>
          <a:noFill/>
        </p:spPr>
        <p:txBody>
          <a:bodyPr wrap="square" rtlCol="0">
            <a:spAutoFit/>
          </a:bodyPr>
          <a:lstStyle/>
          <a:p>
            <a:r>
              <a:rPr lang="en-IN" dirty="0"/>
              <a:t>Ref. </a:t>
            </a:r>
            <a:r>
              <a:rPr lang="en-IN" dirty="0">
                <a:latin typeface="Aptos" panose="020B0004020202020204" pitchFamily="34" charset="0"/>
              </a:rPr>
              <a:t>1,5</a:t>
            </a:r>
          </a:p>
          <a:p>
            <a:r>
              <a:rPr lang="en-IN" dirty="0">
                <a:latin typeface="Aptos" panose="020B0004020202020204" pitchFamily="34" charset="0"/>
              </a:rPr>
              <a:t>Page 1/6</a:t>
            </a:r>
            <a:endParaRPr lang="en-IN" dirty="0"/>
          </a:p>
        </p:txBody>
      </p:sp>
    </p:spTree>
    <p:extLst>
      <p:ext uri="{BB962C8B-B14F-4D97-AF65-F5344CB8AC3E}">
        <p14:creationId xmlns:p14="http://schemas.microsoft.com/office/powerpoint/2010/main" val="78535884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8AE0-A8C6-9BD4-9FB0-FFFE9F4D5DA4}"/>
              </a:ext>
            </a:extLst>
          </p:cNvPr>
          <p:cNvSpPr>
            <a:spLocks noGrp="1"/>
          </p:cNvSpPr>
          <p:nvPr>
            <p:ph type="title"/>
          </p:nvPr>
        </p:nvSpPr>
        <p:spPr>
          <a:xfrm>
            <a:off x="769620" y="233924"/>
            <a:ext cx="4486656" cy="570748"/>
          </a:xfrm>
        </p:spPr>
        <p:txBody>
          <a:bodyPr>
            <a:normAutofit fontScale="90000"/>
          </a:bodyPr>
          <a:lstStyle/>
          <a:p>
            <a:r>
              <a:rPr lang="en-IN" sz="4000" dirty="0"/>
              <a:t>microgravity</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8F5EA90-FEF4-FA58-19B2-407BD31C5E86}"/>
                  </a:ext>
                </a:extLst>
              </p:cNvPr>
              <p:cNvSpPr>
                <a:spLocks noGrp="1"/>
              </p:cNvSpPr>
              <p:nvPr>
                <p:ph type="body" sz="half" idx="2"/>
              </p:nvPr>
            </p:nvSpPr>
            <p:spPr>
              <a:xfrm>
                <a:off x="0" y="1315472"/>
                <a:ext cx="6125497" cy="5542528"/>
              </a:xfrm>
            </p:spPr>
            <p:txBody>
              <a:bodyPr anchor="b">
                <a:normAutofit fontScale="55000" lnSpcReduction="20000"/>
              </a:bodyPr>
              <a:lstStyle/>
              <a:p>
                <a:pPr marL="571500" lvl="1" indent="-571500" defTabSz="457200">
                  <a:lnSpc>
                    <a:spcPct val="120000"/>
                  </a:lnSpc>
                  <a:buClr>
                    <a:schemeClr val="tx1"/>
                  </a:buClr>
                  <a:buFont typeface="Arial" panose="020B0604020202020204" pitchFamily="34" charset="0"/>
                  <a:buChar char="•"/>
                </a:pPr>
                <a:r>
                  <a:rPr lang="en-IN" sz="3600" dirty="0">
                    <a:solidFill>
                      <a:srgbClr val="000000">
                        <a:hueOff val="0"/>
                        <a:satOff val="0"/>
                        <a:lumOff val="0"/>
                        <a:alphaOff val="0"/>
                      </a:srgbClr>
                    </a:solidFill>
                    <a:latin typeface="Aptos" panose="020B0004020202020204" pitchFamily="34" charset="0"/>
                  </a:rPr>
                  <a:t>Micro word is refers to one part in a million i.e. </a:t>
                </a:r>
                <a14:m>
                  <m:oMath xmlns:m="http://schemas.openxmlformats.org/officeDocument/2006/math">
                    <m:sSup>
                      <m:sSupPr>
                        <m:ctrlPr>
                          <a:rPr lang="en-IN" sz="3600" i="1" dirty="0">
                            <a:solidFill>
                              <a:srgbClr val="000000">
                                <a:hueOff val="0"/>
                                <a:satOff val="0"/>
                                <a:lumOff val="0"/>
                                <a:alphaOff val="0"/>
                              </a:srgbClr>
                            </a:solidFill>
                            <a:latin typeface="Cambria Math" panose="02040503050406030204" pitchFamily="18" charset="0"/>
                          </a:rPr>
                        </m:ctrlPr>
                      </m:sSupPr>
                      <m:e>
                        <m:r>
                          <a:rPr lang="en-IN" sz="3600" dirty="0">
                            <a:solidFill>
                              <a:srgbClr val="000000">
                                <a:hueOff val="0"/>
                                <a:satOff val="0"/>
                                <a:lumOff val="0"/>
                                <a:alphaOff val="0"/>
                              </a:srgbClr>
                            </a:solidFill>
                            <a:latin typeface="Cambria Math" panose="02040503050406030204" pitchFamily="18" charset="0"/>
                          </a:rPr>
                          <m:t>10</m:t>
                        </m:r>
                      </m:e>
                      <m:sup>
                        <m:r>
                          <a:rPr lang="en-IN" sz="3600" dirty="0">
                            <a:solidFill>
                              <a:srgbClr val="000000">
                                <a:hueOff val="0"/>
                                <a:satOff val="0"/>
                                <a:lumOff val="0"/>
                                <a:alphaOff val="0"/>
                              </a:srgbClr>
                            </a:solidFill>
                            <a:latin typeface="Cambria Math" panose="02040503050406030204" pitchFamily="18" charset="0"/>
                          </a:rPr>
                          <m:t>−6</m:t>
                        </m:r>
                      </m:sup>
                    </m:sSup>
                  </m:oMath>
                </a14:m>
                <a:r>
                  <a:rPr lang="en-IN" sz="3600" dirty="0">
                    <a:solidFill>
                      <a:srgbClr val="000000">
                        <a:hueOff val="0"/>
                        <a:satOff val="0"/>
                        <a:lumOff val="0"/>
                        <a:alphaOff val="0"/>
                      </a:srgbClr>
                    </a:solidFill>
                    <a:latin typeface="Aptos" panose="020B0004020202020204" pitchFamily="34" charset="0"/>
                  </a:rPr>
                  <a:t> hence little or no measurable effect of gravity is known as microgravity. </a:t>
                </a:r>
              </a:p>
              <a:p>
                <a:pPr marL="571500" lvl="1" indent="-571500" defTabSz="457200">
                  <a:lnSpc>
                    <a:spcPct val="120000"/>
                  </a:lnSpc>
                  <a:buClr>
                    <a:schemeClr val="tx1"/>
                  </a:buClr>
                  <a:buFont typeface="Arial" panose="020B0604020202020204" pitchFamily="34" charset="0"/>
                  <a:buChar char="•"/>
                </a:pPr>
                <a:r>
                  <a:rPr lang="en-IN" sz="3600" dirty="0">
                    <a:solidFill>
                      <a:srgbClr val="000000">
                        <a:hueOff val="0"/>
                        <a:satOff val="0"/>
                        <a:lumOff val="0"/>
                        <a:alphaOff val="0"/>
                      </a:srgbClr>
                    </a:solidFill>
                    <a:latin typeface="Aptos" panose="020B0004020202020204" pitchFamily="34" charset="0"/>
                  </a:rPr>
                  <a:t>A state of weightless environment or  very low gravity, as found in sustained freefall, orbit or in interstellar space.</a:t>
                </a:r>
              </a:p>
              <a:p>
                <a:pPr marL="571500" lvl="1" indent="-571500" defTabSz="457200">
                  <a:lnSpc>
                    <a:spcPct val="120000"/>
                  </a:lnSpc>
                  <a:buClr>
                    <a:schemeClr val="tx1"/>
                  </a:buClr>
                  <a:buFont typeface="Arial" panose="020B0604020202020204" pitchFamily="34" charset="0"/>
                  <a:buChar char="•"/>
                </a:pPr>
                <a:r>
                  <a:rPr lang="en-IN" sz="3600" dirty="0">
                    <a:solidFill>
                      <a:srgbClr val="000000">
                        <a:hueOff val="0"/>
                        <a:satOff val="0"/>
                        <a:lumOff val="0"/>
                        <a:alphaOff val="0"/>
                      </a:srgbClr>
                    </a:solidFill>
                    <a:latin typeface="Aptos" panose="020B0004020202020204" pitchFamily="34" charset="0"/>
                  </a:rPr>
                  <a:t>In the orbits or the earth gravity is 90% of the ground. </a:t>
                </a:r>
              </a:p>
              <a:p>
                <a:pPr marL="571500" lvl="1" indent="-571500" defTabSz="457200">
                  <a:lnSpc>
                    <a:spcPct val="120000"/>
                  </a:lnSpc>
                  <a:buClr>
                    <a:schemeClr val="tx1"/>
                  </a:buClr>
                  <a:buFont typeface="Arial" panose="020B0604020202020204" pitchFamily="34" charset="0"/>
                  <a:buChar char="•"/>
                </a:pPr>
                <a:r>
                  <a:rPr lang="en-IN" sz="3600" dirty="0">
                    <a:solidFill>
                      <a:srgbClr val="000000">
                        <a:hueOff val="0"/>
                        <a:satOff val="0"/>
                        <a:lumOff val="0"/>
                        <a:alphaOff val="0"/>
                      </a:srgbClr>
                    </a:solidFill>
                    <a:latin typeface="Aptos" panose="020B0004020202020204" pitchFamily="34" charset="0"/>
                  </a:rPr>
                  <a:t>We can create microgravity condition by two ways </a:t>
                </a:r>
              </a:p>
              <a:p>
                <a:pPr marL="0" lvl="1" defTabSz="457200">
                  <a:lnSpc>
                    <a:spcPct val="120000"/>
                  </a:lnSpc>
                  <a:buClr>
                    <a:srgbClr val="C00000"/>
                  </a:buClr>
                </a:pPr>
                <a:r>
                  <a:rPr lang="en-IN" sz="3600" dirty="0">
                    <a:solidFill>
                      <a:srgbClr val="000000">
                        <a:hueOff val="0"/>
                        <a:satOff val="0"/>
                        <a:lumOff val="0"/>
                        <a:alphaOff val="0"/>
                      </a:srgbClr>
                    </a:solidFill>
                    <a:latin typeface="Aptos" panose="020B0004020202020204" pitchFamily="34" charset="0"/>
                  </a:rPr>
                  <a:t>	 a) by reaching at the point where earth’s gravity 	reduce to one milmillionth of that at surface which 	is </a:t>
                </a:r>
                <a14:m>
                  <m:oMath xmlns:m="http://schemas.openxmlformats.org/officeDocument/2006/math">
                    <m:r>
                      <a:rPr lang="en-IN" sz="3600" dirty="0">
                        <a:solidFill>
                          <a:srgbClr val="000000">
                            <a:hueOff val="0"/>
                            <a:satOff val="0"/>
                            <a:lumOff val="0"/>
                            <a:alphaOff val="0"/>
                          </a:srgbClr>
                        </a:solidFill>
                        <a:latin typeface="Cambria Math" panose="02040503050406030204" pitchFamily="18" charset="0"/>
                      </a:rPr>
                      <m:t>6.37</m:t>
                    </m:r>
                  </m:oMath>
                </a14:m>
                <a:r>
                  <a:rPr lang="en-IN" sz="3600" dirty="0">
                    <a:solidFill>
                      <a:srgbClr val="000000">
                        <a:hueOff val="0"/>
                        <a:satOff val="0"/>
                        <a:lumOff val="0"/>
                        <a:alphaOff val="0"/>
                      </a:srgbClr>
                    </a:solidFill>
                    <a:latin typeface="Aptos" panose="020B0004020202020204" pitchFamily="34" charset="0"/>
                  </a:rPr>
                  <a:t> million km.</a:t>
                </a:r>
              </a:p>
              <a:p>
                <a:pPr marL="0" lvl="1" defTabSz="457200">
                  <a:lnSpc>
                    <a:spcPct val="120000"/>
                  </a:lnSpc>
                  <a:buClr>
                    <a:srgbClr val="C00000"/>
                  </a:buClr>
                </a:pPr>
                <a:r>
                  <a:rPr lang="en-IN" sz="3600" dirty="0">
                    <a:solidFill>
                      <a:srgbClr val="000000">
                        <a:hueOff val="0"/>
                        <a:satOff val="0"/>
                        <a:lumOff val="0"/>
                        <a:alphaOff val="0"/>
                      </a:srgbClr>
                    </a:solidFill>
                    <a:latin typeface="Aptos" panose="020B0004020202020204" pitchFamily="34" charset="0"/>
                  </a:rPr>
                  <a:t>	b)  freefall      </a:t>
                </a:r>
              </a:p>
              <a:p>
                <a:pPr marL="457200" indent="-457200">
                  <a:lnSpc>
                    <a:spcPct val="120000"/>
                  </a:lnSpc>
                  <a:buFont typeface="Courier New" panose="02070309020205020404" pitchFamily="49" charset="0"/>
                  <a:buChar char="o"/>
                </a:pPr>
                <a:endParaRPr lang="en-IN" sz="3200" dirty="0">
                  <a:latin typeface="Gabriola" panose="04040605051002020D02" pitchFamily="82" charset="0"/>
                </a:endParaRPr>
              </a:p>
              <a:p>
                <a:endParaRPr lang="en-IN" dirty="0"/>
              </a:p>
            </p:txBody>
          </p:sp>
        </mc:Choice>
        <mc:Fallback xmlns="">
          <p:sp>
            <p:nvSpPr>
              <p:cNvPr id="4" name="Text Placeholder 3">
                <a:extLst>
                  <a:ext uri="{FF2B5EF4-FFF2-40B4-BE49-F238E27FC236}">
                    <a16:creationId xmlns:a16="http://schemas.microsoft.com/office/drawing/2014/main" id="{98F5EA90-FEF4-FA58-19B2-407BD31C5E86}"/>
                  </a:ext>
                </a:extLst>
              </p:cNvPr>
              <p:cNvSpPr>
                <a:spLocks noGrp="1" noRot="1" noChangeAspect="1" noMove="1" noResize="1" noEditPoints="1" noAdjustHandles="1" noChangeArrowheads="1" noChangeShapeType="1" noTextEdit="1"/>
              </p:cNvSpPr>
              <p:nvPr>
                <p:ph type="body" sz="half" idx="2"/>
              </p:nvPr>
            </p:nvSpPr>
            <p:spPr>
              <a:xfrm>
                <a:off x="0" y="1315472"/>
                <a:ext cx="6125497" cy="5542528"/>
              </a:xfrm>
              <a:blipFill>
                <a:blip r:embed="rId2"/>
                <a:stretch>
                  <a:fillRect l="-896" t="-1980" r="-1891"/>
                </a:stretch>
              </a:blipFill>
            </p:spPr>
            <p:txBody>
              <a:bodyPr/>
              <a:lstStyle/>
              <a:p>
                <a:r>
                  <a:rPr lang="en-IN">
                    <a:noFill/>
                  </a:rPr>
                  <a:t> </a:t>
                </a:r>
              </a:p>
            </p:txBody>
          </p:sp>
        </mc:Fallback>
      </mc:AlternateContent>
      <p:pic>
        <p:nvPicPr>
          <p:cNvPr id="11" name="Picture 2" descr="Forces and Newton's Laws of Motion">
            <a:extLst>
              <a:ext uri="{FF2B5EF4-FFF2-40B4-BE49-F238E27FC236}">
                <a16:creationId xmlns:a16="http://schemas.microsoft.com/office/drawing/2014/main" id="{F392BF21-D51F-CA09-F37D-BEA6F93E34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44929" y="804672"/>
            <a:ext cx="4916130" cy="55425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97CE4E-1F1E-882D-A793-1998A19EC7CC}"/>
              </a:ext>
            </a:extLst>
          </p:cNvPr>
          <p:cNvSpPr txBox="1"/>
          <p:nvPr/>
        </p:nvSpPr>
        <p:spPr>
          <a:xfrm>
            <a:off x="11110450" y="6211669"/>
            <a:ext cx="1533833" cy="646331"/>
          </a:xfrm>
          <a:prstGeom prst="rect">
            <a:avLst/>
          </a:prstGeom>
          <a:noFill/>
        </p:spPr>
        <p:txBody>
          <a:bodyPr wrap="square" rtlCol="0">
            <a:spAutoFit/>
          </a:bodyPr>
          <a:lstStyle/>
          <a:p>
            <a:r>
              <a:rPr lang="en-IN" sz="1800" dirty="0"/>
              <a:t>Ref. </a:t>
            </a:r>
            <a:r>
              <a:rPr lang="en-IN" sz="1800" dirty="0">
                <a:latin typeface="Aptos" panose="020B0004020202020204" pitchFamily="34" charset="0"/>
              </a:rPr>
              <a:t>1,2</a:t>
            </a:r>
          </a:p>
          <a:p>
            <a:r>
              <a:rPr lang="en-IN" sz="1800" dirty="0">
                <a:latin typeface="Aptos" panose="020B0004020202020204" pitchFamily="34" charset="0"/>
              </a:rPr>
              <a:t>Page 2/6</a:t>
            </a:r>
            <a:endParaRPr lang="en-IN" sz="1800" dirty="0"/>
          </a:p>
        </p:txBody>
      </p:sp>
    </p:spTree>
    <p:extLst>
      <p:ext uri="{BB962C8B-B14F-4D97-AF65-F5344CB8AC3E}">
        <p14:creationId xmlns:p14="http://schemas.microsoft.com/office/powerpoint/2010/main" val="61246262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5948-67B7-0087-57A1-C2E5A3603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DF33-B390-F606-43EA-3554A0621BD8}"/>
              </a:ext>
            </a:extLst>
          </p:cNvPr>
          <p:cNvSpPr>
            <a:spLocks noGrp="1"/>
          </p:cNvSpPr>
          <p:nvPr>
            <p:ph type="title"/>
          </p:nvPr>
        </p:nvSpPr>
        <p:spPr>
          <a:xfrm>
            <a:off x="2836213" y="422787"/>
            <a:ext cx="6519574" cy="766916"/>
          </a:xfrm>
          <a:solidFill>
            <a:srgbClr val="9BAFB5"/>
          </a:solidFill>
        </p:spPr>
        <p:txBody>
          <a:bodyPr anchor="t">
            <a:normAutofit fontScale="90000"/>
          </a:bodyPr>
          <a:lstStyle/>
          <a:p>
            <a:r>
              <a:rPr lang="en-IN" sz="4000" dirty="0">
                <a:solidFill>
                  <a:schemeClr val="bg1"/>
                </a:solidFill>
              </a:rPr>
              <a:t>CREATING MICROGRAVITY</a:t>
            </a:r>
            <a:br>
              <a:rPr lang="en-IN" dirty="0"/>
            </a:br>
            <a:endParaRPr lang="en-IN" dirty="0"/>
          </a:p>
        </p:txBody>
      </p:sp>
      <p:sp>
        <p:nvSpPr>
          <p:cNvPr id="3" name="TextBox 2">
            <a:extLst>
              <a:ext uri="{FF2B5EF4-FFF2-40B4-BE49-F238E27FC236}">
                <a16:creationId xmlns:a16="http://schemas.microsoft.com/office/drawing/2014/main" id="{AC5AA0AF-8419-C4AB-F3D7-2E0DB9803AEF}"/>
              </a:ext>
            </a:extLst>
          </p:cNvPr>
          <p:cNvSpPr txBox="1"/>
          <p:nvPr/>
        </p:nvSpPr>
        <p:spPr>
          <a:xfrm>
            <a:off x="294968" y="1356852"/>
            <a:ext cx="11543071" cy="5191432"/>
          </a:xfrm>
          <a:prstGeom prst="rect">
            <a:avLst/>
          </a:prstGeom>
          <a:noFill/>
        </p:spPr>
        <p:txBody>
          <a:bodyPr wrap="square" rtlCol="0">
            <a:spAutoFit/>
          </a:bodyPr>
          <a:lstStyle/>
          <a:p>
            <a:endParaRPr lang="en-IN" dirty="0"/>
          </a:p>
        </p:txBody>
      </p:sp>
      <p:sp>
        <p:nvSpPr>
          <p:cNvPr id="4" name="Rectangle 3">
            <a:extLst>
              <a:ext uri="{FF2B5EF4-FFF2-40B4-BE49-F238E27FC236}">
                <a16:creationId xmlns:a16="http://schemas.microsoft.com/office/drawing/2014/main" id="{D3E2DBC2-A01A-642A-952B-028CADA9ECF7}"/>
              </a:ext>
            </a:extLst>
          </p:cNvPr>
          <p:cNvSpPr/>
          <p:nvPr/>
        </p:nvSpPr>
        <p:spPr>
          <a:xfrm>
            <a:off x="294968" y="1424448"/>
            <a:ext cx="4610008" cy="2315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IN" sz="2800" b="0" dirty="0">
                <a:solidFill>
                  <a:schemeClr val="tx1"/>
                </a:solidFill>
                <a:latin typeface="Aptos" panose="020B0004020202020204" pitchFamily="34" charset="0"/>
              </a:rPr>
              <a:t>Drop facility </a:t>
            </a:r>
          </a:p>
          <a:p>
            <a:pPr marL="800100" lvl="1" indent="-342900" algn="l">
              <a:buFont typeface="Arial" panose="020B0604020202020204" pitchFamily="34" charset="0"/>
              <a:buChar char="•"/>
            </a:pPr>
            <a:r>
              <a:rPr lang="en-IN" sz="2000" kern="1200" dirty="0">
                <a:solidFill>
                  <a:schemeClr val="tx1"/>
                </a:solidFill>
                <a:latin typeface="Aptos" panose="020B0004020202020204" pitchFamily="34" charset="0"/>
              </a:rPr>
              <a:t>The payload dropped off the top of the tower allowed to fall.</a:t>
            </a:r>
          </a:p>
          <a:p>
            <a:pPr marL="800100" lvl="1" indent="-342900" algn="l">
              <a:buFont typeface="Arial" panose="020B0604020202020204" pitchFamily="34" charset="0"/>
              <a:buChar char="•"/>
            </a:pPr>
            <a:r>
              <a:rPr lang="en-IN" sz="2000" kern="1200" dirty="0">
                <a:solidFill>
                  <a:schemeClr val="tx1"/>
                </a:solidFill>
                <a:latin typeface="Aptos" panose="020B0004020202020204" pitchFamily="34" charset="0"/>
                <a:ea typeface="+mn-ea"/>
                <a:cs typeface="+mn-cs"/>
              </a:rPr>
              <a:t>In general it gives micro-g  for 2.2 seconds from the fall of 24m and maximum we can achieve for 10sec of the fall of 490m  </a:t>
            </a:r>
            <a:endParaRPr lang="en-IN" sz="2000" kern="1200" dirty="0">
              <a:solidFill>
                <a:schemeClr val="tx1"/>
              </a:solidFill>
              <a:latin typeface="Aptos" panose="020B0004020202020204" pitchFamily="34" charset="0"/>
            </a:endParaRPr>
          </a:p>
        </p:txBody>
      </p:sp>
      <p:sp>
        <p:nvSpPr>
          <p:cNvPr id="5" name="Rectangle 4">
            <a:extLst>
              <a:ext uri="{FF2B5EF4-FFF2-40B4-BE49-F238E27FC236}">
                <a16:creationId xmlns:a16="http://schemas.microsoft.com/office/drawing/2014/main" id="{4A4BC6C3-7FB8-5058-96E3-A54674466A9B}"/>
              </a:ext>
            </a:extLst>
          </p:cNvPr>
          <p:cNvSpPr/>
          <p:nvPr/>
        </p:nvSpPr>
        <p:spPr>
          <a:xfrm>
            <a:off x="7331486" y="4011007"/>
            <a:ext cx="4610007" cy="2311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defTabSz="1244600">
              <a:lnSpc>
                <a:spcPct val="90000"/>
              </a:lnSpc>
              <a:spcBef>
                <a:spcPct val="0"/>
              </a:spcBef>
              <a:spcAft>
                <a:spcPct val="35000"/>
              </a:spcAft>
              <a:buNone/>
            </a:pPr>
            <a:r>
              <a:rPr lang="en-IN" sz="2800" b="0" kern="1200" dirty="0">
                <a:solidFill>
                  <a:srgbClr val="000000">
                    <a:hueOff val="0"/>
                    <a:satOff val="0"/>
                    <a:lumOff val="0"/>
                    <a:alphaOff val="0"/>
                  </a:srgbClr>
                </a:solidFill>
                <a:latin typeface="Aptos" panose="020B0004020202020204" pitchFamily="34" charset="0"/>
                <a:ea typeface="+mn-ea"/>
                <a:cs typeface="+mn-cs"/>
              </a:rPr>
              <a:t>Orbiting spacecraft</a:t>
            </a:r>
          </a:p>
          <a:p>
            <a:pPr marL="324000" lvl="0" indent="-342900" defTabSz="1244600">
              <a:lnSpc>
                <a:spcPct val="90000"/>
              </a:lnSpc>
              <a:spcBef>
                <a:spcPct val="0"/>
              </a:spcBef>
              <a:spcAft>
                <a:spcPct val="35000"/>
              </a:spcAft>
              <a:buFont typeface="Arial" panose="020B0604020202020204" pitchFamily="34" charset="0"/>
              <a:buChar char="•"/>
            </a:pPr>
            <a:r>
              <a:rPr lang="en-IN" sz="2000" kern="1200" dirty="0">
                <a:solidFill>
                  <a:srgbClr val="000000">
                    <a:hueOff val="0"/>
                    <a:satOff val="0"/>
                    <a:lumOff val="0"/>
                    <a:alphaOff val="0"/>
                  </a:srgbClr>
                </a:solidFill>
                <a:latin typeface="Aptos" panose="020B0004020202020204" pitchFamily="34" charset="0"/>
                <a:ea typeface="+mn-ea"/>
                <a:cs typeface="+mn-cs"/>
              </a:rPr>
              <a:t>Microgravity in spacecraft is achieved through orbital fall, where the spacecraft continuously falls towards earth while moving forward at a high speed.</a:t>
            </a:r>
          </a:p>
          <a:p>
            <a:pPr marL="324000" lvl="0" indent="-342900" defTabSz="1244600">
              <a:lnSpc>
                <a:spcPct val="90000"/>
              </a:lnSpc>
              <a:spcBef>
                <a:spcPct val="0"/>
              </a:spcBef>
              <a:buFont typeface="Arial" panose="020B0604020202020204" pitchFamily="34" charset="0"/>
              <a:buChar char="•"/>
            </a:pPr>
            <a:r>
              <a:rPr lang="en-IN" sz="2000" kern="1200" dirty="0">
                <a:solidFill>
                  <a:srgbClr val="000000">
                    <a:hueOff val="0"/>
                    <a:satOff val="0"/>
                    <a:lumOff val="0"/>
                    <a:alphaOff val="0"/>
                  </a:srgbClr>
                </a:solidFill>
                <a:latin typeface="Aptos" panose="020B0004020202020204" pitchFamily="34" charset="0"/>
                <a:ea typeface="+mn-ea"/>
                <a:cs typeface="+mn-cs"/>
              </a:rPr>
              <a:t>It gets for servals days  </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BEBCDC5-453F-C0E9-86D1-548BBF9D4BD2}"/>
                  </a:ext>
                </a:extLst>
              </p:cNvPr>
              <p:cNvSpPr/>
              <p:nvPr/>
            </p:nvSpPr>
            <p:spPr>
              <a:xfrm>
                <a:off x="7325248" y="1446570"/>
                <a:ext cx="4610006" cy="2293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indent="0">
                  <a:lnSpc>
                    <a:spcPct val="90000"/>
                  </a:lnSpc>
                  <a:spcBef>
                    <a:spcPct val="0"/>
                  </a:spcBef>
                  <a:spcAft>
                    <a:spcPct val="35000"/>
                  </a:spcAft>
                  <a:buNone/>
                </a:pPr>
                <a:r>
                  <a:rPr lang="en-IN" sz="2800" dirty="0">
                    <a:solidFill>
                      <a:schemeClr val="tx1"/>
                    </a:solidFill>
                    <a:latin typeface="Aptos" panose="020B0004020202020204" pitchFamily="34" charset="0"/>
                  </a:rPr>
                  <a:t>Aircraft (vomit comets)</a:t>
                </a:r>
              </a:p>
              <a:p>
                <a:pPr marL="342900" lvl="1" indent="-342900">
                  <a:lnSpc>
                    <a:spcPct val="90000"/>
                  </a:lnSpc>
                  <a:spcBef>
                    <a:spcPct val="0"/>
                  </a:spcBef>
                  <a:spcAft>
                    <a:spcPct val="15000"/>
                  </a:spcAft>
                  <a:buFont typeface="Arial" panose="020B0604020202020204" pitchFamily="34" charset="0"/>
                  <a:buChar char="•"/>
                </a:pPr>
                <a:r>
                  <a:rPr lang="en-IN" sz="2000" dirty="0">
                    <a:solidFill>
                      <a:schemeClr val="tx1"/>
                    </a:solidFill>
                    <a:latin typeface="Aptos" panose="020B0004020202020204" pitchFamily="34" charset="0"/>
                  </a:rPr>
                  <a:t>The plane flies on a parabolic path during pull up and pull out we get  </a:t>
                </a:r>
                <a14:m>
                  <m:oMath xmlns:m="http://schemas.openxmlformats.org/officeDocument/2006/math">
                    <m:sSup>
                      <m:sSupPr>
                        <m:ctrlPr>
                          <a:rPr lang="en-IN" i="1" dirty="0">
                            <a:solidFill>
                              <a:schemeClr val="tx1"/>
                            </a:solidFill>
                            <a:latin typeface="Cambria Math" panose="02040503050406030204" pitchFamily="18" charset="0"/>
                          </a:rPr>
                        </m:ctrlPr>
                      </m:sSupPr>
                      <m:e>
                        <m:r>
                          <a:rPr lang="en-IN" dirty="0">
                            <a:solidFill>
                              <a:schemeClr val="tx1"/>
                            </a:solidFill>
                            <a:latin typeface="Cambria Math" panose="02040503050406030204" pitchFamily="18" charset="0"/>
                          </a:rPr>
                          <m:t>10</m:t>
                        </m:r>
                      </m:e>
                      <m:sup>
                        <m:r>
                          <a:rPr lang="en-IN" dirty="0">
                            <a:solidFill>
                              <a:schemeClr val="tx1"/>
                            </a:solidFill>
                            <a:latin typeface="Cambria Math" panose="02040503050406030204" pitchFamily="18" charset="0"/>
                          </a:rPr>
                          <m:t>−2</m:t>
                        </m:r>
                      </m:sup>
                    </m:sSup>
                  </m:oMath>
                </a14:m>
                <a:r>
                  <a:rPr lang="en-IN" sz="2000" dirty="0">
                    <a:solidFill>
                      <a:schemeClr val="tx1"/>
                    </a:solidFill>
                    <a:latin typeface="Aptos" panose="020B0004020202020204" pitchFamily="34" charset="0"/>
                  </a:rPr>
                  <a:t>g</a:t>
                </a:r>
              </a:p>
              <a:p>
                <a:pPr marL="342900" lvl="1" indent="-342900">
                  <a:lnSpc>
                    <a:spcPct val="90000"/>
                  </a:lnSpc>
                  <a:spcBef>
                    <a:spcPct val="0"/>
                  </a:spcBef>
                  <a:spcAft>
                    <a:spcPct val="15000"/>
                  </a:spcAft>
                  <a:buFont typeface="Arial" panose="020B0604020202020204" pitchFamily="34" charset="0"/>
                  <a:buChar char="•"/>
                </a:pPr>
                <a:r>
                  <a:rPr lang="en-IN" sz="2000" dirty="0">
                    <a:solidFill>
                      <a:schemeClr val="tx1"/>
                    </a:solidFill>
                    <a:latin typeface="Aptos" panose="020B0004020202020204" pitchFamily="34" charset="0"/>
                  </a:rPr>
                  <a:t>This environment get for 15sec and during the pull up and pull out we experienced 2g environment . </a:t>
                </a:r>
              </a:p>
            </p:txBody>
          </p:sp>
        </mc:Choice>
        <mc:Fallback xmlns="">
          <p:sp>
            <p:nvSpPr>
              <p:cNvPr id="6" name="Rectangle 5">
                <a:extLst>
                  <a:ext uri="{FF2B5EF4-FFF2-40B4-BE49-F238E27FC236}">
                    <a16:creationId xmlns:a16="http://schemas.microsoft.com/office/drawing/2014/main" id="{2BEBCDC5-453F-C0E9-86D1-548BBF9D4BD2}"/>
                  </a:ext>
                </a:extLst>
              </p:cNvPr>
              <p:cNvSpPr>
                <a:spLocks noRot="1" noChangeAspect="1" noMove="1" noResize="1" noEditPoints="1" noAdjustHandles="1" noChangeArrowheads="1" noChangeShapeType="1" noTextEdit="1"/>
              </p:cNvSpPr>
              <p:nvPr/>
            </p:nvSpPr>
            <p:spPr>
              <a:xfrm>
                <a:off x="7325248" y="1446570"/>
                <a:ext cx="4610006" cy="2293374"/>
              </a:xfrm>
              <a:prstGeom prst="rect">
                <a:avLst/>
              </a:prstGeom>
              <a:blipFill>
                <a:blip r:embed="rId2"/>
                <a:stretch>
                  <a:fillRect l="-2639" t="-4749" b="-50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938CB96-0124-B631-070A-6AF004B45491}"/>
                  </a:ext>
                </a:extLst>
              </p:cNvPr>
              <p:cNvSpPr/>
              <p:nvPr/>
            </p:nvSpPr>
            <p:spPr>
              <a:xfrm>
                <a:off x="294968" y="4011007"/>
                <a:ext cx="4610008" cy="2315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defTabSz="1244600">
                  <a:lnSpc>
                    <a:spcPct val="90000"/>
                  </a:lnSpc>
                  <a:spcBef>
                    <a:spcPct val="0"/>
                  </a:spcBef>
                  <a:spcAft>
                    <a:spcPct val="35000"/>
                  </a:spcAft>
                  <a:buNone/>
                </a:pPr>
                <a:r>
                  <a:rPr lang="en-IN" sz="3200" b="1" kern="1200" dirty="0"/>
                  <a:t> </a:t>
                </a:r>
                <a:r>
                  <a:rPr lang="en-IN" sz="2800" dirty="0">
                    <a:solidFill>
                      <a:schemeClr val="tx1"/>
                    </a:solidFill>
                    <a:latin typeface="Aptos" panose="020B0004020202020204" pitchFamily="34" charset="0"/>
                  </a:rPr>
                  <a:t>Sounding Rocket </a:t>
                </a:r>
              </a:p>
              <a:p>
                <a:pPr marL="342900" lvl="0" indent="-342900" algn="l" defTabSz="1244600">
                  <a:lnSpc>
                    <a:spcPct val="90000"/>
                  </a:lnSpc>
                  <a:spcBef>
                    <a:spcPct val="0"/>
                  </a:spcBef>
                  <a:spcAft>
                    <a:spcPct val="35000"/>
                  </a:spcAft>
                  <a:buFont typeface="Arial" panose="020B0604020202020204" pitchFamily="34" charset="0"/>
                  <a:buChar char="•"/>
                </a:pPr>
                <a:r>
                  <a:rPr lang="en-IN" sz="2000" dirty="0">
                    <a:solidFill>
                      <a:schemeClr val="tx1"/>
                    </a:solidFill>
                    <a:latin typeface="Aptos" panose="020B0004020202020204" pitchFamily="34" charset="0"/>
                  </a:rPr>
                  <a:t>They follow suborbital or parabolic paths after burn out and before entering the atmosphere we get </a:t>
                </a:r>
                <a14:m>
                  <m:oMath xmlns:m="http://schemas.openxmlformats.org/officeDocument/2006/math">
                    <m:sSup>
                      <m:sSupPr>
                        <m:ctrlPr>
                          <a:rPr lang="en-IN" i="1" dirty="0">
                            <a:solidFill>
                              <a:schemeClr val="tx1"/>
                            </a:solidFill>
                            <a:latin typeface="Cambria Math" panose="02040503050406030204" pitchFamily="18" charset="0"/>
                          </a:rPr>
                        </m:ctrlPr>
                      </m:sSupPr>
                      <m:e>
                        <m:r>
                          <a:rPr lang="en-IN" dirty="0">
                            <a:solidFill>
                              <a:schemeClr val="tx1"/>
                            </a:solidFill>
                            <a:latin typeface="Cambria Math" panose="02040503050406030204" pitchFamily="18" charset="0"/>
                          </a:rPr>
                          <m:t>10</m:t>
                        </m:r>
                      </m:e>
                      <m:sup>
                        <m:r>
                          <a:rPr lang="en-IN" dirty="0">
                            <a:solidFill>
                              <a:schemeClr val="tx1"/>
                            </a:solidFill>
                            <a:latin typeface="Cambria Math" panose="02040503050406030204" pitchFamily="18" charset="0"/>
                          </a:rPr>
                          <m:t>−5</m:t>
                        </m:r>
                      </m:sup>
                    </m:sSup>
                  </m:oMath>
                </a14:m>
                <a:r>
                  <a:rPr lang="en-IN" sz="2000" dirty="0">
                    <a:solidFill>
                      <a:schemeClr val="tx1"/>
                    </a:solidFill>
                    <a:latin typeface="Aptos" panose="020B0004020202020204" pitchFamily="34" charset="0"/>
                  </a:rPr>
                  <a:t>g.</a:t>
                </a:r>
              </a:p>
              <a:p>
                <a:pPr marL="342900" lvl="0" indent="-342900" algn="l" defTabSz="1244600">
                  <a:lnSpc>
                    <a:spcPct val="90000"/>
                  </a:lnSpc>
                  <a:spcBef>
                    <a:spcPct val="0"/>
                  </a:spcBef>
                  <a:spcAft>
                    <a:spcPct val="35000"/>
                  </a:spcAft>
                  <a:buFont typeface="Arial" panose="020B0604020202020204" pitchFamily="34" charset="0"/>
                  <a:buChar char="•"/>
                </a:pPr>
                <a:r>
                  <a:rPr lang="en-IN" sz="2000" dirty="0">
                    <a:solidFill>
                      <a:schemeClr val="tx1"/>
                    </a:solidFill>
                    <a:latin typeface="Aptos" panose="020B0004020202020204" pitchFamily="34" charset="0"/>
                  </a:rPr>
                  <a:t>Today’s sounding rockets can provide between 3 to 9 min of micro-g  </a:t>
                </a:r>
              </a:p>
            </p:txBody>
          </p:sp>
        </mc:Choice>
        <mc:Fallback xmlns="">
          <p:sp>
            <p:nvSpPr>
              <p:cNvPr id="7" name="Rectangle 6">
                <a:extLst>
                  <a:ext uri="{FF2B5EF4-FFF2-40B4-BE49-F238E27FC236}">
                    <a16:creationId xmlns:a16="http://schemas.microsoft.com/office/drawing/2014/main" id="{2938CB96-0124-B631-070A-6AF004B45491}"/>
                  </a:ext>
                </a:extLst>
              </p:cNvPr>
              <p:cNvSpPr>
                <a:spLocks noRot="1" noChangeAspect="1" noMove="1" noResize="1" noEditPoints="1" noAdjustHandles="1" noChangeArrowheads="1" noChangeShapeType="1" noTextEdit="1"/>
              </p:cNvSpPr>
              <p:nvPr/>
            </p:nvSpPr>
            <p:spPr>
              <a:xfrm>
                <a:off x="294968" y="4011007"/>
                <a:ext cx="4610008" cy="2315497"/>
              </a:xfrm>
              <a:prstGeom prst="rect">
                <a:avLst/>
              </a:prstGeom>
              <a:blipFill>
                <a:blip r:embed="rId3"/>
                <a:stretch>
                  <a:fillRect l="-1054" t="-4974" r="-1845" b="-7330"/>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CD744BA5-C1D6-7A9B-44ED-D90A06CD7BFB}"/>
              </a:ext>
            </a:extLst>
          </p:cNvPr>
          <p:cNvPicPr>
            <a:picLocks noChangeAspect="1"/>
          </p:cNvPicPr>
          <p:nvPr/>
        </p:nvPicPr>
        <p:blipFill>
          <a:blip r:embed="rId4"/>
          <a:stretch>
            <a:fillRect/>
          </a:stretch>
        </p:blipFill>
        <p:spPr>
          <a:xfrm>
            <a:off x="4904976" y="1189703"/>
            <a:ext cx="2420272" cy="5262095"/>
          </a:xfrm>
          <a:prstGeom prst="rect">
            <a:avLst/>
          </a:prstGeom>
        </p:spPr>
      </p:pic>
      <p:sp>
        <p:nvSpPr>
          <p:cNvPr id="9" name="TextBox 8">
            <a:extLst>
              <a:ext uri="{FF2B5EF4-FFF2-40B4-BE49-F238E27FC236}">
                <a16:creationId xmlns:a16="http://schemas.microsoft.com/office/drawing/2014/main" id="{CBB841B3-4773-53D1-4930-8CAF9092714D}"/>
              </a:ext>
            </a:extLst>
          </p:cNvPr>
          <p:cNvSpPr txBox="1"/>
          <p:nvPr/>
        </p:nvSpPr>
        <p:spPr>
          <a:xfrm>
            <a:off x="10846517" y="6278639"/>
            <a:ext cx="3411794" cy="923330"/>
          </a:xfrm>
          <a:prstGeom prst="rect">
            <a:avLst/>
          </a:prstGeom>
          <a:noFill/>
        </p:spPr>
        <p:txBody>
          <a:bodyPr wrap="square" rtlCol="0">
            <a:spAutoFit/>
          </a:bodyPr>
          <a:lstStyle/>
          <a:p>
            <a:r>
              <a:rPr lang="en-IN" sz="1800" dirty="0"/>
              <a:t>Ref. </a:t>
            </a:r>
            <a:r>
              <a:rPr lang="en-IN" sz="1800" dirty="0">
                <a:latin typeface="Aptos" panose="020B0004020202020204" pitchFamily="34" charset="0"/>
              </a:rPr>
              <a:t>1,3,4,6  </a:t>
            </a:r>
          </a:p>
          <a:p>
            <a:r>
              <a:rPr lang="en-IN" sz="1800" dirty="0">
                <a:latin typeface="Aptos" panose="020B0004020202020204" pitchFamily="34" charset="0"/>
              </a:rPr>
              <a:t>Page 3/6</a:t>
            </a:r>
            <a:endParaRPr lang="en-IN" sz="1800" dirty="0"/>
          </a:p>
          <a:p>
            <a:endParaRPr lang="en-IN" dirty="0"/>
          </a:p>
        </p:txBody>
      </p:sp>
    </p:spTree>
    <p:extLst>
      <p:ext uri="{BB962C8B-B14F-4D97-AF65-F5344CB8AC3E}">
        <p14:creationId xmlns:p14="http://schemas.microsoft.com/office/powerpoint/2010/main" val="403537224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B1BA-BAB7-6732-4878-FF6D86C9A7D6}"/>
              </a:ext>
            </a:extLst>
          </p:cNvPr>
          <p:cNvSpPr>
            <a:spLocks noGrp="1"/>
          </p:cNvSpPr>
          <p:nvPr>
            <p:ph type="title"/>
          </p:nvPr>
        </p:nvSpPr>
        <p:spPr>
          <a:xfrm>
            <a:off x="894736" y="586150"/>
            <a:ext cx="6213987" cy="667463"/>
          </a:xfrm>
        </p:spPr>
        <p:txBody>
          <a:bodyPr>
            <a:noAutofit/>
          </a:bodyPr>
          <a:lstStyle/>
          <a:p>
            <a:r>
              <a:rPr lang="en-IN" sz="3200" dirty="0"/>
              <a:t>Need of microgravity </a:t>
            </a:r>
          </a:p>
        </p:txBody>
      </p:sp>
      <p:pic>
        <p:nvPicPr>
          <p:cNvPr id="12" name="Picture 11" descr="Microgravity">
            <a:extLst>
              <a:ext uri="{FF2B5EF4-FFF2-40B4-BE49-F238E27FC236}">
                <a16:creationId xmlns:a16="http://schemas.microsoft.com/office/drawing/2014/main" id="{56C0AE28-2617-5C90-849D-94B490580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943" y="919881"/>
            <a:ext cx="2883658" cy="2664540"/>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6">
            <a:extLst>
              <a:ext uri="{FF2B5EF4-FFF2-40B4-BE49-F238E27FC236}">
                <a16:creationId xmlns:a16="http://schemas.microsoft.com/office/drawing/2014/main" id="{5C914FD8-2EC4-D56A-21B8-9053FCBD1A33}"/>
              </a:ext>
            </a:extLst>
          </p:cNvPr>
          <p:cNvPicPr>
            <a:picLocks noChangeAspect="1"/>
          </p:cNvPicPr>
          <p:nvPr/>
        </p:nvPicPr>
        <p:blipFill>
          <a:blip r:embed="rId3"/>
          <a:stretch>
            <a:fillRect/>
          </a:stretch>
        </p:blipFill>
        <p:spPr>
          <a:xfrm>
            <a:off x="8244091" y="4076770"/>
            <a:ext cx="2883658" cy="2420322"/>
          </a:xfrm>
          <a:prstGeom prst="rect">
            <a:avLst/>
          </a:prstGeom>
        </p:spPr>
      </p:pic>
      <p:sp>
        <p:nvSpPr>
          <p:cNvPr id="5" name="TextBox 4">
            <a:extLst>
              <a:ext uri="{FF2B5EF4-FFF2-40B4-BE49-F238E27FC236}">
                <a16:creationId xmlns:a16="http://schemas.microsoft.com/office/drawing/2014/main" id="{8C5E9A38-1CA9-1776-BB5E-C67F61713BFC}"/>
              </a:ext>
            </a:extLst>
          </p:cNvPr>
          <p:cNvSpPr txBox="1"/>
          <p:nvPr/>
        </p:nvSpPr>
        <p:spPr>
          <a:xfrm>
            <a:off x="894736" y="1732939"/>
            <a:ext cx="7256207" cy="4370427"/>
          </a:xfrm>
          <a:prstGeom prst="rect">
            <a:avLst/>
          </a:prstGeom>
          <a:noFill/>
        </p:spPr>
        <p:txBody>
          <a:bodyPr wrap="square" rtlCol="0">
            <a:spAutoFit/>
          </a:bodyPr>
          <a:lstStyle/>
          <a:p>
            <a:pPr lvl="0"/>
            <a:endParaRPr lang="en-IN" dirty="0"/>
          </a:p>
          <a:p>
            <a:pPr marL="342900" indent="-342900">
              <a:buFont typeface="Wingdings" panose="05000000000000000000" pitchFamily="2" charset="2"/>
              <a:buChar char="Ø"/>
            </a:pPr>
            <a:r>
              <a:rPr lang="en-IN" sz="2400" dirty="0"/>
              <a:t>Physical Phenomena</a:t>
            </a:r>
          </a:p>
          <a:p>
            <a:pPr marL="342900" indent="-342900">
              <a:buFont typeface="Wingdings" panose="05000000000000000000" pitchFamily="2" charset="2"/>
              <a:buChar char="Ø"/>
            </a:pPr>
            <a:r>
              <a:rPr lang="en-IN" sz="2400" dirty="0"/>
              <a:t>Material Science</a:t>
            </a:r>
          </a:p>
          <a:p>
            <a:pPr marL="342900" indent="-342900">
              <a:buFont typeface="Wingdings" panose="05000000000000000000" pitchFamily="2" charset="2"/>
              <a:buChar char="Ø"/>
            </a:pPr>
            <a:r>
              <a:rPr lang="en-IN" sz="2400" dirty="0"/>
              <a:t>Combustion Science</a:t>
            </a:r>
          </a:p>
          <a:p>
            <a:pPr marL="342900" indent="-342900">
              <a:buFont typeface="Wingdings" panose="05000000000000000000" pitchFamily="2" charset="2"/>
              <a:buChar char="Ø"/>
            </a:pPr>
            <a:r>
              <a:rPr lang="en-IN" sz="2400" dirty="0"/>
              <a:t>Biotechnology</a:t>
            </a:r>
          </a:p>
          <a:p>
            <a:pPr marL="342900" indent="-342900">
              <a:buFont typeface="Wingdings" panose="05000000000000000000" pitchFamily="2" charset="2"/>
              <a:buChar char="Ø"/>
            </a:pPr>
            <a:r>
              <a:rPr lang="en-IN" sz="2400" dirty="0"/>
              <a:t>Drop Dynamic </a:t>
            </a:r>
          </a:p>
          <a:p>
            <a:pPr marL="342900" indent="-342900">
              <a:buFont typeface="Wingdings" panose="05000000000000000000" pitchFamily="2" charset="2"/>
              <a:buChar char="Ø"/>
            </a:pPr>
            <a:r>
              <a:rPr lang="en-IN" sz="2400" dirty="0"/>
              <a:t>Fluid Physics</a:t>
            </a:r>
          </a:p>
          <a:p>
            <a:pPr marL="342900" indent="-342900">
              <a:buFont typeface="Wingdings" panose="05000000000000000000" pitchFamily="2" charset="2"/>
              <a:buChar char="Ø"/>
            </a:pPr>
            <a:r>
              <a:rPr lang="en-IN" sz="2400" dirty="0"/>
              <a:t>Innovation</a:t>
            </a:r>
          </a:p>
          <a:p>
            <a:pPr marL="342900" indent="-342900">
              <a:buFont typeface="Wingdings" panose="05000000000000000000" pitchFamily="2" charset="2"/>
              <a:buChar char="Ø"/>
            </a:pPr>
            <a:r>
              <a:rPr lang="en-IN" sz="2400" dirty="0"/>
              <a:t>Astrophysics </a:t>
            </a:r>
          </a:p>
          <a:p>
            <a:pPr marL="342900" indent="-342900">
              <a:buFont typeface="Wingdings" panose="05000000000000000000" pitchFamily="2" charset="2"/>
              <a:buChar char="Ø"/>
            </a:pPr>
            <a:r>
              <a:rPr lang="en-IN" sz="2400" dirty="0"/>
              <a:t>Proof of Theories </a:t>
            </a:r>
          </a:p>
          <a:p>
            <a:pPr marL="342900" indent="-342900">
              <a:buFont typeface="Wingdings" panose="05000000000000000000" pitchFamily="2" charset="2"/>
              <a:buChar char="Ø"/>
            </a:pPr>
            <a:r>
              <a:rPr lang="en-IN" sz="2400" dirty="0"/>
              <a:t>Making Great Understanding Towards Gravity </a:t>
            </a:r>
          </a:p>
          <a:p>
            <a:pPr marL="342900" indent="-342900">
              <a:buFont typeface="Wingdings" panose="05000000000000000000" pitchFamily="2" charset="2"/>
              <a:buChar char="Ø"/>
            </a:pPr>
            <a:endParaRPr lang="en-IN" sz="2000" dirty="0">
              <a:latin typeface="Aptos" panose="020B0004020202020204" pitchFamily="34" charset="0"/>
            </a:endParaRPr>
          </a:p>
        </p:txBody>
      </p:sp>
      <p:sp>
        <p:nvSpPr>
          <p:cNvPr id="6" name="TextBox 5">
            <a:extLst>
              <a:ext uri="{FF2B5EF4-FFF2-40B4-BE49-F238E27FC236}">
                <a16:creationId xmlns:a16="http://schemas.microsoft.com/office/drawing/2014/main" id="{F53E3361-C3FE-5D90-EE7C-AD4A04C38C64}"/>
              </a:ext>
            </a:extLst>
          </p:cNvPr>
          <p:cNvSpPr txBox="1"/>
          <p:nvPr/>
        </p:nvSpPr>
        <p:spPr>
          <a:xfrm>
            <a:off x="11127749" y="6273225"/>
            <a:ext cx="1484672" cy="584775"/>
          </a:xfrm>
          <a:prstGeom prst="rect">
            <a:avLst/>
          </a:prstGeom>
          <a:noFill/>
        </p:spPr>
        <p:txBody>
          <a:bodyPr wrap="square" rtlCol="0">
            <a:spAutoFit/>
          </a:bodyPr>
          <a:lstStyle/>
          <a:p>
            <a:r>
              <a:rPr lang="en-IN" sz="1600" dirty="0"/>
              <a:t>Ref. </a:t>
            </a:r>
            <a:r>
              <a:rPr lang="en-IN" sz="1600" dirty="0">
                <a:latin typeface="Aptos" panose="020B0004020202020204" pitchFamily="34" charset="0"/>
              </a:rPr>
              <a:t>1,3,5,6</a:t>
            </a:r>
          </a:p>
          <a:p>
            <a:r>
              <a:rPr lang="en-IN" sz="1600" dirty="0">
                <a:latin typeface="Aptos" panose="020B0004020202020204" pitchFamily="34" charset="0"/>
              </a:rPr>
              <a:t>Page 4/6</a:t>
            </a:r>
            <a:endParaRPr lang="en-IN" sz="1600" dirty="0"/>
          </a:p>
        </p:txBody>
      </p:sp>
    </p:spTree>
    <p:extLst>
      <p:ext uri="{BB962C8B-B14F-4D97-AF65-F5344CB8AC3E}">
        <p14:creationId xmlns:p14="http://schemas.microsoft.com/office/powerpoint/2010/main" val="100156374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8EEA-5750-1E6C-3668-01763CF9D6C2}"/>
              </a:ext>
            </a:extLst>
          </p:cNvPr>
          <p:cNvSpPr>
            <a:spLocks noGrp="1"/>
          </p:cNvSpPr>
          <p:nvPr>
            <p:ph type="title"/>
          </p:nvPr>
        </p:nvSpPr>
        <p:spPr>
          <a:xfrm>
            <a:off x="171425" y="356034"/>
            <a:ext cx="5683045" cy="607527"/>
          </a:xfrm>
        </p:spPr>
        <p:txBody>
          <a:bodyPr>
            <a:noAutofit/>
          </a:bodyPr>
          <a:lstStyle/>
          <a:p>
            <a:r>
              <a:rPr lang="en-IN" sz="3000" dirty="0"/>
              <a:t>Effects on human body </a:t>
            </a:r>
          </a:p>
        </p:txBody>
      </p:sp>
      <p:pic>
        <p:nvPicPr>
          <p:cNvPr id="5" name="Picture 2" descr="Frontiers | Mechanobiological Implications of Cancer Progression in Space">
            <a:extLst>
              <a:ext uri="{FF2B5EF4-FFF2-40B4-BE49-F238E27FC236}">
                <a16:creationId xmlns:a16="http://schemas.microsoft.com/office/drawing/2014/main" id="{EE0CB4A7-D5A4-8184-5C23-4C00E01D94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8955" y="356034"/>
            <a:ext cx="5279922" cy="632006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B7E8073-091B-F73E-5BE0-087FC0840F8C}"/>
              </a:ext>
            </a:extLst>
          </p:cNvPr>
          <p:cNvSpPr/>
          <p:nvPr/>
        </p:nvSpPr>
        <p:spPr>
          <a:xfrm>
            <a:off x="279581" y="1700980"/>
            <a:ext cx="2404626" cy="1406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510D4E1-3BE5-52D0-357B-DEB0C9563B58}"/>
              </a:ext>
            </a:extLst>
          </p:cNvPr>
          <p:cNvSpPr/>
          <p:nvPr/>
        </p:nvSpPr>
        <p:spPr>
          <a:xfrm>
            <a:off x="3340189" y="1700980"/>
            <a:ext cx="2404626" cy="1406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30724AE-3FCE-45AC-ABA7-E2798F359E53}"/>
              </a:ext>
            </a:extLst>
          </p:cNvPr>
          <p:cNvSpPr txBox="1"/>
          <p:nvPr/>
        </p:nvSpPr>
        <p:spPr>
          <a:xfrm>
            <a:off x="279580" y="2121621"/>
            <a:ext cx="2404626" cy="461665"/>
          </a:xfrm>
          <a:prstGeom prst="rect">
            <a:avLst/>
          </a:prstGeom>
          <a:noFill/>
        </p:spPr>
        <p:txBody>
          <a:bodyPr wrap="square" rtlCol="0">
            <a:spAutoFit/>
          </a:bodyPr>
          <a:lstStyle/>
          <a:p>
            <a:pPr algn="ctr"/>
            <a:r>
              <a:rPr lang="en-IN" sz="2400" dirty="0"/>
              <a:t>Short Term Effect </a:t>
            </a:r>
          </a:p>
        </p:txBody>
      </p:sp>
      <p:sp>
        <p:nvSpPr>
          <p:cNvPr id="15" name="TextBox 14">
            <a:extLst>
              <a:ext uri="{FF2B5EF4-FFF2-40B4-BE49-F238E27FC236}">
                <a16:creationId xmlns:a16="http://schemas.microsoft.com/office/drawing/2014/main" id="{B8099A1C-B50B-B138-4063-FC846638955D}"/>
              </a:ext>
            </a:extLst>
          </p:cNvPr>
          <p:cNvSpPr txBox="1"/>
          <p:nvPr/>
        </p:nvSpPr>
        <p:spPr>
          <a:xfrm>
            <a:off x="3340189" y="2121621"/>
            <a:ext cx="2404626" cy="461665"/>
          </a:xfrm>
          <a:prstGeom prst="rect">
            <a:avLst/>
          </a:prstGeom>
          <a:noFill/>
        </p:spPr>
        <p:txBody>
          <a:bodyPr wrap="square" rtlCol="0">
            <a:spAutoFit/>
          </a:bodyPr>
          <a:lstStyle/>
          <a:p>
            <a:pPr algn="ctr"/>
            <a:r>
              <a:rPr lang="en-IN" sz="2400" dirty="0"/>
              <a:t>Long Term Effects </a:t>
            </a:r>
          </a:p>
        </p:txBody>
      </p:sp>
      <p:sp>
        <p:nvSpPr>
          <p:cNvPr id="16" name="TextBox 15">
            <a:extLst>
              <a:ext uri="{FF2B5EF4-FFF2-40B4-BE49-F238E27FC236}">
                <a16:creationId xmlns:a16="http://schemas.microsoft.com/office/drawing/2014/main" id="{2BF8910E-39F5-A023-2561-5C58606CB6C7}"/>
              </a:ext>
            </a:extLst>
          </p:cNvPr>
          <p:cNvSpPr txBox="1"/>
          <p:nvPr/>
        </p:nvSpPr>
        <p:spPr>
          <a:xfrm>
            <a:off x="279580" y="3264310"/>
            <a:ext cx="2404626"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t>Bone loss</a:t>
            </a:r>
          </a:p>
          <a:p>
            <a:pPr marL="285750" indent="-285750">
              <a:buFont typeface="Arial" panose="020B0604020202020204" pitchFamily="34" charset="0"/>
              <a:buChar char="•"/>
            </a:pPr>
            <a:r>
              <a:rPr lang="en-IN" sz="2000" dirty="0"/>
              <a:t>Loss in strength</a:t>
            </a:r>
          </a:p>
          <a:p>
            <a:pPr marL="285750" indent="-285750">
              <a:buFont typeface="Arial" panose="020B0604020202020204" pitchFamily="34" charset="0"/>
              <a:buChar char="•"/>
            </a:pPr>
            <a:r>
              <a:rPr lang="en-IN" sz="2000" dirty="0"/>
              <a:t>Fluid shift </a:t>
            </a:r>
          </a:p>
          <a:p>
            <a:pPr marL="285750" indent="-285750">
              <a:buFont typeface="Arial" panose="020B0604020202020204" pitchFamily="34" charset="0"/>
              <a:buChar char="•"/>
            </a:pPr>
            <a:r>
              <a:rPr lang="en-IN" sz="2000" dirty="0"/>
              <a:t>Muscles atrophy </a:t>
            </a:r>
          </a:p>
          <a:p>
            <a:pPr marL="285750" indent="-285750">
              <a:buFont typeface="Arial" panose="020B0604020202020204" pitchFamily="34" charset="0"/>
              <a:buChar char="•"/>
            </a:pPr>
            <a:r>
              <a:rPr lang="en-IN" sz="2000" dirty="0"/>
              <a:t>Space adaption syndrome </a:t>
            </a:r>
          </a:p>
        </p:txBody>
      </p:sp>
      <p:sp>
        <p:nvSpPr>
          <p:cNvPr id="17" name="TextBox 16">
            <a:extLst>
              <a:ext uri="{FF2B5EF4-FFF2-40B4-BE49-F238E27FC236}">
                <a16:creationId xmlns:a16="http://schemas.microsoft.com/office/drawing/2014/main" id="{AE6059FA-E9AF-41A7-5AB0-EAEBFFB65C4F}"/>
              </a:ext>
            </a:extLst>
          </p:cNvPr>
          <p:cNvSpPr txBox="1"/>
          <p:nvPr/>
        </p:nvSpPr>
        <p:spPr>
          <a:xfrm>
            <a:off x="3338691" y="3264310"/>
            <a:ext cx="2406123"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a:t>Hormonal changes </a:t>
            </a:r>
          </a:p>
          <a:p>
            <a:pPr marL="285750" indent="-285750">
              <a:buFont typeface="Arial" panose="020B0604020202020204" pitchFamily="34" charset="0"/>
              <a:buChar char="•"/>
            </a:pPr>
            <a:r>
              <a:rPr lang="en-IN" sz="2000" dirty="0"/>
              <a:t>Shape of eyes </a:t>
            </a:r>
          </a:p>
          <a:p>
            <a:pPr marL="285750" indent="-285750">
              <a:buFont typeface="Arial" panose="020B0604020202020204" pitchFamily="34" charset="0"/>
              <a:buChar char="•"/>
            </a:pPr>
            <a:r>
              <a:rPr lang="en-IN" sz="2000" dirty="0"/>
              <a:t>Cardiac arrest </a:t>
            </a:r>
          </a:p>
          <a:p>
            <a:pPr marL="285750" indent="-285750">
              <a:buFont typeface="Arial" panose="020B0604020202020204" pitchFamily="34" charset="0"/>
              <a:buChar char="•"/>
            </a:pPr>
            <a:r>
              <a:rPr lang="en-IN" sz="2000" dirty="0"/>
              <a:t>Insulin level </a:t>
            </a:r>
          </a:p>
          <a:p>
            <a:pPr marL="285750" indent="-285750">
              <a:buFont typeface="Arial" panose="020B0604020202020204" pitchFamily="34" charset="0"/>
              <a:buChar char="•"/>
            </a:pPr>
            <a:r>
              <a:rPr lang="en-IN" sz="2000" dirty="0"/>
              <a:t>Decrease in Cognitive performance </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38E335E0-9828-60F9-95F0-BE2DC74B5B4B}"/>
              </a:ext>
            </a:extLst>
          </p:cNvPr>
          <p:cNvSpPr txBox="1"/>
          <p:nvPr/>
        </p:nvSpPr>
        <p:spPr>
          <a:xfrm>
            <a:off x="11080954" y="6214438"/>
            <a:ext cx="1415846" cy="923330"/>
          </a:xfrm>
          <a:prstGeom prst="rect">
            <a:avLst/>
          </a:prstGeom>
          <a:noFill/>
        </p:spPr>
        <p:txBody>
          <a:bodyPr wrap="square" rtlCol="0">
            <a:spAutoFit/>
          </a:bodyPr>
          <a:lstStyle/>
          <a:p>
            <a:r>
              <a:rPr lang="en-IN" sz="1800" dirty="0"/>
              <a:t>Ref. </a:t>
            </a:r>
            <a:r>
              <a:rPr lang="en-IN" dirty="0">
                <a:latin typeface="Aptos" panose="020B0004020202020204" pitchFamily="34" charset="0"/>
              </a:rPr>
              <a:t>2,4</a:t>
            </a:r>
            <a:endParaRPr lang="en-IN" sz="1800" dirty="0">
              <a:latin typeface="Aptos" panose="020B0004020202020204" pitchFamily="34" charset="0"/>
            </a:endParaRPr>
          </a:p>
          <a:p>
            <a:r>
              <a:rPr lang="en-IN" sz="1800" dirty="0">
                <a:latin typeface="Aptos" panose="020B0004020202020204" pitchFamily="34" charset="0"/>
              </a:rPr>
              <a:t>Page 5/6</a:t>
            </a:r>
            <a:endParaRPr lang="en-IN" sz="1800" dirty="0"/>
          </a:p>
          <a:p>
            <a:endParaRPr lang="en-IN" dirty="0"/>
          </a:p>
        </p:txBody>
      </p:sp>
    </p:spTree>
    <p:extLst>
      <p:ext uri="{BB962C8B-B14F-4D97-AF65-F5344CB8AC3E}">
        <p14:creationId xmlns:p14="http://schemas.microsoft.com/office/powerpoint/2010/main" val="211183506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930A-FF72-83FF-9B93-07B9B5358AD7}"/>
              </a:ext>
            </a:extLst>
          </p:cNvPr>
          <p:cNvSpPr>
            <a:spLocks noGrp="1"/>
          </p:cNvSpPr>
          <p:nvPr>
            <p:ph type="title"/>
          </p:nvPr>
        </p:nvSpPr>
        <p:spPr>
          <a:xfrm>
            <a:off x="1036908" y="198720"/>
            <a:ext cx="3794760" cy="528868"/>
          </a:xfrm>
        </p:spPr>
        <p:txBody>
          <a:bodyPr>
            <a:normAutofit fontScale="90000"/>
          </a:bodyPr>
          <a:lstStyle/>
          <a:p>
            <a:r>
              <a:rPr lang="en-IN" sz="3300" dirty="0"/>
              <a:t>Challenges</a:t>
            </a:r>
            <a:r>
              <a:rPr lang="en-IN" dirty="0"/>
              <a:t>  </a:t>
            </a:r>
          </a:p>
        </p:txBody>
      </p:sp>
      <p:sp>
        <p:nvSpPr>
          <p:cNvPr id="3" name="Content Placeholder 2">
            <a:extLst>
              <a:ext uri="{FF2B5EF4-FFF2-40B4-BE49-F238E27FC236}">
                <a16:creationId xmlns:a16="http://schemas.microsoft.com/office/drawing/2014/main" id="{FB26E8D1-041C-8CE2-F983-32CFDA87ADFB}"/>
              </a:ext>
            </a:extLst>
          </p:cNvPr>
          <p:cNvSpPr>
            <a:spLocks noGrp="1"/>
          </p:cNvSpPr>
          <p:nvPr>
            <p:ph idx="1"/>
          </p:nvPr>
        </p:nvSpPr>
        <p:spPr>
          <a:xfrm>
            <a:off x="6400799" y="1176526"/>
            <a:ext cx="5466735" cy="5155448"/>
          </a:xfrm>
        </p:spPr>
        <p:txBody>
          <a:bodyPr>
            <a:normAutofit/>
          </a:bodyPr>
          <a:lstStyle/>
          <a:p>
            <a:pPr marL="800100" lvl="1" indent="-342900">
              <a:buClr>
                <a:schemeClr val="accent2">
                  <a:lumMod val="75000"/>
                </a:schemeClr>
              </a:buClr>
              <a:buFont typeface="Wingdings" panose="05000000000000000000" pitchFamily="2" charset="2"/>
              <a:buChar char="Ø"/>
            </a:pPr>
            <a:r>
              <a:rPr lang="en-IN" sz="2000" dirty="0">
                <a:latin typeface="Aptos" panose="020B0004020202020204" pitchFamily="34" charset="0"/>
              </a:rPr>
              <a:t>Microgravity research will play a crucial role in enabling humans to explore and live in deep space.</a:t>
            </a:r>
          </a:p>
          <a:p>
            <a:pPr marL="800100" lvl="1" indent="-342900">
              <a:buClr>
                <a:schemeClr val="accent2">
                  <a:lumMod val="75000"/>
                </a:schemeClr>
              </a:buClr>
              <a:buFont typeface="Wingdings" panose="05000000000000000000" pitchFamily="2" charset="2"/>
              <a:buChar char="Ø"/>
            </a:pPr>
            <a:r>
              <a:rPr lang="en-IN" sz="2000" dirty="0">
                <a:latin typeface="Aptos" panose="020B0004020202020204" pitchFamily="34" charset="0"/>
              </a:rPr>
              <a:t>It offers unique opportunities for materials science and manufacturing, such as creating novel materials and crystals like ZBLAN</a:t>
            </a:r>
          </a:p>
          <a:p>
            <a:pPr marL="800100" lvl="1" indent="-342900">
              <a:buClr>
                <a:schemeClr val="accent2">
                  <a:lumMod val="75000"/>
                </a:schemeClr>
              </a:buClr>
              <a:buFont typeface="Wingdings" panose="05000000000000000000" pitchFamily="2" charset="2"/>
              <a:buChar char="Ø"/>
            </a:pPr>
            <a:r>
              <a:rPr lang="en-IN" sz="2000" dirty="0">
                <a:latin typeface="Aptos" panose="020B0004020202020204" pitchFamily="34" charset="0"/>
              </a:rPr>
              <a:t>The design of improved drugs, fire protection and detection systems, spacecraft system, high-precision clock, and semiconductor materials. </a:t>
            </a:r>
          </a:p>
          <a:p>
            <a:pPr marL="800100" lvl="1" indent="-342900">
              <a:buClr>
                <a:schemeClr val="accent2">
                  <a:lumMod val="75000"/>
                </a:schemeClr>
              </a:buClr>
              <a:buFont typeface="Wingdings" panose="05000000000000000000" pitchFamily="2" charset="2"/>
              <a:buChar char="Ø"/>
            </a:pPr>
            <a:r>
              <a:rPr lang="en-IN" sz="2000" dirty="0">
                <a:latin typeface="Aptos" panose="020B0004020202020204" pitchFamily="34" charset="0"/>
              </a:rPr>
              <a:t>In addition this research allow us to create outposts on the moon where we can build habitats and research facilities.  </a:t>
            </a:r>
          </a:p>
          <a:p>
            <a:endParaRPr lang="en-IN" dirty="0"/>
          </a:p>
        </p:txBody>
      </p:sp>
      <p:sp>
        <p:nvSpPr>
          <p:cNvPr id="4" name="Text Placeholder 3">
            <a:extLst>
              <a:ext uri="{FF2B5EF4-FFF2-40B4-BE49-F238E27FC236}">
                <a16:creationId xmlns:a16="http://schemas.microsoft.com/office/drawing/2014/main" id="{C9195E31-FF2C-3991-17AD-18888D9B983B}"/>
              </a:ext>
            </a:extLst>
          </p:cNvPr>
          <p:cNvSpPr>
            <a:spLocks noGrp="1"/>
          </p:cNvSpPr>
          <p:nvPr>
            <p:ph type="body" sz="half" idx="2"/>
          </p:nvPr>
        </p:nvSpPr>
        <p:spPr>
          <a:xfrm>
            <a:off x="0" y="1176528"/>
            <a:ext cx="6027174" cy="4876800"/>
          </a:xfrm>
        </p:spPr>
        <p:txBody>
          <a:bodyPr>
            <a:normAutofit/>
          </a:bodyPr>
          <a:lstStyle/>
          <a:p>
            <a:pPr marL="800100" lvl="1" indent="-342900">
              <a:buClr>
                <a:schemeClr val="tx1"/>
              </a:buClr>
              <a:buFont typeface="Wingdings" panose="05000000000000000000" pitchFamily="2" charset="2"/>
              <a:buChar char="Ø"/>
            </a:pPr>
            <a:r>
              <a:rPr lang="en-IN" sz="2000" dirty="0">
                <a:latin typeface="Aptos" panose="020B0004020202020204" pitchFamily="34" charset="0"/>
              </a:rPr>
              <a:t>Creating the microgravity environment for a significant time on the ground itself a challenge.</a:t>
            </a:r>
          </a:p>
          <a:p>
            <a:pPr marL="800100" lvl="1" indent="-342900">
              <a:buClr>
                <a:schemeClr val="tx1"/>
              </a:buClr>
              <a:buFont typeface="Wingdings" panose="05000000000000000000" pitchFamily="2" charset="2"/>
              <a:buChar char="Ø"/>
            </a:pPr>
            <a:r>
              <a:rPr lang="en-IN" sz="2000" dirty="0">
                <a:latin typeface="Aptos" panose="020B0004020202020204" pitchFamily="34" charset="0"/>
              </a:rPr>
              <a:t>Cost is high only for creating microgravity like in for sounding rocket 0.16 million rupees per kg(weight of payload), in space shuttle it goes to 17 million rupees per kg to get it there on the space shuttle.</a:t>
            </a:r>
          </a:p>
          <a:p>
            <a:pPr marL="800100" lvl="1" indent="-342900">
              <a:buClr>
                <a:schemeClr val="tx1"/>
              </a:buClr>
              <a:buFont typeface="Wingdings" panose="05000000000000000000" pitchFamily="2" charset="2"/>
              <a:buChar char="Ø"/>
            </a:pPr>
            <a:r>
              <a:rPr lang="en-IN" sz="2000" dirty="0">
                <a:latin typeface="Aptos" panose="020B0004020202020204" pitchFamily="34" charset="0"/>
              </a:rPr>
              <a:t>In creating microgravity environment in space shuttle make difficult to survive human being in space shuttle.</a:t>
            </a:r>
          </a:p>
          <a:p>
            <a:pPr marL="800100" lvl="1" indent="-342900">
              <a:buClr>
                <a:schemeClr val="tx1"/>
              </a:buClr>
              <a:buFont typeface="Wingdings" panose="05000000000000000000" pitchFamily="2" charset="2"/>
              <a:buChar char="Ø"/>
            </a:pPr>
            <a:r>
              <a:rPr lang="en-IN" sz="2000" dirty="0">
                <a:latin typeface="Aptos" panose="020B0004020202020204" pitchFamily="34" charset="0"/>
              </a:rPr>
              <a:t>Due to short time at ground based microgravity executing the experiment at exact point needs highly precision </a:t>
            </a:r>
          </a:p>
          <a:p>
            <a:pPr marL="285750" indent="-285750">
              <a:buFont typeface="Wingdings" panose="05000000000000000000" pitchFamily="2" charset="2"/>
              <a:buChar char="Ø"/>
            </a:pPr>
            <a:endParaRPr lang="en-IN" dirty="0"/>
          </a:p>
        </p:txBody>
      </p:sp>
      <p:sp>
        <p:nvSpPr>
          <p:cNvPr id="6" name="Title 1">
            <a:extLst>
              <a:ext uri="{FF2B5EF4-FFF2-40B4-BE49-F238E27FC236}">
                <a16:creationId xmlns:a16="http://schemas.microsoft.com/office/drawing/2014/main" id="{E62FAC3C-4E54-44FA-7643-86CAACC4138B}"/>
              </a:ext>
            </a:extLst>
          </p:cNvPr>
          <p:cNvSpPr txBox="1">
            <a:spLocks/>
          </p:cNvSpPr>
          <p:nvPr/>
        </p:nvSpPr>
        <p:spPr bwMode="blackWhite">
          <a:xfrm>
            <a:off x="7360333" y="198720"/>
            <a:ext cx="3794759" cy="528868"/>
          </a:xfrm>
          <a:prstGeom prst="rect">
            <a:avLst/>
          </a:prstGeom>
          <a:solidFill>
            <a:srgbClr val="9BAFB5"/>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IN" sz="3000" dirty="0">
                <a:solidFill>
                  <a:schemeClr val="bg1"/>
                </a:solidFill>
              </a:rPr>
              <a:t>Future scopes   </a:t>
            </a:r>
          </a:p>
        </p:txBody>
      </p:sp>
      <p:sp>
        <p:nvSpPr>
          <p:cNvPr id="5" name="TextBox 4">
            <a:extLst>
              <a:ext uri="{FF2B5EF4-FFF2-40B4-BE49-F238E27FC236}">
                <a16:creationId xmlns:a16="http://schemas.microsoft.com/office/drawing/2014/main" id="{38688B3B-6707-C39B-5CA9-230608AB203A}"/>
              </a:ext>
            </a:extLst>
          </p:cNvPr>
          <p:cNvSpPr txBox="1"/>
          <p:nvPr/>
        </p:nvSpPr>
        <p:spPr>
          <a:xfrm>
            <a:off x="10972800" y="6197615"/>
            <a:ext cx="1666566" cy="923330"/>
          </a:xfrm>
          <a:prstGeom prst="rect">
            <a:avLst/>
          </a:prstGeom>
          <a:noFill/>
        </p:spPr>
        <p:txBody>
          <a:bodyPr wrap="square" rtlCol="0">
            <a:spAutoFit/>
          </a:bodyPr>
          <a:lstStyle/>
          <a:p>
            <a:r>
              <a:rPr lang="en-IN" sz="1800" dirty="0"/>
              <a:t>Ref. </a:t>
            </a:r>
            <a:r>
              <a:rPr lang="en-IN" sz="1800" dirty="0">
                <a:latin typeface="Aptos" panose="020B0004020202020204" pitchFamily="34" charset="0"/>
              </a:rPr>
              <a:t>1,3,5</a:t>
            </a:r>
          </a:p>
          <a:p>
            <a:r>
              <a:rPr lang="en-IN" sz="1800" dirty="0">
                <a:latin typeface="Aptos" panose="020B0004020202020204" pitchFamily="34" charset="0"/>
              </a:rPr>
              <a:t>Page 6/6</a:t>
            </a:r>
            <a:endParaRPr lang="en-IN" sz="1800" dirty="0"/>
          </a:p>
          <a:p>
            <a:endParaRPr lang="en-IN" dirty="0"/>
          </a:p>
        </p:txBody>
      </p:sp>
    </p:spTree>
    <p:extLst>
      <p:ext uri="{BB962C8B-B14F-4D97-AF65-F5344CB8AC3E}">
        <p14:creationId xmlns:p14="http://schemas.microsoft.com/office/powerpoint/2010/main" val="353124263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E34E8-BBAC-2882-53C0-119789D4B0A8}"/>
              </a:ext>
            </a:extLst>
          </p:cNvPr>
          <p:cNvSpPr txBox="1"/>
          <p:nvPr/>
        </p:nvSpPr>
        <p:spPr>
          <a:xfrm>
            <a:off x="349045" y="572419"/>
            <a:ext cx="6096000" cy="646331"/>
          </a:xfrm>
          <a:prstGeom prst="rect">
            <a:avLst/>
          </a:prstGeom>
          <a:noFill/>
        </p:spPr>
        <p:txBody>
          <a:bodyPr wrap="square">
            <a:spAutoFit/>
          </a:bodyPr>
          <a:lstStyle/>
          <a:p>
            <a:r>
              <a:rPr lang="en-IN" sz="3600" u="sng" dirty="0"/>
              <a:t>References </a:t>
            </a:r>
            <a:r>
              <a:rPr lang="en-IN" sz="3600" dirty="0"/>
              <a:t>:-</a:t>
            </a:r>
          </a:p>
        </p:txBody>
      </p:sp>
      <p:sp>
        <p:nvSpPr>
          <p:cNvPr id="4" name="TextBox 3">
            <a:extLst>
              <a:ext uri="{FF2B5EF4-FFF2-40B4-BE49-F238E27FC236}">
                <a16:creationId xmlns:a16="http://schemas.microsoft.com/office/drawing/2014/main" id="{AF98F5EF-90D8-4513-EB94-987BC735F88B}"/>
              </a:ext>
            </a:extLst>
          </p:cNvPr>
          <p:cNvSpPr txBox="1"/>
          <p:nvPr/>
        </p:nvSpPr>
        <p:spPr>
          <a:xfrm>
            <a:off x="349045" y="1435060"/>
            <a:ext cx="11493909" cy="6170920"/>
          </a:xfrm>
          <a:prstGeom prst="rect">
            <a:avLst/>
          </a:prstGeom>
          <a:noFill/>
        </p:spPr>
        <p:txBody>
          <a:bodyPr wrap="square" rtlCol="0">
            <a:spAutoFit/>
          </a:bodyPr>
          <a:lstStyle/>
          <a:p>
            <a:pPr marL="342900" indent="-342900">
              <a:buFont typeface="+mj-lt"/>
              <a:buAutoNum type="arabicPeriod"/>
            </a:pPr>
            <a:r>
              <a:rPr lang="en-IN" sz="1900" dirty="0">
                <a:latin typeface="Aptos" panose="020B0004020202020204" pitchFamily="34" charset="0"/>
              </a:rPr>
              <a:t>Melissa J.B. Rogers, Gregory L. Vogt, Michael J. Wargo; </a:t>
            </a:r>
            <a:r>
              <a:rPr lang="en-US" sz="1900" dirty="0">
                <a:latin typeface="Aptos" panose="020B0004020202020204" pitchFamily="34" charset="0"/>
              </a:rPr>
              <a:t>Microgravity: A Teacher's Guide with Activities in Science, Mathematics, and Technology; Feb 1997 </a:t>
            </a:r>
            <a:r>
              <a:rPr lang="en-US" sz="1900" dirty="0">
                <a:latin typeface="Aptos" panose="020B0004020202020204" pitchFamily="34" charset="0"/>
                <a:hlinkClick r:id="rId2"/>
              </a:rPr>
              <a:t>https://www.researchgate.net/publication/24322726_Microgravity_A_Teacher's_Guide_with_Activities_in_Science_Mathematics_and_Technology/citations</a:t>
            </a:r>
            <a:r>
              <a:rPr lang="en-US" sz="1900" dirty="0">
                <a:latin typeface="Aptos" panose="020B0004020202020204" pitchFamily="34" charset="0"/>
              </a:rPr>
              <a:t> </a:t>
            </a:r>
          </a:p>
          <a:p>
            <a:pPr marL="342900" indent="-342900">
              <a:buFont typeface="+mj-lt"/>
              <a:buAutoNum type="arabicPeriod"/>
            </a:pPr>
            <a:r>
              <a:rPr lang="en-IN" sz="1900" dirty="0">
                <a:latin typeface="Aptos" panose="020B0004020202020204" pitchFamily="34" charset="0"/>
              </a:rPr>
              <a:t>Dr. K.G. </a:t>
            </a:r>
            <a:r>
              <a:rPr lang="en-IN" sz="1900" dirty="0" err="1">
                <a:latin typeface="Aptos" panose="020B0004020202020204" pitchFamily="34" charset="0"/>
              </a:rPr>
              <a:t>Sreejalkshmi</a:t>
            </a:r>
            <a:r>
              <a:rPr lang="en-IN" sz="1900" dirty="0">
                <a:latin typeface="Aptos" panose="020B0004020202020204" pitchFamily="34" charset="0"/>
              </a:rPr>
              <a:t>; IIRS ISRO DIGITAL LEARNING; Microgravity and Biology of Living System </a:t>
            </a:r>
            <a:r>
              <a:rPr lang="en-IN" sz="1900" dirty="0">
                <a:latin typeface="Aptos" panose="020B0004020202020204" pitchFamily="34" charset="0"/>
                <a:hlinkClick r:id="rId3"/>
              </a:rPr>
              <a:t>https://www.youtube.com/watch?v=0MW301tweMw&amp;t=1555s&amp;ab_channel=IIRSISRODigitalLearningProgramme</a:t>
            </a:r>
            <a:r>
              <a:rPr lang="en-IN" sz="1900" dirty="0">
                <a:latin typeface="Aptos" panose="020B0004020202020204" pitchFamily="34" charset="0"/>
              </a:rPr>
              <a:t> </a:t>
            </a:r>
          </a:p>
          <a:p>
            <a:pPr marL="342900" indent="-342900">
              <a:buFont typeface="+mj-lt"/>
              <a:buAutoNum type="arabicPeriod"/>
            </a:pPr>
            <a:r>
              <a:rPr lang="en-IN" sz="1900" dirty="0">
                <a:latin typeface="Aptos" panose="020B0004020202020204" pitchFamily="34" charset="0"/>
              </a:rPr>
              <a:t>Christopher N. Nguyen, Emmanuel </a:t>
            </a:r>
            <a:r>
              <a:rPr lang="en-IN" sz="1900" dirty="0" err="1">
                <a:latin typeface="Aptos" panose="020B0004020202020204" pitchFamily="34" charset="0"/>
              </a:rPr>
              <a:t>Urquieta</a:t>
            </a:r>
            <a:r>
              <a:rPr lang="en-IN" sz="1900" dirty="0">
                <a:latin typeface="Aptos" panose="020B0004020202020204" pitchFamily="34" charset="0"/>
              </a:rPr>
              <a:t> ; Life Science In Space Research ; Vol 36 ,Feb 2023, Page 147-156 ; </a:t>
            </a:r>
            <a:r>
              <a:rPr lang="en-IN" sz="1900" dirty="0">
                <a:latin typeface="Aptos" panose="020B0004020202020204" pitchFamily="34" charset="0"/>
                <a:hlinkClick r:id="rId4"/>
              </a:rPr>
              <a:t>https://doi.org/10.1016/j.lssr.2022.10.004</a:t>
            </a:r>
            <a:r>
              <a:rPr lang="en-IN" sz="1900" dirty="0">
                <a:latin typeface="Aptos" panose="020B0004020202020204" pitchFamily="34" charset="0"/>
              </a:rPr>
              <a:t>  </a:t>
            </a:r>
          </a:p>
          <a:p>
            <a:pPr marL="342900" indent="-342900">
              <a:buFont typeface="+mj-lt"/>
              <a:buAutoNum type="arabicPeriod"/>
            </a:pPr>
            <a:r>
              <a:rPr lang="en-IN" sz="1900" dirty="0">
                <a:latin typeface="Aptos" panose="020B0004020202020204" pitchFamily="34" charset="0"/>
              </a:rPr>
              <a:t>Alexander J. Dontre; Life Science in Space research; vol 40, Feb 2024, page 51-61 ; </a:t>
            </a:r>
            <a:r>
              <a:rPr lang="en-IN" sz="1900" dirty="0">
                <a:latin typeface="Aptos" panose="020B0004020202020204" pitchFamily="34" charset="0"/>
                <a:hlinkClick r:id="rId5"/>
              </a:rPr>
              <a:t>https://doi.org/10.1016/j.lssr.2023.12.003</a:t>
            </a:r>
            <a:endParaRPr lang="en-IN" sz="1900" dirty="0">
              <a:latin typeface="Aptos" panose="020B0004020202020204" pitchFamily="34" charset="0"/>
            </a:endParaRPr>
          </a:p>
          <a:p>
            <a:pPr marL="342900" indent="-342900">
              <a:buFont typeface="+mj-lt"/>
              <a:buAutoNum type="arabicPeriod"/>
            </a:pPr>
            <a:r>
              <a:rPr lang="en-IN" sz="1900" dirty="0">
                <a:latin typeface="Aptos" panose="020B0004020202020204" pitchFamily="34" charset="0"/>
              </a:rPr>
              <a:t>Dennis Tucker, Edwin Ethridge Guy </a:t>
            </a:r>
            <a:r>
              <a:rPr lang="en-IN" sz="1900" dirty="0" err="1">
                <a:latin typeface="Aptos" panose="020B0004020202020204" pitchFamily="34" charset="0"/>
              </a:rPr>
              <a:t>A.Smith</a:t>
            </a:r>
            <a:r>
              <a:rPr lang="en-IN" sz="1900" dirty="0">
                <a:latin typeface="Aptos" panose="020B0004020202020204" pitchFamily="34" charset="0"/>
              </a:rPr>
              <a:t> and Gary Workman; Annals new York academy of science; Dec 2004; DOI:</a:t>
            </a:r>
            <a:r>
              <a:rPr lang="en-IN" sz="1900" dirty="0">
                <a:solidFill>
                  <a:srgbClr val="00B0F0"/>
                </a:solidFill>
                <a:latin typeface="Aptos" panose="020B0004020202020204" pitchFamily="34" charset="0"/>
              </a:rPr>
              <a:t>10.1196/annals.1324.012 </a:t>
            </a:r>
          </a:p>
          <a:p>
            <a:pPr marL="342900" indent="-342900">
              <a:buFont typeface="+mj-lt"/>
              <a:buAutoNum type="arabicPeriod"/>
            </a:pPr>
            <a:r>
              <a:rPr lang="en-IN" sz="1900" dirty="0">
                <a:latin typeface="Aptos" panose="020B0004020202020204" pitchFamily="34" charset="0"/>
              </a:rPr>
              <a:t>H. Koch, S. </a:t>
            </a:r>
            <a:r>
              <a:rPr lang="en-IN" sz="1900" dirty="0" err="1">
                <a:latin typeface="Aptos" panose="020B0004020202020204" pitchFamily="34" charset="0"/>
              </a:rPr>
              <a:t>Hurner</a:t>
            </a:r>
            <a:r>
              <a:rPr lang="en-IN" sz="1900" dirty="0">
                <a:latin typeface="Aptos" panose="020B0004020202020204" pitchFamily="34" charset="0"/>
              </a:rPr>
              <a:t>, T. </a:t>
            </a:r>
            <a:r>
              <a:rPr lang="en-IN" sz="1900" dirty="0" err="1">
                <a:latin typeface="Aptos" panose="020B0004020202020204" pitchFamily="34" charset="0"/>
              </a:rPr>
              <a:t>Sorgenfrei</a:t>
            </a:r>
            <a:r>
              <a:rPr lang="en-IN" sz="1900" dirty="0">
                <a:latin typeface="Aptos" panose="020B0004020202020204" pitchFamily="34" charset="0"/>
              </a:rPr>
              <a:t>, M. </a:t>
            </a:r>
            <a:r>
              <a:rPr lang="en-IN" sz="1900" dirty="0" err="1">
                <a:latin typeface="Aptos" panose="020B0004020202020204" pitchFamily="34" charset="0"/>
              </a:rPr>
              <a:t>Hainke</a:t>
            </a:r>
            <a:r>
              <a:rPr lang="en-IN" sz="1900" dirty="0">
                <a:latin typeface="Aptos" panose="020B0004020202020204" pitchFamily="34" charset="0"/>
              </a:rPr>
              <a:t> C. </a:t>
            </a:r>
            <a:r>
              <a:rPr lang="en-IN" sz="1900" dirty="0" err="1">
                <a:latin typeface="Aptos" panose="020B0004020202020204" pitchFamily="34" charset="0"/>
              </a:rPr>
              <a:t>Kranert</a:t>
            </a:r>
            <a:r>
              <a:rPr lang="en-IN" sz="1900" dirty="0">
                <a:latin typeface="Aptos" panose="020B0004020202020204" pitchFamily="34" charset="0"/>
              </a:rPr>
              <a:t>, J. Friedrich; Journal of Crystal Growth ; vol 607 April 2023; </a:t>
            </a:r>
            <a:r>
              <a:rPr lang="en-IN" sz="1900" dirty="0">
                <a:latin typeface="Aptos" panose="020B0004020202020204" pitchFamily="34" charset="0"/>
                <a:hlinkClick r:id="rId6"/>
              </a:rPr>
              <a:t>https://doi.org/10.1016/j.jcrysgro.2023.127127</a:t>
            </a:r>
            <a:endParaRPr lang="en-IN" sz="1900" dirty="0">
              <a:latin typeface="Aptos" panose="020B0004020202020204" pitchFamily="34" charset="0"/>
            </a:endParaRPr>
          </a:p>
          <a:p>
            <a:pPr marL="342900" indent="-342900">
              <a:buFont typeface="+mj-lt"/>
              <a:buAutoNum type="arabicPeriod"/>
            </a:pPr>
            <a:r>
              <a:rPr lang="en-IN" sz="1900" dirty="0">
                <a:latin typeface="Aptos" panose="020B0004020202020204" pitchFamily="34" charset="0"/>
              </a:rPr>
              <a:t>Francesca Ferranti, Mart DEL Bianca, Claudia Pacelli; applied science; vol 11, dec 2021; </a:t>
            </a:r>
            <a:r>
              <a:rPr lang="en-IN" sz="1900" dirty="0">
                <a:latin typeface="Aptos" panose="020B0004020202020204" pitchFamily="34" charset="0"/>
                <a:hlinkClick r:id="rId7"/>
              </a:rPr>
              <a:t>https://doi.org/10.3390/app11010068</a:t>
            </a:r>
            <a:endParaRPr lang="en-IN" sz="1900" dirty="0">
              <a:latin typeface="Aptos" panose="020B0004020202020204" pitchFamily="34" charset="0"/>
            </a:endParaRP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val="2118670614"/>
      </p:ext>
    </p:extLst>
  </p:cSld>
  <p:clrMapOvr>
    <a:masterClrMapping/>
  </p:clrMapOvr>
  <p:transition spd="med">
    <p:pull dir="u"/>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233</TotalTime>
  <Words>1013</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Cambria Math</vt:lpstr>
      <vt:lpstr>Courier New</vt:lpstr>
      <vt:lpstr>Gabriola</vt:lpstr>
      <vt:lpstr>Gill Sans MT</vt:lpstr>
      <vt:lpstr>Wingdings</vt:lpstr>
      <vt:lpstr>Parcel</vt:lpstr>
      <vt:lpstr>PowerPoint Presentation</vt:lpstr>
      <vt:lpstr>PowerPoint Presentation</vt:lpstr>
      <vt:lpstr>Gravity </vt:lpstr>
      <vt:lpstr>microgravity</vt:lpstr>
      <vt:lpstr>CREATING MICROGRAVITY </vt:lpstr>
      <vt:lpstr>Need of microgravity </vt:lpstr>
      <vt:lpstr>Effects on human body </vt:lpstr>
      <vt:lpstr>Challenges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Lakshita Jain</dc:creator>
  <cp:lastModifiedBy>Lakshita Jain</cp:lastModifiedBy>
  <cp:revision>1</cp:revision>
  <dcterms:created xsi:type="dcterms:W3CDTF">2025-03-04T14:13:48Z</dcterms:created>
  <dcterms:modified xsi:type="dcterms:W3CDTF">2025-10-16T09:38:47Z</dcterms:modified>
</cp:coreProperties>
</file>