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72" y="-6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[lakshita naan mudhalvan project.xlsx]Sheet2!PivotTable1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PAY ZONE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3.4885763417503844E-2"/>
          <c:y val="0.12073976858998986"/>
          <c:w val="0.84869740247986247"/>
          <c:h val="0.79255652628139517"/>
        </c:manualLayout>
      </c:layout>
      <c:barChart>
        <c:barDir val="col"/>
        <c:grouping val="clustered"/>
        <c:varyColors val="0"/>
        <c:ser>
          <c:idx val="0"/>
          <c:order val="0"/>
          <c:tx>
            <c:strRef>
              <c:f>Sheet2!$B$5:$B$6</c:f>
              <c:strCache>
                <c:ptCount val="1"/>
                <c:pt idx="0">
                  <c:v>Zone A</c:v>
                </c:pt>
              </c:strCache>
            </c:strRef>
          </c:tx>
          <c:spPr>
            <a:solidFill>
              <a:schemeClr val="accent1"/>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Sheet2!$B$7:$B$17</c:f>
              <c:numCache>
                <c:formatCode>General</c:formatCode>
                <c:ptCount val="10"/>
                <c:pt idx="0">
                  <c:v>49</c:v>
                </c:pt>
                <c:pt idx="1">
                  <c:v>52</c:v>
                </c:pt>
                <c:pt idx="2">
                  <c:v>52</c:v>
                </c:pt>
                <c:pt idx="3">
                  <c:v>41</c:v>
                </c:pt>
                <c:pt idx="4">
                  <c:v>58</c:v>
                </c:pt>
                <c:pt idx="5">
                  <c:v>55</c:v>
                </c:pt>
                <c:pt idx="6">
                  <c:v>57</c:v>
                </c:pt>
                <c:pt idx="7">
                  <c:v>57</c:v>
                </c:pt>
                <c:pt idx="8">
                  <c:v>67</c:v>
                </c:pt>
                <c:pt idx="9">
                  <c:v>48</c:v>
                </c:pt>
              </c:numCache>
            </c:numRef>
          </c:val>
        </c:ser>
        <c:ser>
          <c:idx val="1"/>
          <c:order val="1"/>
          <c:tx>
            <c:strRef>
              <c:f>Sheet2!$C$5:$C$6</c:f>
              <c:strCache>
                <c:ptCount val="1"/>
                <c:pt idx="0">
                  <c:v>Zone B</c:v>
                </c:pt>
              </c:strCache>
            </c:strRef>
          </c:tx>
          <c:spPr>
            <a:solidFill>
              <a:schemeClr val="accent2"/>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Sheet2!$C$7:$C$17</c:f>
              <c:numCache>
                <c:formatCode>General</c:formatCode>
                <c:ptCount val="10"/>
                <c:pt idx="0">
                  <c:v>51</c:v>
                </c:pt>
                <c:pt idx="1">
                  <c:v>53</c:v>
                </c:pt>
                <c:pt idx="2">
                  <c:v>58</c:v>
                </c:pt>
                <c:pt idx="3">
                  <c:v>58</c:v>
                </c:pt>
                <c:pt idx="4">
                  <c:v>49</c:v>
                </c:pt>
                <c:pt idx="5">
                  <c:v>52</c:v>
                </c:pt>
                <c:pt idx="6">
                  <c:v>43</c:v>
                </c:pt>
                <c:pt idx="7">
                  <c:v>56</c:v>
                </c:pt>
                <c:pt idx="8">
                  <c:v>43</c:v>
                </c:pt>
                <c:pt idx="9">
                  <c:v>56</c:v>
                </c:pt>
              </c:numCache>
            </c:numRef>
          </c:val>
        </c:ser>
        <c:ser>
          <c:idx val="2"/>
          <c:order val="2"/>
          <c:tx>
            <c:strRef>
              <c:f>Sheet2!$D$5:$D$6</c:f>
              <c:strCache>
                <c:ptCount val="1"/>
                <c:pt idx="0">
                  <c:v>Zone C</c:v>
                </c:pt>
              </c:strCache>
            </c:strRef>
          </c:tx>
          <c:spPr>
            <a:solidFill>
              <a:schemeClr val="accent3"/>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Sheet2!$D$7:$D$17</c:f>
              <c:numCache>
                <c:formatCode>General</c:formatCode>
                <c:ptCount val="10"/>
                <c:pt idx="0">
                  <c:v>50</c:v>
                </c:pt>
                <c:pt idx="1">
                  <c:v>40</c:v>
                </c:pt>
                <c:pt idx="2">
                  <c:v>44</c:v>
                </c:pt>
                <c:pt idx="3">
                  <c:v>58</c:v>
                </c:pt>
                <c:pt idx="4">
                  <c:v>47</c:v>
                </c:pt>
                <c:pt idx="5">
                  <c:v>36</c:v>
                </c:pt>
                <c:pt idx="6">
                  <c:v>57</c:v>
                </c:pt>
                <c:pt idx="7">
                  <c:v>54</c:v>
                </c:pt>
                <c:pt idx="8">
                  <c:v>40</c:v>
                </c:pt>
                <c:pt idx="9">
                  <c:v>52</c:v>
                </c:pt>
              </c:numCache>
            </c:numRef>
          </c:val>
        </c:ser>
        <c:dLbls>
          <c:showLegendKey val="0"/>
          <c:showVal val="0"/>
          <c:showCatName val="0"/>
          <c:showSerName val="0"/>
          <c:showPercent val="0"/>
          <c:showBubbleSize val="0"/>
        </c:dLbls>
        <c:gapWidth val="219"/>
        <c:overlap val="-27"/>
        <c:axId val="296555736"/>
        <c:axId val="296554168"/>
      </c:barChart>
      <c:catAx>
        <c:axId val="296555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54168"/>
        <c:crosses val="autoZero"/>
        <c:auto val="1"/>
        <c:lblAlgn val="ctr"/>
        <c:lblOffset val="100"/>
        <c:noMultiLvlLbl val="0"/>
      </c:catAx>
      <c:valAx>
        <c:axId val="296554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55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[lakshita naan mudhalvan project.xlsx]Sheet2!PivotTable1</c:name>
    <c:fmtId val="12"/>
  </c:pivotSource>
  <c:chart>
    <c:title>
      <c:layout>
        <c:manualLayout>
          <c:xMode val="edge"/>
          <c:yMode val="edge"/>
          <c:x val="0.44522564887722366"/>
          <c:y val="2.19629391254772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Sheet2!$B$5:$B$6</c:f>
              <c:strCache>
                <c:ptCount val="1"/>
                <c:pt idx="0">
                  <c:v>Zone 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Sheet2!$B$7:$B$17</c:f>
              <c:numCache>
                <c:formatCode>General</c:formatCode>
                <c:ptCount val="10"/>
                <c:pt idx="0">
                  <c:v>49</c:v>
                </c:pt>
                <c:pt idx="1">
                  <c:v>52</c:v>
                </c:pt>
                <c:pt idx="2">
                  <c:v>52</c:v>
                </c:pt>
                <c:pt idx="3">
                  <c:v>41</c:v>
                </c:pt>
                <c:pt idx="4">
                  <c:v>58</c:v>
                </c:pt>
                <c:pt idx="5">
                  <c:v>55</c:v>
                </c:pt>
                <c:pt idx="6">
                  <c:v>57</c:v>
                </c:pt>
                <c:pt idx="7">
                  <c:v>57</c:v>
                </c:pt>
                <c:pt idx="8">
                  <c:v>67</c:v>
                </c:pt>
                <c:pt idx="9">
                  <c:v>48</c:v>
                </c:pt>
              </c:numCache>
            </c:numRef>
          </c:val>
        </c:ser>
        <c:ser>
          <c:idx val="1"/>
          <c:order val="1"/>
          <c:tx>
            <c:strRef>
              <c:f>Sheet2!$C$5:$C$6</c:f>
              <c:strCache>
                <c:ptCount val="1"/>
                <c:pt idx="0">
                  <c:v>Zone B</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Sheet2!$C$7:$C$17</c:f>
              <c:numCache>
                <c:formatCode>General</c:formatCode>
                <c:ptCount val="10"/>
                <c:pt idx="0">
                  <c:v>51</c:v>
                </c:pt>
                <c:pt idx="1">
                  <c:v>53</c:v>
                </c:pt>
                <c:pt idx="2">
                  <c:v>58</c:v>
                </c:pt>
                <c:pt idx="3">
                  <c:v>58</c:v>
                </c:pt>
                <c:pt idx="4">
                  <c:v>49</c:v>
                </c:pt>
                <c:pt idx="5">
                  <c:v>52</c:v>
                </c:pt>
                <c:pt idx="6">
                  <c:v>43</c:v>
                </c:pt>
                <c:pt idx="7">
                  <c:v>56</c:v>
                </c:pt>
                <c:pt idx="8">
                  <c:v>43</c:v>
                </c:pt>
                <c:pt idx="9">
                  <c:v>56</c:v>
                </c:pt>
              </c:numCache>
            </c:numRef>
          </c:val>
        </c:ser>
        <c:ser>
          <c:idx val="2"/>
          <c:order val="2"/>
          <c:tx>
            <c:strRef>
              <c:f>Sheet2!$D$5:$D$6</c:f>
              <c:strCache>
                <c:ptCount val="1"/>
                <c:pt idx="0">
                  <c:v>Zone C</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Sheet2!$D$7:$D$17</c:f>
              <c:numCache>
                <c:formatCode>General</c:formatCode>
                <c:ptCount val="10"/>
                <c:pt idx="0">
                  <c:v>50</c:v>
                </c:pt>
                <c:pt idx="1">
                  <c:v>40</c:v>
                </c:pt>
                <c:pt idx="2">
                  <c:v>44</c:v>
                </c:pt>
                <c:pt idx="3">
                  <c:v>58</c:v>
                </c:pt>
                <c:pt idx="4">
                  <c:v>47</c:v>
                </c:pt>
                <c:pt idx="5">
                  <c:v>36</c:v>
                </c:pt>
                <c:pt idx="6">
                  <c:v>57</c:v>
                </c:pt>
                <c:pt idx="7">
                  <c:v>54</c:v>
                </c:pt>
                <c:pt idx="8">
                  <c:v>40</c:v>
                </c:pt>
                <c:pt idx="9">
                  <c:v>52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92623191746640299"/>
          <c:y val="0.30907250252739704"/>
          <c:w val="7.3768082533597013E-2"/>
          <c:h val="0.5008382592064790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17705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LAKSHITA SATISH MORE</a:t>
            </a:r>
            <a:endParaRPr lang="en-US" sz="2400" dirty="0"/>
          </a:p>
          <a:p>
            <a:r>
              <a:rPr lang="en-US" sz="2400" dirty="0"/>
              <a:t>REGISTER NO</a:t>
            </a:r>
            <a:r>
              <a:rPr lang="en-US" sz="2400" dirty="0" smtClean="0"/>
              <a:t>: 122203921</a:t>
            </a:r>
            <a:endParaRPr lang="en-US" sz="2400" dirty="0"/>
          </a:p>
          <a:p>
            <a:r>
              <a:rPr lang="en-US" sz="2400" dirty="0" smtClean="0"/>
              <a:t>DEPARTMENT: III YEAR BCOM CS [II SHIFT]</a:t>
            </a:r>
            <a:endParaRPr lang="en-US" sz="2400" dirty="0"/>
          </a:p>
          <a:p>
            <a:r>
              <a:rPr lang="en-US" sz="2400" dirty="0" smtClean="0"/>
              <a:t>COLLEGE: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40261" y="2050246"/>
            <a:ext cx="8610600" cy="2677656"/>
          </a:xfrm>
          <a:prstGeom prst="rect">
            <a:avLst/>
          </a:prstGeom>
        </p:spPr>
        <p:txBody>
          <a:bodyPr wrap="square">
            <a:spAutoFit/>
          </a:bodyPr>
          <a:lstStyle/>
          <a:p>
            <a:r>
              <a:rPr lang="en-IN" sz="2400" dirty="0" smtClean="0"/>
              <a:t>To analyse </a:t>
            </a:r>
            <a:r>
              <a:rPr lang="en-IN" sz="2400" dirty="0"/>
              <a:t>employee contracts using Excel, first gather essential details such as start and end dates, </a:t>
            </a:r>
            <a:r>
              <a:rPr lang="en-IN" sz="2400" dirty="0" smtClean="0"/>
              <a:t>position . </a:t>
            </a:r>
            <a:r>
              <a:rPr lang="en-IN" sz="2400" dirty="0"/>
              <a:t>Set up a spreadsheet with columns for each of these key details and enter the data for each contract. Utilize Excel’s features like filters, formulas, and conditional formatting to organize and </a:t>
            </a:r>
            <a:r>
              <a:rPr lang="en-IN" sz="2400" dirty="0" smtClean="0"/>
              <a:t>analyse </a:t>
            </a:r>
            <a:r>
              <a:rPr lang="en-IN" sz="2400" dirty="0"/>
              <a:t>the information effectively. For a comprehensive view, create pivot tables and charts to summarize </a:t>
            </a:r>
            <a:r>
              <a:rPr lang="en-IN" sz="2400" dirty="0" smtClean="0"/>
              <a:t>trends.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6524825"/>
              </p:ext>
            </p:extLst>
          </p:nvPr>
        </p:nvGraphicFramePr>
        <p:xfrm>
          <a:off x="1447800" y="1657634"/>
          <a:ext cx="7772400" cy="4590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147070723"/>
              </p:ext>
            </p:extLst>
          </p:nvPr>
        </p:nvGraphicFramePr>
        <p:xfrm>
          <a:off x="751920" y="1371600"/>
          <a:ext cx="7324726" cy="4847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715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0" y="1524000"/>
            <a:ext cx="6629400" cy="3416320"/>
          </a:xfrm>
          <a:prstGeom prst="rect">
            <a:avLst/>
          </a:prstGeom>
        </p:spPr>
        <p:txBody>
          <a:bodyPr wrap="square">
            <a:spAutoFit/>
          </a:bodyPr>
          <a:lstStyle/>
          <a:p>
            <a:r>
              <a:rPr lang="en-GB" sz="2400" dirty="0"/>
              <a:t>In conclusion, using Excel for employee contract analysis </a:t>
            </a:r>
            <a:r>
              <a:rPr lang="en-GB" sz="2400" dirty="0" smtClean="0"/>
              <a:t>the </a:t>
            </a:r>
            <a:r>
              <a:rPr lang="en-GB" sz="2400" dirty="0"/>
              <a:t>process of organizing and reviewing contract details. By structuring data effectively and leveraging Excel's analytical tools, you can gain </a:t>
            </a:r>
            <a:r>
              <a:rPr lang="en-GB" sz="2400" dirty="0" smtClean="0"/>
              <a:t>valuable and </a:t>
            </a:r>
            <a:r>
              <a:rPr lang="en-GB" sz="2400" dirty="0"/>
              <a:t>make informed decisions regarding contract management. This method not only enhances efficiency but also helps ensure that important contract-related deadlines and financial obligations are effectively monitored and managed.</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Contract </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2286000"/>
            <a:ext cx="7010400" cy="2362200"/>
          </a:xfrm>
        </p:spPr>
        <p:txBody>
          <a:bodyPr/>
          <a:lstStyle/>
          <a:p>
            <a:r>
              <a:rPr lang="en-GB" sz="2400" dirty="0"/>
              <a:t>The goal is to efficiently </a:t>
            </a:r>
            <a:r>
              <a:rPr lang="en-GB" sz="2400" dirty="0" smtClean="0"/>
              <a:t>analyse </a:t>
            </a:r>
            <a:r>
              <a:rPr lang="en-GB" sz="2400" dirty="0"/>
              <a:t>employee contract data to track contract durations, renewals, roles, and compensation trends. Key challenges include handling large datasets, ensuring data accuracy, tracking contract expirations, and monitoring compliance.</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75032" y="2510313"/>
            <a:ext cx="8153400" cy="3416320"/>
          </a:xfrm>
          <a:prstGeom prst="rect">
            <a:avLst/>
          </a:prstGeom>
        </p:spPr>
        <p:txBody>
          <a:bodyPr wrap="square">
            <a:spAutoFit/>
          </a:bodyPr>
          <a:lstStyle/>
          <a:p>
            <a:pPr>
              <a:lnSpc>
                <a:spcPct val="150000"/>
              </a:lnSpc>
            </a:pPr>
            <a:r>
              <a:rPr lang="en-GB" sz="2400" dirty="0"/>
              <a:t>T</a:t>
            </a:r>
            <a:r>
              <a:rPr lang="en-GB" sz="2400" dirty="0" smtClean="0"/>
              <a:t>he </a:t>
            </a:r>
            <a:r>
              <a:rPr lang="en-GB" sz="2400" dirty="0"/>
              <a:t>project involves </a:t>
            </a:r>
            <a:r>
              <a:rPr lang="en-GB" sz="2400" dirty="0" smtClean="0"/>
              <a:t>analysing </a:t>
            </a:r>
            <a:r>
              <a:rPr lang="en-GB" sz="2400" dirty="0"/>
              <a:t>employee contract data to ensure effective tracking of contract durations, renewal status, roles, and compensation trends. By leveraging Excel's features like conditional formatting, pivot tables, and formulas, the goal is to streamline data management and provide insights into contract expirations, compliance, and salary </a:t>
            </a:r>
            <a:r>
              <a:rPr lang="en-GB" sz="2400" dirty="0" smtClean="0"/>
              <a:t>patterns</a:t>
            </a:r>
            <a:r>
              <a:rPr lang="en-GB" sz="2400" dirty="0"/>
              <a:t>.</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2046596"/>
            <a:ext cx="6096000" cy="1815882"/>
          </a:xfrm>
          <a:prstGeom prst="rect">
            <a:avLst/>
          </a:prstGeom>
        </p:spPr>
        <p:txBody>
          <a:bodyPr>
            <a:spAutoFit/>
          </a:bodyPr>
          <a:lstStyle/>
          <a:p>
            <a:pPr marL="285750" indent="-285750">
              <a:buFont typeface="Arial" panose="020B0604020202020204" pitchFamily="34" charset="0"/>
              <a:buChar char="•"/>
            </a:pPr>
            <a:r>
              <a:rPr lang="en-IN" sz="2800" dirty="0" smtClean="0"/>
              <a:t>Human Resources</a:t>
            </a:r>
          </a:p>
          <a:p>
            <a:pPr marL="285750" indent="-285750">
              <a:buFont typeface="Arial" panose="020B0604020202020204" pitchFamily="34" charset="0"/>
              <a:buChar char="•"/>
            </a:pPr>
            <a:r>
              <a:rPr lang="en-IN" sz="2800" dirty="0" smtClean="0"/>
              <a:t>Managers </a:t>
            </a:r>
            <a:endParaRPr lang="en-IN" sz="2800" dirty="0"/>
          </a:p>
          <a:p>
            <a:pPr marL="285750" indent="-285750">
              <a:buFont typeface="Arial" panose="020B0604020202020204" pitchFamily="34" charset="0"/>
              <a:buChar char="•"/>
            </a:pPr>
            <a:r>
              <a:rPr lang="en-IN" sz="2800" dirty="0" smtClean="0"/>
              <a:t>Legal Teams</a:t>
            </a:r>
          </a:p>
          <a:p>
            <a:pPr marL="285750" indent="-285750">
              <a:buFont typeface="Arial" panose="020B0604020202020204" pitchFamily="34" charset="0"/>
              <a:buChar char="•"/>
            </a:pPr>
            <a:r>
              <a:rPr lang="en-IN" sz="2800" dirty="0" smtClean="0"/>
              <a:t> </a:t>
            </a:r>
            <a:r>
              <a:rPr lang="en-IN"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2126883"/>
            <a:ext cx="6838950" cy="3477875"/>
          </a:xfrm>
          <a:prstGeom prst="rect">
            <a:avLst/>
          </a:prstGeom>
        </p:spPr>
        <p:txBody>
          <a:bodyPr wrap="square">
            <a:spAutoFit/>
          </a:bodyPr>
          <a:lstStyle/>
          <a:p>
            <a:r>
              <a:rPr lang="en-GB" sz="2000" dirty="0"/>
              <a:t>Data Extraction &amp; Organization: Extract key data from contracts (e.g., start dates, end dates, salary, benefits) and organize them into a structured Excel </a:t>
            </a:r>
            <a:r>
              <a:rPr lang="en-GB" sz="2000" dirty="0" smtClean="0"/>
              <a:t>sheet. Conditional </a:t>
            </a:r>
            <a:r>
              <a:rPr lang="en-GB" sz="2000" dirty="0"/>
              <a:t>Formatting: Highlight important elements such as contract expiration dates, salary benchmarks, or missing </a:t>
            </a:r>
            <a:r>
              <a:rPr lang="en-GB" sz="2000" dirty="0" smtClean="0"/>
              <a:t>clauses. Data </a:t>
            </a:r>
            <a:r>
              <a:rPr lang="en-GB" sz="2000" dirty="0"/>
              <a:t>Analysis &amp; Visualization: Summarize insights through pivot tables and charts, helping to identify trends (e.g., salary distribution, benefits discrepancies, contract renewal patterns).Contract Compliance Check: Implement checks for specific clauses, terms, and conditions to ensure compliance with legal requirements or organizational policies.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2133600"/>
            <a:ext cx="8388668" cy="1569660"/>
          </a:xfrm>
          <a:prstGeom prst="rect">
            <a:avLst/>
          </a:prstGeom>
        </p:spPr>
        <p:txBody>
          <a:bodyPr wrap="square">
            <a:spAutoFit/>
          </a:bodyPr>
          <a:lstStyle/>
          <a:p>
            <a:r>
              <a:rPr lang="en-GB" sz="2400" dirty="0"/>
              <a:t>For an employee contract analysis using Excel, the dataset description would include details about the columns (fields) you plan to track and </a:t>
            </a:r>
            <a:r>
              <a:rPr lang="en-GB" sz="2400" dirty="0" smtClean="0"/>
              <a:t>analyse. </a:t>
            </a:r>
            <a:r>
              <a:rPr lang="en-GB" sz="2400" dirty="0"/>
              <a:t>Below is an example of what the dataset might look like, with a description of each column.</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2046926"/>
            <a:ext cx="5486400" cy="1938992"/>
          </a:xfrm>
          <a:prstGeom prst="rect">
            <a:avLst/>
          </a:prstGeom>
        </p:spPr>
        <p:txBody>
          <a:bodyPr wrap="square">
            <a:spAutoFit/>
          </a:bodyPr>
          <a:lstStyle/>
          <a:p>
            <a:r>
              <a:rPr lang="en-GB" sz="2400" dirty="0"/>
              <a:t>To make your employee contract analysis solution stand out and deliver exceptional value, you can focus on integrating advanced features and leveraging innovative tools.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532</Words>
  <Application>Microsoft Office PowerPoint</Application>
  <PresentationFormat>Widescreen</PresentationFormat>
  <Paragraphs>56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20</cp:revision>
  <dcterms:created xsi:type="dcterms:W3CDTF">2024-03-29T15:07:22Z</dcterms:created>
  <dcterms:modified xsi:type="dcterms:W3CDTF">2024-09-10T11:59:27Z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