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16"/>
  </p:handoutMasterIdLst>
  <p:sldIdLst>
    <p:sldId id="375" r:id="rId5"/>
    <p:sldId id="384" r:id="rId6"/>
    <p:sldId id="273" r:id="rId7"/>
    <p:sldId id="392" r:id="rId8"/>
    <p:sldId id="406" r:id="rId9"/>
    <p:sldId id="407" r:id="rId10"/>
    <p:sldId id="409" r:id="rId11"/>
    <p:sldId id="408" r:id="rId12"/>
    <p:sldId id="410" r:id="rId13"/>
    <p:sldId id="411" r:id="rId14"/>
    <p:sldId id="4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993" autoAdjust="0"/>
  </p:normalViewPr>
  <p:slideViewPr>
    <p:cSldViewPr snapToGrid="0" snapToObjects="1">
      <p:cViewPr varScale="1">
        <p:scale>
          <a:sx n="86" d="100"/>
          <a:sy n="86" d="100"/>
        </p:scale>
        <p:origin x="562"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12/5/2021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12/5/2021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63"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 TargetMode="External"/><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945928"/>
          </a:xfrm>
        </p:spPr>
        <p:txBody>
          <a:bodyPr>
            <a:normAutofit fontScale="92500" lnSpcReduction="20000"/>
          </a:bodyPr>
          <a:lstStyle/>
          <a:p>
            <a:r>
              <a:rPr lang="en-US" sz="1900" dirty="0"/>
              <a:t>By: Lakshita Kain</a:t>
            </a:r>
          </a:p>
          <a:p>
            <a:r>
              <a:rPr lang="en-US" sz="1900" dirty="0"/>
              <a:t>Data Science Intern</a:t>
            </a:r>
          </a:p>
          <a:p>
            <a:r>
              <a:rPr lang="en-US" sz="1900" dirty="0"/>
              <a:t>Flip </a:t>
            </a:r>
            <a:r>
              <a:rPr lang="en-US" sz="1900" dirty="0" err="1"/>
              <a:t>robo</a:t>
            </a:r>
            <a:r>
              <a:rPr lang="en-US" sz="1900" dirty="0"/>
              <a:t> technologies</a:t>
            </a:r>
          </a:p>
          <a:p>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2715790"/>
            <a:ext cx="4788023" cy="2387600"/>
          </a:xfrm>
        </p:spPr>
        <p:txBody>
          <a:bodyPr>
            <a:normAutofit fontScale="90000"/>
          </a:bodyPr>
          <a:lstStyle/>
          <a:p>
            <a:r>
              <a:rPr lang="en-US" dirty="0"/>
              <a:t>Image classification</a:t>
            </a:r>
            <a:br>
              <a:rPr lang="en-US" dirty="0"/>
            </a:br>
            <a:r>
              <a:rPr lang="en-US" dirty="0"/>
              <a:t>(fashion apparel)</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FAD162-BB07-467D-8441-A716A45CBDB3}"/>
              </a:ext>
            </a:extLst>
          </p:cNvPr>
          <p:cNvSpPr>
            <a:spLocks noGrp="1"/>
          </p:cNvSpPr>
          <p:nvPr>
            <p:ph type="ctrTitle"/>
          </p:nvPr>
        </p:nvSpPr>
        <p:spPr/>
        <p:txBody>
          <a:bodyPr/>
          <a:lstStyle/>
          <a:p>
            <a:r>
              <a:rPr lang="en-US" dirty="0"/>
              <a:t>Conclusion</a:t>
            </a:r>
          </a:p>
        </p:txBody>
      </p:sp>
      <p:sp>
        <p:nvSpPr>
          <p:cNvPr id="4" name="Text Placeholder 3">
            <a:extLst>
              <a:ext uri="{FF2B5EF4-FFF2-40B4-BE49-F238E27FC236}">
                <a16:creationId xmlns:a16="http://schemas.microsoft.com/office/drawing/2014/main" id="{FB2A94C3-2F84-4240-985F-08E0951996DC}"/>
              </a:ext>
            </a:extLst>
          </p:cNvPr>
          <p:cNvSpPr>
            <a:spLocks noGrp="1"/>
          </p:cNvSpPr>
          <p:nvPr>
            <p:ph type="body" sz="quarter" idx="14"/>
          </p:nvPr>
        </p:nvSpPr>
        <p:spPr>
          <a:xfrm>
            <a:off x="1645581" y="1784412"/>
            <a:ext cx="4890578" cy="4571937"/>
          </a:xfrm>
        </p:spPr>
        <p:txBody>
          <a:bodyPr/>
          <a:lstStyle/>
          <a:p>
            <a:r>
              <a:rPr lang="en-US" dirty="0"/>
              <a:t>This research evaluated the image classification of fashion apparel using deep learning models. Using real time data, we compared two CNN models VGG16 and </a:t>
            </a:r>
            <a:r>
              <a:rPr lang="en-US" dirty="0" err="1"/>
              <a:t>InceptionNet</a:t>
            </a:r>
            <a:r>
              <a:rPr lang="en-US" dirty="0"/>
              <a:t> V3 using transfer learning with </a:t>
            </a:r>
            <a:r>
              <a:rPr lang="en-US" dirty="0" err="1"/>
              <a:t>Keras</a:t>
            </a:r>
            <a:r>
              <a:rPr lang="en-US" dirty="0"/>
              <a:t> by performing detailed experimental analysis while classifying the Image detected into 3 categories.</a:t>
            </a:r>
          </a:p>
          <a:p>
            <a:r>
              <a:rPr lang="en-US" dirty="0"/>
              <a:t> </a:t>
            </a:r>
          </a:p>
          <a:p>
            <a:r>
              <a:rPr lang="en-US" dirty="0"/>
              <a:t>It was further concluded that our Inception v3 using </a:t>
            </a:r>
            <a:r>
              <a:rPr lang="en-US" dirty="0" err="1"/>
              <a:t>keras</a:t>
            </a:r>
            <a:r>
              <a:rPr lang="en-US" dirty="0"/>
              <a:t> model outperformed vgg16.</a:t>
            </a:r>
          </a:p>
          <a:p>
            <a:endParaRPr lang="en-US" dirty="0"/>
          </a:p>
        </p:txBody>
      </p:sp>
      <p:pic>
        <p:nvPicPr>
          <p:cNvPr id="6" name="Picture 5">
            <a:extLst>
              <a:ext uri="{FF2B5EF4-FFF2-40B4-BE49-F238E27FC236}">
                <a16:creationId xmlns:a16="http://schemas.microsoft.com/office/drawing/2014/main" id="{6BFECB9E-5092-4539-AF8A-302457CCC4DA}"/>
              </a:ext>
            </a:extLst>
          </p:cNvPr>
          <p:cNvPicPr>
            <a:picLocks noChangeAspect="1"/>
          </p:cNvPicPr>
          <p:nvPr/>
        </p:nvPicPr>
        <p:blipFill>
          <a:blip r:embed="rId2"/>
          <a:stretch>
            <a:fillRect/>
          </a:stretch>
        </p:blipFill>
        <p:spPr>
          <a:xfrm>
            <a:off x="7330889" y="1784412"/>
            <a:ext cx="3677170" cy="3948298"/>
          </a:xfrm>
          <a:prstGeom prst="rect">
            <a:avLst/>
          </a:prstGeom>
        </p:spPr>
      </p:pic>
    </p:spTree>
    <p:extLst>
      <p:ext uri="{BB962C8B-B14F-4D97-AF65-F5344CB8AC3E}">
        <p14:creationId xmlns:p14="http://schemas.microsoft.com/office/powerpoint/2010/main" val="73444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05D00E-A8A8-41A3-822C-2A979071497B}"/>
              </a:ext>
            </a:extLst>
          </p:cNvPr>
          <p:cNvSpPr>
            <a:spLocks noGrp="1"/>
          </p:cNvSpPr>
          <p:nvPr>
            <p:ph type="ctrTitle"/>
          </p:nvPr>
        </p:nvSpPr>
        <p:spPr>
          <a:xfrm>
            <a:off x="4096344" y="5263162"/>
            <a:ext cx="4890577" cy="1002552"/>
          </a:xfrm>
        </p:spPr>
        <p:txBody>
          <a:bodyPr/>
          <a:lstStyle/>
          <a:p>
            <a:r>
              <a:rPr lang="en-US" dirty="0"/>
              <a:t>Thank you!</a:t>
            </a:r>
          </a:p>
        </p:txBody>
      </p:sp>
      <p:pic>
        <p:nvPicPr>
          <p:cNvPr id="6" name="Picture 5">
            <a:extLst>
              <a:ext uri="{FF2B5EF4-FFF2-40B4-BE49-F238E27FC236}">
                <a16:creationId xmlns:a16="http://schemas.microsoft.com/office/drawing/2014/main" id="{40F2EBC6-D477-44B2-9C62-F52DAA74A2D4}"/>
              </a:ext>
            </a:extLst>
          </p:cNvPr>
          <p:cNvPicPr>
            <a:picLocks noChangeAspect="1"/>
          </p:cNvPicPr>
          <p:nvPr/>
        </p:nvPicPr>
        <p:blipFill>
          <a:blip r:embed="rId2"/>
          <a:stretch>
            <a:fillRect/>
          </a:stretch>
        </p:blipFill>
        <p:spPr>
          <a:xfrm>
            <a:off x="3205079" y="399495"/>
            <a:ext cx="5781842" cy="4863667"/>
          </a:xfrm>
          <a:prstGeom prst="rect">
            <a:avLst/>
          </a:prstGeom>
        </p:spPr>
      </p:pic>
    </p:spTree>
    <p:extLst>
      <p:ext uri="{BB962C8B-B14F-4D97-AF65-F5344CB8AC3E}">
        <p14:creationId xmlns:p14="http://schemas.microsoft.com/office/powerpoint/2010/main" val="221283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766657" y="1848910"/>
            <a:ext cx="9061160" cy="4495861"/>
          </a:xfrm>
        </p:spPr>
        <p:txBody>
          <a:bodyPr>
            <a:normAutofit fontScale="85000" lnSpcReduction="20000"/>
          </a:bodyPr>
          <a:lstStyle/>
          <a:p>
            <a:r>
              <a:rPr lang="en-US" dirty="0"/>
              <a:t>Image classification (or Image recognition) is a subdomain of computer vision in which an algorithm looks at an image and assigns it a tag from a collection of predefined tags or categories that it has been trained on. </a:t>
            </a:r>
          </a:p>
          <a:p>
            <a:r>
              <a:rPr lang="en-US" dirty="0"/>
              <a:t>Vision is responsible for 80-85 percent of our perception of the world, and we, as human beings, trivially perform classification daily on whatever data we come across. Therefore, emulating a classification task with the help of neural networks is one of the first uses of computer vision.</a:t>
            </a:r>
          </a:p>
          <a:p>
            <a:r>
              <a:rPr lang="en-US" dirty="0"/>
              <a:t>Visual classification of commercial products is a branch of the wider fields of object detection and feature extraction in computer vision, and, in particular, it is an important step in the creative workflow in fashion industries. Automatically classifying garment features makes both designers and data experts aware of their overall production, which is fundamental in order to organize marketing campaigns, avoid duplicates, categorize apparel products for e-commerce purposes, and so on. There are many different techniques for visual classification, ranging from standard image processing to machine learning approaches</a:t>
            </a:r>
          </a:p>
          <a:p>
            <a:r>
              <a:rPr lang="en-US" dirty="0"/>
              <a:t>Our study describes a real-world study aimed at automatically recognizing and classifying 3 different objects of clothing such as Saree (Women), Jeans (Men) and Trousers (Men), solely from ﬁnal rendering images of their products. </a:t>
            </a:r>
          </a:p>
          <a:p>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2960703" y="513229"/>
            <a:ext cx="6270594" cy="924055"/>
          </a:xfrm>
        </p:spPr>
        <p:txBody>
          <a:bodyPr/>
          <a:lstStyle/>
          <a:p>
            <a:pPr algn="ctr"/>
            <a:r>
              <a:rPr lang="en-US" dirty="0">
                <a:solidFill>
                  <a:schemeClr val="bg1"/>
                </a:solidFill>
              </a:rPr>
              <a:t>Introduction</a:t>
            </a:r>
          </a:p>
        </p:txBody>
      </p:sp>
    </p:spTree>
    <p:extLst>
      <p:ext uri="{BB962C8B-B14F-4D97-AF65-F5344CB8AC3E}">
        <p14:creationId xmlns:p14="http://schemas.microsoft.com/office/powerpoint/2010/main" val="406786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7" descr="A group of people putting thier hands in a pile ">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a:stretch>
            <a:fillRect/>
          </a:stretch>
        </p:blipFill>
        <p:spPr/>
      </p:pic>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6223397" y="339645"/>
            <a:ext cx="5379718" cy="2806512"/>
          </a:xfrm>
        </p:spPr>
        <p:txBody>
          <a:bodyPr>
            <a:normAutofit fontScale="85000" lnSpcReduction="20000"/>
          </a:bodyPr>
          <a:lstStyle/>
          <a:p>
            <a:r>
              <a:rPr lang="en-US" dirty="0"/>
              <a:t>Object detection is one of the important technologies in the field of computer vision. In the area of fashion apparel, object detection technology has various applications, such as apparel recognition, apparel detection, fashion recommendation, and online search. The recognition task is difficult for a computer because fashion apparel images have different characteristics of clothing appearance and material. In fashion industries, obtaining a visual analysis of the overall production is a key aspect, both in developing marketing strategies and for helping fashion designers in the creative workﬂow of new products. Transfer learning is the process of applying knowledge and skills learned in previous tasks to target tasks.</a:t>
            </a:r>
          </a:p>
          <a:p>
            <a:r>
              <a:rPr lang="en-US" dirty="0"/>
              <a:t>Our dataset consists of 3 labels of Apparels such as Saree (Women), Jeans (Men) and Trousers (Men). This project aims to implement Deep Learning algorithms transfer learning using VGG-16, VGG-19 and Inception v3 using </a:t>
            </a:r>
            <a:r>
              <a:rPr lang="en-US" dirty="0" err="1"/>
              <a:t>keras</a:t>
            </a:r>
            <a:r>
              <a:rPr lang="en-US" dirty="0"/>
              <a:t>. Data used in this project are online products collected from “amazon.com”.</a:t>
            </a:r>
          </a:p>
          <a:p>
            <a:endParaRPr lang="en-US" dirty="0"/>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p:txBody>
          <a:bodyPr/>
          <a:lstStyle/>
          <a:p>
            <a:r>
              <a:rPr lang="en-US" dirty="0"/>
              <a:t>Problem Statement</a:t>
            </a:r>
          </a:p>
        </p:txBody>
      </p:sp>
    </p:spTree>
    <p:extLst>
      <p:ext uri="{BB962C8B-B14F-4D97-AF65-F5344CB8AC3E}">
        <p14:creationId xmlns:p14="http://schemas.microsoft.com/office/powerpoint/2010/main" val="216782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Two People sitting on couch">
            <a:extLst>
              <a:ext uri="{FF2B5EF4-FFF2-40B4-BE49-F238E27FC236}">
                <a16:creationId xmlns:a16="http://schemas.microsoft.com/office/drawing/2014/main" id="{318EF587-2197-CC4C-BC9D-6BB7C37E92FB}"/>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l="4579" r="4579"/>
          <a:stretch/>
        </p:blipFill>
        <p:spPr>
          <a:xfrm>
            <a:off x="1134319" y="0"/>
            <a:ext cx="11057680" cy="6858000"/>
          </a:xfrm>
        </p:spPr>
      </p:pic>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sp>
        <p:nvSpPr>
          <p:cNvPr id="2" name="TextBox 1">
            <a:extLst>
              <a:ext uri="{FF2B5EF4-FFF2-40B4-BE49-F238E27FC236}">
                <a16:creationId xmlns:a16="http://schemas.microsoft.com/office/drawing/2014/main" id="{E719D2B5-E523-415C-A3E7-3160C9355D01}"/>
              </a:ext>
            </a:extLst>
          </p:cNvPr>
          <p:cNvSpPr txBox="1"/>
          <p:nvPr/>
        </p:nvSpPr>
        <p:spPr>
          <a:xfrm>
            <a:off x="1882065" y="794551"/>
            <a:ext cx="5681710" cy="769441"/>
          </a:xfrm>
          <a:prstGeom prst="rect">
            <a:avLst/>
          </a:prstGeom>
          <a:noFill/>
        </p:spPr>
        <p:txBody>
          <a:bodyPr wrap="square" rtlCol="0">
            <a:spAutoFit/>
          </a:bodyPr>
          <a:lstStyle/>
          <a:p>
            <a:r>
              <a:rPr lang="en-US" sz="4400" dirty="0">
                <a:solidFill>
                  <a:schemeClr val="bg1"/>
                </a:solidFill>
              </a:rPr>
              <a:t>DATA COLLECTION</a:t>
            </a:r>
          </a:p>
        </p:txBody>
      </p:sp>
      <p:sp>
        <p:nvSpPr>
          <p:cNvPr id="4" name="TextBox 3">
            <a:extLst>
              <a:ext uri="{FF2B5EF4-FFF2-40B4-BE49-F238E27FC236}">
                <a16:creationId xmlns:a16="http://schemas.microsoft.com/office/drawing/2014/main" id="{290FFB85-32E0-4073-A4C1-A40E179B8089}"/>
              </a:ext>
            </a:extLst>
          </p:cNvPr>
          <p:cNvSpPr txBox="1"/>
          <p:nvPr/>
        </p:nvSpPr>
        <p:spPr>
          <a:xfrm>
            <a:off x="1383338" y="1759767"/>
            <a:ext cx="6270791" cy="3989938"/>
          </a:xfrm>
          <a:prstGeom prst="rect">
            <a:avLst/>
          </a:prstGeom>
          <a:noFill/>
        </p:spPr>
        <p:txBody>
          <a:bodyPr wrap="square" rtlCol="0">
            <a:spAutoFit/>
          </a:bodyPr>
          <a:lstStyle/>
          <a:p>
            <a:pPr marL="285750" indent="-285750">
              <a:lnSpc>
                <a:spcPct val="110000"/>
              </a:lnSpc>
              <a:spcBef>
                <a:spcPts val="1000"/>
              </a:spcBef>
              <a:buFont typeface="Arial" panose="020B0604020202020204" pitchFamily="34" charset="0"/>
              <a:buChar char="•"/>
            </a:pPr>
            <a:r>
              <a:rPr lang="en-US" dirty="0">
                <a:solidFill>
                  <a:schemeClr val="bg1"/>
                </a:solidFill>
              </a:rPr>
              <a:t>Data has been scrapped using Selenium </a:t>
            </a:r>
            <a:r>
              <a:rPr lang="en-US" dirty="0" err="1">
                <a:solidFill>
                  <a:schemeClr val="bg1"/>
                </a:solidFill>
              </a:rPr>
              <a:t>webdriver</a:t>
            </a:r>
            <a:r>
              <a:rPr lang="en-US" dirty="0">
                <a:solidFill>
                  <a:schemeClr val="bg1"/>
                </a:solidFill>
              </a:rPr>
              <a:t> with python. Selenium is a powerful tool for controlling web browsers through programs and performing browser automation. </a:t>
            </a:r>
          </a:p>
          <a:p>
            <a:pPr marL="285750" indent="-285750">
              <a:lnSpc>
                <a:spcPct val="110000"/>
              </a:lnSpc>
              <a:spcBef>
                <a:spcPts val="1000"/>
              </a:spcBef>
              <a:buFont typeface="Arial" panose="020B0604020202020204" pitchFamily="34" charset="0"/>
              <a:buChar char="•"/>
            </a:pPr>
            <a:r>
              <a:rPr lang="en-US" dirty="0">
                <a:solidFill>
                  <a:schemeClr val="bg1"/>
                </a:solidFill>
              </a:rPr>
              <a:t>Our data has been retrieved from </a:t>
            </a:r>
            <a:r>
              <a:rPr lang="en-US" dirty="0">
                <a:solidFill>
                  <a:schemeClr val="bg1"/>
                </a:solidFill>
                <a:hlinkClick r:id="rId3">
                  <a:extLst>
                    <a:ext uri="{A12FA001-AC4F-418D-AE19-62706E023703}">
                      <ahyp:hlinkClr xmlns:ahyp="http://schemas.microsoft.com/office/drawing/2018/hyperlinkcolor" val="tx"/>
                    </a:ext>
                  </a:extLst>
                </a:hlinkClick>
              </a:rPr>
              <a:t>https://www.amazon.com</a:t>
            </a:r>
            <a:r>
              <a:rPr lang="en-US" dirty="0"/>
              <a:t> </a:t>
            </a:r>
            <a:r>
              <a:rPr lang="en-US" dirty="0">
                <a:solidFill>
                  <a:schemeClr val="bg1"/>
                </a:solidFill>
              </a:rPr>
              <a:t>which consists of Fashion Apparel Images such as Men’s Jeans, Trousers and Women’s Saree. </a:t>
            </a:r>
          </a:p>
          <a:p>
            <a:pPr marL="285750" indent="-285750">
              <a:lnSpc>
                <a:spcPct val="110000"/>
              </a:lnSpc>
              <a:spcBef>
                <a:spcPts val="1000"/>
              </a:spcBef>
              <a:buFont typeface="Arial" panose="020B0604020202020204" pitchFamily="34" charset="0"/>
              <a:buChar char="•"/>
            </a:pPr>
            <a:r>
              <a:rPr lang="en-US" dirty="0">
                <a:solidFill>
                  <a:schemeClr val="bg1"/>
                </a:solidFill>
              </a:rPr>
              <a:t>Our Dataset consists of Our dataset consists Images of the product. 900 images were retrieved of each of the three categories to create a balanced dataset and overcome overfitting/underfitting of any particular label.</a:t>
            </a:r>
          </a:p>
        </p:txBody>
      </p:sp>
    </p:spTree>
    <p:extLst>
      <p:ext uri="{BB962C8B-B14F-4D97-AF65-F5344CB8AC3E}">
        <p14:creationId xmlns:p14="http://schemas.microsoft.com/office/powerpoint/2010/main" val="302199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48661" y="339645"/>
            <a:ext cx="9865677" cy="1002552"/>
          </a:xfrm>
        </p:spPr>
        <p:txBody>
          <a:bodyPr/>
          <a:lstStyle/>
          <a:p>
            <a:r>
              <a:rPr lang="en-US" sz="3600" dirty="0"/>
              <a:t>Data Preprocessing using ImageNet</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45581" y="1507066"/>
            <a:ext cx="5971460" cy="4849283"/>
          </a:xfrm>
        </p:spPr>
        <p:txBody>
          <a:bodyPr>
            <a:normAutofit fontScale="92500"/>
          </a:bodyPr>
          <a:lstStyle/>
          <a:p>
            <a:r>
              <a:rPr lang="en-US" dirty="0"/>
              <a:t>ImageNet is formally a project aimed at (manually) labeling and categorizing images into almost 22,000 separate object categories for the purpose of computer vision research. However, when we hear the term “ImageNet” in the context of deep learning and Convolutional Neural Networks, we are likely referring to the ImageNet Large Scale Visual Recognition Challenge, or ILSVRC for short.</a:t>
            </a:r>
          </a:p>
          <a:p>
            <a:r>
              <a:rPr lang="en-US" dirty="0"/>
              <a:t>The goal of this image classification challenge is to train a model that can correctly classify an input image into 3 separate object categories. Models are trained on 712 training images with another 172 images for validation.</a:t>
            </a:r>
          </a:p>
          <a:p>
            <a:r>
              <a:rPr lang="en-US" dirty="0"/>
              <a:t>When it comes to image classification, the ImageNet challenge is the de facto benchmark for computer vision classification algorithms — and the leaderboard for this challenge has been dominated by Convolutional Neural Networks and deep learning techniques since 2012.</a:t>
            </a:r>
          </a:p>
          <a:p>
            <a:r>
              <a:rPr lang="en-US" dirty="0"/>
              <a:t>The state-of-the-art pre-trained networks included in the </a:t>
            </a:r>
            <a:r>
              <a:rPr lang="en-US" dirty="0" err="1"/>
              <a:t>Keras</a:t>
            </a:r>
            <a:r>
              <a:rPr lang="en-US" dirty="0"/>
              <a:t> core library represent some of the highest performing Convolutional Neural Networks on the ImageNet challenge over the past few years. These networks also demonstrate a strong ability to generalize to images outside the ImageNet dataset via transfer learning, such as feature extraction and fine-tuning.</a:t>
            </a:r>
          </a:p>
        </p:txBody>
      </p:sp>
    </p:spTree>
    <p:extLst>
      <p:ext uri="{BB962C8B-B14F-4D97-AF65-F5344CB8AC3E}">
        <p14:creationId xmlns:p14="http://schemas.microsoft.com/office/powerpoint/2010/main" val="307287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97742C-7E2C-4C04-9665-CF1FF063D1C4}"/>
              </a:ext>
            </a:extLst>
          </p:cNvPr>
          <p:cNvSpPr>
            <a:spLocks noGrp="1"/>
          </p:cNvSpPr>
          <p:nvPr>
            <p:ph type="ctrTitle"/>
          </p:nvPr>
        </p:nvSpPr>
        <p:spPr>
          <a:xfrm>
            <a:off x="2984133" y="281621"/>
            <a:ext cx="6717183" cy="1002552"/>
          </a:xfrm>
        </p:spPr>
        <p:txBody>
          <a:bodyPr/>
          <a:lstStyle/>
          <a:p>
            <a:r>
              <a:rPr lang="en-US" dirty="0" err="1"/>
              <a:t>Vgg</a:t>
            </a:r>
            <a:r>
              <a:rPr lang="en-US" dirty="0"/>
              <a:t> 16 architecture </a:t>
            </a:r>
          </a:p>
        </p:txBody>
      </p:sp>
      <p:pic>
        <p:nvPicPr>
          <p:cNvPr id="5" name="Picture 4">
            <a:extLst>
              <a:ext uri="{FF2B5EF4-FFF2-40B4-BE49-F238E27FC236}">
                <a16:creationId xmlns:a16="http://schemas.microsoft.com/office/drawing/2014/main" id="{409E6548-7A7B-465D-9E31-F5A1E846B3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3986" y="1527116"/>
            <a:ext cx="7857478" cy="2086095"/>
          </a:xfrm>
          <a:prstGeom prst="rect">
            <a:avLst/>
          </a:prstGeom>
          <a:noFill/>
          <a:ln>
            <a:noFill/>
          </a:ln>
        </p:spPr>
      </p:pic>
      <p:sp>
        <p:nvSpPr>
          <p:cNvPr id="6" name="TextBox 5">
            <a:extLst>
              <a:ext uri="{FF2B5EF4-FFF2-40B4-BE49-F238E27FC236}">
                <a16:creationId xmlns:a16="http://schemas.microsoft.com/office/drawing/2014/main" id="{AD2E8A03-7F65-486E-A74F-7896DC9F0BBC}"/>
              </a:ext>
            </a:extLst>
          </p:cNvPr>
          <p:cNvSpPr txBox="1"/>
          <p:nvPr/>
        </p:nvSpPr>
        <p:spPr>
          <a:xfrm>
            <a:off x="2219417" y="4043778"/>
            <a:ext cx="8513685" cy="2031325"/>
          </a:xfrm>
          <a:prstGeom prst="rect">
            <a:avLst/>
          </a:prstGeom>
          <a:noFill/>
        </p:spPr>
        <p:txBody>
          <a:bodyPr wrap="square" rtlCol="0">
            <a:spAutoFit/>
          </a:bodyPr>
          <a:lstStyle/>
          <a:p>
            <a:pPr algn="just"/>
            <a:r>
              <a:rPr lang="en-US" dirty="0">
                <a:solidFill>
                  <a:schemeClr val="bg1"/>
                </a:solidFill>
              </a:rPr>
              <a:t>VGG-16 model architecture – 13 convolutional layers and 2 Fully connected layers and 1 SoftMax classifier VGG-16 - Karen </a:t>
            </a:r>
            <a:r>
              <a:rPr lang="en-US" dirty="0" err="1">
                <a:solidFill>
                  <a:schemeClr val="bg1"/>
                </a:solidFill>
              </a:rPr>
              <a:t>Simonyan</a:t>
            </a:r>
            <a:r>
              <a:rPr lang="en-US" dirty="0">
                <a:solidFill>
                  <a:schemeClr val="bg1"/>
                </a:solidFill>
              </a:rPr>
              <a:t> and Andrew Zisserman introduced VGG-16 architecture in 2014 in their paper Very Deep Convolutional Network for Large Scale Image Recognition. Karen and Andrew created a 16-layer network comprised of convolutional and fully connected layers. Using only 3×3 convolutional layers stacked on top of each other for simplicity.</a:t>
            </a:r>
          </a:p>
          <a:p>
            <a:pPr algn="just"/>
            <a:endParaRPr lang="en-US" dirty="0">
              <a:solidFill>
                <a:schemeClr val="bg1"/>
              </a:solidFill>
            </a:endParaRPr>
          </a:p>
        </p:txBody>
      </p:sp>
    </p:spTree>
    <p:extLst>
      <p:ext uri="{BB962C8B-B14F-4D97-AF65-F5344CB8AC3E}">
        <p14:creationId xmlns:p14="http://schemas.microsoft.com/office/powerpoint/2010/main" val="423007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124BD07-4F8C-474A-AFA8-791EBB4E8B1F}"/>
              </a:ext>
            </a:extLst>
          </p:cNvPr>
          <p:cNvSpPr>
            <a:spLocks noGrp="1"/>
          </p:cNvSpPr>
          <p:nvPr>
            <p:ph type="ctrTitle"/>
          </p:nvPr>
        </p:nvSpPr>
        <p:spPr>
          <a:xfrm>
            <a:off x="2149631" y="370397"/>
            <a:ext cx="8645615" cy="1002552"/>
          </a:xfrm>
        </p:spPr>
        <p:txBody>
          <a:bodyPr/>
          <a:lstStyle/>
          <a:p>
            <a:r>
              <a:rPr lang="en-US" dirty="0" err="1"/>
              <a:t>Vgg</a:t>
            </a:r>
            <a:r>
              <a:rPr lang="en-US" dirty="0"/>
              <a:t> 16 Accuracy and loss</a:t>
            </a:r>
          </a:p>
        </p:txBody>
      </p:sp>
      <p:pic>
        <p:nvPicPr>
          <p:cNvPr id="6" name="Picture 5">
            <a:extLst>
              <a:ext uri="{FF2B5EF4-FFF2-40B4-BE49-F238E27FC236}">
                <a16:creationId xmlns:a16="http://schemas.microsoft.com/office/drawing/2014/main" id="{62486CD4-B2BF-4963-81D9-9B8370B524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7314" y="2334123"/>
            <a:ext cx="4473385" cy="2868191"/>
          </a:xfrm>
          <a:prstGeom prst="rect">
            <a:avLst/>
          </a:prstGeom>
          <a:noFill/>
          <a:ln>
            <a:noFill/>
          </a:ln>
        </p:spPr>
      </p:pic>
      <p:pic>
        <p:nvPicPr>
          <p:cNvPr id="7" name="Picture 6">
            <a:extLst>
              <a:ext uri="{FF2B5EF4-FFF2-40B4-BE49-F238E27FC236}">
                <a16:creationId xmlns:a16="http://schemas.microsoft.com/office/drawing/2014/main" id="{57256834-C76F-423D-8DB0-2AD11A9DD0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0093" y="2334123"/>
            <a:ext cx="4208016" cy="2868191"/>
          </a:xfrm>
          <a:prstGeom prst="rect">
            <a:avLst/>
          </a:prstGeom>
          <a:noFill/>
          <a:ln>
            <a:noFill/>
          </a:ln>
        </p:spPr>
      </p:pic>
    </p:spTree>
    <p:extLst>
      <p:ext uri="{BB962C8B-B14F-4D97-AF65-F5344CB8AC3E}">
        <p14:creationId xmlns:p14="http://schemas.microsoft.com/office/powerpoint/2010/main" val="168602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AC0940-1D59-4580-8E06-010DC6A9D7B8}"/>
              </a:ext>
            </a:extLst>
          </p:cNvPr>
          <p:cNvSpPr>
            <a:spLocks noGrp="1"/>
          </p:cNvSpPr>
          <p:nvPr>
            <p:ph type="ctrTitle"/>
          </p:nvPr>
        </p:nvSpPr>
        <p:spPr>
          <a:xfrm>
            <a:off x="2499965" y="277501"/>
            <a:ext cx="8072388" cy="1002552"/>
          </a:xfrm>
        </p:spPr>
        <p:txBody>
          <a:bodyPr/>
          <a:lstStyle/>
          <a:p>
            <a:r>
              <a:rPr lang="en-US" sz="4400" dirty="0"/>
              <a:t>Inception V3 using </a:t>
            </a:r>
            <a:r>
              <a:rPr lang="en-US" sz="4400" dirty="0" err="1"/>
              <a:t>Keras</a:t>
            </a:r>
            <a:endParaRPr lang="en-US" sz="4400" dirty="0"/>
          </a:p>
        </p:txBody>
      </p:sp>
      <p:sp>
        <p:nvSpPr>
          <p:cNvPr id="4" name="Text Placeholder 3">
            <a:extLst>
              <a:ext uri="{FF2B5EF4-FFF2-40B4-BE49-F238E27FC236}">
                <a16:creationId xmlns:a16="http://schemas.microsoft.com/office/drawing/2014/main" id="{C38BC108-7A1E-4A55-839F-E77045F62C6C}"/>
              </a:ext>
            </a:extLst>
          </p:cNvPr>
          <p:cNvSpPr>
            <a:spLocks noGrp="1"/>
          </p:cNvSpPr>
          <p:nvPr>
            <p:ph type="body" sz="quarter" idx="14"/>
          </p:nvPr>
        </p:nvSpPr>
        <p:spPr/>
        <p:txBody>
          <a:bodyPr>
            <a:normAutofit fontScale="92500" lnSpcReduction="20000"/>
          </a:bodyPr>
          <a:lstStyle/>
          <a:p>
            <a:r>
              <a:rPr lang="en-US" dirty="0"/>
              <a:t>The “Inception” micro-architecture was first introduced by </a:t>
            </a:r>
            <a:r>
              <a:rPr lang="en-US" dirty="0" err="1"/>
              <a:t>Szegedy</a:t>
            </a:r>
            <a:r>
              <a:rPr lang="en-US" dirty="0"/>
              <a:t> et al. in their 2014 paper, Going Deeper with Convolutions.</a:t>
            </a:r>
          </a:p>
          <a:p>
            <a:r>
              <a:rPr lang="en-US" dirty="0"/>
              <a:t>The goal of the inception module is to act as a “multi-level feature extractor” by computing 1×1, 3×3, and 5×5 convolutions within the same module of the network — the output of these filters are then stacked along the channel dimension and before being fed into the next layer in the network.</a:t>
            </a:r>
          </a:p>
          <a:p>
            <a:r>
              <a:rPr lang="en-US" dirty="0"/>
              <a:t>The original incarnation of this architecture was called </a:t>
            </a:r>
            <a:r>
              <a:rPr lang="en-US" dirty="0" err="1"/>
              <a:t>GoogLeNet</a:t>
            </a:r>
            <a:r>
              <a:rPr lang="en-US" dirty="0"/>
              <a:t>, but subsequent manifestations have simply been called Inception </a:t>
            </a:r>
            <a:r>
              <a:rPr lang="en-US" dirty="0" err="1"/>
              <a:t>vN</a:t>
            </a:r>
            <a:r>
              <a:rPr lang="en-US" dirty="0"/>
              <a:t> where N refers to the version number put out by Google.</a:t>
            </a:r>
          </a:p>
          <a:p>
            <a:r>
              <a:rPr lang="en-US" dirty="0"/>
              <a:t> </a:t>
            </a:r>
          </a:p>
          <a:p>
            <a:r>
              <a:rPr lang="en-US" dirty="0"/>
              <a:t>The Inception V3 architecture included in the </a:t>
            </a:r>
            <a:r>
              <a:rPr lang="en-US" dirty="0" err="1"/>
              <a:t>Keras</a:t>
            </a:r>
            <a:r>
              <a:rPr lang="en-US" dirty="0"/>
              <a:t> core comes from the later publication by </a:t>
            </a:r>
            <a:r>
              <a:rPr lang="en-US" dirty="0" err="1"/>
              <a:t>Szegedy</a:t>
            </a:r>
            <a:r>
              <a:rPr lang="en-US" dirty="0"/>
              <a:t> et al., Rethinking the Inception Architecture for Computer Vision (2015) which proposes updates to the inception module to further boost ImageNet classification accuracy.</a:t>
            </a:r>
          </a:p>
          <a:p>
            <a:r>
              <a:rPr lang="en-US" dirty="0"/>
              <a:t> </a:t>
            </a:r>
          </a:p>
          <a:p>
            <a:r>
              <a:rPr lang="en-US" dirty="0"/>
              <a:t>The weights for Inception V3 are smaller than both VGG and </a:t>
            </a:r>
            <a:r>
              <a:rPr lang="en-US" dirty="0" err="1"/>
              <a:t>ResNet</a:t>
            </a:r>
            <a:r>
              <a:rPr lang="en-US" dirty="0"/>
              <a:t>, coming in at 96MB.</a:t>
            </a:r>
          </a:p>
          <a:p>
            <a:endParaRPr lang="en-US" dirty="0"/>
          </a:p>
        </p:txBody>
      </p:sp>
      <p:pic>
        <p:nvPicPr>
          <p:cNvPr id="5" name="Picture 4">
            <a:extLst>
              <a:ext uri="{FF2B5EF4-FFF2-40B4-BE49-F238E27FC236}">
                <a16:creationId xmlns:a16="http://schemas.microsoft.com/office/drawing/2014/main" id="{15FAD69A-8851-410E-8B87-9CF4DD1E61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58101" y="2289255"/>
            <a:ext cx="5200121" cy="2984081"/>
          </a:xfrm>
          <a:prstGeom prst="rect">
            <a:avLst/>
          </a:prstGeom>
          <a:noFill/>
          <a:ln>
            <a:noFill/>
          </a:ln>
        </p:spPr>
      </p:pic>
    </p:spTree>
    <p:extLst>
      <p:ext uri="{BB962C8B-B14F-4D97-AF65-F5344CB8AC3E}">
        <p14:creationId xmlns:p14="http://schemas.microsoft.com/office/powerpoint/2010/main" val="307481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DE29E0F-758A-4B7D-A155-A1DE7196CD34}"/>
              </a:ext>
            </a:extLst>
          </p:cNvPr>
          <p:cNvSpPr>
            <a:spLocks noGrp="1"/>
          </p:cNvSpPr>
          <p:nvPr>
            <p:ph type="ctrTitle"/>
          </p:nvPr>
        </p:nvSpPr>
        <p:spPr>
          <a:xfrm>
            <a:off x="1420428" y="521317"/>
            <a:ext cx="10475649" cy="1002552"/>
          </a:xfrm>
        </p:spPr>
        <p:txBody>
          <a:bodyPr/>
          <a:lstStyle/>
          <a:p>
            <a:r>
              <a:rPr lang="en-US" dirty="0"/>
              <a:t>Inception v3 Accuracy and loss</a:t>
            </a:r>
          </a:p>
        </p:txBody>
      </p:sp>
      <p:pic>
        <p:nvPicPr>
          <p:cNvPr id="6" name="Picture 5">
            <a:extLst>
              <a:ext uri="{FF2B5EF4-FFF2-40B4-BE49-F238E27FC236}">
                <a16:creationId xmlns:a16="http://schemas.microsoft.com/office/drawing/2014/main" id="{7D3126E2-3F89-443C-8582-BADD246AB2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3019" y="2166151"/>
            <a:ext cx="4536859" cy="3151684"/>
          </a:xfrm>
          <a:prstGeom prst="rect">
            <a:avLst/>
          </a:prstGeom>
          <a:noFill/>
          <a:ln>
            <a:noFill/>
          </a:ln>
        </p:spPr>
      </p:pic>
      <p:pic>
        <p:nvPicPr>
          <p:cNvPr id="7" name="Picture 6">
            <a:extLst>
              <a:ext uri="{FF2B5EF4-FFF2-40B4-BE49-F238E27FC236}">
                <a16:creationId xmlns:a16="http://schemas.microsoft.com/office/drawing/2014/main" id="{17937DD3-FE6D-4465-9F72-7A40399331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86312" y="2166151"/>
            <a:ext cx="4443939" cy="3151684"/>
          </a:xfrm>
          <a:prstGeom prst="rect">
            <a:avLst/>
          </a:prstGeom>
          <a:noFill/>
          <a:ln>
            <a:noFill/>
          </a:ln>
        </p:spPr>
      </p:pic>
    </p:spTree>
    <p:extLst>
      <p:ext uri="{BB962C8B-B14F-4D97-AF65-F5344CB8AC3E}">
        <p14:creationId xmlns:p14="http://schemas.microsoft.com/office/powerpoint/2010/main" val="704070088"/>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45008-BD42-4B24-A6F5-0E1C58790533}">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71af3243-3dd4-4a8d-8c0d-dd76da1f02a5"/>
    <ds:schemaRef ds:uri="http://schemas.openxmlformats.org/package/2006/metadata/core-properties"/>
    <ds:schemaRef ds:uri="http://purl.org/dc/dcmitype/"/>
    <ds:schemaRef ds:uri="16c05727-aa75-4e4a-9b5f-8a80a1165891"/>
    <ds:schemaRef ds:uri="http://www.w3.org/XML/1998/namespace"/>
    <ds:schemaRef ds:uri="http://purl.org/dc/elements/1.1/"/>
  </ds:schemaRefs>
</ds:datastoreItem>
</file>

<file path=customXml/itemProps2.xml><?xml version="1.0" encoding="utf-8"?>
<ds:datastoreItem xmlns:ds="http://schemas.openxmlformats.org/officeDocument/2006/customXml" ds:itemID="{00B52848-9F15-412E-907E-592D80B16D34}">
  <ds:schemaRefs>
    <ds:schemaRef ds:uri="http://schemas.microsoft.com/sharepoint/v3/contenttype/forms"/>
  </ds:schemaRefs>
</ds:datastoreItem>
</file>

<file path=customXml/itemProps3.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1070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Sagona ExtraLight</vt:lpstr>
      <vt:lpstr>Speak Pro</vt:lpstr>
      <vt:lpstr>Office Theme</vt:lpstr>
      <vt:lpstr>Image classification (fashion apparel)</vt:lpstr>
      <vt:lpstr>Introduction</vt:lpstr>
      <vt:lpstr>Problem Statement</vt:lpstr>
      <vt:lpstr>Slide title 29</vt:lpstr>
      <vt:lpstr>Data Preprocessing using ImageNet</vt:lpstr>
      <vt:lpstr>Vgg 16 architecture </vt:lpstr>
      <vt:lpstr>Vgg 16 Accuracy and loss</vt:lpstr>
      <vt:lpstr>Inception V3 using Keras</vt:lpstr>
      <vt:lpstr>Inception v3 Accuracy and loss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2021-12-05T16:50:33Z</dcterms:created>
  <dcterms:modified xsi:type="dcterms:W3CDTF">2021-12-05T17:20:45Z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