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256" r:id="rId5"/>
    <p:sldId id="257" r:id="rId6"/>
    <p:sldId id="260" r:id="rId7"/>
    <p:sldId id="258" r:id="rId8"/>
    <p:sldId id="283" r:id="rId9"/>
    <p:sldId id="264" r:id="rId10"/>
    <p:sldId id="266" r:id="rId11"/>
    <p:sldId id="284" r:id="rId12"/>
    <p:sldId id="267" r:id="rId13"/>
    <p:sldId id="269" r:id="rId14"/>
    <p:sldId id="268" r:id="rId15"/>
    <p:sldId id="28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2/15/2024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2/15/2024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494846" y="1521178"/>
            <a:ext cx="9697154" cy="1243584"/>
          </a:xfrm>
        </p:spPr>
        <p:txBody>
          <a:bodyPr/>
          <a:lstStyle/>
          <a:p>
            <a:r>
              <a:rPr lang="en-GB" sz="5400" dirty="0"/>
              <a:t>Speech Emotion Recognition</a:t>
            </a:r>
            <a:endParaRPr lang="en-US" sz="5400" dirty="0"/>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117178" y="4902482"/>
            <a:ext cx="5603578" cy="868680"/>
          </a:xfrm>
        </p:spPr>
        <p:txBody>
          <a:bodyPr>
            <a:noAutofit/>
          </a:bodyPr>
          <a:lstStyle/>
          <a:p>
            <a:pPr marL="0" indent="0">
              <a:buNone/>
            </a:pPr>
            <a:r>
              <a:rPr lang="en-GB" sz="2400" dirty="0">
                <a:solidFill>
                  <a:schemeClr val="accent1">
                    <a:lumMod val="20000"/>
                    <a:lumOff val="80000"/>
                  </a:schemeClr>
                </a:solidFill>
                <a:latin typeface="Arial Black" panose="020B0A04020102020204" pitchFamily="34" charset="0"/>
              </a:rPr>
              <a:t>	</a:t>
            </a:r>
            <a:r>
              <a:rPr lang="en-US" sz="2400" dirty="0">
                <a:solidFill>
                  <a:schemeClr val="accent1">
                    <a:lumMod val="20000"/>
                    <a:lumOff val="80000"/>
                  </a:schemeClr>
                </a:solidFill>
                <a:latin typeface="Arial Black" panose="020B0A04020102020204" pitchFamily="34" charset="0"/>
              </a:rPr>
              <a:t>NAME: LAKSHITA TAK</a:t>
            </a:r>
          </a:p>
          <a:p>
            <a:pPr marL="0" indent="0">
              <a:buNone/>
            </a:pPr>
            <a:r>
              <a:rPr lang="en-US" sz="2400" dirty="0">
                <a:solidFill>
                  <a:schemeClr val="accent1">
                    <a:lumMod val="20000"/>
                    <a:lumOff val="80000"/>
                  </a:schemeClr>
                </a:solidFill>
                <a:latin typeface="Arial Black" panose="020B0A04020102020204" pitchFamily="34" charset="0"/>
              </a:rPr>
              <a:t>	SECTION: C</a:t>
            </a:r>
          </a:p>
          <a:p>
            <a:pPr marL="0" indent="0">
              <a:buNone/>
            </a:pPr>
            <a:r>
              <a:rPr lang="en-US" sz="2400" dirty="0">
                <a:solidFill>
                  <a:schemeClr val="accent1">
                    <a:lumMod val="20000"/>
                    <a:lumOff val="80000"/>
                  </a:schemeClr>
                </a:solidFill>
                <a:latin typeface="Arial Black" panose="020B0A04020102020204" pitchFamily="34" charset="0"/>
              </a:rPr>
              <a:t>	ROLL: 2018905</a:t>
            </a:r>
          </a:p>
        </p:txBody>
      </p:sp>
      <p:sp>
        <p:nvSpPr>
          <p:cNvPr id="4" name="TextBox 3">
            <a:extLst>
              <a:ext uri="{FF2B5EF4-FFF2-40B4-BE49-F238E27FC236}">
                <a16:creationId xmlns:a16="http://schemas.microsoft.com/office/drawing/2014/main" id="{C0C9AEAF-6B40-C50C-6BBC-4820A8247B7E}"/>
              </a:ext>
            </a:extLst>
          </p:cNvPr>
          <p:cNvSpPr txBox="1"/>
          <p:nvPr/>
        </p:nvSpPr>
        <p:spPr>
          <a:xfrm>
            <a:off x="6818489" y="5915378"/>
            <a:ext cx="5204178" cy="461665"/>
          </a:xfrm>
          <a:prstGeom prst="rect">
            <a:avLst/>
          </a:prstGeom>
          <a:noFill/>
        </p:spPr>
        <p:txBody>
          <a:bodyPr wrap="square" rtlCol="0">
            <a:spAutoFit/>
          </a:bodyPr>
          <a:lstStyle/>
          <a:p>
            <a:r>
              <a:rPr lang="en-GB" sz="2400" dirty="0">
                <a:solidFill>
                  <a:schemeClr val="accent1">
                    <a:lumMod val="20000"/>
                    <a:lumOff val="80000"/>
                  </a:schemeClr>
                </a:solidFill>
                <a:latin typeface="Cooper Black" panose="0208090404030B020404" pitchFamily="18" charset="0"/>
              </a:rPr>
              <a:t>MENTOR: DR. ANKIT TOMAR</a:t>
            </a:r>
            <a:endParaRPr lang="en-US" sz="2400" dirty="0">
              <a:solidFill>
                <a:schemeClr val="accent1">
                  <a:lumMod val="20000"/>
                  <a:lumOff val="80000"/>
                </a:schemeClr>
              </a:solidFill>
              <a:latin typeface="Cooper Black" panose="0208090404030B020404" pitchFamily="18" charset="0"/>
            </a:endParaRP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15322" y="839708"/>
            <a:ext cx="11201318" cy="2219960"/>
          </a:xfrm>
        </p:spPr>
        <p:txBody>
          <a:bodyPr/>
          <a:lstStyle/>
          <a:p>
            <a:r>
              <a:rPr lang="en-GB" b="1" i="0" dirty="0">
                <a:solidFill>
                  <a:schemeClr val="accent1">
                    <a:lumMod val="50000"/>
                  </a:schemeClr>
                </a:solidFill>
                <a:effectLst/>
                <a:latin typeface="Söhne"/>
              </a:rPr>
              <a:t>Conclusion:</a:t>
            </a:r>
            <a:br>
              <a:rPr lang="en-GB" sz="2000" b="1" i="0" dirty="0">
                <a:effectLst/>
                <a:latin typeface="Söhne"/>
              </a:rPr>
            </a:br>
            <a:r>
              <a:rPr lang="en-GB" sz="2000" b="0" i="0" dirty="0">
                <a:effectLst/>
                <a:latin typeface="Söhne"/>
              </a:rPr>
              <a:t>In wrapping up our Speech Emotion Recognition project with an LSTM model, we've achieved commendable accuracy, peaking at [insert accuracy], showcasing the system's proficiency in discerning emotions in spoken language. Real-time testing demonstrated its practicality for integration into applications like voice-activated devices. Insights from the confusion matrix provided valuable feedback for model improvement. Interpretability through Mel-frequency cepstral coefficients (MFCCs) enhanced transparency in decision-making.</a:t>
            </a:r>
            <a:br>
              <a:rPr lang="en-GB" sz="2000" b="0" i="0" dirty="0">
                <a:effectLst/>
                <a:latin typeface="Söhne"/>
              </a:rPr>
            </a:br>
            <a:br>
              <a:rPr lang="en-GB" sz="2000" b="0" i="0" dirty="0">
                <a:effectLst/>
                <a:latin typeface="Söhne"/>
              </a:rPr>
            </a:br>
            <a:br>
              <a:rPr lang="en-GB" sz="2400" b="0" i="0" dirty="0">
                <a:effectLst/>
                <a:latin typeface="Söhne"/>
              </a:rPr>
            </a:br>
            <a:endParaRPr lang="en-GB" sz="2400"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FE108E05-F387-CA7E-6120-FD0138403617}"/>
              </a:ext>
            </a:extLst>
          </p:cNvPr>
          <p:cNvSpPr>
            <a:spLocks noGrp="1" noChangeArrowheads="1"/>
          </p:cNvSpPr>
          <p:nvPr>
            <p:ph type="ctrTitle"/>
          </p:nvPr>
        </p:nvSpPr>
        <p:spPr bwMode="auto">
          <a:xfrm>
            <a:off x="297770" y="501118"/>
            <a:ext cx="8977329" cy="5416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br>
              <a:rPr kumimoji="0" lang="en-US" altLang="en-US" sz="2400" b="1" i="0" u="none" strike="noStrike" cap="none" normalizeH="0" baseline="0" dirty="0">
                <a:ln>
                  <a:noFill/>
                </a:ln>
                <a:solidFill>
                  <a:schemeClr val="accent1">
                    <a:lumMod val="40000"/>
                    <a:lumOff val="60000"/>
                  </a:schemeClr>
                </a:solidFill>
                <a:effectLst/>
                <a:latin typeface="Söhne"/>
              </a:rPr>
            </a:br>
            <a:r>
              <a:rPr kumimoji="0" lang="en-US" altLang="en-US" sz="2400" b="1" i="0" u="none" strike="noStrike" cap="none" normalizeH="0" baseline="0" dirty="0">
                <a:ln>
                  <a:noFill/>
                </a:ln>
                <a:solidFill>
                  <a:schemeClr val="accent1">
                    <a:lumMod val="40000"/>
                    <a:lumOff val="60000"/>
                  </a:schemeClr>
                </a:solidFill>
                <a:effectLst/>
                <a:latin typeface="Söhne"/>
              </a:rPr>
              <a:t>Conclusion:</a:t>
            </a:r>
            <a:endParaRPr kumimoji="0" lang="en-US" altLang="en-US" sz="1800" b="1" i="0" u="none" strike="noStrike" cap="none" normalizeH="0" baseline="0" dirty="0">
              <a:ln>
                <a:noFill/>
              </a:ln>
              <a:solidFill>
                <a:schemeClr val="bg1"/>
              </a:solidFill>
              <a:effectLst/>
              <a:latin typeface="Söhne"/>
            </a:endParaRP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bg1"/>
                </a:solidFill>
                <a:effectLst/>
                <a:latin typeface="Söhne"/>
              </a:rPr>
              <a:t>In wrapping up our Speech Emotion Recognition project with an LSTM model,</a:t>
            </a:r>
            <a:br>
              <a:rPr kumimoji="0" lang="en-US" altLang="en-US" sz="1800" b="0" i="0" u="none" strike="noStrike" cap="none" normalizeH="0" baseline="0" dirty="0">
                <a:ln>
                  <a:noFill/>
                </a:ln>
                <a:solidFill>
                  <a:schemeClr val="bg1"/>
                </a:solidFill>
                <a:effectLst/>
                <a:latin typeface="Söhne"/>
              </a:rPr>
            </a:br>
            <a:r>
              <a:rPr kumimoji="0" lang="en-US" altLang="en-US" sz="1800" b="0" i="0" u="none" strike="noStrike" cap="none" normalizeH="0" baseline="0" dirty="0">
                <a:ln>
                  <a:noFill/>
                </a:ln>
                <a:solidFill>
                  <a:schemeClr val="bg1"/>
                </a:solidFill>
                <a:effectLst/>
                <a:latin typeface="Söhne"/>
              </a:rPr>
              <a:t> we've achieved commendable accuracy, peaking at 99.88%, showcasing the</a:t>
            </a:r>
            <a:br>
              <a:rPr kumimoji="0" lang="en-US" altLang="en-US" sz="1800" b="0" i="0" u="none" strike="noStrike" cap="none" normalizeH="0" baseline="0" dirty="0">
                <a:ln>
                  <a:noFill/>
                </a:ln>
                <a:solidFill>
                  <a:schemeClr val="bg1"/>
                </a:solidFill>
                <a:effectLst/>
                <a:latin typeface="Söhne"/>
              </a:rPr>
            </a:br>
            <a:r>
              <a:rPr kumimoji="0" lang="en-US" altLang="en-US" sz="1800" b="0" i="0" u="none" strike="noStrike" cap="none" normalizeH="0" baseline="0" dirty="0">
                <a:ln>
                  <a:noFill/>
                </a:ln>
                <a:solidFill>
                  <a:schemeClr val="bg1"/>
                </a:solidFill>
                <a:effectLst/>
                <a:latin typeface="Söhne"/>
              </a:rPr>
              <a:t> system's proficiency discerning emotions in spoken language. </a:t>
            </a:r>
            <a:br>
              <a:rPr kumimoji="0" lang="en-US" altLang="en-US" sz="1800" b="0" i="0" u="none" strike="noStrike" cap="none" normalizeH="0" baseline="0" dirty="0">
                <a:ln>
                  <a:noFill/>
                </a:ln>
                <a:solidFill>
                  <a:schemeClr val="bg1"/>
                </a:solidFill>
                <a:effectLst/>
                <a:latin typeface="Söhne"/>
              </a:rPr>
            </a:br>
            <a:br>
              <a:rPr kumimoji="0" lang="en-US" altLang="en-US" sz="1800" b="0" i="0" u="none" strike="noStrike" cap="none" normalizeH="0" baseline="0" dirty="0">
                <a:ln>
                  <a:noFill/>
                </a:ln>
                <a:solidFill>
                  <a:schemeClr val="bg1"/>
                </a:solidFill>
                <a:effectLst/>
                <a:latin typeface="Söhne"/>
              </a:rPr>
            </a:br>
            <a:r>
              <a:rPr kumimoji="0" lang="en-US" altLang="en-US" sz="1800" b="0" i="0" u="none" strike="noStrike" cap="none" normalizeH="0" baseline="0" dirty="0">
                <a:ln>
                  <a:noFill/>
                </a:ln>
                <a:solidFill>
                  <a:schemeClr val="bg1"/>
                </a:solidFill>
                <a:effectLst/>
                <a:latin typeface="Söhne"/>
              </a:rPr>
              <a:t>Real-time testing demonstrated its practicality for integration into applications </a:t>
            </a:r>
            <a:br>
              <a:rPr kumimoji="0" lang="en-US" altLang="en-US" sz="1800" b="0" i="0" u="none" strike="noStrike" cap="none" normalizeH="0" baseline="0" dirty="0">
                <a:ln>
                  <a:noFill/>
                </a:ln>
                <a:solidFill>
                  <a:schemeClr val="bg1"/>
                </a:solidFill>
                <a:effectLst/>
                <a:latin typeface="Söhne"/>
              </a:rPr>
            </a:br>
            <a:r>
              <a:rPr kumimoji="0" lang="en-US" altLang="en-US" sz="1800" b="0" i="0" u="none" strike="noStrike" cap="none" normalizeH="0" baseline="0" dirty="0">
                <a:ln>
                  <a:noFill/>
                </a:ln>
                <a:solidFill>
                  <a:schemeClr val="bg1"/>
                </a:solidFill>
                <a:effectLst/>
                <a:latin typeface="Söhne"/>
              </a:rPr>
              <a:t>like voice-activated devices. Insights from the confusion matrix provided </a:t>
            </a:r>
            <a:br>
              <a:rPr kumimoji="0" lang="en-US" altLang="en-US" sz="1800" b="0" i="0" u="none" strike="noStrike" cap="none" normalizeH="0" baseline="0" dirty="0">
                <a:ln>
                  <a:noFill/>
                </a:ln>
                <a:solidFill>
                  <a:schemeClr val="bg1"/>
                </a:solidFill>
                <a:effectLst/>
                <a:latin typeface="Söhne"/>
              </a:rPr>
            </a:br>
            <a:r>
              <a:rPr kumimoji="0" lang="en-US" altLang="en-US" sz="1800" b="0" i="0" u="none" strike="noStrike" cap="none" normalizeH="0" baseline="0" dirty="0">
                <a:ln>
                  <a:noFill/>
                </a:ln>
                <a:solidFill>
                  <a:schemeClr val="bg1"/>
                </a:solidFill>
                <a:effectLst/>
                <a:latin typeface="Söhne"/>
              </a:rPr>
              <a:t>valuable feedback for model improvement. Interpretability through Mel-frequency </a:t>
            </a:r>
            <a:br>
              <a:rPr kumimoji="0" lang="en-US" altLang="en-US" sz="1800" b="0" i="0" u="none" strike="noStrike" cap="none" normalizeH="0" baseline="0" dirty="0">
                <a:ln>
                  <a:noFill/>
                </a:ln>
                <a:solidFill>
                  <a:schemeClr val="bg1"/>
                </a:solidFill>
                <a:effectLst/>
                <a:latin typeface="Söhne"/>
              </a:rPr>
            </a:br>
            <a:r>
              <a:rPr kumimoji="0" lang="en-US" altLang="en-US" sz="1800" b="0" i="0" u="none" strike="noStrike" cap="none" normalizeH="0" baseline="0" dirty="0">
                <a:ln>
                  <a:noFill/>
                </a:ln>
                <a:solidFill>
                  <a:schemeClr val="bg1"/>
                </a:solidFill>
                <a:effectLst/>
                <a:latin typeface="Söhne"/>
              </a:rPr>
              <a:t>cepstral coefficients (MFCCs) enhanced transparency in decision-making.</a:t>
            </a:r>
            <a:br>
              <a:rPr kumimoji="0" lang="en-US" altLang="en-US" sz="1800" b="0" i="0" u="none" strike="noStrike" cap="none" normalizeH="0" baseline="0" dirty="0">
                <a:ln>
                  <a:noFill/>
                </a:ln>
                <a:solidFill>
                  <a:schemeClr val="bg1"/>
                </a:solidFill>
                <a:effectLst/>
                <a:latin typeface="Söhne"/>
              </a:rPr>
            </a:br>
            <a:endParaRPr kumimoji="0" lang="en-US" altLang="en-US" sz="1800" b="1" i="0" u="none" strike="noStrike" cap="none" normalizeH="0" baseline="0" dirty="0">
              <a:ln>
                <a:noFill/>
              </a:ln>
              <a:solidFill>
                <a:schemeClr val="bg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accent1">
                    <a:lumMod val="40000"/>
                    <a:lumOff val="60000"/>
                  </a:schemeClr>
                </a:solidFill>
                <a:effectLst/>
                <a:latin typeface="Söhne"/>
              </a:rPr>
              <a:t>Future Work:</a:t>
            </a:r>
            <a:endParaRPr kumimoji="0" lang="en-US" altLang="en-US" sz="1800" b="1" i="0" u="none" strike="noStrike" cap="none" normalizeH="0" baseline="0" dirty="0">
              <a:ln>
                <a:noFill/>
              </a:ln>
              <a:solidFill>
                <a:schemeClr val="bg1"/>
              </a:solidFill>
              <a:effectLst/>
              <a:latin typeface="Söhne"/>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bg1"/>
                </a:solidFill>
                <a:effectLst/>
                <a:latin typeface="Söhne"/>
              </a:rPr>
              <a:t>Future endeavors include refining the model through advanced architectures, diversifying </a:t>
            </a:r>
            <a:br>
              <a:rPr kumimoji="0" lang="en-US" altLang="en-US" sz="1800" b="0" i="0" u="none" strike="noStrike" cap="none" normalizeH="0" baseline="0" dirty="0">
                <a:ln>
                  <a:noFill/>
                </a:ln>
                <a:solidFill>
                  <a:schemeClr val="bg1"/>
                </a:solidFill>
                <a:effectLst/>
                <a:latin typeface="Söhne"/>
              </a:rPr>
            </a:br>
            <a:r>
              <a:rPr kumimoji="0" lang="en-US" altLang="en-US" sz="1800" b="0" i="0" u="none" strike="noStrike" cap="none" normalizeH="0" baseline="0" dirty="0">
                <a:ln>
                  <a:noFill/>
                </a:ln>
                <a:solidFill>
                  <a:schemeClr val="bg1"/>
                </a:solidFill>
                <a:effectLst/>
                <a:latin typeface="Söhne"/>
              </a:rPr>
              <a:t>the dataset for improved generalization, and optimizing for real-time applications.</a:t>
            </a:r>
            <a:br>
              <a:rPr kumimoji="0" lang="en-US" altLang="en-US" sz="1800" b="0" i="0" u="none" strike="noStrike" cap="none" normalizeH="0" baseline="0" dirty="0">
                <a:ln>
                  <a:noFill/>
                </a:ln>
                <a:solidFill>
                  <a:schemeClr val="bg1"/>
                </a:solidFill>
                <a:effectLst/>
                <a:latin typeface="Söhne"/>
              </a:rPr>
            </a:br>
            <a:r>
              <a:rPr kumimoji="0" lang="en-US" altLang="en-US" sz="1800" b="0" i="0" u="none" strike="noStrike" cap="none" normalizeH="0" baseline="0" dirty="0">
                <a:ln>
                  <a:noFill/>
                </a:ln>
                <a:solidFill>
                  <a:schemeClr val="bg1"/>
                </a:solidFill>
                <a:effectLst/>
                <a:latin typeface="Söhne"/>
              </a:rPr>
              <a:t> Exploring enhanced interpretability methods and collaborating across disciplines</a:t>
            </a:r>
            <a:br>
              <a:rPr kumimoji="0" lang="en-US" altLang="en-US" sz="1800" b="0" i="0" u="none" strike="noStrike" cap="none" normalizeH="0" baseline="0" dirty="0">
                <a:ln>
                  <a:noFill/>
                </a:ln>
                <a:solidFill>
                  <a:schemeClr val="bg1"/>
                </a:solidFill>
                <a:effectLst/>
                <a:latin typeface="Söhne"/>
              </a:rPr>
            </a:br>
            <a:r>
              <a:rPr kumimoji="0" lang="en-US" altLang="en-US" sz="1800" b="0" i="0" u="none" strike="noStrike" cap="none" normalizeH="0" baseline="0" dirty="0">
                <a:ln>
                  <a:noFill/>
                </a:ln>
                <a:solidFill>
                  <a:schemeClr val="bg1"/>
                </a:solidFill>
                <a:effectLst/>
                <a:latin typeface="Söhne"/>
              </a:rPr>
              <a:t> could further elevate the system's emotional granularity and real-world impact. </a:t>
            </a:r>
            <a:br>
              <a:rPr kumimoji="0" lang="en-US" altLang="en-US" sz="1800" b="0" i="0" u="none" strike="noStrike" cap="none" normalizeH="0" baseline="0" dirty="0">
                <a:ln>
                  <a:noFill/>
                </a:ln>
                <a:solidFill>
                  <a:schemeClr val="bg1"/>
                </a:solidFill>
                <a:effectLst/>
                <a:latin typeface="Söhne"/>
              </a:rPr>
            </a:br>
            <a:r>
              <a:rPr kumimoji="0" lang="en-US" altLang="en-US" sz="1800" b="0" i="0" u="none" strike="noStrike" cap="none" normalizeH="0" baseline="0" dirty="0">
                <a:ln>
                  <a:noFill/>
                </a:ln>
                <a:solidFill>
                  <a:schemeClr val="bg1"/>
                </a:solidFill>
                <a:effectLst/>
                <a:latin typeface="Söhne"/>
              </a:rPr>
              <a:t>Our project lays the foundation for ongoing advancements in Speech Emotion Recognition.</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dirty="0">
                <a:ln>
                  <a:noFill/>
                </a:ln>
                <a:solidFill>
                  <a:srgbClr val="000000"/>
                </a:solidFill>
                <a:effectLst/>
                <a:latin typeface="Söhne"/>
              </a:rPr>
            </a:b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D90B5C6-1CB0-445E-99D1-8E2FE8C59B50}"/>
              </a:ext>
            </a:extLst>
          </p:cNvPr>
          <p:cNvSpPr>
            <a:spLocks noGrp="1"/>
          </p:cNvSpPr>
          <p:nvPr>
            <p:ph type="sldNum" sz="quarter" idx="12"/>
          </p:nvPr>
        </p:nvSpPr>
        <p:spPr/>
        <p:txBody>
          <a:bodyPr/>
          <a:lstStyle/>
          <a:p>
            <a:fld id="{C263D6C4-4840-40CC-AC84-17E24B3B7BDE}" type="slidenum">
              <a:rPr lang="en-US" smtClean="0"/>
              <a:pPr/>
              <a:t>12</a:t>
            </a:fld>
            <a:endParaRPr lang="en-US" dirty="0"/>
          </a:p>
        </p:txBody>
      </p:sp>
      <p:sp>
        <p:nvSpPr>
          <p:cNvPr id="3" name="Text Placeholder 2">
            <a:extLst>
              <a:ext uri="{FF2B5EF4-FFF2-40B4-BE49-F238E27FC236}">
                <a16:creationId xmlns:a16="http://schemas.microsoft.com/office/drawing/2014/main" id="{06554A61-D199-469B-AB0C-B68F82B5059F}"/>
              </a:ext>
            </a:extLst>
          </p:cNvPr>
          <p:cNvSpPr>
            <a:spLocks noGrp="1"/>
          </p:cNvSpPr>
          <p:nvPr>
            <p:ph type="body" sz="quarter" idx="13"/>
          </p:nvPr>
        </p:nvSpPr>
        <p:spPr/>
        <p:txBody>
          <a:bodyPr/>
          <a:lstStyle/>
          <a:p>
            <a:r>
              <a:rPr lang="en-US" u="sng" dirty="0"/>
              <a:t>THANK YOU</a:t>
            </a:r>
          </a:p>
        </p:txBody>
      </p:sp>
    </p:spTree>
    <p:extLst>
      <p:ext uri="{BB962C8B-B14F-4D97-AF65-F5344CB8AC3E}">
        <p14:creationId xmlns:p14="http://schemas.microsoft.com/office/powerpoint/2010/main" val="59582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2780961" y="228600"/>
            <a:ext cx="7781544" cy="859055"/>
          </a:xfrm>
        </p:spPr>
        <p:txBody>
          <a:bodyPr>
            <a:normAutofit/>
          </a:bodyPr>
          <a:lstStyle/>
          <a:p>
            <a:r>
              <a:rPr lang="en-US" sz="4800" dirty="0">
                <a:solidFill>
                  <a:schemeClr val="accent1">
                    <a:lumMod val="60000"/>
                    <a:lumOff val="40000"/>
                  </a:schemeClr>
                </a:solidFill>
              </a:rPr>
              <a:t>Introduction:</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335137" y="1424658"/>
            <a:ext cx="8831441" cy="5255542"/>
          </a:xfrm>
        </p:spPr>
        <p:txBody>
          <a:bodyPr/>
          <a:lstStyle/>
          <a:p>
            <a:r>
              <a:rPr lang="en-GB" sz="2400" b="1" dirty="0">
                <a:effectLst/>
                <a:latin typeface="Broadway" panose="04040905080B02020502" pitchFamily="82" charset="0"/>
              </a:rPr>
              <a:t>What is speech emotion recognition?</a:t>
            </a:r>
          </a:p>
          <a:p>
            <a:endParaRPr lang="en-GB" sz="1800" b="1" dirty="0">
              <a:effectLst/>
              <a:latin typeface="Arial Black" panose="020B0A04020102020204" pitchFamily="34" charset="0"/>
            </a:endParaRPr>
          </a:p>
          <a:p>
            <a:pPr marL="285750" indent="-285750">
              <a:buFont typeface="Arial" panose="020B0604020202020204" pitchFamily="34" charset="0"/>
              <a:buChar char="•"/>
            </a:pPr>
            <a:r>
              <a:rPr lang="en-GB" sz="1800" dirty="0">
                <a:effectLst/>
                <a:latin typeface="Arial Black" panose="020B0A04020102020204" pitchFamily="34" charset="0"/>
              </a:rPr>
              <a:t>Speech emotion recognition is the process of identifying human emotions from spoken language. </a:t>
            </a:r>
          </a:p>
          <a:p>
            <a:pPr marL="285750" indent="-285750">
              <a:buFont typeface="Arial" panose="020B0604020202020204" pitchFamily="34" charset="0"/>
              <a:buChar char="•"/>
            </a:pPr>
            <a:r>
              <a:rPr lang="en-GB" sz="1800" dirty="0">
                <a:effectLst/>
                <a:latin typeface="Arial Black" panose="020B0A04020102020204" pitchFamily="34" charset="0"/>
              </a:rPr>
              <a:t>It has become increasingly important in fields such as psychology, marketing, and human-computer interaction.</a:t>
            </a:r>
          </a:p>
          <a:p>
            <a:pPr marL="285750" indent="-285750">
              <a:buFont typeface="Arial" panose="020B0604020202020204" pitchFamily="34" charset="0"/>
              <a:buChar char="•"/>
            </a:pPr>
            <a:r>
              <a:rPr lang="en-GB" sz="1800" dirty="0">
                <a:effectLst/>
                <a:latin typeface="Arial Black" panose="020B0A04020102020204" pitchFamily="34" charset="0"/>
              </a:rPr>
              <a:t>By </a:t>
            </a:r>
            <a:r>
              <a:rPr lang="en-GB" sz="1800" dirty="0" err="1">
                <a:effectLst/>
                <a:latin typeface="Arial Black" panose="020B0A04020102020204" pitchFamily="34" charset="0"/>
              </a:rPr>
              <a:t>analyzing</a:t>
            </a:r>
            <a:r>
              <a:rPr lang="en-GB" sz="1800" dirty="0">
                <a:effectLst/>
                <a:latin typeface="Arial Black" panose="020B0A04020102020204" pitchFamily="34" charset="0"/>
              </a:rPr>
              <a:t> speech patterns, we can gain insights into a person's emotional state, which can be used to improve communication and interaction with others.</a:t>
            </a:r>
          </a:p>
          <a:p>
            <a:pPr marL="285750" indent="-285750">
              <a:buFont typeface="Arial" panose="020B0604020202020204" pitchFamily="34" charset="0"/>
              <a:buChar char="•"/>
            </a:pPr>
            <a:r>
              <a:rPr lang="en-GB" sz="1800" dirty="0">
                <a:latin typeface="Arial Black" panose="020B0A04020102020204" pitchFamily="34" charset="0"/>
              </a:rPr>
              <a:t>Machine learning plays a crucial role in this process by training models to recognize patterns in speech that correspond to different emotions.</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188637" y="307622"/>
            <a:ext cx="7781544" cy="859055"/>
          </a:xfrm>
        </p:spPr>
        <p:txBody>
          <a:bodyPr>
            <a:normAutofit/>
          </a:bodyPr>
          <a:lstStyle/>
          <a:p>
            <a:r>
              <a:rPr lang="en-US" sz="4800" dirty="0">
                <a:solidFill>
                  <a:schemeClr val="accent1">
                    <a:lumMod val="60000"/>
                    <a:lumOff val="40000"/>
                  </a:schemeClr>
                </a:solidFill>
              </a:rPr>
              <a:t>Problem statement:</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188636" y="1582701"/>
            <a:ext cx="9948785" cy="5382543"/>
          </a:xfrm>
        </p:spPr>
        <p:txBody>
          <a:bodyPr>
            <a:noAutofit/>
          </a:bodyPr>
          <a:lstStyle/>
          <a:p>
            <a:pPr marL="342900" indent="-342900">
              <a:buFont typeface="Arial" panose="020B0604020202020204" pitchFamily="34" charset="0"/>
              <a:buChar char="•"/>
            </a:pPr>
            <a:r>
              <a:rPr lang="en-GB" sz="2000" b="0" i="0" dirty="0">
                <a:effectLst/>
                <a:latin typeface="Arial Narrow" panose="020B0606020202030204" pitchFamily="34" charset="0"/>
              </a:rPr>
              <a:t>The aim of this project is to develop an effective Speech Emotion Recognition (SER) system by leveraging a Long Short-Term Memory (LSTM) model.</a:t>
            </a:r>
          </a:p>
          <a:p>
            <a:pPr marL="342900" indent="-342900">
              <a:buFont typeface="Arial" panose="020B0604020202020204" pitchFamily="34" charset="0"/>
              <a:buChar char="•"/>
            </a:pPr>
            <a:r>
              <a:rPr lang="en-GB" sz="2000" b="0" i="0" dirty="0">
                <a:effectLst/>
                <a:latin typeface="Arial Narrow" panose="020B0606020202030204" pitchFamily="34" charset="0"/>
              </a:rPr>
              <a:t>goal is to create a sophisticated hybrid machine learning approach that can accurately identify and understand emotions conveyed through spoken words. </a:t>
            </a:r>
          </a:p>
          <a:p>
            <a:pPr marL="342900" indent="-342900">
              <a:buFont typeface="Arial" panose="020B0604020202020204" pitchFamily="34" charset="0"/>
              <a:buChar char="•"/>
            </a:pPr>
            <a:r>
              <a:rPr lang="en-GB" sz="2000" b="0" i="0" dirty="0">
                <a:effectLst/>
                <a:latin typeface="Arial Narrow" panose="020B0606020202030204" pitchFamily="34" charset="0"/>
              </a:rPr>
              <a:t>Unlike traditional approaches, we plan to utilize the unique capabilities of the LSTM model to capture the temporal dynamics of speech, enhancing our system's ability to recognize the nuances in emotional expressions.</a:t>
            </a:r>
          </a:p>
          <a:p>
            <a:pPr marL="342900" indent="-342900">
              <a:buFont typeface="Arial" panose="020B0604020202020204" pitchFamily="34" charset="0"/>
              <a:buChar char="•"/>
            </a:pPr>
            <a:r>
              <a:rPr lang="en-GB" sz="2000" b="0" i="0" dirty="0">
                <a:effectLst/>
                <a:latin typeface="Arial Narrow" panose="020B0606020202030204" pitchFamily="34" charset="0"/>
              </a:rPr>
              <a:t>This project seeks to pioneer a novel solution by combining the power of LSTM with advanced machine learning techniques, ensuring a more comprehensive and accurate understanding of emotions in spoken language. write this in little simple way</a:t>
            </a:r>
            <a:endParaRPr lang="en-US" sz="2000" dirty="0">
              <a:latin typeface="Arial Narrow" panose="020B0606020202030204" pitchFamily="34" charset="0"/>
            </a:endParaRP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sz="3200" dirty="0">
                <a:solidFill>
                  <a:schemeClr val="accent1">
                    <a:lumMod val="40000"/>
                    <a:lumOff val="60000"/>
                  </a:schemeClr>
                </a:solidFill>
                <a:latin typeface="Arial Black" panose="020B0604020202020204" pitchFamily="34" charset="0"/>
                <a:cs typeface="Arial Black" panose="020B0604020202020204" pitchFamily="34" charset="0"/>
              </a:rPr>
              <a:t>Methodology:</a:t>
            </a:r>
            <a:endParaRPr lang="en-US" dirty="0">
              <a:solidFill>
                <a:schemeClr val="accent1">
                  <a:lumMod val="40000"/>
                  <a:lumOff val="60000"/>
                </a:schemeClr>
              </a:solidFill>
            </a:endParaRP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499" y="1241563"/>
            <a:ext cx="10426701" cy="5328570"/>
          </a:xfrm>
        </p:spPr>
        <p:txBody>
          <a:bodyPr/>
          <a:lstStyle/>
          <a:p>
            <a:pPr marL="0" indent="0" algn="l">
              <a:buNone/>
            </a:pPr>
            <a:r>
              <a:rPr lang="en-GB" sz="2000" b="1" i="0" dirty="0">
                <a:solidFill>
                  <a:schemeClr val="accent1">
                    <a:lumMod val="20000"/>
                    <a:lumOff val="80000"/>
                  </a:schemeClr>
                </a:solidFill>
                <a:effectLst/>
                <a:latin typeface="Söhne"/>
              </a:rPr>
              <a:t>1. Dataset Loading:</a:t>
            </a:r>
            <a:endParaRPr lang="en-GB" sz="1800" b="0" i="0" dirty="0">
              <a:solidFill>
                <a:schemeClr val="accent1">
                  <a:lumMod val="20000"/>
                  <a:lumOff val="80000"/>
                </a:schemeClr>
              </a:solidFill>
              <a:effectLst/>
              <a:latin typeface="Söhne"/>
            </a:endParaRPr>
          </a:p>
          <a:p>
            <a:pPr algn="l">
              <a:buFont typeface="Arial" panose="020B0604020202020204" pitchFamily="34" charset="0"/>
              <a:buChar char="•"/>
            </a:pPr>
            <a:r>
              <a:rPr lang="en-GB" sz="1800" b="0" i="0" dirty="0">
                <a:effectLst/>
                <a:latin typeface="Söhne"/>
              </a:rPr>
              <a:t>Utilized the </a:t>
            </a:r>
            <a:r>
              <a:rPr lang="en-GB" sz="1800" b="0" i="0" dirty="0" err="1">
                <a:effectLst/>
                <a:latin typeface="Söhne"/>
              </a:rPr>
              <a:t>os</a:t>
            </a:r>
            <a:r>
              <a:rPr lang="en-GB" sz="1800" b="0" i="0" dirty="0">
                <a:effectLst/>
                <a:latin typeface="Söhne"/>
              </a:rPr>
              <a:t> library to traverse through the dataset directory.</a:t>
            </a:r>
          </a:p>
          <a:p>
            <a:pPr algn="l">
              <a:buFont typeface="Arial" panose="020B0604020202020204" pitchFamily="34" charset="0"/>
              <a:buChar char="•"/>
            </a:pPr>
            <a:r>
              <a:rPr lang="en-GB" sz="1800" b="0" i="0" dirty="0">
                <a:effectLst/>
                <a:latin typeface="Söhne"/>
              </a:rPr>
              <a:t>Extracted file paths and corresponding emotion labels.</a:t>
            </a:r>
          </a:p>
          <a:p>
            <a:pPr marL="0" indent="0" algn="l">
              <a:buNone/>
            </a:pPr>
            <a:r>
              <a:rPr lang="en-GB" sz="2000" b="1" i="0" dirty="0">
                <a:solidFill>
                  <a:schemeClr val="accent1">
                    <a:lumMod val="20000"/>
                    <a:lumOff val="80000"/>
                  </a:schemeClr>
                </a:solidFill>
                <a:effectLst/>
                <a:latin typeface="Söhne"/>
              </a:rPr>
              <a:t>2. Exploratory Data Analysis:</a:t>
            </a:r>
            <a:endParaRPr lang="en-GB" sz="1800" b="0" i="0" dirty="0">
              <a:solidFill>
                <a:schemeClr val="accent1">
                  <a:lumMod val="20000"/>
                  <a:lumOff val="80000"/>
                </a:schemeClr>
              </a:solidFill>
              <a:effectLst/>
              <a:latin typeface="Söhne"/>
            </a:endParaRPr>
          </a:p>
          <a:p>
            <a:pPr algn="l">
              <a:buFont typeface="Arial" panose="020B0604020202020204" pitchFamily="34" charset="0"/>
              <a:buChar char="•"/>
            </a:pPr>
            <a:r>
              <a:rPr lang="en-GB" sz="1800" b="0" i="0" dirty="0">
                <a:effectLst/>
                <a:latin typeface="Söhne"/>
              </a:rPr>
              <a:t>Created a </a:t>
            </a:r>
            <a:r>
              <a:rPr lang="en-GB" sz="1800" b="0" i="0" dirty="0" err="1">
                <a:effectLst/>
                <a:latin typeface="Söhne"/>
              </a:rPr>
              <a:t>DataFrame</a:t>
            </a:r>
            <a:r>
              <a:rPr lang="en-GB" sz="1800" b="0" i="0" dirty="0">
                <a:effectLst/>
                <a:latin typeface="Söhne"/>
              </a:rPr>
              <a:t> to organize data efficiently.</a:t>
            </a:r>
          </a:p>
          <a:p>
            <a:pPr algn="l">
              <a:buFont typeface="Arial" panose="020B0604020202020204" pitchFamily="34" charset="0"/>
              <a:buChar char="•"/>
            </a:pPr>
            <a:r>
              <a:rPr lang="en-GB" sz="1800" b="0" i="0" dirty="0">
                <a:effectLst/>
                <a:latin typeface="Söhne"/>
              </a:rPr>
              <a:t>Explored the distribution of emotion labels using a count plot.</a:t>
            </a:r>
          </a:p>
          <a:p>
            <a:pPr marL="0" indent="0" algn="l">
              <a:buNone/>
            </a:pPr>
            <a:r>
              <a:rPr lang="en-GB" sz="2000" b="1" i="0" dirty="0">
                <a:solidFill>
                  <a:schemeClr val="accent1">
                    <a:lumMod val="20000"/>
                    <a:lumOff val="80000"/>
                  </a:schemeClr>
                </a:solidFill>
                <a:effectLst/>
                <a:latin typeface="Söhne"/>
              </a:rPr>
              <a:t>3. Audio Visualization:</a:t>
            </a:r>
            <a:endParaRPr lang="en-GB" sz="2000" b="0" i="0" dirty="0">
              <a:solidFill>
                <a:schemeClr val="accent1">
                  <a:lumMod val="20000"/>
                  <a:lumOff val="80000"/>
                </a:schemeClr>
              </a:solidFill>
              <a:effectLst/>
              <a:latin typeface="Söhne"/>
            </a:endParaRPr>
          </a:p>
          <a:p>
            <a:pPr algn="l">
              <a:buFont typeface="Arial" panose="020B0604020202020204" pitchFamily="34" charset="0"/>
              <a:buChar char="•"/>
            </a:pPr>
            <a:r>
              <a:rPr lang="en-GB" sz="1800" b="0" i="0" dirty="0">
                <a:effectLst/>
                <a:latin typeface="Söhne"/>
              </a:rPr>
              <a:t>Implemented functions for Waveform and Spectrogram plotting.</a:t>
            </a:r>
          </a:p>
          <a:p>
            <a:pPr algn="l">
              <a:buFont typeface="Arial" panose="020B0604020202020204" pitchFamily="34" charset="0"/>
              <a:buChar char="•"/>
            </a:pPr>
            <a:r>
              <a:rPr lang="en-GB" sz="1800" b="0" i="0" dirty="0">
                <a:effectLst/>
                <a:latin typeface="Söhne"/>
              </a:rPr>
              <a:t>Demonstrated sample audio visualizations for emotions like 'fear', 'angry', 'disgust', 'neutral', 'sad', '</a:t>
            </a:r>
            <a:r>
              <a:rPr lang="en-GB" sz="1800" b="0" i="0" dirty="0" err="1">
                <a:effectLst/>
                <a:latin typeface="Söhne"/>
              </a:rPr>
              <a:t>ps</a:t>
            </a:r>
            <a:r>
              <a:rPr lang="en-GB" sz="1800" b="0" i="0" dirty="0">
                <a:effectLst/>
                <a:latin typeface="Söhne"/>
              </a:rPr>
              <a:t>', and 'happy'.</a:t>
            </a:r>
          </a:p>
          <a:p>
            <a:pPr marL="0" indent="0" algn="l">
              <a:buNone/>
            </a:pPr>
            <a:r>
              <a:rPr lang="en-GB" sz="2000" b="1" i="0" dirty="0">
                <a:solidFill>
                  <a:schemeClr val="accent1">
                    <a:lumMod val="20000"/>
                    <a:lumOff val="80000"/>
                  </a:schemeClr>
                </a:solidFill>
                <a:effectLst/>
                <a:latin typeface="Söhne"/>
              </a:rPr>
              <a:t>4. Feature Extraction - MFCC:</a:t>
            </a:r>
            <a:endParaRPr lang="en-GB" sz="1800" b="0" i="0" dirty="0">
              <a:solidFill>
                <a:schemeClr val="accent1">
                  <a:lumMod val="20000"/>
                  <a:lumOff val="80000"/>
                </a:schemeClr>
              </a:solidFill>
              <a:effectLst/>
              <a:latin typeface="Söhne"/>
            </a:endParaRPr>
          </a:p>
          <a:p>
            <a:pPr algn="l">
              <a:buFont typeface="Arial" panose="020B0604020202020204" pitchFamily="34" charset="0"/>
              <a:buChar char="•"/>
            </a:pPr>
            <a:r>
              <a:rPr lang="en-GB" sz="1800" b="0" i="0" dirty="0">
                <a:effectLst/>
                <a:latin typeface="Söhne"/>
              </a:rPr>
              <a:t>Defined a function to extract Mel-frequency cepstral coefficients (MFCC) from audio files.</a:t>
            </a:r>
          </a:p>
          <a:p>
            <a:pPr algn="l">
              <a:buFont typeface="Arial" panose="020B0604020202020204" pitchFamily="34" charset="0"/>
              <a:buChar char="•"/>
            </a:pPr>
            <a:r>
              <a:rPr lang="en-GB" sz="1800" b="0" i="0" dirty="0">
                <a:effectLst/>
                <a:latin typeface="Söhne"/>
              </a:rPr>
              <a:t>Illustrated the extraction process on a sample audio file.</a:t>
            </a:r>
          </a:p>
          <a:p>
            <a:pPr marL="0" indent="0">
              <a:buNone/>
            </a:pPr>
            <a:br>
              <a:rPr lang="en-GB" dirty="0"/>
            </a:b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a:xfrm>
            <a:off x="440494" y="389453"/>
            <a:ext cx="10186866" cy="5783382"/>
          </a:xfrm>
        </p:spPr>
        <p:txBody>
          <a:bodyPr/>
          <a:lstStyle/>
          <a:p>
            <a:pPr algn="l"/>
            <a:r>
              <a:rPr lang="en-GB" sz="2000" b="1" i="0" dirty="0">
                <a:solidFill>
                  <a:schemeClr val="accent1">
                    <a:lumMod val="20000"/>
                    <a:lumOff val="80000"/>
                  </a:schemeClr>
                </a:solidFill>
                <a:effectLst/>
                <a:latin typeface="Söhne"/>
              </a:rPr>
              <a:t>5. Model Input Preparation:</a:t>
            </a:r>
            <a:endParaRPr lang="en-GB" sz="1800" b="0" i="0" dirty="0">
              <a:solidFill>
                <a:schemeClr val="accent1">
                  <a:lumMod val="20000"/>
                  <a:lumOff val="80000"/>
                </a:schemeClr>
              </a:solidFill>
              <a:effectLst/>
              <a:latin typeface="Söhne"/>
            </a:endParaRPr>
          </a:p>
          <a:p>
            <a:pPr algn="l">
              <a:buFont typeface="Arial" panose="020B0604020202020204" pitchFamily="34" charset="0"/>
              <a:buChar char="•"/>
            </a:pPr>
            <a:r>
              <a:rPr lang="en-GB" sz="1800" b="0" i="0" dirty="0">
                <a:effectLst/>
                <a:latin typeface="Söhne"/>
              </a:rPr>
              <a:t>Computed MFCCs for all audio files in the dataset.</a:t>
            </a:r>
          </a:p>
          <a:p>
            <a:pPr algn="l">
              <a:buFont typeface="Arial" panose="020B0604020202020204" pitchFamily="34" charset="0"/>
              <a:buChar char="•"/>
            </a:pPr>
            <a:r>
              <a:rPr lang="en-GB" sz="1800" b="0" i="0" dirty="0">
                <a:effectLst/>
                <a:latin typeface="Söhne"/>
              </a:rPr>
              <a:t>Reshaped and prepared the input data for the model.</a:t>
            </a:r>
          </a:p>
          <a:p>
            <a:pPr algn="l"/>
            <a:r>
              <a:rPr lang="en-GB" sz="2000" b="1" i="0" dirty="0">
                <a:solidFill>
                  <a:schemeClr val="accent1">
                    <a:lumMod val="20000"/>
                    <a:lumOff val="80000"/>
                  </a:schemeClr>
                </a:solidFill>
                <a:effectLst/>
                <a:latin typeface="Söhne"/>
              </a:rPr>
              <a:t>6. Model Building:</a:t>
            </a:r>
            <a:endParaRPr lang="en-GB" sz="1800" b="0" i="0" dirty="0">
              <a:solidFill>
                <a:schemeClr val="accent1">
                  <a:lumMod val="20000"/>
                  <a:lumOff val="80000"/>
                </a:schemeClr>
              </a:solidFill>
              <a:effectLst/>
              <a:latin typeface="Söhne"/>
            </a:endParaRPr>
          </a:p>
          <a:p>
            <a:pPr algn="l">
              <a:buFont typeface="Arial" panose="020B0604020202020204" pitchFamily="34" charset="0"/>
              <a:buChar char="•"/>
            </a:pPr>
            <a:r>
              <a:rPr lang="en-GB" sz="1800" b="0" i="0" dirty="0">
                <a:effectLst/>
                <a:latin typeface="Söhne"/>
              </a:rPr>
              <a:t>Constructed a Sequential model using </a:t>
            </a:r>
            <a:r>
              <a:rPr lang="en-GB" sz="1800" b="0" i="0" dirty="0" err="1">
                <a:effectLst/>
                <a:latin typeface="Söhne"/>
              </a:rPr>
              <a:t>Keras</a:t>
            </a:r>
            <a:r>
              <a:rPr lang="en-GB" sz="1800" b="0" i="0" dirty="0">
                <a:effectLst/>
                <a:latin typeface="Söhne"/>
              </a:rPr>
              <a:t> with LSTM and Dense layers.</a:t>
            </a:r>
          </a:p>
          <a:p>
            <a:pPr algn="l">
              <a:buFont typeface="Arial" panose="020B0604020202020204" pitchFamily="34" charset="0"/>
              <a:buChar char="•"/>
            </a:pPr>
            <a:r>
              <a:rPr lang="en-GB" sz="1800" b="0" i="0" dirty="0">
                <a:effectLst/>
                <a:latin typeface="Söhne"/>
              </a:rPr>
              <a:t>Compiled the model using categorical cross-entropy loss and the Adam optimizer.</a:t>
            </a:r>
          </a:p>
          <a:p>
            <a:pPr algn="l">
              <a:buFont typeface="Arial" panose="020B0604020202020204" pitchFamily="34" charset="0"/>
              <a:buChar char="•"/>
            </a:pPr>
            <a:r>
              <a:rPr lang="en-GB" sz="1800" b="0" i="0" dirty="0">
                <a:effectLst/>
                <a:latin typeface="Söhne"/>
              </a:rPr>
              <a:t>Obtained a summary of the model architecture.</a:t>
            </a:r>
          </a:p>
          <a:p>
            <a:pPr algn="l"/>
            <a:r>
              <a:rPr lang="en-GB" sz="2000" b="1" i="0" dirty="0">
                <a:solidFill>
                  <a:schemeClr val="accent1">
                    <a:lumMod val="20000"/>
                    <a:lumOff val="80000"/>
                  </a:schemeClr>
                </a:solidFill>
                <a:effectLst/>
                <a:latin typeface="Söhne"/>
              </a:rPr>
              <a:t>7. Model Training:</a:t>
            </a:r>
            <a:endParaRPr lang="en-GB" sz="1800" b="0" i="0" dirty="0">
              <a:solidFill>
                <a:schemeClr val="accent1">
                  <a:lumMod val="20000"/>
                  <a:lumOff val="80000"/>
                </a:schemeClr>
              </a:solidFill>
              <a:effectLst/>
              <a:latin typeface="Söhne"/>
            </a:endParaRPr>
          </a:p>
          <a:p>
            <a:pPr algn="l">
              <a:buFont typeface="Arial" panose="020B0604020202020204" pitchFamily="34" charset="0"/>
              <a:buChar char="•"/>
            </a:pPr>
            <a:r>
              <a:rPr lang="en-GB" sz="1800" b="0" i="0" dirty="0">
                <a:effectLst/>
                <a:latin typeface="Söhne"/>
              </a:rPr>
              <a:t>Trained the model on the prepared input data and corresponding one-hot-encoded labels.</a:t>
            </a:r>
          </a:p>
          <a:p>
            <a:pPr algn="l">
              <a:buFont typeface="Arial" panose="020B0604020202020204" pitchFamily="34" charset="0"/>
              <a:buChar char="•"/>
            </a:pPr>
            <a:r>
              <a:rPr lang="en-GB" sz="1800" b="0" i="0" dirty="0">
                <a:effectLst/>
                <a:latin typeface="Söhne"/>
              </a:rPr>
              <a:t>Monitored training progress with accuracy and loss metrics over epochs.</a:t>
            </a:r>
          </a:p>
          <a:p>
            <a:pPr algn="l"/>
            <a:r>
              <a:rPr lang="en-GB" sz="2000" b="1" i="0" dirty="0">
                <a:solidFill>
                  <a:schemeClr val="accent1">
                    <a:lumMod val="20000"/>
                    <a:lumOff val="80000"/>
                  </a:schemeClr>
                </a:solidFill>
                <a:effectLst/>
                <a:latin typeface="Söhne"/>
              </a:rPr>
              <a:t>8. Model Evaluation:</a:t>
            </a:r>
            <a:endParaRPr lang="en-GB" sz="1800" b="0" i="0" dirty="0">
              <a:solidFill>
                <a:schemeClr val="accent1">
                  <a:lumMod val="20000"/>
                  <a:lumOff val="80000"/>
                </a:schemeClr>
              </a:solidFill>
              <a:effectLst/>
              <a:latin typeface="Söhne"/>
            </a:endParaRPr>
          </a:p>
          <a:p>
            <a:pPr algn="l">
              <a:buFont typeface="Arial" panose="020B0604020202020204" pitchFamily="34" charset="0"/>
              <a:buChar char="•"/>
            </a:pPr>
            <a:r>
              <a:rPr lang="en-GB" sz="1800" b="0" i="0" dirty="0">
                <a:effectLst/>
                <a:latin typeface="Söhne"/>
              </a:rPr>
              <a:t>Visualized the training and validation accuracy and loss over epochs.</a:t>
            </a:r>
          </a:p>
          <a:p>
            <a:pPr algn="l"/>
            <a:r>
              <a:rPr lang="en-GB" sz="2000" b="1" i="0" dirty="0">
                <a:solidFill>
                  <a:schemeClr val="accent1">
                    <a:lumMod val="20000"/>
                    <a:lumOff val="80000"/>
                  </a:schemeClr>
                </a:solidFill>
                <a:effectLst/>
                <a:latin typeface="Söhne"/>
              </a:rPr>
              <a:t>9. Results:</a:t>
            </a:r>
            <a:endParaRPr lang="en-GB" sz="1800" b="0" i="0" dirty="0">
              <a:solidFill>
                <a:schemeClr val="accent1">
                  <a:lumMod val="20000"/>
                  <a:lumOff val="80000"/>
                </a:schemeClr>
              </a:solidFill>
              <a:effectLst/>
              <a:latin typeface="Söhne"/>
            </a:endParaRPr>
          </a:p>
          <a:p>
            <a:pPr algn="l">
              <a:buFont typeface="Arial" panose="020B0604020202020204" pitchFamily="34" charset="0"/>
              <a:buChar char="•"/>
            </a:pPr>
            <a:r>
              <a:rPr lang="en-GB" sz="1800" b="0" i="0" dirty="0">
                <a:effectLst/>
                <a:latin typeface="Söhne"/>
              </a:rPr>
              <a:t>Summarized the model's performance and discussed potential improvements</a:t>
            </a:r>
            <a:r>
              <a:rPr lang="en-GB" b="0" i="0" dirty="0">
                <a:effectLst/>
                <a:latin typeface="Söhne"/>
              </a:rPr>
              <a:t>.</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a:xfrm>
            <a:off x="542094" y="4240092"/>
            <a:ext cx="10176706" cy="2739827"/>
          </a:xfrm>
        </p:spPr>
        <p:txBody>
          <a:bodyPr/>
          <a:lstStyle/>
          <a:p>
            <a:pPr algn="l"/>
            <a:r>
              <a:rPr lang="en-GB" sz="1600" b="1" i="0" dirty="0">
                <a:solidFill>
                  <a:schemeClr val="accent1">
                    <a:lumMod val="20000"/>
                    <a:lumOff val="80000"/>
                  </a:schemeClr>
                </a:solidFill>
                <a:effectLst/>
                <a:latin typeface="Söhne"/>
              </a:rPr>
              <a:t>10. Model Tuning and Validation:</a:t>
            </a:r>
            <a:endParaRPr lang="en-GB" sz="1600" b="0" i="0" dirty="0">
              <a:solidFill>
                <a:schemeClr val="accent1">
                  <a:lumMod val="20000"/>
                  <a:lumOff val="80000"/>
                </a:schemeClr>
              </a:solidFill>
              <a:effectLst/>
              <a:latin typeface="Söhne"/>
            </a:endParaRPr>
          </a:p>
          <a:p>
            <a:pPr algn="l">
              <a:buFont typeface="Arial" panose="020B0604020202020204" pitchFamily="34" charset="0"/>
              <a:buChar char="•"/>
            </a:pPr>
            <a:r>
              <a:rPr lang="en-GB" b="0" i="0" dirty="0">
                <a:effectLst/>
                <a:latin typeface="Söhne"/>
              </a:rPr>
              <a:t>Fine-tuned the model architecture by adjusting hyperparameters and layers.</a:t>
            </a:r>
          </a:p>
          <a:p>
            <a:pPr algn="l">
              <a:buFont typeface="Arial" panose="020B0604020202020204" pitchFamily="34" charset="0"/>
              <a:buChar char="•"/>
            </a:pPr>
            <a:r>
              <a:rPr lang="en-GB" b="0" i="0" dirty="0">
                <a:effectLst/>
                <a:latin typeface="Söhne"/>
              </a:rPr>
              <a:t>Conducted model validation using a subset of the dataset to ensure generalization capabilities.</a:t>
            </a:r>
          </a:p>
          <a:p>
            <a:pPr algn="l"/>
            <a:r>
              <a:rPr lang="en-GB" sz="1600" b="1" i="0" dirty="0">
                <a:solidFill>
                  <a:schemeClr val="accent1">
                    <a:lumMod val="20000"/>
                    <a:lumOff val="80000"/>
                  </a:schemeClr>
                </a:solidFill>
                <a:effectLst/>
                <a:latin typeface="Söhne"/>
              </a:rPr>
              <a:t>11. Performance Analysis:</a:t>
            </a:r>
            <a:endParaRPr lang="en-GB" sz="1600" b="0" i="0" dirty="0">
              <a:solidFill>
                <a:schemeClr val="accent1">
                  <a:lumMod val="20000"/>
                  <a:lumOff val="80000"/>
                </a:schemeClr>
              </a:solidFill>
              <a:effectLst/>
              <a:latin typeface="Söhne"/>
            </a:endParaRPr>
          </a:p>
          <a:p>
            <a:pPr algn="l">
              <a:buFont typeface="Arial" panose="020B0604020202020204" pitchFamily="34" charset="0"/>
              <a:buChar char="•"/>
            </a:pPr>
            <a:r>
              <a:rPr lang="en-GB" b="0" i="0" dirty="0">
                <a:effectLst/>
                <a:latin typeface="Söhne"/>
              </a:rPr>
              <a:t>Evaluated the model's performance using metrics such as accuracy, loss, and validation scores.</a:t>
            </a:r>
          </a:p>
          <a:p>
            <a:pPr algn="l">
              <a:buFont typeface="Arial" panose="020B0604020202020204" pitchFamily="34" charset="0"/>
              <a:buChar char="•"/>
            </a:pPr>
            <a:r>
              <a:rPr lang="en-GB" b="0" i="0" dirty="0">
                <a:effectLst/>
                <a:latin typeface="Söhne"/>
              </a:rPr>
              <a:t>Explored the confusion matrix and classification reports to understand the model's ability to distinguish different emotions.</a:t>
            </a:r>
          </a:p>
          <a:p>
            <a:endParaRPr lang="en-US" dirty="0"/>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6</a:t>
            </a:fld>
            <a:endParaRPr lang="en-US" dirty="0"/>
          </a:p>
        </p:txBody>
      </p:sp>
      <p:pic>
        <p:nvPicPr>
          <p:cNvPr id="12" name="Picture 11">
            <a:extLst>
              <a:ext uri="{FF2B5EF4-FFF2-40B4-BE49-F238E27FC236}">
                <a16:creationId xmlns:a16="http://schemas.microsoft.com/office/drawing/2014/main" id="{9051453F-7FB1-048D-57E2-EF126D3B5A8B}"/>
              </a:ext>
            </a:extLst>
          </p:cNvPr>
          <p:cNvPicPr>
            <a:picLocks noChangeAspect="1"/>
          </p:cNvPicPr>
          <p:nvPr/>
        </p:nvPicPr>
        <p:blipFill>
          <a:blip r:embed="rId2"/>
          <a:stretch>
            <a:fillRect/>
          </a:stretch>
        </p:blipFill>
        <p:spPr>
          <a:xfrm>
            <a:off x="1623060" y="114300"/>
            <a:ext cx="7787640" cy="3825240"/>
          </a:xfrm>
          <a:prstGeom prst="rect">
            <a:avLst/>
          </a:prstGeom>
        </p:spPr>
      </p:pic>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solidFill>
                  <a:schemeClr val="accent1">
                    <a:lumMod val="40000"/>
                    <a:lumOff val="60000"/>
                  </a:schemeClr>
                </a:solidFill>
              </a:rPr>
              <a:t>Results And Discussion:</a:t>
            </a: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
        <p:nvSpPr>
          <p:cNvPr id="3" name="TextBox 2">
            <a:extLst>
              <a:ext uri="{FF2B5EF4-FFF2-40B4-BE49-F238E27FC236}">
                <a16:creationId xmlns:a16="http://schemas.microsoft.com/office/drawing/2014/main" id="{160A563C-3DE7-F893-7251-C8BCC8382D59}"/>
              </a:ext>
            </a:extLst>
          </p:cNvPr>
          <p:cNvSpPr txBox="1"/>
          <p:nvPr/>
        </p:nvSpPr>
        <p:spPr>
          <a:xfrm>
            <a:off x="294640" y="1225689"/>
            <a:ext cx="10180320" cy="5632311"/>
          </a:xfrm>
          <a:prstGeom prst="rect">
            <a:avLst/>
          </a:prstGeom>
          <a:noFill/>
        </p:spPr>
        <p:txBody>
          <a:bodyPr wrap="square" rtlCol="0">
            <a:spAutoFit/>
          </a:bodyPr>
          <a:lstStyle/>
          <a:p>
            <a:pPr algn="l"/>
            <a:r>
              <a:rPr lang="en-GB" b="1" i="0" dirty="0">
                <a:solidFill>
                  <a:schemeClr val="accent1">
                    <a:lumMod val="40000"/>
                    <a:lumOff val="60000"/>
                  </a:schemeClr>
                </a:solidFill>
                <a:effectLst/>
                <a:latin typeface="Söhne"/>
              </a:rPr>
              <a:t>1. Model Performance:</a:t>
            </a:r>
            <a:endParaRPr lang="en-GB" b="0" i="0" dirty="0">
              <a:solidFill>
                <a:schemeClr val="bg1"/>
              </a:solidFill>
              <a:effectLst/>
              <a:latin typeface="Söhne"/>
            </a:endParaRPr>
          </a:p>
          <a:p>
            <a:pPr algn="l">
              <a:buFont typeface="Arial" panose="020B0604020202020204" pitchFamily="34" charset="0"/>
              <a:buChar char="•"/>
            </a:pPr>
            <a:r>
              <a:rPr lang="en-GB" b="1" i="0" dirty="0">
                <a:solidFill>
                  <a:schemeClr val="bg1"/>
                </a:solidFill>
                <a:effectLst/>
                <a:latin typeface="Söhne"/>
              </a:rPr>
              <a:t>Accuracy:</a:t>
            </a:r>
            <a:r>
              <a:rPr lang="en-GB" b="0" i="0" dirty="0">
                <a:solidFill>
                  <a:schemeClr val="bg1"/>
                </a:solidFill>
                <a:effectLst/>
                <a:latin typeface="Söhne"/>
              </a:rPr>
              <a:t> The model demonstrated commendable accuracy over training epochs, reaching a peak of 99.88% on the validation set.</a:t>
            </a:r>
          </a:p>
          <a:p>
            <a:pPr algn="l">
              <a:buFont typeface="Arial" panose="020B0604020202020204" pitchFamily="34" charset="0"/>
              <a:buChar char="•"/>
            </a:pPr>
            <a:r>
              <a:rPr lang="en-GB" b="1" i="0" dirty="0">
                <a:solidFill>
                  <a:schemeClr val="bg1"/>
                </a:solidFill>
                <a:effectLst/>
                <a:latin typeface="Söhne"/>
              </a:rPr>
              <a:t>Loss:</a:t>
            </a:r>
            <a:r>
              <a:rPr lang="en-GB" b="0" i="0" dirty="0">
                <a:solidFill>
                  <a:schemeClr val="bg1"/>
                </a:solidFill>
                <a:effectLst/>
                <a:latin typeface="Söhne"/>
              </a:rPr>
              <a:t> The training and validation loss consistently decreased, indicating effective learning and generalization capabilities.</a:t>
            </a:r>
          </a:p>
          <a:p>
            <a:pPr algn="l"/>
            <a:r>
              <a:rPr lang="en-GB" b="1" i="0" dirty="0">
                <a:solidFill>
                  <a:schemeClr val="accent1">
                    <a:lumMod val="40000"/>
                    <a:lumOff val="60000"/>
                  </a:schemeClr>
                </a:solidFill>
                <a:effectLst/>
                <a:latin typeface="Söhne"/>
              </a:rPr>
              <a:t>2. Confusion Matrix:</a:t>
            </a:r>
            <a:endParaRPr lang="en-GB" b="0" i="0" dirty="0">
              <a:solidFill>
                <a:schemeClr val="bg1"/>
              </a:solidFill>
              <a:effectLst/>
              <a:latin typeface="Söhne"/>
            </a:endParaRPr>
          </a:p>
          <a:p>
            <a:pPr algn="l">
              <a:buFont typeface="Arial" panose="020B0604020202020204" pitchFamily="34" charset="0"/>
              <a:buChar char="•"/>
            </a:pPr>
            <a:r>
              <a:rPr lang="en-GB" b="1" i="0" dirty="0">
                <a:solidFill>
                  <a:schemeClr val="bg1"/>
                </a:solidFill>
                <a:effectLst/>
                <a:latin typeface="Söhne"/>
              </a:rPr>
              <a:t>Emotion Differentiation:</a:t>
            </a:r>
            <a:r>
              <a:rPr lang="en-GB" b="0" i="0" dirty="0">
                <a:solidFill>
                  <a:schemeClr val="bg1"/>
                </a:solidFill>
                <a:effectLst/>
                <a:latin typeface="Söhne"/>
              </a:rPr>
              <a:t> The confusion matrix illustrated the model's ability to distinguish between different emotions, revealing strengths and areas for improvement.</a:t>
            </a:r>
          </a:p>
          <a:p>
            <a:pPr algn="l">
              <a:buFont typeface="Arial" panose="020B0604020202020204" pitchFamily="34" charset="0"/>
              <a:buChar char="•"/>
            </a:pPr>
            <a:r>
              <a:rPr lang="en-GB" b="1" i="0" dirty="0">
                <a:solidFill>
                  <a:schemeClr val="bg1"/>
                </a:solidFill>
                <a:effectLst/>
                <a:latin typeface="Söhne"/>
              </a:rPr>
              <a:t>Dominant Emotions:</a:t>
            </a:r>
            <a:r>
              <a:rPr lang="en-GB" b="0" i="0" dirty="0">
                <a:solidFill>
                  <a:schemeClr val="bg1"/>
                </a:solidFill>
                <a:effectLst/>
                <a:latin typeface="Söhne"/>
              </a:rPr>
              <a:t> Identified the dominant emotions accurately predicted by the model.</a:t>
            </a:r>
          </a:p>
          <a:p>
            <a:pPr algn="l"/>
            <a:r>
              <a:rPr lang="en-GB" b="1" i="0" dirty="0">
                <a:solidFill>
                  <a:schemeClr val="accent1">
                    <a:lumMod val="40000"/>
                    <a:lumOff val="60000"/>
                  </a:schemeClr>
                </a:solidFill>
                <a:effectLst/>
                <a:latin typeface="Söhne"/>
              </a:rPr>
              <a:t>3. Real-Time Testing:</a:t>
            </a:r>
            <a:endParaRPr lang="en-GB" b="0" i="0" dirty="0">
              <a:solidFill>
                <a:schemeClr val="bg1"/>
              </a:solidFill>
              <a:effectLst/>
              <a:latin typeface="Söhne"/>
            </a:endParaRPr>
          </a:p>
          <a:p>
            <a:pPr algn="l">
              <a:buFont typeface="Arial" panose="020B0604020202020204" pitchFamily="34" charset="0"/>
              <a:buChar char="•"/>
            </a:pPr>
            <a:r>
              <a:rPr lang="en-GB" b="1" i="0" dirty="0">
                <a:solidFill>
                  <a:schemeClr val="bg1"/>
                </a:solidFill>
                <a:effectLst/>
                <a:latin typeface="Söhne"/>
              </a:rPr>
              <a:t>Instant Predictions:</a:t>
            </a:r>
            <a:r>
              <a:rPr lang="en-GB" b="0" i="0" dirty="0">
                <a:solidFill>
                  <a:schemeClr val="bg1"/>
                </a:solidFill>
                <a:effectLst/>
                <a:latin typeface="Söhne"/>
              </a:rPr>
              <a:t> Live speech samples were processed in real-time, showcasing the model's efficiency in providing instant emotion recognition.</a:t>
            </a:r>
          </a:p>
          <a:p>
            <a:pPr algn="l">
              <a:buFont typeface="Arial" panose="020B0604020202020204" pitchFamily="34" charset="0"/>
              <a:buChar char="•"/>
            </a:pPr>
            <a:r>
              <a:rPr lang="en-GB" b="1" i="0" dirty="0">
                <a:solidFill>
                  <a:schemeClr val="bg1"/>
                </a:solidFill>
                <a:effectLst/>
                <a:latin typeface="Söhne"/>
              </a:rPr>
              <a:t>Practical Applicability:</a:t>
            </a:r>
            <a:r>
              <a:rPr lang="en-GB" b="0" i="0" dirty="0">
                <a:solidFill>
                  <a:schemeClr val="bg1"/>
                </a:solidFill>
                <a:effectLst/>
                <a:latin typeface="Söhne"/>
              </a:rPr>
              <a:t> Highlighted the system's potential for real-world applications, such as voice assistants or emotion-aware interfaces.</a:t>
            </a:r>
          </a:p>
          <a:p>
            <a:pPr algn="l"/>
            <a:r>
              <a:rPr lang="en-GB" b="1" i="0" dirty="0">
                <a:solidFill>
                  <a:schemeClr val="accent1">
                    <a:lumMod val="40000"/>
                    <a:lumOff val="60000"/>
                  </a:schemeClr>
                </a:solidFill>
                <a:effectLst/>
                <a:latin typeface="Söhne"/>
              </a:rPr>
              <a:t>4. Feature Importance:</a:t>
            </a:r>
            <a:endParaRPr lang="en-GB" b="0" i="0" dirty="0">
              <a:solidFill>
                <a:schemeClr val="bg1"/>
              </a:solidFill>
              <a:effectLst/>
              <a:latin typeface="Söhne"/>
            </a:endParaRPr>
          </a:p>
          <a:p>
            <a:pPr algn="l">
              <a:buFont typeface="Arial" panose="020B0604020202020204" pitchFamily="34" charset="0"/>
              <a:buChar char="•"/>
            </a:pPr>
            <a:r>
              <a:rPr lang="en-GB" b="1" i="0" dirty="0">
                <a:solidFill>
                  <a:schemeClr val="bg1"/>
                </a:solidFill>
                <a:effectLst/>
                <a:latin typeface="Söhne"/>
              </a:rPr>
              <a:t>Significance of MFCCs:</a:t>
            </a:r>
            <a:r>
              <a:rPr lang="en-GB" b="0" i="0" dirty="0">
                <a:solidFill>
                  <a:schemeClr val="bg1"/>
                </a:solidFill>
                <a:effectLst/>
                <a:latin typeface="Söhne"/>
              </a:rPr>
              <a:t> Explored the importance of extracted MFCC features, demonstrating their crucial role in the model's decision-making process.</a:t>
            </a:r>
          </a:p>
          <a:p>
            <a:pPr algn="l">
              <a:buFont typeface="Arial" panose="020B0604020202020204" pitchFamily="34" charset="0"/>
              <a:buChar char="•"/>
            </a:pPr>
            <a:r>
              <a:rPr lang="en-GB" b="1" i="0" dirty="0">
                <a:solidFill>
                  <a:schemeClr val="bg1"/>
                </a:solidFill>
                <a:effectLst/>
                <a:latin typeface="Söhne"/>
              </a:rPr>
              <a:t>Visualization:</a:t>
            </a:r>
            <a:r>
              <a:rPr lang="en-GB" b="0" i="0" dirty="0">
                <a:solidFill>
                  <a:schemeClr val="bg1"/>
                </a:solidFill>
                <a:effectLst/>
                <a:latin typeface="Söhne"/>
              </a:rPr>
              <a:t> Utilized visualization tools to enhance understanding of feature importance.</a:t>
            </a:r>
          </a:p>
          <a:p>
            <a:br>
              <a:rPr lang="en-GB" dirty="0"/>
            </a:br>
            <a:endParaRPr lang="en-US" dirty="0"/>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8</a:t>
            </a:fld>
            <a:endParaRPr lang="en-US" dirty="0"/>
          </a:p>
        </p:txBody>
      </p:sp>
      <p:pic>
        <p:nvPicPr>
          <p:cNvPr id="4" name="Picture 3">
            <a:extLst>
              <a:ext uri="{FF2B5EF4-FFF2-40B4-BE49-F238E27FC236}">
                <a16:creationId xmlns:a16="http://schemas.microsoft.com/office/drawing/2014/main" id="{31ABF9EB-8865-544E-5CB6-06C6DA3E047A}"/>
              </a:ext>
            </a:extLst>
          </p:cNvPr>
          <p:cNvPicPr>
            <a:picLocks noChangeAspect="1"/>
          </p:cNvPicPr>
          <p:nvPr/>
        </p:nvPicPr>
        <p:blipFill>
          <a:blip r:embed="rId2"/>
          <a:stretch>
            <a:fillRect/>
          </a:stretch>
        </p:blipFill>
        <p:spPr>
          <a:xfrm>
            <a:off x="1849120" y="177800"/>
            <a:ext cx="8910320" cy="4445000"/>
          </a:xfrm>
          <a:prstGeom prst="rect">
            <a:avLst/>
          </a:prstGeom>
        </p:spPr>
      </p:pic>
      <p:sp>
        <p:nvSpPr>
          <p:cNvPr id="6" name="TextBox 5">
            <a:extLst>
              <a:ext uri="{FF2B5EF4-FFF2-40B4-BE49-F238E27FC236}">
                <a16:creationId xmlns:a16="http://schemas.microsoft.com/office/drawing/2014/main" id="{6E39E715-9256-AE5F-9108-2FAEEF6BF14C}"/>
              </a:ext>
            </a:extLst>
          </p:cNvPr>
          <p:cNvSpPr txBox="1"/>
          <p:nvPr/>
        </p:nvSpPr>
        <p:spPr>
          <a:xfrm>
            <a:off x="304800" y="4928543"/>
            <a:ext cx="10759440" cy="1200329"/>
          </a:xfrm>
          <a:prstGeom prst="rect">
            <a:avLst/>
          </a:prstGeom>
          <a:noFill/>
        </p:spPr>
        <p:txBody>
          <a:bodyPr wrap="square" rtlCol="0">
            <a:spAutoFit/>
          </a:bodyPr>
          <a:lstStyle/>
          <a:p>
            <a:pPr algn="l"/>
            <a:r>
              <a:rPr lang="en-GB" b="1" i="0" dirty="0">
                <a:solidFill>
                  <a:schemeClr val="accent1">
                    <a:lumMod val="20000"/>
                    <a:lumOff val="80000"/>
                  </a:schemeClr>
                </a:solidFill>
                <a:effectLst/>
                <a:latin typeface="Söhne"/>
              </a:rPr>
              <a:t>5. Interpretability:</a:t>
            </a:r>
            <a:endParaRPr lang="en-GB" b="0" i="0" dirty="0">
              <a:solidFill>
                <a:schemeClr val="bg1"/>
              </a:solidFill>
              <a:effectLst/>
              <a:latin typeface="Söhne"/>
            </a:endParaRPr>
          </a:p>
          <a:p>
            <a:pPr algn="l">
              <a:buFont typeface="Arial" panose="020B0604020202020204" pitchFamily="34" charset="0"/>
              <a:buChar char="•"/>
            </a:pPr>
            <a:r>
              <a:rPr lang="en-GB" b="1" i="0" dirty="0">
                <a:solidFill>
                  <a:schemeClr val="bg1"/>
                </a:solidFill>
                <a:effectLst/>
                <a:latin typeface="Söhne"/>
              </a:rPr>
              <a:t>Explanatory Power:</a:t>
            </a:r>
            <a:r>
              <a:rPr lang="en-GB" b="0" i="0" dirty="0">
                <a:solidFill>
                  <a:schemeClr val="bg1"/>
                </a:solidFill>
                <a:effectLst/>
                <a:latin typeface="Söhne"/>
              </a:rPr>
              <a:t> Explored methods to interpret and visualize the model's decisions, enhancing transparency and building trust in its predictions.</a:t>
            </a:r>
          </a:p>
          <a:p>
            <a:pPr algn="l">
              <a:buFont typeface="Arial" panose="020B0604020202020204" pitchFamily="34" charset="0"/>
              <a:buChar char="•"/>
            </a:pPr>
            <a:r>
              <a:rPr lang="en-GB" b="1" i="0" dirty="0">
                <a:solidFill>
                  <a:schemeClr val="bg1"/>
                </a:solidFill>
                <a:effectLst/>
                <a:latin typeface="Söhne"/>
              </a:rPr>
              <a:t>User-Friendly Interface:</a:t>
            </a:r>
            <a:r>
              <a:rPr lang="en-GB" b="0" i="0" dirty="0">
                <a:solidFill>
                  <a:schemeClr val="bg1"/>
                </a:solidFill>
                <a:effectLst/>
                <a:latin typeface="Söhne"/>
              </a:rPr>
              <a:t> Emphasized the user-friendly nature of the model's interpretability features.</a:t>
            </a:r>
          </a:p>
        </p:txBody>
      </p:sp>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
        <p:nvSpPr>
          <p:cNvPr id="18" name="Rectangle 13">
            <a:extLst>
              <a:ext uri="{FF2B5EF4-FFF2-40B4-BE49-F238E27FC236}">
                <a16:creationId xmlns:a16="http://schemas.microsoft.com/office/drawing/2014/main" id="{6E8E1A35-74EB-B2BE-68DB-3F637BCFE916}"/>
              </a:ext>
            </a:extLst>
          </p:cNvPr>
          <p:cNvSpPr>
            <a:spLocks noGrp="1" noChangeArrowheads="1"/>
          </p:cNvSpPr>
          <p:nvPr>
            <p:ph type="title"/>
          </p:nvPr>
        </p:nvSpPr>
        <p:spPr bwMode="auto">
          <a:xfrm>
            <a:off x="2044580" y="467320"/>
            <a:ext cx="10041852" cy="5847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457200" marR="0" lvl="0" indent="-4572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accent1">
                    <a:lumMod val="20000"/>
                    <a:lumOff val="80000"/>
                  </a:schemeClr>
                </a:solidFill>
                <a:effectLst/>
                <a:latin typeface="Söhne"/>
              </a:rPr>
              <a:t>DISCUSSION:</a:t>
            </a:r>
            <a:r>
              <a:rPr kumimoji="0" lang="en-US" altLang="en-US" sz="1000" b="0" i="0" u="none" strike="noStrike" cap="none" normalizeH="0" baseline="0" dirty="0">
                <a:ln>
                  <a:noFill/>
                </a:ln>
                <a:solidFill>
                  <a:schemeClr val="tx1"/>
                </a:solidFill>
                <a:effectLst/>
                <a:latin typeface="Söhne"/>
              </a:rPr>
              <a:t>S</a:t>
            </a:r>
            <a:br>
              <a:rPr kumimoji="0" lang="en-US" altLang="en-US" sz="1800" b="0" i="0" u="none" strike="noStrike" cap="none" normalizeH="0" baseline="0" dirty="0">
                <a:ln>
                  <a:noFill/>
                </a:ln>
                <a:solidFill>
                  <a:schemeClr val="tx1"/>
                </a:solidFill>
                <a:effectLst/>
                <a:latin typeface="Söhne"/>
              </a:rPr>
            </a:br>
            <a:r>
              <a:rPr kumimoji="0" lang="en-US" altLang="en-US" sz="1800" b="0" i="0" u="none" strike="noStrike" cap="none" normalizeH="0" baseline="0" dirty="0">
                <a:ln>
                  <a:noFill/>
                </a:ln>
                <a:solidFill>
                  <a:schemeClr val="bg1"/>
                </a:solidFill>
                <a:effectLst/>
                <a:latin typeface="Söhne"/>
              </a:rPr>
              <a:t>Speech Emotion Recognition using an LSTM model has yielded promising results and </a:t>
            </a:r>
            <a:br>
              <a:rPr kumimoji="0" lang="en-US" altLang="en-US" sz="1800" b="0" i="0" u="none" strike="noStrike" cap="none" normalizeH="0" baseline="0" dirty="0">
                <a:ln>
                  <a:noFill/>
                </a:ln>
                <a:solidFill>
                  <a:schemeClr val="bg1"/>
                </a:solidFill>
                <a:effectLst/>
                <a:latin typeface="Söhne"/>
              </a:rPr>
            </a:br>
            <a:r>
              <a:rPr kumimoji="0" lang="en-US" altLang="en-US" sz="1800" b="0" i="0" u="none" strike="noStrike" cap="none" normalizeH="0" baseline="0" dirty="0">
                <a:ln>
                  <a:noFill/>
                </a:ln>
                <a:solidFill>
                  <a:schemeClr val="bg1"/>
                </a:solidFill>
                <a:effectLst/>
                <a:latin typeface="Söhne"/>
              </a:rPr>
              <a:t>insightful observations. The model demonstrated commendable performance, with a peak accuracy </a:t>
            </a:r>
            <a:br>
              <a:rPr kumimoji="0" lang="en-US" altLang="en-US" sz="1800" b="0" i="0" u="none" strike="noStrike" cap="none" normalizeH="0" baseline="0" dirty="0">
                <a:ln>
                  <a:noFill/>
                </a:ln>
                <a:solidFill>
                  <a:schemeClr val="bg1"/>
                </a:solidFill>
                <a:effectLst/>
                <a:latin typeface="Söhne"/>
              </a:rPr>
            </a:br>
            <a:r>
              <a:rPr kumimoji="0" lang="en-US" altLang="en-US" sz="1800" b="0" i="0" u="none" strike="noStrike" cap="none" normalizeH="0" baseline="0" dirty="0">
                <a:ln>
                  <a:noFill/>
                </a:ln>
                <a:solidFill>
                  <a:schemeClr val="bg1"/>
                </a:solidFill>
                <a:effectLst/>
                <a:latin typeface="Söhne"/>
              </a:rPr>
              <a:t>of 99.88% during </a:t>
            </a:r>
            <a:r>
              <a:rPr kumimoji="0" lang="en-US" altLang="en-US" sz="1800" b="0" i="0" u="none" strike="noStrike" cap="none" normalizeH="0" baseline="0" dirty="0" err="1">
                <a:ln>
                  <a:noFill/>
                </a:ln>
                <a:solidFill>
                  <a:schemeClr val="bg1"/>
                </a:solidFill>
                <a:effectLst/>
                <a:latin typeface="Söhne"/>
              </a:rPr>
              <a:t>validation,showcasing</a:t>
            </a:r>
            <a:r>
              <a:rPr kumimoji="0" lang="en-US" altLang="en-US" sz="1800" b="0" i="0" u="none" strike="noStrike" cap="none" normalizeH="0" baseline="0" dirty="0">
                <a:ln>
                  <a:noFill/>
                </a:ln>
                <a:solidFill>
                  <a:schemeClr val="bg1"/>
                </a:solidFill>
                <a:effectLst/>
                <a:latin typeface="Söhne"/>
              </a:rPr>
              <a:t> its proficiency in identifying emotions in speech. </a:t>
            </a:r>
            <a:br>
              <a:rPr kumimoji="0" lang="en-US" altLang="en-US" sz="1800" b="0" i="0" u="none" strike="noStrike" cap="none" normalizeH="0" baseline="0" dirty="0">
                <a:ln>
                  <a:noFill/>
                </a:ln>
                <a:solidFill>
                  <a:schemeClr val="bg1"/>
                </a:solidFill>
                <a:effectLst/>
                <a:latin typeface="Söhne"/>
              </a:rPr>
            </a:br>
            <a:br>
              <a:rPr kumimoji="0" lang="en-US" altLang="en-US" sz="1800" b="0" i="0" u="none" strike="noStrike" cap="none" normalizeH="0" baseline="0" dirty="0">
                <a:ln>
                  <a:noFill/>
                </a:ln>
                <a:solidFill>
                  <a:schemeClr val="bg1"/>
                </a:solidFill>
                <a:effectLst/>
                <a:latin typeface="Söhne"/>
              </a:rPr>
            </a:br>
            <a:r>
              <a:rPr kumimoji="0" lang="en-US" altLang="en-US" sz="1800" b="0" i="0" u="none" strike="noStrike" cap="none" normalizeH="0" baseline="0" dirty="0">
                <a:ln>
                  <a:noFill/>
                </a:ln>
                <a:solidFill>
                  <a:schemeClr val="bg1"/>
                </a:solidFill>
                <a:effectLst/>
                <a:latin typeface="Söhne"/>
              </a:rPr>
              <a:t>The analysis of the confusion matrix provided valuable insights into the model’s </a:t>
            </a:r>
            <a:br>
              <a:rPr kumimoji="0" lang="en-US" altLang="en-US" sz="1800" b="0" i="0" u="none" strike="noStrike" cap="none" normalizeH="0" baseline="0" dirty="0">
                <a:ln>
                  <a:noFill/>
                </a:ln>
                <a:solidFill>
                  <a:schemeClr val="bg1"/>
                </a:solidFill>
                <a:effectLst/>
                <a:latin typeface="Söhne"/>
              </a:rPr>
            </a:br>
            <a:r>
              <a:rPr kumimoji="0" lang="en-US" altLang="en-US" sz="1800" b="0" i="0" u="none" strike="noStrike" cap="none" normalizeH="0" baseline="0" dirty="0">
                <a:ln>
                  <a:noFill/>
                </a:ln>
                <a:solidFill>
                  <a:schemeClr val="bg1"/>
                </a:solidFill>
                <a:effectLst/>
                <a:latin typeface="Söhne"/>
              </a:rPr>
              <a:t>strengths and areas for improvement in distinguishing between different emotions. </a:t>
            </a:r>
            <a:br>
              <a:rPr kumimoji="0" lang="en-US" altLang="en-US" sz="1800" b="0" i="0" u="none" strike="noStrike" cap="none" normalizeH="0" baseline="0" dirty="0">
                <a:ln>
                  <a:noFill/>
                </a:ln>
                <a:solidFill>
                  <a:schemeClr val="bg1"/>
                </a:solidFill>
                <a:effectLst/>
                <a:latin typeface="Söhne"/>
              </a:rPr>
            </a:br>
            <a:r>
              <a:rPr kumimoji="0" lang="en-US" altLang="en-US" sz="1800" b="0" i="0" u="none" strike="noStrike" cap="none" normalizeH="0" baseline="0" dirty="0">
                <a:ln>
                  <a:noFill/>
                </a:ln>
                <a:solidFill>
                  <a:schemeClr val="bg1"/>
                </a:solidFill>
                <a:effectLst/>
                <a:latin typeface="Söhne"/>
              </a:rPr>
              <a:t>Real-time testing underscored the practical applicability of the system, </a:t>
            </a:r>
            <a:br>
              <a:rPr kumimoji="0" lang="en-US" altLang="en-US" sz="1800" b="0" i="0" u="none" strike="noStrike" cap="none" normalizeH="0" baseline="0" dirty="0">
                <a:ln>
                  <a:noFill/>
                </a:ln>
                <a:solidFill>
                  <a:schemeClr val="bg1"/>
                </a:solidFill>
                <a:effectLst/>
                <a:latin typeface="Söhne"/>
              </a:rPr>
            </a:br>
            <a:r>
              <a:rPr kumimoji="0" lang="en-US" altLang="en-US" sz="1800" b="0" i="0" u="none" strike="noStrike" cap="none" normalizeH="0" baseline="0" dirty="0">
                <a:ln>
                  <a:noFill/>
                </a:ln>
                <a:solidFill>
                  <a:schemeClr val="bg1"/>
                </a:solidFill>
                <a:effectLst/>
                <a:latin typeface="Söhne"/>
              </a:rPr>
              <a:t>suggesting its potential integration into real-world applications.</a:t>
            </a:r>
            <a:br>
              <a:rPr kumimoji="0" lang="en-US" altLang="en-US" sz="1800" b="0" i="0" u="none" strike="noStrike" cap="none" normalizeH="0" baseline="0" dirty="0">
                <a:ln>
                  <a:noFill/>
                </a:ln>
                <a:solidFill>
                  <a:schemeClr val="bg1"/>
                </a:solidFill>
                <a:effectLst/>
                <a:latin typeface="Söhne"/>
              </a:rPr>
            </a:br>
            <a:br>
              <a:rPr kumimoji="0" lang="en-US" altLang="en-US" sz="1800" b="0" i="0" u="none" strike="noStrike" cap="none" normalizeH="0" baseline="0" dirty="0">
                <a:ln>
                  <a:noFill/>
                </a:ln>
                <a:solidFill>
                  <a:schemeClr val="bg1"/>
                </a:solidFill>
                <a:effectLst/>
                <a:latin typeface="Söhne"/>
              </a:rPr>
            </a:br>
            <a:r>
              <a:rPr kumimoji="0" lang="en-US" altLang="en-US" sz="1800" b="0" i="0" u="none" strike="noStrike" cap="none" normalizeH="0" baseline="0" dirty="0">
                <a:ln>
                  <a:noFill/>
                </a:ln>
                <a:solidFill>
                  <a:schemeClr val="bg1"/>
                </a:solidFill>
                <a:effectLst/>
                <a:latin typeface="Söhne"/>
              </a:rPr>
              <a:t> Exploring feature importance through MFCCs enhanced the model's interpretability,</a:t>
            </a:r>
            <a:br>
              <a:rPr kumimoji="0" lang="en-US" altLang="en-US" sz="1800" b="0" i="0" u="none" strike="noStrike" cap="none" normalizeH="0" baseline="0" dirty="0">
                <a:ln>
                  <a:noFill/>
                </a:ln>
                <a:solidFill>
                  <a:schemeClr val="bg1"/>
                </a:solidFill>
                <a:effectLst/>
                <a:latin typeface="Söhne"/>
              </a:rPr>
            </a:br>
            <a:r>
              <a:rPr kumimoji="0" lang="en-US" altLang="en-US" sz="1800" b="0" i="0" u="none" strike="noStrike" cap="none" normalizeH="0" baseline="0" dirty="0">
                <a:ln>
                  <a:noFill/>
                </a:ln>
                <a:solidFill>
                  <a:schemeClr val="bg1"/>
                </a:solidFill>
                <a:effectLst/>
                <a:latin typeface="Söhne"/>
              </a:rPr>
              <a:t> offering transparency in decision-making. Looking forward, the project sets the stage for </a:t>
            </a:r>
            <a:br>
              <a:rPr kumimoji="0" lang="en-US" altLang="en-US" sz="1800" b="0" i="0" u="none" strike="noStrike" cap="none" normalizeH="0" baseline="0" dirty="0">
                <a:ln>
                  <a:noFill/>
                </a:ln>
                <a:solidFill>
                  <a:schemeClr val="bg1"/>
                </a:solidFill>
                <a:effectLst/>
                <a:latin typeface="Söhne"/>
              </a:rPr>
            </a:br>
            <a:r>
              <a:rPr kumimoji="0" lang="en-US" altLang="en-US" sz="1800" b="0" i="0" u="none" strike="noStrike" cap="none" normalizeH="0" baseline="0" dirty="0">
                <a:ln>
                  <a:noFill/>
                </a:ln>
                <a:solidFill>
                  <a:schemeClr val="bg1"/>
                </a:solidFill>
                <a:effectLst/>
                <a:latin typeface="Söhne"/>
              </a:rPr>
              <a:t>future enhancements, including the exploration of advanced </a:t>
            </a:r>
            <a:br>
              <a:rPr kumimoji="0" lang="en-US" altLang="en-US" sz="1800" b="0" i="0" u="none" strike="noStrike" cap="none" normalizeH="0" baseline="0" dirty="0">
                <a:ln>
                  <a:noFill/>
                </a:ln>
                <a:solidFill>
                  <a:schemeClr val="bg1"/>
                </a:solidFill>
                <a:effectLst/>
                <a:latin typeface="Söhne"/>
              </a:rPr>
            </a:br>
            <a:r>
              <a:rPr kumimoji="0" lang="en-US" altLang="en-US" sz="1800" b="0" i="0" u="none" strike="noStrike" cap="none" normalizeH="0" baseline="0" dirty="0">
                <a:ln>
                  <a:noFill/>
                </a:ln>
                <a:solidFill>
                  <a:schemeClr val="bg1"/>
                </a:solidFill>
                <a:effectLst/>
                <a:latin typeface="Söhne"/>
              </a:rPr>
              <a:t>models, increased dataset diversity, and optimization for real-time processing. </a:t>
            </a:r>
            <a:br>
              <a:rPr kumimoji="0" lang="en-US" altLang="en-US" sz="1800" b="0" i="0" u="none" strike="noStrike" cap="none" normalizeH="0" baseline="0" dirty="0">
                <a:ln>
                  <a:noFill/>
                </a:ln>
                <a:solidFill>
                  <a:schemeClr val="bg1"/>
                </a:solidFill>
                <a:effectLst/>
                <a:latin typeface="Söhne"/>
              </a:rPr>
            </a:br>
            <a:br>
              <a:rPr kumimoji="0" lang="en-US" altLang="en-US" sz="1800" b="0" i="0" u="none" strike="noStrike" cap="none" normalizeH="0" baseline="0" dirty="0">
                <a:ln>
                  <a:noFill/>
                </a:ln>
                <a:solidFill>
                  <a:schemeClr val="bg1"/>
                </a:solidFill>
                <a:effectLst/>
                <a:latin typeface="Söhne"/>
              </a:rPr>
            </a:br>
            <a:r>
              <a:rPr kumimoji="0" lang="en-US" altLang="en-US" sz="1800" b="0" i="0" u="none" strike="noStrike" cap="none" normalizeH="0" baseline="0" dirty="0">
                <a:ln>
                  <a:noFill/>
                </a:ln>
                <a:solidFill>
                  <a:schemeClr val="bg1"/>
                </a:solidFill>
                <a:effectLst/>
                <a:latin typeface="Söhne"/>
              </a:rPr>
              <a:t>The broader impact of our work in areas such as human-computer</a:t>
            </a:r>
            <a:br>
              <a:rPr kumimoji="0" lang="en-US" altLang="en-US" sz="1800" b="0" i="0" u="none" strike="noStrike" cap="none" normalizeH="0" baseline="0" dirty="0">
                <a:ln>
                  <a:noFill/>
                </a:ln>
                <a:solidFill>
                  <a:schemeClr val="bg1"/>
                </a:solidFill>
                <a:effectLst/>
                <a:latin typeface="Söhne"/>
              </a:rPr>
            </a:br>
            <a:r>
              <a:rPr kumimoji="0" lang="en-US" altLang="en-US" sz="1800" b="0" i="0" u="none" strike="noStrike" cap="none" normalizeH="0" baseline="0" dirty="0">
                <a:ln>
                  <a:noFill/>
                </a:ln>
                <a:solidFill>
                  <a:schemeClr val="bg1"/>
                </a:solidFill>
                <a:effectLst/>
                <a:latin typeface="Söhne"/>
              </a:rPr>
              <a:t> interaction and mental health monitoring highlights the significance of accurate </a:t>
            </a:r>
            <a:br>
              <a:rPr kumimoji="0" lang="en-US" altLang="en-US" sz="1800" b="0" i="0" u="none" strike="noStrike" cap="none" normalizeH="0" baseline="0" dirty="0">
                <a:ln>
                  <a:noFill/>
                </a:ln>
                <a:solidFill>
                  <a:schemeClr val="bg1"/>
                </a:solidFill>
                <a:effectLst/>
                <a:latin typeface="Söhne"/>
              </a:rPr>
            </a:br>
            <a:r>
              <a:rPr kumimoji="0" lang="en-US" altLang="en-US" sz="1800" b="0" i="0" u="none" strike="noStrike" cap="none" normalizeH="0" baseline="0" dirty="0">
                <a:ln>
                  <a:noFill/>
                </a:ln>
                <a:solidFill>
                  <a:schemeClr val="bg1"/>
                </a:solidFill>
                <a:effectLst/>
                <a:latin typeface="Söhne"/>
              </a:rPr>
              <a:t> emotion recognition in spoken language.</a:t>
            </a:r>
          </a:p>
          <a:p>
            <a:pPr marL="0" marR="0" lvl="0" indent="0"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bg1"/>
                </a:solidFill>
                <a:effectLst/>
                <a:latin typeface="Söhne"/>
              </a:rPr>
            </a:b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86</TotalTime>
  <Words>1175</Words>
  <Application>Microsoft Office PowerPoint</Application>
  <PresentationFormat>Widescreen</PresentationFormat>
  <Paragraphs>86</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Arial Black</vt:lpstr>
      <vt:lpstr>Arial Narrow</vt:lpstr>
      <vt:lpstr>Broadway</vt:lpstr>
      <vt:lpstr>Calibri</vt:lpstr>
      <vt:lpstr>Cooper Black</vt:lpstr>
      <vt:lpstr>Söhne</vt:lpstr>
      <vt:lpstr>Trade Gothic LT Pro</vt:lpstr>
      <vt:lpstr>Trebuchet MS</vt:lpstr>
      <vt:lpstr>Office Theme</vt:lpstr>
      <vt:lpstr>Speech Emotion Recognition</vt:lpstr>
      <vt:lpstr>Introduction:</vt:lpstr>
      <vt:lpstr>Problem statement:</vt:lpstr>
      <vt:lpstr>Methodology:</vt:lpstr>
      <vt:lpstr>PowerPoint Presentation</vt:lpstr>
      <vt:lpstr>PowerPoint Presentation</vt:lpstr>
      <vt:lpstr>Results And Discussion:</vt:lpstr>
      <vt:lpstr>PowerPoint Presentation</vt:lpstr>
      <vt:lpstr>DISCUSSION:S Speech Emotion Recognition using an LSTM model has yielded promising results and  insightful observations. The model demonstrated commendable performance, with a peak accuracy  of 99.88% during validation,showcasing its proficiency in identifying emotions in speech.   The analysis of the confusion matrix provided valuable insights into the model’s  strengths and areas for improvement in distinguishing between different emotions.  Real-time testing underscored the practical applicability of the system,  suggesting its potential integration into real-world applications.   Exploring feature importance through MFCCs enhanced the model's interpretability,  offering transparency in decision-making. Looking forward, the project sets the stage for  future enhancements, including the exploration of advanced  models, increased dataset diversity, and optimization for real-time processing.   The broader impact of our work in areas such as human-computer  interaction and mental health monitoring highlights the significance of accurate   emotion recognition in spoken language.  </vt:lpstr>
      <vt:lpstr>Conclusion: In wrapping up our Speech Emotion Recognition project with an LSTM model, we've achieved commendable accuracy, peaking at [insert accuracy], showcasing the system's proficiency in discerning emotions in spoken language. Real-time testing demonstrated its practicality for integration into applications like voice-activated devices. Insights from the confusion matrix provided valuable feedback for model improvement. Interpretability through Mel-frequency cepstral coefficients (MFCCs) enhanced transparency in decision-making.   </vt:lpstr>
      <vt:lpstr> Conclusion: In wrapping up our Speech Emotion Recognition project with an LSTM model,  we've achieved commendable accuracy, peaking at 99.88%, showcasing the  system's proficiency discerning emotions in spoken language.   Real-time testing demonstrated its practicality for integration into applications  like voice-activated devices. Insights from the confusion matrix provided  valuable feedback for model improvement. Interpretability through Mel-frequency  cepstral coefficients (MFCCs) enhanced transparency in decision-making.  Future Work: Future endeavors include refining the model through advanced architectures, diversifying  the dataset for improved generalization, and optimizing for real-time applications.  Exploring enhanced interpretability methods and collaborating across disciplines  could further elevate the system's emotional granularity and real-world impact.  Our project lays the foundation for ongoing advancements in Speech Emotion Recognition.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Emotion Recognition</dc:title>
  <dc:creator>Lakshita Tak</dc:creator>
  <cp:lastModifiedBy>Lakshita Tak</cp:lastModifiedBy>
  <cp:revision>1</cp:revision>
  <dcterms:created xsi:type="dcterms:W3CDTF">2023-11-27T16:08:23Z</dcterms:created>
  <dcterms:modified xsi:type="dcterms:W3CDTF">2024-02-15T16:24:50Z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