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Times New Roman" charset="1" panose="02030502070405020303"/>
      <p:regular r:id="rId16"/>
    </p:embeddedFont>
    <p:embeddedFont>
      <p:font typeface="Times New Roman Bold" charset="1" panose="02030802070405020303"/>
      <p:regular r:id="rId17"/>
    </p:embeddedFont>
    <p:embeddedFont>
      <p:font typeface="Times New Roman Italics" charset="1" panose="02030502070405090303"/>
      <p:regular r:id="rId18"/>
    </p:embeddedFont>
    <p:embeddedFont>
      <p:font typeface="Times New Roman Bold Italics" charset="1" panose="02030802070405090303"/>
      <p:regular r:id="rId19"/>
    </p:embeddedFont>
    <p:embeddedFont>
      <p:font typeface="Times New Roman Medium" charset="1" panose="02030502070405020303"/>
      <p:regular r:id="rId20"/>
    </p:embeddedFont>
    <p:embeddedFont>
      <p:font typeface="Times New Roman Medium Italics" charset="1" panose="02030502070405090303"/>
      <p:regular r:id="rId21"/>
    </p:embeddedFont>
    <p:embeddedFont>
      <p:font typeface="Times New Roman Semi-Bold" charset="1" panose="02030702070405020303"/>
      <p:regular r:id="rId22"/>
    </p:embeddedFont>
    <p:embeddedFont>
      <p:font typeface="Times New Roman Semi-Bold Italics" charset="1" panose="02030702070405090303"/>
      <p:regular r:id="rId23"/>
    </p:embeddedFont>
    <p:embeddedFont>
      <p:font typeface="Times New Roman Ultra-Bold" charset="1" panose="02030902070405020303"/>
      <p:regular r:id="rId24"/>
    </p:embeddedFont>
    <p:embeddedFont>
      <p:font typeface="Canva Sans" charset="1" panose="020B0503030501040103"/>
      <p:regular r:id="rId25"/>
    </p:embeddedFont>
    <p:embeddedFont>
      <p:font typeface="Canva Sans Bold" charset="1" panose="020B0803030501040103"/>
      <p:regular r:id="rId26"/>
    </p:embeddedFont>
    <p:embeddedFont>
      <p:font typeface="Canva Sans Italics" charset="1" panose="020B0503030501040103"/>
      <p:regular r:id="rId27"/>
    </p:embeddedFont>
    <p:embeddedFont>
      <p:font typeface="Canva Sans Bold Italics" charset="1" panose="020B0803030501040103"/>
      <p:regular r:id="rId28"/>
    </p:embeddedFont>
    <p:embeddedFont>
      <p:font typeface="Canva Sans Medium" charset="1" panose="020B0603030501040103"/>
      <p:regular r:id="rId29"/>
    </p:embeddedFont>
    <p:embeddedFont>
      <p:font typeface="Canva Sans Medium Italics" charset="1" panose="020B0603030501040103"/>
      <p:regular r:id="rId30"/>
    </p:embeddedFont>
    <p:embeddedFont>
      <p:font typeface="Open Sauce" charset="1" panose="00000500000000000000"/>
      <p:regular r:id="rId31"/>
    </p:embeddedFont>
    <p:embeddedFont>
      <p:font typeface="Open Sauce Bold" charset="1" panose="00000800000000000000"/>
      <p:regular r:id="rId32"/>
    </p:embeddedFont>
    <p:embeddedFont>
      <p:font typeface="Open Sauce Italics" charset="1" panose="00000500000000000000"/>
      <p:regular r:id="rId33"/>
    </p:embeddedFont>
    <p:embeddedFont>
      <p:font typeface="Open Sauce Bold Italics" charset="1" panose="00000800000000000000"/>
      <p:regular r:id="rId34"/>
    </p:embeddedFont>
    <p:embeddedFont>
      <p:font typeface="Open Sauce Light" charset="1" panose="00000400000000000000"/>
      <p:regular r:id="rId35"/>
    </p:embeddedFont>
    <p:embeddedFont>
      <p:font typeface="Open Sauce Light Italics" charset="1" panose="00000400000000000000"/>
      <p:regular r:id="rId36"/>
    </p:embeddedFont>
    <p:embeddedFont>
      <p:font typeface="Open Sauce Medium" charset="1" panose="00000600000000000000"/>
      <p:regular r:id="rId37"/>
    </p:embeddedFont>
    <p:embeddedFont>
      <p:font typeface="Open Sauce Medium Italics" charset="1" panose="00000600000000000000"/>
      <p:regular r:id="rId38"/>
    </p:embeddedFont>
    <p:embeddedFont>
      <p:font typeface="Open Sauce Semi-Bold" charset="1" panose="00000700000000000000"/>
      <p:regular r:id="rId39"/>
    </p:embeddedFont>
    <p:embeddedFont>
      <p:font typeface="Open Sauce Semi-Bold Italics" charset="1" panose="00000700000000000000"/>
      <p:regular r:id="rId40"/>
    </p:embeddedFont>
    <p:embeddedFont>
      <p:font typeface="Open Sauce Heavy" charset="1" panose="00000A00000000000000"/>
      <p:regular r:id="rId41"/>
    </p:embeddedFont>
    <p:embeddedFont>
      <p:font typeface="Open Sauce Heavy Italics" charset="1" panose="00000A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slides/slide1.xml" Type="http://schemas.openxmlformats.org/officeDocument/2006/relationships/slide"/><Relationship Id="rId44" Target="slides/slide2.xml" Type="http://schemas.openxmlformats.org/officeDocument/2006/relationships/slide"/><Relationship Id="rId45" Target="slides/slide3.xml" Type="http://schemas.openxmlformats.org/officeDocument/2006/relationships/slide"/><Relationship Id="rId46" Target="slides/slide4.xml" Type="http://schemas.openxmlformats.org/officeDocument/2006/relationships/slide"/><Relationship Id="rId47" Target="slides/slide5.xml" Type="http://schemas.openxmlformats.org/officeDocument/2006/relationships/slide"/><Relationship Id="rId48" Target="slides/slide6.xml" Type="http://schemas.openxmlformats.org/officeDocument/2006/relationships/slide"/><Relationship Id="rId49" Target="slides/slide7.xml" Type="http://schemas.openxmlformats.org/officeDocument/2006/relationships/slide"/><Relationship Id="rId5" Target="tableStyles.xml" Type="http://schemas.openxmlformats.org/officeDocument/2006/relationships/tableStyles"/><Relationship Id="rId50" Target="slides/slide8.xml" Type="http://schemas.openxmlformats.org/officeDocument/2006/relationships/slide"/><Relationship Id="rId51" Target="slides/slide9.xml" Type="http://schemas.openxmlformats.org/officeDocument/2006/relationships/slide"/><Relationship Id="rId52" Target="slides/slide10.xml" Type="http://schemas.openxmlformats.org/officeDocument/2006/relationships/slide"/><Relationship Id="rId53" Target="slides/slide11.xml" Type="http://schemas.openxmlformats.org/officeDocument/2006/relationships/slide"/><Relationship Id="rId54" Target="slides/slide12.xml" Type="http://schemas.openxmlformats.org/officeDocument/2006/relationships/slide"/><Relationship Id="rId55" Target="slides/slide13.xml" Type="http://schemas.openxmlformats.org/officeDocument/2006/relationships/slide"/><Relationship Id="rId56" Target="slides/slide1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3652693" y="4671202"/>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82617" y="-411480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517178" y="3409332"/>
            <a:ext cx="11253645" cy="1734168"/>
          </a:xfrm>
          <a:prstGeom prst="rect">
            <a:avLst/>
          </a:prstGeom>
        </p:spPr>
        <p:txBody>
          <a:bodyPr anchor="t" rtlCol="false" tIns="0" lIns="0" bIns="0" rIns="0">
            <a:spAutoFit/>
          </a:bodyPr>
          <a:lstStyle/>
          <a:p>
            <a:pPr algn="r">
              <a:lnSpc>
                <a:spcPts val="12612"/>
              </a:lnSpc>
            </a:pPr>
            <a:r>
              <a:rPr lang="en-US" sz="9139" spc="895">
                <a:solidFill>
                  <a:srgbClr val="231F20"/>
                </a:solidFill>
                <a:latin typeface="Times New Roman Bold"/>
              </a:rPr>
              <a:t>LAKSHITHA.A.D</a:t>
            </a:r>
          </a:p>
        </p:txBody>
      </p:sp>
      <p:sp>
        <p:nvSpPr>
          <p:cNvPr name="TextBox 6" id="6"/>
          <p:cNvSpPr txBox="true"/>
          <p:nvPr/>
        </p:nvSpPr>
        <p:spPr>
          <a:xfrm rot="0">
            <a:off x="4236347" y="5689774"/>
            <a:ext cx="9815307" cy="1333947"/>
          </a:xfrm>
          <a:prstGeom prst="rect">
            <a:avLst/>
          </a:prstGeom>
        </p:spPr>
        <p:txBody>
          <a:bodyPr anchor="t" rtlCol="false" tIns="0" lIns="0" bIns="0" rIns="0">
            <a:spAutoFit/>
          </a:bodyPr>
          <a:lstStyle/>
          <a:p>
            <a:pPr algn="ctr">
              <a:lnSpc>
                <a:spcPts val="9748"/>
              </a:lnSpc>
            </a:pPr>
            <a:r>
              <a:rPr lang="en-US" sz="7063" spc="692">
                <a:solidFill>
                  <a:srgbClr val="231F20"/>
                </a:solidFill>
                <a:latin typeface="Times New Roman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66009" y="332609"/>
            <a:ext cx="17755981" cy="1408176"/>
          </a:xfrm>
          <a:prstGeom prst="rect">
            <a:avLst/>
          </a:prstGeom>
        </p:spPr>
        <p:txBody>
          <a:bodyPr anchor="t" rtlCol="false" tIns="0" lIns="0" bIns="0" rIns="0">
            <a:spAutoFit/>
          </a:bodyPr>
          <a:lstStyle/>
          <a:p>
            <a:pPr>
              <a:lnSpc>
                <a:spcPts val="11591"/>
              </a:lnSpc>
            </a:pPr>
            <a:r>
              <a:rPr lang="en-US" sz="8400" spc="823">
                <a:solidFill>
                  <a:srgbClr val="231F20"/>
                </a:solidFill>
                <a:latin typeface="Oswald Bold"/>
              </a:rPr>
              <a:t>THE WOW IN YOUR SOLUTION</a:t>
            </a: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82580" y="2518351"/>
            <a:ext cx="12284502"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31F20"/>
                </a:solidFill>
                <a:latin typeface="Canva Sans Bold"/>
              </a:rPr>
              <a:t>Unprece</a:t>
            </a:r>
            <a:r>
              <a:rPr lang="en-US" sz="3399">
                <a:solidFill>
                  <a:srgbClr val="231F20"/>
                </a:solidFill>
                <a:latin typeface="Canva Sans Bold"/>
              </a:rPr>
              <a:t>dented Customization:</a:t>
            </a:r>
            <a:r>
              <a:rPr lang="en-US" sz="3399">
                <a:solidFill>
                  <a:srgbClr val="231F20"/>
                </a:solidFill>
                <a:latin typeface="Canva Sans"/>
              </a:rPr>
              <a:t> Our solution allows users to precisely define the attributes of the images they want to generate, offering an unprecedented level of customization. </a:t>
            </a:r>
          </a:p>
          <a:p>
            <a:pPr algn="just" marL="734059" indent="-367030" lvl="1">
              <a:lnSpc>
                <a:spcPts val="4759"/>
              </a:lnSpc>
              <a:buFont typeface="Arial"/>
              <a:buChar char="•"/>
            </a:pPr>
            <a:r>
              <a:rPr lang="en-US" sz="3399">
                <a:solidFill>
                  <a:srgbClr val="231F20"/>
                </a:solidFill>
                <a:latin typeface="Canva Sans Bold"/>
              </a:rPr>
              <a:t>Realistic and Diverse Outputs:</a:t>
            </a:r>
            <a:r>
              <a:rPr lang="en-US" sz="3399">
                <a:solidFill>
                  <a:srgbClr val="231F20"/>
                </a:solidFill>
                <a:latin typeface="Canva Sans"/>
              </a:rPr>
              <a:t> By leveraging the capabilities of Variational Autoencoders (VAEs) and Generative Adversarial Networks (GANs), our solution produces high-quality images that closely mimic real-world data. </a:t>
            </a:r>
          </a:p>
          <a:p>
            <a:pPr algn="just">
              <a:lnSpc>
                <a:spcPts val="4759"/>
              </a:lnSpc>
            </a:pPr>
          </a:p>
        </p:txBody>
      </p:sp>
      <p:sp>
        <p:nvSpPr>
          <p:cNvPr name="Freeform 6" id="6"/>
          <p:cNvSpPr/>
          <p:nvPr/>
        </p:nvSpPr>
        <p:spPr>
          <a:xfrm flipH="false" flipV="false" rot="4687903">
            <a:off x="15664730" y="-3441790"/>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453707" y="204124"/>
            <a:ext cx="7416941" cy="1408176"/>
          </a:xfrm>
          <a:prstGeom prst="rect">
            <a:avLst/>
          </a:prstGeom>
        </p:spPr>
        <p:txBody>
          <a:bodyPr anchor="t" rtlCol="false" tIns="0" lIns="0" bIns="0" rIns="0">
            <a:spAutoFit/>
          </a:bodyPr>
          <a:lstStyle/>
          <a:p>
            <a:pPr>
              <a:lnSpc>
                <a:spcPts val="11591"/>
              </a:lnSpc>
            </a:pPr>
            <a:r>
              <a:rPr lang="en-US" sz="8400" spc="823">
                <a:solidFill>
                  <a:srgbClr val="231F20"/>
                </a:solidFill>
                <a:latin typeface="Oswald Bold"/>
              </a:rPr>
              <a:t>MODELLING</a:t>
            </a: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130910" y="1486629"/>
            <a:ext cx="14026179" cy="7247068"/>
          </a:xfrm>
          <a:prstGeom prst="rect">
            <a:avLst/>
          </a:prstGeom>
        </p:spPr>
        <p:txBody>
          <a:bodyPr anchor="t" rtlCol="false" tIns="0" lIns="0" bIns="0" rIns="0">
            <a:spAutoFit/>
          </a:bodyPr>
          <a:lstStyle/>
          <a:p>
            <a:pPr algn="just">
              <a:lnSpc>
                <a:spcPts val="5034"/>
              </a:lnSpc>
            </a:pPr>
          </a:p>
          <a:p>
            <a:pPr algn="just">
              <a:lnSpc>
                <a:spcPts val="5034"/>
              </a:lnSpc>
            </a:pPr>
            <a:r>
              <a:rPr lang="en-US" sz="3596">
                <a:solidFill>
                  <a:srgbClr val="231F20"/>
                </a:solidFill>
                <a:latin typeface="Canva Sans Bold"/>
              </a:rPr>
              <a:t>Variational </a:t>
            </a:r>
            <a:r>
              <a:rPr lang="en-US" sz="3596">
                <a:solidFill>
                  <a:srgbClr val="231F20"/>
                </a:solidFill>
                <a:latin typeface="Canva Sans Bold"/>
              </a:rPr>
              <a:t>Autoencoders (VAEs):</a:t>
            </a:r>
          </a:p>
          <a:p>
            <a:pPr algn="just">
              <a:lnSpc>
                <a:spcPts val="4754"/>
              </a:lnSpc>
            </a:pPr>
          </a:p>
          <a:p>
            <a:pPr algn="just" marL="733262" indent="-366631" lvl="1">
              <a:lnSpc>
                <a:spcPts val="4754"/>
              </a:lnSpc>
              <a:buFont typeface="Arial"/>
              <a:buChar char="•"/>
            </a:pPr>
            <a:r>
              <a:rPr lang="en-US" sz="3396">
                <a:solidFill>
                  <a:srgbClr val="231F20"/>
                </a:solidFill>
                <a:latin typeface="Canva Sans Bold"/>
              </a:rPr>
              <a:t>Encoder: </a:t>
            </a:r>
            <a:r>
              <a:rPr lang="en-US" sz="3396">
                <a:solidFill>
                  <a:srgbClr val="231F20"/>
                </a:solidFill>
                <a:latin typeface="Canva Sans"/>
              </a:rPr>
              <a:t>The encoder network takes input images and maps them to a latent space where each point represents a latent code encoding the image features. It incorporates convolutional layers followed by dense layers to capture hierarchical representations.</a:t>
            </a:r>
          </a:p>
          <a:p>
            <a:pPr algn="just" marL="733262" indent="-366631" lvl="1">
              <a:lnSpc>
                <a:spcPts val="4754"/>
              </a:lnSpc>
              <a:buFont typeface="Arial"/>
              <a:buChar char="•"/>
            </a:pPr>
            <a:r>
              <a:rPr lang="en-US" sz="3396">
                <a:solidFill>
                  <a:srgbClr val="231F20"/>
                </a:solidFill>
                <a:latin typeface="Canva Sans Bold"/>
              </a:rPr>
              <a:t>Decoder:</a:t>
            </a:r>
            <a:r>
              <a:rPr lang="en-US" sz="3396">
                <a:solidFill>
                  <a:srgbClr val="231F20"/>
                </a:solidFill>
                <a:latin typeface="Canva Sans"/>
              </a:rPr>
              <a:t> The decoder network reconstructs the input image from the latent space representation. It decodes the latent code into an output image, utilizing transposed convolutional layers to upsample the features.</a:t>
            </a:r>
          </a:p>
        </p:txBody>
      </p:sp>
      <p:sp>
        <p:nvSpPr>
          <p:cNvPr name="Freeform 6" id="6"/>
          <p:cNvSpPr/>
          <p:nvPr/>
        </p:nvSpPr>
        <p:spPr>
          <a:xfrm flipH="false" flipV="false" rot="0">
            <a:off x="14980013" y="-4314235"/>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186065" y="7747805"/>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52075" y="601662"/>
            <a:ext cx="14358486" cy="9017000"/>
          </a:xfrm>
          <a:prstGeom prst="rect">
            <a:avLst/>
          </a:prstGeom>
        </p:spPr>
        <p:txBody>
          <a:bodyPr anchor="t" rtlCol="false" tIns="0" lIns="0" bIns="0" rIns="0">
            <a:spAutoFit/>
          </a:bodyPr>
          <a:lstStyle/>
          <a:p>
            <a:pPr algn="just">
              <a:lnSpc>
                <a:spcPts val="5039"/>
              </a:lnSpc>
            </a:pPr>
            <a:r>
              <a:rPr lang="en-US" sz="3599">
                <a:solidFill>
                  <a:srgbClr val="231F20"/>
                </a:solidFill>
                <a:latin typeface="Canva Sans Bold"/>
              </a:rPr>
              <a:t>Generative </a:t>
            </a:r>
            <a:r>
              <a:rPr lang="en-US" sz="3599">
                <a:solidFill>
                  <a:srgbClr val="231F20"/>
                </a:solidFill>
                <a:latin typeface="Canva Sans Bold"/>
              </a:rPr>
              <a:t>Adversarial Networks (GANs):</a:t>
            </a:r>
          </a:p>
          <a:p>
            <a:pPr algn="just">
              <a:lnSpc>
                <a:spcPts val="4759"/>
              </a:lnSpc>
            </a:pPr>
          </a:p>
          <a:p>
            <a:pPr algn="just" marL="734059" indent="-367030" lvl="1">
              <a:lnSpc>
                <a:spcPts val="4759"/>
              </a:lnSpc>
              <a:buFont typeface="Arial"/>
              <a:buChar char="•"/>
            </a:pPr>
            <a:r>
              <a:rPr lang="en-US" sz="3399">
                <a:solidFill>
                  <a:srgbClr val="231F20"/>
                </a:solidFill>
                <a:latin typeface="Canva Sans Bold"/>
              </a:rPr>
              <a:t>Generator: </a:t>
            </a:r>
            <a:r>
              <a:rPr lang="en-US" sz="3399">
                <a:solidFill>
                  <a:srgbClr val="231F20"/>
                </a:solidFill>
                <a:latin typeface="Canva Sans"/>
              </a:rPr>
              <a:t>The generator network synthesizes images conditioned on specific attributes or classes. It takes random noise vectors along with conditional information as input and generates images that resemble the desired class or attributes. The architecture typically comprises convolutional layers followed by upsampling layers.</a:t>
            </a:r>
          </a:p>
          <a:p>
            <a:pPr algn="just" marL="734059" indent="-367030" lvl="1">
              <a:lnSpc>
                <a:spcPts val="4759"/>
              </a:lnSpc>
              <a:buFont typeface="Arial"/>
              <a:buChar char="•"/>
            </a:pPr>
            <a:r>
              <a:rPr lang="en-US" sz="3399">
                <a:solidFill>
                  <a:srgbClr val="231F20"/>
                </a:solidFill>
                <a:latin typeface="Canva Sans Bold"/>
              </a:rPr>
              <a:t>Discriminator: </a:t>
            </a:r>
            <a:r>
              <a:rPr lang="en-US" sz="3399">
                <a:solidFill>
                  <a:srgbClr val="231F20"/>
                </a:solidFill>
                <a:latin typeface="Canva Sans"/>
              </a:rPr>
              <a:t>The discriminator network discriminates between real and generated images. It takes input images (either real or generated) along with their corresponding conditional information and predicts the probability of the input being real or fake. It employs convolutional layers followed by dense layers for classification.</a:t>
            </a:r>
          </a:p>
          <a:p>
            <a:pPr algn="just">
              <a:lnSpc>
                <a:spcPts val="4759"/>
              </a:lnSpc>
            </a:pPr>
          </a:p>
        </p:txBody>
      </p:sp>
      <p:sp>
        <p:nvSpPr>
          <p:cNvPr name="Freeform 5" id="5"/>
          <p:cNvSpPr/>
          <p:nvPr/>
        </p:nvSpPr>
        <p:spPr>
          <a:xfrm flipH="false" flipV="false" rot="0">
            <a:off x="15195707" y="-4388205"/>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191766" y="-420453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22839" y="1536804"/>
            <a:ext cx="13607363" cy="7216775"/>
          </a:xfrm>
          <a:prstGeom prst="rect">
            <a:avLst/>
          </a:prstGeom>
        </p:spPr>
        <p:txBody>
          <a:bodyPr anchor="t" rtlCol="false" tIns="0" lIns="0" bIns="0" rIns="0">
            <a:spAutoFit/>
          </a:bodyPr>
          <a:lstStyle/>
          <a:p>
            <a:pPr algn="just">
              <a:lnSpc>
                <a:spcPts val="5039"/>
              </a:lnSpc>
            </a:pPr>
            <a:r>
              <a:rPr lang="en-US" sz="3599">
                <a:solidFill>
                  <a:srgbClr val="000000"/>
                </a:solidFill>
                <a:latin typeface="Canva Sans Bold"/>
              </a:rPr>
              <a:t>Con</a:t>
            </a:r>
            <a:r>
              <a:rPr lang="en-US" sz="3599">
                <a:solidFill>
                  <a:srgbClr val="000000"/>
                </a:solidFill>
                <a:latin typeface="Canva Sans Bold"/>
              </a:rPr>
              <a:t>ditional Image Generation:</a:t>
            </a:r>
          </a:p>
          <a:p>
            <a:pPr algn="just">
              <a:lnSpc>
                <a:spcPts val="4759"/>
              </a:lnSpc>
            </a:pPr>
          </a:p>
          <a:p>
            <a:pPr algn="just" marL="734059" indent="-367030" lvl="1">
              <a:lnSpc>
                <a:spcPts val="4759"/>
              </a:lnSpc>
              <a:buFont typeface="Arial"/>
              <a:buChar char="•"/>
            </a:pPr>
            <a:r>
              <a:rPr lang="en-US" sz="3399">
                <a:solidFill>
                  <a:srgbClr val="000000"/>
                </a:solidFill>
                <a:latin typeface="Canva Sans"/>
              </a:rPr>
              <a:t>We combine the VAE and GAN architectures to enable conditional image generation. This involves conditioning both the encoder and decoder of the VAE, as well as the generator and discriminator of the GAN, on specific attributes or classes.</a:t>
            </a:r>
          </a:p>
          <a:p>
            <a:pPr algn="just" marL="734059" indent="-367030" lvl="1">
              <a:lnSpc>
                <a:spcPts val="4759"/>
              </a:lnSpc>
              <a:buFont typeface="Arial"/>
              <a:buChar char="•"/>
            </a:pPr>
            <a:r>
              <a:rPr lang="en-US" sz="3399">
                <a:solidFill>
                  <a:srgbClr val="000000"/>
                </a:solidFill>
                <a:latin typeface="Canva Sans"/>
              </a:rPr>
              <a:t>Conditional information, such as class labels or attribute vectors, is incorporated into the networks' architectures as additional input channels or concatenated with the feature representations at various layers.</a:t>
            </a:r>
          </a:p>
          <a:p>
            <a:pPr algn="ctr">
              <a:lnSpc>
                <a:spcPts val="4759"/>
              </a:lnSpc>
            </a:pPr>
          </a:p>
        </p:txBody>
      </p:sp>
      <p:sp>
        <p:nvSpPr>
          <p:cNvPr name="Freeform 5" id="5"/>
          <p:cNvSpPr/>
          <p:nvPr/>
        </p:nvSpPr>
        <p:spPr>
          <a:xfrm flipH="false" flipV="false" rot="0">
            <a:off x="15039366" y="-435693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630201" y="7742523"/>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591722" y="7685864"/>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64363" y="7017983"/>
            <a:ext cx="16953041" cy="2240317"/>
          </a:xfrm>
          <a:custGeom>
            <a:avLst/>
            <a:gdLst/>
            <a:ahLst/>
            <a:cxnLst/>
            <a:rect r="r" b="b" t="t" l="l"/>
            <a:pathLst>
              <a:path h="2240317" w="16953041">
                <a:moveTo>
                  <a:pt x="0" y="0"/>
                </a:moveTo>
                <a:lnTo>
                  <a:pt x="16953041" y="0"/>
                </a:lnTo>
                <a:lnTo>
                  <a:pt x="16953041" y="2240317"/>
                </a:lnTo>
                <a:lnTo>
                  <a:pt x="0" y="2240317"/>
                </a:lnTo>
                <a:lnTo>
                  <a:pt x="0" y="0"/>
                </a:lnTo>
                <a:close/>
              </a:path>
            </a:pathLst>
          </a:custGeom>
          <a:blipFill>
            <a:blip r:embed="rId5"/>
            <a:stretch>
              <a:fillRect l="-6637" t="-2161" r="-866" b="-65326"/>
            </a:stretch>
          </a:blipFill>
        </p:spPr>
      </p:sp>
      <p:sp>
        <p:nvSpPr>
          <p:cNvPr name="Freeform 5" id="5"/>
          <p:cNvSpPr/>
          <p:nvPr/>
        </p:nvSpPr>
        <p:spPr>
          <a:xfrm flipH="false" flipV="false" rot="0">
            <a:off x="864363" y="1852366"/>
            <a:ext cx="16953041" cy="4612713"/>
          </a:xfrm>
          <a:custGeom>
            <a:avLst/>
            <a:gdLst/>
            <a:ahLst/>
            <a:cxnLst/>
            <a:rect r="r" b="b" t="t" l="l"/>
            <a:pathLst>
              <a:path h="4612713" w="16953041">
                <a:moveTo>
                  <a:pt x="0" y="0"/>
                </a:moveTo>
                <a:lnTo>
                  <a:pt x="16953041" y="0"/>
                </a:lnTo>
                <a:lnTo>
                  <a:pt x="16953041" y="4612713"/>
                </a:lnTo>
                <a:lnTo>
                  <a:pt x="0" y="4612713"/>
                </a:lnTo>
                <a:lnTo>
                  <a:pt x="0" y="0"/>
                </a:lnTo>
                <a:close/>
              </a:path>
            </a:pathLst>
          </a:custGeom>
          <a:blipFill>
            <a:blip r:embed="rId6"/>
            <a:stretch>
              <a:fillRect l="0" t="-142930" r="0" b="-120717"/>
            </a:stretch>
          </a:blipFill>
        </p:spPr>
      </p:sp>
      <p:sp>
        <p:nvSpPr>
          <p:cNvPr name="TextBox 6" id="6"/>
          <p:cNvSpPr txBox="true"/>
          <p:nvPr/>
        </p:nvSpPr>
        <p:spPr>
          <a:xfrm rot="0">
            <a:off x="587079" y="99804"/>
            <a:ext cx="6875512"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RESULT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62828" y="914289"/>
            <a:ext cx="11216348" cy="1732791"/>
          </a:xfrm>
          <a:prstGeom prst="rect">
            <a:avLst/>
          </a:prstGeom>
        </p:spPr>
        <p:txBody>
          <a:bodyPr anchor="t" rtlCol="false" tIns="0" lIns="0" bIns="0" rIns="0">
            <a:spAutoFit/>
          </a:bodyPr>
          <a:lstStyle/>
          <a:p>
            <a:pPr>
              <a:lnSpc>
                <a:spcPts val="12695"/>
              </a:lnSpc>
            </a:pPr>
            <a:r>
              <a:rPr lang="en-US" sz="9199" spc="901">
                <a:solidFill>
                  <a:srgbClr val="231F20"/>
                </a:solidFill>
                <a:latin typeface="Times New Roman Bold"/>
              </a:rPr>
              <a:t>PROJECT TITLE</a:t>
            </a: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114077" y="3550285"/>
            <a:ext cx="11210570" cy="3062605"/>
          </a:xfrm>
          <a:prstGeom prst="rect">
            <a:avLst/>
          </a:prstGeom>
        </p:spPr>
        <p:txBody>
          <a:bodyPr anchor="t" rtlCol="false" tIns="0" lIns="0" bIns="0" rIns="0">
            <a:spAutoFit/>
          </a:bodyPr>
          <a:lstStyle/>
          <a:p>
            <a:pPr algn="ctr">
              <a:lnSpc>
                <a:spcPts val="8119"/>
              </a:lnSpc>
            </a:pPr>
            <a:r>
              <a:rPr lang="en-US" sz="5799">
                <a:solidFill>
                  <a:srgbClr val="231F20"/>
                </a:solidFill>
                <a:latin typeface="Canva Sans Bold"/>
              </a:rPr>
              <a:t>Conditional Image Generation with VAEs and Generative Adversarial Networks</a:t>
            </a:r>
          </a:p>
        </p:txBody>
      </p:sp>
      <p:grpSp>
        <p:nvGrpSpPr>
          <p:cNvPr name="Group 6" id="6"/>
          <p:cNvGrpSpPr/>
          <p:nvPr/>
        </p:nvGrpSpPr>
        <p:grpSpPr>
          <a:xfrm rot="0">
            <a:off x="14512256" y="337474"/>
            <a:ext cx="3447287" cy="9570246"/>
            <a:chOff x="0" y="0"/>
            <a:chExt cx="907927" cy="2520559"/>
          </a:xfrm>
        </p:grpSpPr>
        <p:sp>
          <p:nvSpPr>
            <p:cNvPr name="Freeform 7" id="7"/>
            <p:cNvSpPr/>
            <p:nvPr/>
          </p:nvSpPr>
          <p:spPr>
            <a:xfrm flipH="false" flipV="false" rot="0">
              <a:off x="0" y="0"/>
              <a:ext cx="907927" cy="2520559"/>
            </a:xfrm>
            <a:custGeom>
              <a:avLst/>
              <a:gdLst/>
              <a:ahLst/>
              <a:cxnLst/>
              <a:rect r="r" b="b" t="t" l="l"/>
              <a:pathLst>
                <a:path h="2520559" w="907927">
                  <a:moveTo>
                    <a:pt x="0" y="0"/>
                  </a:moveTo>
                  <a:lnTo>
                    <a:pt x="907927" y="0"/>
                  </a:lnTo>
                  <a:lnTo>
                    <a:pt x="907927" y="2520559"/>
                  </a:lnTo>
                  <a:lnTo>
                    <a:pt x="0" y="2520559"/>
                  </a:lnTo>
                  <a:close/>
                </a:path>
              </a:pathLst>
            </a:custGeom>
            <a:solidFill>
              <a:srgbClr val="CCCCCC"/>
            </a:solidFill>
          </p:spPr>
        </p:sp>
        <p:sp>
          <p:nvSpPr>
            <p:cNvPr name="TextBox 8" id="8"/>
            <p:cNvSpPr txBox="true"/>
            <p:nvPr/>
          </p:nvSpPr>
          <p:spPr>
            <a:xfrm>
              <a:off x="0" y="-19050"/>
              <a:ext cx="907927" cy="2539609"/>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2297236">
            <a:off x="14960591" y="-2992427"/>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019320" y="647970"/>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AGENDA</a:t>
            </a:r>
          </a:p>
        </p:txBody>
      </p:sp>
      <p:sp>
        <p:nvSpPr>
          <p:cNvPr name="Freeform 7" id="7"/>
          <p:cNvSpPr/>
          <p:nvPr/>
        </p:nvSpPr>
        <p:spPr>
          <a:xfrm flipH="false" flipV="false" rot="2016048">
            <a:off x="-3612368" y="8051192"/>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23612"/>
            <a:ext cx="5790503" cy="452628"/>
          </a:xfrm>
          <a:prstGeom prst="rect">
            <a:avLst/>
          </a:prstGeom>
        </p:spPr>
        <p:txBody>
          <a:bodyPr anchor="t" rtlCol="false" tIns="0" lIns="0" bIns="0" rIns="0">
            <a:spAutoFit/>
          </a:bodyPr>
          <a:lstStyle/>
          <a:p>
            <a:pPr>
              <a:lnSpc>
                <a:spcPts val="3726"/>
              </a:lnSpc>
            </a:pPr>
            <a:r>
              <a:rPr lang="en-US" sz="2700" spc="264">
                <a:solidFill>
                  <a:srgbClr val="231F20"/>
                </a:solidFill>
                <a:latin typeface="DM Sans"/>
              </a:rPr>
              <a:t>PROBLEM STATEMENT</a:t>
            </a:r>
          </a:p>
        </p:txBody>
      </p:sp>
      <p:sp>
        <p:nvSpPr>
          <p:cNvPr name="TextBox 16" id="16"/>
          <p:cNvSpPr txBox="true"/>
          <p:nvPr/>
        </p:nvSpPr>
        <p:spPr>
          <a:xfrm rot="0">
            <a:off x="6607430" y="4127355"/>
            <a:ext cx="6076629" cy="452076"/>
          </a:xfrm>
          <a:prstGeom prst="rect">
            <a:avLst/>
          </a:prstGeom>
        </p:spPr>
        <p:txBody>
          <a:bodyPr anchor="t" rtlCol="false" tIns="0" lIns="0" bIns="0" rIns="0">
            <a:spAutoFit/>
          </a:bodyPr>
          <a:lstStyle/>
          <a:p>
            <a:pPr>
              <a:lnSpc>
                <a:spcPts val="3759"/>
              </a:lnSpc>
            </a:pPr>
            <a:r>
              <a:rPr lang="en-US" sz="2724" spc="266">
                <a:solidFill>
                  <a:srgbClr val="231F20"/>
                </a:solidFill>
                <a:latin typeface="DM Sans"/>
              </a:rPr>
              <a:t>PROJECT REVIEW</a:t>
            </a:r>
          </a:p>
        </p:txBody>
      </p:sp>
      <p:sp>
        <p:nvSpPr>
          <p:cNvPr name="TextBox 17" id="17"/>
          <p:cNvSpPr txBox="true"/>
          <p:nvPr/>
        </p:nvSpPr>
        <p:spPr>
          <a:xfrm rot="0">
            <a:off x="6607430" y="5037920"/>
            <a:ext cx="5790503" cy="452628"/>
          </a:xfrm>
          <a:prstGeom prst="rect">
            <a:avLst/>
          </a:prstGeom>
        </p:spPr>
        <p:txBody>
          <a:bodyPr anchor="t" rtlCol="false" tIns="0" lIns="0" bIns="0" rIns="0">
            <a:spAutoFit/>
          </a:bodyPr>
          <a:lstStyle/>
          <a:p>
            <a:pPr algn="l" marL="0" indent="0" lvl="0">
              <a:lnSpc>
                <a:spcPts val="3726"/>
              </a:lnSpc>
              <a:spcBef>
                <a:spcPct val="0"/>
              </a:spcBef>
            </a:pPr>
            <a:r>
              <a:rPr lang="en-US" sz="2700" spc="264">
                <a:solidFill>
                  <a:srgbClr val="231F20"/>
                </a:solidFill>
                <a:latin typeface="DM Sans"/>
              </a:rPr>
              <a:t>WHO ARE THE END USERS</a:t>
            </a:r>
          </a:p>
        </p:txBody>
      </p:sp>
      <p:sp>
        <p:nvSpPr>
          <p:cNvPr name="TextBox 18" id="18"/>
          <p:cNvSpPr txBox="true"/>
          <p:nvPr/>
        </p:nvSpPr>
        <p:spPr>
          <a:xfrm rot="0">
            <a:off x="6607430" y="5832138"/>
            <a:ext cx="9484865" cy="452628"/>
          </a:xfrm>
          <a:prstGeom prst="rect">
            <a:avLst/>
          </a:prstGeom>
        </p:spPr>
        <p:txBody>
          <a:bodyPr anchor="t" rtlCol="false" tIns="0" lIns="0" bIns="0" rIns="0">
            <a:spAutoFit/>
          </a:bodyPr>
          <a:lstStyle/>
          <a:p>
            <a:pPr algn="l" marL="0" indent="0" lvl="0">
              <a:lnSpc>
                <a:spcPts val="3726"/>
              </a:lnSpc>
              <a:spcBef>
                <a:spcPct val="0"/>
              </a:spcBef>
            </a:pPr>
            <a:r>
              <a:rPr lang="en-US" sz="2700" spc="264">
                <a:solidFill>
                  <a:srgbClr val="231F20"/>
                </a:solidFill>
                <a:latin typeface="DM Sans"/>
              </a:rPr>
              <a:t>YOUR SOLUTION AND ITS VALUE PROPOSITION</a:t>
            </a:r>
          </a:p>
        </p:txBody>
      </p:sp>
      <p:sp>
        <p:nvSpPr>
          <p:cNvPr name="TextBox 19" id="19"/>
          <p:cNvSpPr txBox="true"/>
          <p:nvPr/>
        </p:nvSpPr>
        <p:spPr>
          <a:xfrm rot="0">
            <a:off x="6607430" y="6642507"/>
            <a:ext cx="6076629" cy="452076"/>
          </a:xfrm>
          <a:prstGeom prst="rect">
            <a:avLst/>
          </a:prstGeom>
        </p:spPr>
        <p:txBody>
          <a:bodyPr anchor="t" rtlCol="false" tIns="0" lIns="0" bIns="0" rIns="0">
            <a:spAutoFit/>
          </a:bodyPr>
          <a:lstStyle/>
          <a:p>
            <a:pPr algn="l" marL="0" indent="0" lvl="0">
              <a:lnSpc>
                <a:spcPts val="3759"/>
              </a:lnSpc>
              <a:spcBef>
                <a:spcPct val="0"/>
              </a:spcBef>
            </a:pPr>
            <a:r>
              <a:rPr lang="en-US" sz="2724" spc="266">
                <a:solidFill>
                  <a:srgbClr val="231F20"/>
                </a:solidFill>
                <a:latin typeface="DM Sans"/>
              </a:rPr>
              <a:t>THE WOW IN YOUR SOLUTION</a:t>
            </a:r>
          </a:p>
        </p:txBody>
      </p:sp>
      <p:sp>
        <p:nvSpPr>
          <p:cNvPr name="TextBox 20" id="20"/>
          <p:cNvSpPr txBox="true"/>
          <p:nvPr/>
        </p:nvSpPr>
        <p:spPr>
          <a:xfrm rot="0">
            <a:off x="6607430" y="7425359"/>
            <a:ext cx="5790503" cy="452628"/>
          </a:xfrm>
          <a:prstGeom prst="rect">
            <a:avLst/>
          </a:prstGeom>
        </p:spPr>
        <p:txBody>
          <a:bodyPr anchor="t" rtlCol="false" tIns="0" lIns="0" bIns="0" rIns="0">
            <a:spAutoFit/>
          </a:bodyPr>
          <a:lstStyle/>
          <a:p>
            <a:pPr algn="l" marL="0" indent="0" lvl="0">
              <a:lnSpc>
                <a:spcPts val="3726"/>
              </a:lnSpc>
              <a:spcBef>
                <a:spcPct val="0"/>
              </a:spcBef>
            </a:pPr>
            <a:r>
              <a:rPr lang="en-US" sz="2700" spc="264">
                <a:solidFill>
                  <a:srgbClr val="231F20"/>
                </a:solidFill>
                <a:latin typeface="DM Sans"/>
              </a:rPr>
              <a:t>MODELLING</a:t>
            </a:r>
          </a:p>
        </p:txBody>
      </p:sp>
      <p:sp>
        <p:nvSpPr>
          <p:cNvPr name="TextBox 21" id="21"/>
          <p:cNvSpPr txBox="true"/>
          <p:nvPr/>
        </p:nvSpPr>
        <p:spPr>
          <a:xfrm rot="0">
            <a:off x="6607430" y="8269740"/>
            <a:ext cx="6076629" cy="452628"/>
          </a:xfrm>
          <a:prstGeom prst="rect">
            <a:avLst/>
          </a:prstGeom>
        </p:spPr>
        <p:txBody>
          <a:bodyPr anchor="t" rtlCol="false" tIns="0" lIns="0" bIns="0" rIns="0">
            <a:spAutoFit/>
          </a:bodyPr>
          <a:lstStyle/>
          <a:p>
            <a:pPr algn="l" marL="0" indent="0" lvl="0">
              <a:lnSpc>
                <a:spcPts val="3726"/>
              </a:lnSpc>
              <a:spcBef>
                <a:spcPct val="0"/>
              </a:spcBef>
            </a:pPr>
            <a:r>
              <a:rPr lang="en-US" sz="2700" spc="264">
                <a:solidFill>
                  <a:srgbClr val="231F20"/>
                </a:solidFill>
                <a:latin typeface="DM Sans"/>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18878" y="375500"/>
            <a:ext cx="14072022" cy="1434459"/>
          </a:xfrm>
          <a:prstGeom prst="rect">
            <a:avLst/>
          </a:prstGeom>
        </p:spPr>
        <p:txBody>
          <a:bodyPr anchor="t" rtlCol="false" tIns="0" lIns="0" bIns="0" rIns="0">
            <a:spAutoFit/>
          </a:bodyPr>
          <a:lstStyle/>
          <a:p>
            <a:pPr algn="ctr">
              <a:lnSpc>
                <a:spcPts val="11760"/>
              </a:lnSpc>
            </a:pPr>
            <a:r>
              <a:rPr lang="en-US" sz="8400">
                <a:solidFill>
                  <a:srgbClr val="000000"/>
                </a:solidFill>
                <a:latin typeface="Canva Sans Bold"/>
              </a:rPr>
              <a:t>PROBLEM STATEMENT</a:t>
            </a:r>
          </a:p>
        </p:txBody>
      </p:sp>
      <p:sp>
        <p:nvSpPr>
          <p:cNvPr name="TextBox 5" id="5"/>
          <p:cNvSpPr txBox="true"/>
          <p:nvPr/>
        </p:nvSpPr>
        <p:spPr>
          <a:xfrm rot="0">
            <a:off x="1514398" y="2105766"/>
            <a:ext cx="14464986" cy="8432800"/>
          </a:xfrm>
          <a:prstGeom prst="rect">
            <a:avLst/>
          </a:prstGeom>
        </p:spPr>
        <p:txBody>
          <a:bodyPr anchor="t" rtlCol="false" tIns="0" lIns="0" bIns="0" rIns="0">
            <a:spAutoFit/>
          </a:bodyPr>
          <a:lstStyle/>
          <a:p>
            <a:pPr algn="just">
              <a:lnSpc>
                <a:spcPts val="5599"/>
              </a:lnSpc>
            </a:pPr>
            <a:r>
              <a:rPr lang="en-US" sz="3999">
                <a:solidFill>
                  <a:srgbClr val="000000"/>
                </a:solidFill>
                <a:latin typeface="Canva Sans Bold"/>
              </a:rPr>
              <a:t>Problem:</a:t>
            </a:r>
          </a:p>
          <a:p>
            <a:pPr algn="just" marL="863596" indent="-431798" lvl="1">
              <a:lnSpc>
                <a:spcPts val="5599"/>
              </a:lnSpc>
              <a:buFont typeface="Arial"/>
              <a:buChar char="•"/>
            </a:pPr>
            <a:r>
              <a:rPr lang="en-US" sz="3999">
                <a:solidFill>
                  <a:srgbClr val="000000"/>
                </a:solidFill>
                <a:latin typeface="Canva Sans"/>
              </a:rPr>
              <a:t>Generating realistic images with specific attributes or conditions is challenging due to the complex nature of image data and the inherent variability in visual features.</a:t>
            </a:r>
          </a:p>
          <a:p>
            <a:pPr algn="just">
              <a:lnSpc>
                <a:spcPts val="5599"/>
              </a:lnSpc>
            </a:pPr>
            <a:r>
              <a:rPr lang="en-US" sz="3999">
                <a:solidFill>
                  <a:srgbClr val="000000"/>
                </a:solidFill>
                <a:latin typeface="Canva Sans Bold"/>
              </a:rPr>
              <a:t>Algorithm Used:</a:t>
            </a:r>
          </a:p>
          <a:p>
            <a:pPr algn="just" marL="863596" indent="-431798" lvl="1">
              <a:lnSpc>
                <a:spcPts val="5599"/>
              </a:lnSpc>
              <a:buFont typeface="Arial"/>
              <a:buChar char="•"/>
            </a:pPr>
            <a:r>
              <a:rPr lang="en-US" sz="3999">
                <a:solidFill>
                  <a:srgbClr val="000000"/>
                </a:solidFill>
                <a:latin typeface="Canva Sans"/>
              </a:rPr>
              <a:t>We employ Variational Autoencoders (VAEs) and Generative Adversarial Networks (GANs) to address this challenge. </a:t>
            </a:r>
          </a:p>
          <a:p>
            <a:pPr algn="just">
              <a:lnSpc>
                <a:spcPts val="5599"/>
              </a:lnSpc>
            </a:pPr>
          </a:p>
          <a:p>
            <a:pPr algn="just">
              <a:lnSpc>
                <a:spcPts val="5599"/>
              </a:lnSpc>
            </a:pPr>
          </a:p>
          <a:p>
            <a:pPr algn="just">
              <a:lnSpc>
                <a:spcPts val="5599"/>
              </a:lnSpc>
            </a:pPr>
          </a:p>
        </p:txBody>
      </p:sp>
      <p:sp>
        <p:nvSpPr>
          <p:cNvPr name="Freeform 6" id="6"/>
          <p:cNvSpPr/>
          <p:nvPr/>
        </p:nvSpPr>
        <p:spPr>
          <a:xfrm flipH="false" flipV="false" rot="0">
            <a:off x="15164439" y="-3370323"/>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47578" y="974850"/>
            <a:ext cx="14886176" cy="7023100"/>
          </a:xfrm>
          <a:prstGeom prst="rect">
            <a:avLst/>
          </a:prstGeom>
        </p:spPr>
        <p:txBody>
          <a:bodyPr anchor="t" rtlCol="false" tIns="0" lIns="0" bIns="0" rIns="0">
            <a:spAutoFit/>
          </a:bodyPr>
          <a:lstStyle/>
          <a:p>
            <a:pPr algn="just">
              <a:lnSpc>
                <a:spcPts val="5599"/>
              </a:lnSpc>
            </a:pPr>
            <a:r>
              <a:rPr lang="en-US" sz="3999">
                <a:solidFill>
                  <a:srgbClr val="000000"/>
                </a:solidFill>
                <a:latin typeface="Canva Sans Bold"/>
              </a:rPr>
              <a:t>Why We Want to Solve the Problem:</a:t>
            </a:r>
          </a:p>
          <a:p>
            <a:pPr algn="just" marL="863596" indent="-431798" lvl="1">
              <a:lnSpc>
                <a:spcPts val="5599"/>
              </a:lnSpc>
              <a:buFont typeface="Arial"/>
              <a:buChar char="•"/>
            </a:pPr>
            <a:r>
              <a:rPr lang="en-US" sz="3999">
                <a:solidFill>
                  <a:srgbClr val="000000"/>
                </a:solidFill>
                <a:latin typeface="Canva Sans Bold"/>
              </a:rPr>
              <a:t>Data Augmentation:</a:t>
            </a:r>
            <a:r>
              <a:rPr lang="en-US" sz="3999">
                <a:solidFill>
                  <a:srgbClr val="000000"/>
                </a:solidFill>
                <a:latin typeface="Canva Sans"/>
              </a:rPr>
              <a:t> It enables the generation of additional data samples for training, which is particularly useful in scenarios with limited labeled data.</a:t>
            </a:r>
          </a:p>
          <a:p>
            <a:pPr algn="just" marL="863596" indent="-431798" lvl="1">
              <a:lnSpc>
                <a:spcPts val="5599"/>
              </a:lnSpc>
              <a:buFont typeface="Arial"/>
              <a:buChar char="•"/>
            </a:pPr>
            <a:r>
              <a:rPr lang="en-US" sz="3999">
                <a:solidFill>
                  <a:srgbClr val="000000"/>
                </a:solidFill>
                <a:latin typeface="Canva Sans Bold"/>
              </a:rPr>
              <a:t>Customization and Personalization:</a:t>
            </a:r>
            <a:r>
              <a:rPr lang="en-US" sz="3999">
                <a:solidFill>
                  <a:srgbClr val="000000"/>
                </a:solidFill>
                <a:latin typeface="Canva Sans"/>
              </a:rPr>
              <a:t> The ability to generate images with specific attributes allows for customization and personalization in various domains, such as fashion, interior design, and digital art.</a:t>
            </a:r>
          </a:p>
          <a:p>
            <a:pPr algn="just">
              <a:lnSpc>
                <a:spcPts val="5599"/>
              </a:lnSpc>
            </a:pPr>
          </a:p>
          <a:p>
            <a:pPr algn="just">
              <a:lnSpc>
                <a:spcPts val="5599"/>
              </a:lnSpc>
            </a:pPr>
          </a:p>
        </p:txBody>
      </p:sp>
      <p:sp>
        <p:nvSpPr>
          <p:cNvPr name="Freeform 5" id="5"/>
          <p:cNvSpPr/>
          <p:nvPr/>
        </p:nvSpPr>
        <p:spPr>
          <a:xfrm flipH="false" flipV="false" rot="0">
            <a:off x="15914876" y="7997951"/>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703853" y="204124"/>
            <a:ext cx="12294784" cy="1408176"/>
          </a:xfrm>
          <a:prstGeom prst="rect">
            <a:avLst/>
          </a:prstGeom>
        </p:spPr>
        <p:txBody>
          <a:bodyPr anchor="t" rtlCol="false" tIns="0" lIns="0" bIns="0" rIns="0">
            <a:spAutoFit/>
          </a:bodyPr>
          <a:lstStyle/>
          <a:p>
            <a:pPr algn="just">
              <a:lnSpc>
                <a:spcPts val="11591"/>
              </a:lnSpc>
            </a:pPr>
            <a:r>
              <a:rPr lang="en-US" sz="8400" spc="823">
                <a:solidFill>
                  <a:srgbClr val="231F20"/>
                </a:solidFill>
                <a:latin typeface="Oswald Bold"/>
              </a:rPr>
              <a:t>PROJECT OVEREVIEW</a:t>
            </a:r>
          </a:p>
        </p:txBody>
      </p:sp>
      <p:sp>
        <p:nvSpPr>
          <p:cNvPr name="Freeform 4" id="4"/>
          <p:cNvSpPr/>
          <p:nvPr/>
        </p:nvSpPr>
        <p:spPr>
          <a:xfrm flipH="false" flipV="false" rot="-9846812">
            <a:off x="-4976346" y="7226645"/>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03853" y="1973855"/>
            <a:ext cx="16880930" cy="7727950"/>
          </a:xfrm>
          <a:prstGeom prst="rect">
            <a:avLst/>
          </a:prstGeom>
        </p:spPr>
        <p:txBody>
          <a:bodyPr anchor="t" rtlCol="false" tIns="0" lIns="0" bIns="0" rIns="0">
            <a:spAutoFit/>
          </a:bodyPr>
          <a:lstStyle/>
          <a:p>
            <a:pPr algn="just">
              <a:lnSpc>
                <a:spcPts val="5599"/>
              </a:lnSpc>
            </a:pPr>
            <a:r>
              <a:rPr lang="en-US" sz="3999">
                <a:solidFill>
                  <a:srgbClr val="231F20"/>
                </a:solidFill>
                <a:latin typeface="Canva Sans Bold"/>
              </a:rPr>
              <a:t>    1.Understanding Techniques:</a:t>
            </a:r>
          </a:p>
          <a:p>
            <a:pPr algn="just" marL="863596" indent="-431798" lvl="1">
              <a:lnSpc>
                <a:spcPts val="5599"/>
              </a:lnSpc>
              <a:buFont typeface="Arial"/>
              <a:buChar char="•"/>
            </a:pPr>
            <a:r>
              <a:rPr lang="en-US" sz="3999">
                <a:solidFill>
                  <a:srgbClr val="231F20"/>
                </a:solidFill>
                <a:latin typeface="Canva Sans"/>
              </a:rPr>
              <a:t>We will begin by understanding the fundamentals of V</a:t>
            </a:r>
            <a:r>
              <a:rPr lang="en-US" sz="3999">
                <a:solidFill>
                  <a:srgbClr val="231F20"/>
                </a:solidFill>
                <a:latin typeface="Canva Sans"/>
              </a:rPr>
              <a:t>AEs and GANs, including their architectures and training procedures.</a:t>
            </a:r>
          </a:p>
          <a:p>
            <a:pPr algn="just" marL="863596" indent="-431798" lvl="1">
              <a:lnSpc>
                <a:spcPts val="5599"/>
              </a:lnSpc>
              <a:buFont typeface="Arial"/>
              <a:buChar char="•"/>
            </a:pPr>
            <a:r>
              <a:rPr lang="en-US" sz="3999">
                <a:solidFill>
                  <a:srgbClr val="231F20"/>
                </a:solidFill>
                <a:latin typeface="Canva Sans"/>
              </a:rPr>
              <a:t>We will then delve into conditional image generation and its importance in various applications.</a:t>
            </a:r>
          </a:p>
          <a:p>
            <a:pPr algn="just">
              <a:lnSpc>
                <a:spcPts val="5599"/>
              </a:lnSpc>
            </a:pPr>
            <a:r>
              <a:rPr lang="en-US" sz="3999">
                <a:solidFill>
                  <a:srgbClr val="231F20"/>
                </a:solidFill>
                <a:latin typeface="Canva Sans Bold"/>
              </a:rPr>
              <a:t>    2. </a:t>
            </a:r>
            <a:r>
              <a:rPr lang="en-US" sz="3999">
                <a:solidFill>
                  <a:srgbClr val="231F20"/>
                </a:solidFill>
                <a:latin typeface="Canva Sans Bold"/>
              </a:rPr>
              <a:t>Implementation:</a:t>
            </a:r>
          </a:p>
          <a:p>
            <a:pPr algn="just" marL="863596" indent="-431798" lvl="1">
              <a:lnSpc>
                <a:spcPts val="5599"/>
              </a:lnSpc>
              <a:buFont typeface="Arial"/>
              <a:buChar char="•"/>
            </a:pPr>
            <a:r>
              <a:rPr lang="en-US" sz="3999">
                <a:solidFill>
                  <a:srgbClr val="231F20"/>
                </a:solidFill>
                <a:latin typeface="Canva Sans"/>
              </a:rPr>
              <a:t>Hands-on sessions will be conducted to implement conditional image generation using VAEs and GANs.</a:t>
            </a:r>
          </a:p>
          <a:p>
            <a:pPr algn="just" marL="863596" indent="-431798" lvl="1">
              <a:lnSpc>
                <a:spcPts val="5599"/>
              </a:lnSpc>
              <a:buFont typeface="Arial"/>
              <a:buChar char="•"/>
            </a:pPr>
            <a:r>
              <a:rPr lang="en-US" sz="3999">
                <a:solidFill>
                  <a:srgbClr val="231F20"/>
                </a:solidFill>
                <a:latin typeface="Canva Sans"/>
              </a:rPr>
              <a:t>Participants will learn to code and experiment with different conditional inputs to generate images based on specific criteria.</a:t>
            </a:r>
          </a:p>
          <a:p>
            <a:pPr algn="just">
              <a:lnSpc>
                <a:spcPts val="5599"/>
              </a:lnSpc>
            </a:pPr>
          </a:p>
        </p:txBody>
      </p:sp>
      <p:sp>
        <p:nvSpPr>
          <p:cNvPr name="Freeform 6" id="6"/>
          <p:cNvSpPr/>
          <p:nvPr/>
        </p:nvSpPr>
        <p:spPr>
          <a:xfrm flipH="false" flipV="false" rot="-6452721">
            <a:off x="15719274" y="-585677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74284" y="166024"/>
            <a:ext cx="16985016"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WHO ARE THE END USERS?</a:t>
            </a: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4609381" y="2161539"/>
            <a:ext cx="8314822" cy="7096761"/>
          </a:xfrm>
          <a:prstGeom prst="rect">
            <a:avLst/>
          </a:prstGeom>
        </p:spPr>
        <p:txBody>
          <a:bodyPr anchor="t" rtlCol="false" tIns="0" lIns="0" bIns="0" rIns="0">
            <a:spAutoFit/>
          </a:bodyPr>
          <a:lstStyle/>
          <a:p>
            <a:pPr marL="863598" indent="-431799" lvl="1">
              <a:lnSpc>
                <a:spcPts val="7119"/>
              </a:lnSpc>
              <a:buFont typeface="Arial"/>
              <a:buChar char="•"/>
            </a:pPr>
            <a:r>
              <a:rPr lang="en-US" sz="3999">
                <a:solidFill>
                  <a:srgbClr val="231F20"/>
                </a:solidFill>
                <a:latin typeface="Canva Sans"/>
              </a:rPr>
              <a:t>Medical Professionals</a:t>
            </a:r>
          </a:p>
          <a:p>
            <a:pPr marL="863598" indent="-431799" lvl="1">
              <a:lnSpc>
                <a:spcPts val="7119"/>
              </a:lnSpc>
              <a:buFont typeface="Arial"/>
              <a:buChar char="•"/>
            </a:pPr>
            <a:r>
              <a:rPr lang="en-US" sz="3999">
                <a:solidFill>
                  <a:srgbClr val="231F20"/>
                </a:solidFill>
                <a:latin typeface="Canva Sans"/>
              </a:rPr>
              <a:t>Educators and Student</a:t>
            </a:r>
          </a:p>
          <a:p>
            <a:pPr marL="863598" indent="-431799" lvl="1">
              <a:lnSpc>
                <a:spcPts val="7119"/>
              </a:lnSpc>
              <a:buFont typeface="Arial"/>
              <a:buChar char="•"/>
            </a:pPr>
            <a:r>
              <a:rPr lang="en-US" sz="3999">
                <a:solidFill>
                  <a:srgbClr val="231F20"/>
                </a:solidFill>
                <a:latin typeface="Canva Sans"/>
              </a:rPr>
              <a:t>Industry Professionals</a:t>
            </a:r>
          </a:p>
          <a:p>
            <a:pPr marL="863598" indent="-431799" lvl="1">
              <a:lnSpc>
                <a:spcPts val="7119"/>
              </a:lnSpc>
              <a:buFont typeface="Arial"/>
              <a:buChar char="•"/>
            </a:pPr>
            <a:r>
              <a:rPr lang="en-US" sz="3999">
                <a:solidFill>
                  <a:srgbClr val="231F20"/>
                </a:solidFill>
                <a:latin typeface="Canva Sans"/>
              </a:rPr>
              <a:t>Software Developers</a:t>
            </a:r>
          </a:p>
          <a:p>
            <a:pPr marL="863598" indent="-431799" lvl="1">
              <a:lnSpc>
                <a:spcPts val="7119"/>
              </a:lnSpc>
              <a:buFont typeface="Arial"/>
              <a:buChar char="•"/>
            </a:pPr>
            <a:r>
              <a:rPr lang="en-US" sz="3999">
                <a:solidFill>
                  <a:srgbClr val="231F20"/>
                </a:solidFill>
                <a:latin typeface="Canva Sans"/>
              </a:rPr>
              <a:t>Researchers and Academics</a:t>
            </a:r>
          </a:p>
          <a:p>
            <a:pPr marL="863598" indent="-431799" lvl="1">
              <a:lnSpc>
                <a:spcPts val="7119"/>
              </a:lnSpc>
              <a:buFont typeface="Arial"/>
              <a:buChar char="•"/>
            </a:pPr>
            <a:r>
              <a:rPr lang="en-US" sz="3999">
                <a:solidFill>
                  <a:srgbClr val="231F20"/>
                </a:solidFill>
                <a:latin typeface="Canva Sans"/>
              </a:rPr>
              <a:t>Artists and Designers</a:t>
            </a:r>
          </a:p>
          <a:p>
            <a:pPr marL="863598" indent="-431799" lvl="1">
              <a:lnSpc>
                <a:spcPts val="7119"/>
              </a:lnSpc>
              <a:buFont typeface="Arial"/>
              <a:buChar char="•"/>
            </a:pPr>
            <a:r>
              <a:rPr lang="en-US" sz="3999">
                <a:solidFill>
                  <a:srgbClr val="231F20"/>
                </a:solidFill>
                <a:latin typeface="Canva Sans"/>
              </a:rPr>
              <a:t>General Public</a:t>
            </a:r>
          </a:p>
          <a:p>
            <a:pPr>
              <a:lnSpc>
                <a:spcPts val="7119"/>
              </a:lnSpc>
            </a:pPr>
          </a:p>
        </p:txBody>
      </p:sp>
      <p:sp>
        <p:nvSpPr>
          <p:cNvPr name="Freeform 7" id="7"/>
          <p:cNvSpPr/>
          <p:nvPr/>
        </p:nvSpPr>
        <p:spPr>
          <a:xfrm flipH="false" flipV="false" rot="891600">
            <a:off x="15160498" y="7004616"/>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7529513">
            <a:off x="15375434" y="-553369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73321" y="204124"/>
            <a:ext cx="17029468" cy="2750818"/>
          </a:xfrm>
          <a:prstGeom prst="rect">
            <a:avLst/>
          </a:prstGeom>
        </p:spPr>
        <p:txBody>
          <a:bodyPr anchor="t" rtlCol="false" tIns="0" lIns="0" bIns="0" rIns="0">
            <a:spAutoFit/>
          </a:bodyPr>
          <a:lstStyle/>
          <a:p>
            <a:pPr>
              <a:lnSpc>
                <a:spcPts val="11040"/>
              </a:lnSpc>
            </a:pPr>
            <a:r>
              <a:rPr lang="en-US" sz="8000" spc="784">
                <a:solidFill>
                  <a:srgbClr val="231F20"/>
                </a:solidFill>
                <a:latin typeface="Oswald Bold"/>
              </a:rPr>
              <a:t>YOUR SOLUTION AND ITS VALUE PROPOSITION</a:t>
            </a: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577469" y="3439555"/>
            <a:ext cx="14399834" cy="5416550"/>
          </a:xfrm>
          <a:prstGeom prst="rect">
            <a:avLst/>
          </a:prstGeom>
        </p:spPr>
        <p:txBody>
          <a:bodyPr anchor="t" rtlCol="false" tIns="0" lIns="0" bIns="0" rIns="0">
            <a:spAutoFit/>
          </a:bodyPr>
          <a:lstStyle/>
          <a:p>
            <a:pPr algn="just">
              <a:lnSpc>
                <a:spcPts val="5039"/>
              </a:lnSpc>
            </a:pPr>
            <a:r>
              <a:rPr lang="en-US" sz="3599">
                <a:solidFill>
                  <a:srgbClr val="231F20"/>
                </a:solidFill>
                <a:latin typeface="Canva Sans Bold"/>
              </a:rPr>
              <a:t>SOLUTION:</a:t>
            </a:r>
          </a:p>
          <a:p>
            <a:pPr algn="just">
              <a:lnSpc>
                <a:spcPts val="4759"/>
              </a:lnSpc>
            </a:pPr>
          </a:p>
          <a:p>
            <a:pPr algn="just">
              <a:lnSpc>
                <a:spcPts val="4759"/>
              </a:lnSpc>
            </a:pPr>
            <a:r>
              <a:rPr lang="en-US" sz="3399">
                <a:solidFill>
                  <a:srgbClr val="231F20"/>
                </a:solidFill>
                <a:latin typeface="Canva Sans"/>
              </a:rPr>
              <a:t>Our project focuses on leveraging Variational Autoencoders (VAEs) and Generative Adversarial Networks (GANs) for conditional image generation. By employing advanced machine learning techniques, we enable the generation of high-quality images that meet specific conditions or attributes defined by the user.</a:t>
            </a:r>
          </a:p>
          <a:p>
            <a:pPr algn="just">
              <a:lnSpc>
                <a:spcPts val="4759"/>
              </a:lnSpc>
            </a:pPr>
          </a:p>
          <a:p>
            <a:pPr algn="just">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697465" y="7654000"/>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0480" y="301625"/>
            <a:ext cx="17927041" cy="9617075"/>
          </a:xfrm>
          <a:prstGeom prst="rect">
            <a:avLst/>
          </a:prstGeom>
        </p:spPr>
        <p:txBody>
          <a:bodyPr anchor="t" rtlCol="false" tIns="0" lIns="0" bIns="0" rIns="0">
            <a:spAutoFit/>
          </a:bodyPr>
          <a:lstStyle/>
          <a:p>
            <a:pPr algn="just">
              <a:lnSpc>
                <a:spcPts val="5039"/>
              </a:lnSpc>
            </a:pPr>
            <a:r>
              <a:rPr lang="en-US" sz="3599">
                <a:solidFill>
                  <a:srgbClr val="231F20"/>
                </a:solidFill>
                <a:latin typeface="Canva Sans Bold"/>
              </a:rPr>
              <a:t>V</a:t>
            </a:r>
            <a:r>
              <a:rPr lang="en-US" sz="3599">
                <a:solidFill>
                  <a:srgbClr val="231F20"/>
                </a:solidFill>
                <a:latin typeface="Canva Sans Bold"/>
              </a:rPr>
              <a:t>ALUES:</a:t>
            </a:r>
          </a:p>
          <a:p>
            <a:pPr algn="just" marL="734059" indent="-367030" lvl="1">
              <a:lnSpc>
                <a:spcPts val="4759"/>
              </a:lnSpc>
              <a:buFont typeface="Arial"/>
              <a:buChar char="•"/>
            </a:pPr>
            <a:r>
              <a:rPr lang="en-US" sz="3399">
                <a:solidFill>
                  <a:srgbClr val="231F20"/>
                </a:solidFill>
                <a:latin typeface="Canva Sans Bold"/>
              </a:rPr>
              <a:t>Customized Image Generation:</a:t>
            </a:r>
            <a:r>
              <a:rPr lang="en-US" sz="3399">
                <a:solidFill>
                  <a:srgbClr val="231F20"/>
                </a:solidFill>
                <a:latin typeface="Canva Sans"/>
              </a:rPr>
              <a:t> Our solution empowers users to generate images tailored to their specific needs and preferences. Whether it's generating images of particular objects, scenes, or styles, users have the flexibility to control various attributes of the generated images.</a:t>
            </a:r>
          </a:p>
          <a:p>
            <a:pPr algn="just">
              <a:lnSpc>
                <a:spcPts val="4759"/>
              </a:lnSpc>
            </a:pPr>
          </a:p>
          <a:p>
            <a:pPr algn="just" marL="734059" indent="-367030" lvl="1">
              <a:lnSpc>
                <a:spcPts val="4759"/>
              </a:lnSpc>
              <a:buFont typeface="Arial"/>
              <a:buChar char="•"/>
            </a:pPr>
            <a:r>
              <a:rPr lang="en-US" sz="3399">
                <a:solidFill>
                  <a:srgbClr val="231F20"/>
                </a:solidFill>
                <a:latin typeface="Canva Sans Bold"/>
              </a:rPr>
              <a:t>Enhanced Creativity and Innovation:</a:t>
            </a:r>
            <a:r>
              <a:rPr lang="en-US" sz="3399">
                <a:solidFill>
                  <a:srgbClr val="231F20"/>
                </a:solidFill>
                <a:latin typeface="Canva Sans"/>
              </a:rPr>
              <a:t> By providing tools for conditional image generation, we foster creativity and innovation across various domains. Artists, designers, and creators can explore new possibilities for generating unique visual content, leading to the development of novel artworks, designs, and products</a:t>
            </a:r>
          </a:p>
          <a:p>
            <a:pPr algn="just">
              <a:lnSpc>
                <a:spcPts val="4759"/>
              </a:lnSpc>
            </a:pPr>
          </a:p>
          <a:p>
            <a:pPr algn="just" marL="734059" indent="-367030" lvl="1">
              <a:lnSpc>
                <a:spcPts val="4759"/>
              </a:lnSpc>
              <a:buFont typeface="Arial"/>
              <a:buChar char="•"/>
            </a:pPr>
            <a:r>
              <a:rPr lang="en-US" sz="3399">
                <a:solidFill>
                  <a:srgbClr val="231F20"/>
                </a:solidFill>
                <a:latin typeface="Canva Sans Bold"/>
              </a:rPr>
              <a:t>Educational Opportunities:</a:t>
            </a:r>
            <a:r>
              <a:rPr lang="en-US" sz="3399">
                <a:solidFill>
                  <a:srgbClr val="231F20"/>
                </a:solidFill>
                <a:latin typeface="Canva Sans"/>
              </a:rPr>
              <a:t> Our solution provides educational opportunities for students and professionals interested in learning about advanced machine learning techniques. </a:t>
            </a:r>
          </a:p>
          <a:p>
            <a:pPr algn="just">
              <a:lnSpc>
                <a:spcPts val="4759"/>
              </a:lnSpc>
            </a:pPr>
          </a:p>
          <a:p>
            <a:pPr algn="just">
              <a:lnSpc>
                <a:spcPts val="4759"/>
              </a:lnSpc>
            </a:pPr>
          </a:p>
        </p:txBody>
      </p:sp>
      <p:sp>
        <p:nvSpPr>
          <p:cNvPr name="Freeform 5" id="5"/>
          <p:cNvSpPr/>
          <p:nvPr/>
        </p:nvSpPr>
        <p:spPr>
          <a:xfrm flipH="false" flipV="false" rot="0">
            <a:off x="15778695" y="-5294984"/>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DAGA4vSW4-c</dc:identifier>
  <dcterms:modified xsi:type="dcterms:W3CDTF">2011-08-01T06:04:30Z</dcterms:modified>
  <cp:revision>1</cp:revision>
  <dc:title>LAKSHITHA A D</dc:title>
</cp:coreProperties>
</file>